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1"/>
    </p:embeddedFont>
    <p:embeddedFont>
      <p:font typeface="Montserrat Medium" panose="00000600000000000000" pitchFamily="2" charset="0"/>
      <p:regular r:id="rId12"/>
    </p:embeddedFont>
    <p:embeddedFont>
      <p:font typeface="Montserrat Ultra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2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iksha.gov.in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swayam.gov.i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9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2307" y="-4393257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19340" y="4704661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45090" y="7788295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030464" y="-2806490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90577" y="2602217"/>
            <a:ext cx="6875906" cy="5569484"/>
          </a:xfrm>
          <a:custGeom>
            <a:avLst/>
            <a:gdLst/>
            <a:ahLst/>
            <a:cxnLst/>
            <a:rect l="l" t="t" r="r" b="b"/>
            <a:pathLst>
              <a:path w="6875906" h="5569484">
                <a:moveTo>
                  <a:pt x="0" y="0"/>
                </a:moveTo>
                <a:lnTo>
                  <a:pt x="6875907" y="0"/>
                </a:lnTo>
                <a:lnTo>
                  <a:pt x="6875907" y="5569484"/>
                </a:lnTo>
                <a:lnTo>
                  <a:pt x="0" y="556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115229" y="4416520"/>
            <a:ext cx="288141" cy="288141"/>
          </a:xfrm>
          <a:custGeom>
            <a:avLst/>
            <a:gdLst/>
            <a:ahLst/>
            <a:cxnLst/>
            <a:rect l="l" t="t" r="r" b="b"/>
            <a:pathLst>
              <a:path w="288141" h="288141">
                <a:moveTo>
                  <a:pt x="0" y="0"/>
                </a:moveTo>
                <a:lnTo>
                  <a:pt x="288142" y="0"/>
                </a:lnTo>
                <a:lnTo>
                  <a:pt x="288142" y="288141"/>
                </a:lnTo>
                <a:lnTo>
                  <a:pt x="0" y="2881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35661" y="8027630"/>
            <a:ext cx="288141" cy="288141"/>
          </a:xfrm>
          <a:custGeom>
            <a:avLst/>
            <a:gdLst/>
            <a:ahLst/>
            <a:cxnLst/>
            <a:rect l="l" t="t" r="r" b="b"/>
            <a:pathLst>
              <a:path w="288141" h="288141">
                <a:moveTo>
                  <a:pt x="0" y="0"/>
                </a:moveTo>
                <a:lnTo>
                  <a:pt x="288141" y="0"/>
                </a:lnTo>
                <a:lnTo>
                  <a:pt x="288141" y="288142"/>
                </a:lnTo>
                <a:lnTo>
                  <a:pt x="0" y="2881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9000" y="3405090"/>
            <a:ext cx="13549530" cy="266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EMPOWERING 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RURAL EDUCATION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THROUGH SMART</a:t>
            </a:r>
          </a:p>
          <a:p>
            <a:pPr algn="l">
              <a:lnSpc>
                <a:spcPts val="5145"/>
              </a:lnSpc>
            </a:pPr>
            <a:r>
              <a:rPr lang="en-US" sz="6199" b="1" spc="-154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SOFTWARE SOLUTIONS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9000" y="6620153"/>
            <a:ext cx="14072339" cy="140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33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 project on Educational technology and</a:t>
            </a:r>
          </a:p>
          <a:p>
            <a:pPr algn="l">
              <a:lnSpc>
                <a:spcPts val="2683"/>
              </a:lnSpc>
            </a:pPr>
            <a:r>
              <a:rPr lang="en-US" sz="33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Rural development</a:t>
            </a:r>
          </a:p>
          <a:p>
            <a:pPr algn="l">
              <a:lnSpc>
                <a:spcPts val="5032"/>
              </a:lnSpc>
            </a:pPr>
            <a:endParaRPr lang="en-US" sz="3312" b="1">
              <a:solidFill>
                <a:srgbClr val="C4DF8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219340" y="783073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4918" y="7730683"/>
            <a:ext cx="231542" cy="231542"/>
          </a:xfrm>
          <a:custGeom>
            <a:avLst/>
            <a:gdLst/>
            <a:ahLst/>
            <a:cxnLst/>
            <a:rect l="l" t="t" r="r" b="b"/>
            <a:pathLst>
              <a:path w="231542" h="231542">
                <a:moveTo>
                  <a:pt x="0" y="0"/>
                </a:moveTo>
                <a:lnTo>
                  <a:pt x="231542" y="0"/>
                </a:lnTo>
                <a:lnTo>
                  <a:pt x="231542" y="231542"/>
                </a:lnTo>
                <a:lnTo>
                  <a:pt x="0" y="2315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9607" y="858834"/>
            <a:ext cx="9571388" cy="103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7521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Abstract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9687" y="2373282"/>
            <a:ext cx="14005030" cy="516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Rural regions in India face persistent educational challenges due to inadequate infrastructure, limited connectivity, and a scarcity of quality learning resources. These conditions significantly hinder students in remote areas from accessing equitable education.</a:t>
            </a:r>
          </a:p>
          <a:p>
            <a:pPr algn="l">
              <a:lnSpc>
                <a:spcPts val="3076"/>
              </a:lnSpc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project proposes a comprehensive web-based platform that connects students, school administrators, volunteers, and NGOs. It offers Virtual classrooms (live and recorded), Educational resource management , Infrastructure request fulfillment and Quiz-based assessments and student analytics .By supporting both synchronous and asynchronous learning models, and offering a scalable, cloud-integrated architecture, the system promotes inclusive, flexible, and student-centered education for rural communities.</a:t>
            </a:r>
          </a:p>
          <a:p>
            <a:pPr algn="l">
              <a:lnSpc>
                <a:spcPts val="3076"/>
              </a:lnSpc>
            </a:pPr>
            <a:endParaRPr lang="en-US" sz="292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816223" y="597384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3219340" y="783073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3855197" y="-214486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20625" y="1460197"/>
            <a:ext cx="14485457" cy="136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build a centralized software platform that improves access to education, teaching support, and infrastructure in rural schools.</a:t>
            </a:r>
          </a:p>
        </p:txBody>
      </p:sp>
      <p:sp>
        <p:nvSpPr>
          <p:cNvPr id="7" name="Freeform 7"/>
          <p:cNvSpPr/>
          <p:nvPr/>
        </p:nvSpPr>
        <p:spPr>
          <a:xfrm>
            <a:off x="12600397" y="1238180"/>
            <a:ext cx="463083" cy="463083"/>
          </a:xfrm>
          <a:custGeom>
            <a:avLst/>
            <a:gdLst/>
            <a:ahLst/>
            <a:cxnLst/>
            <a:rect l="l" t="t" r="r" b="b"/>
            <a:pathLst>
              <a:path w="463083" h="463083">
                <a:moveTo>
                  <a:pt x="0" y="0"/>
                </a:moveTo>
                <a:lnTo>
                  <a:pt x="463083" y="0"/>
                </a:lnTo>
                <a:lnTo>
                  <a:pt x="463083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561380" y="8050045"/>
            <a:ext cx="371847" cy="371847"/>
          </a:xfrm>
          <a:custGeom>
            <a:avLst/>
            <a:gdLst/>
            <a:ahLst/>
            <a:cxnLst/>
            <a:rect l="l" t="t" r="r" b="b"/>
            <a:pathLst>
              <a:path w="371847" h="371847">
                <a:moveTo>
                  <a:pt x="0" y="0"/>
                </a:moveTo>
                <a:lnTo>
                  <a:pt x="371848" y="0"/>
                </a:lnTo>
                <a:lnTo>
                  <a:pt x="371848" y="371847"/>
                </a:lnTo>
                <a:lnTo>
                  <a:pt x="0" y="371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92472" y="950511"/>
            <a:ext cx="10104849" cy="64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6"/>
              </a:lnSpc>
            </a:pPr>
            <a:r>
              <a:rPr lang="en-US" sz="47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0625" y="4487688"/>
            <a:ext cx="14113609" cy="356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Current solutions like Vidyanjali help schools connect with volunteers but do not provide direct student access or integrated learning tools. Our solution closes this gap by enabling:  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Student accounts and dashboards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Educational content delivery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Teacher/volunteer-led virtual classes</a:t>
            </a:r>
          </a:p>
          <a:p>
            <a:pPr marL="616308" lvl="1" indent="-308154" algn="l">
              <a:lnSpc>
                <a:spcPts val="3511"/>
              </a:lnSpc>
              <a:buFont typeface="Arial"/>
              <a:buChar char="•"/>
            </a:pPr>
            <a:r>
              <a:rPr lang="en-US" sz="285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support workflows</a:t>
            </a:r>
          </a:p>
          <a:p>
            <a:pPr algn="l">
              <a:lnSpc>
                <a:spcPts val="3511"/>
              </a:lnSpc>
            </a:pPr>
            <a:endParaRPr lang="en-US" sz="2854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08956" y="3495514"/>
            <a:ext cx="10104849" cy="64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6"/>
              </a:lnSpc>
            </a:pPr>
            <a:r>
              <a:rPr lang="en-US" sz="4701" b="1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63320" y="769663"/>
            <a:ext cx="11541121" cy="77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6787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Requirements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3320" y="2037470"/>
            <a:ext cx="9571388" cy="39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 b="1">
                <a:solidFill>
                  <a:srgbClr val="C4DF8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Hardware Requirements: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8019" y="2520574"/>
            <a:ext cx="8861713" cy="2741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endParaRPr/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Processor: Intel Core i3 or higher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RAM: Minimum 4 GB (8 GB recommended)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Storage: 250 GB or more</a:t>
            </a:r>
          </a:p>
          <a:p>
            <a:pPr marL="632545" lvl="1" indent="-316273" algn="l">
              <a:lnSpc>
                <a:spcPts val="3076"/>
              </a:lnSpc>
              <a:buFont typeface="Arial"/>
              <a:buChar char="•"/>
            </a:pPr>
            <a:r>
              <a:rPr lang="en-US" sz="29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Internet: Required for live classes, caching for offline access</a:t>
            </a:r>
          </a:p>
          <a:p>
            <a:pPr algn="l">
              <a:lnSpc>
                <a:spcPts val="3076"/>
              </a:lnSpc>
            </a:pPr>
            <a:endParaRPr lang="en-US" sz="292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8019" y="6091527"/>
            <a:ext cx="15598713" cy="384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OS: Windows 10 / Linux / macOS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Programming Language: JavaScript (MERN Stack)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Frontend: React.js , CSS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Backend: Node.js with Express.js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Database: MongoDB</a:t>
            </a:r>
          </a:p>
          <a:p>
            <a:pPr marL="616138" lvl="1" indent="-308069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Authentication: Firebase (auth, storage), 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Cloud: AWS (media, compute)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Video APIs: </a:t>
            </a:r>
            <a:r>
              <a:rPr lang="en-US" sz="2853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Jitsi</a:t>
            </a: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Meet / Zoom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Tools: VS Code,  MongoDB Compass</a:t>
            </a:r>
          </a:p>
          <a:p>
            <a:pPr marL="616138" lvl="1" indent="-308069" algn="l">
              <a:lnSpc>
                <a:spcPts val="2996"/>
              </a:lnSpc>
              <a:buFont typeface="Arial"/>
              <a:buChar char="•"/>
            </a:pPr>
            <a:r>
              <a:rPr lang="en-US" sz="285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Browsers: Chrome, Firefox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3320" y="5348161"/>
            <a:ext cx="9571388" cy="39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6"/>
              </a:lnSpc>
            </a:pPr>
            <a:r>
              <a:rPr lang="en-US" sz="2929" b="1">
                <a:solidFill>
                  <a:srgbClr val="C4DF8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Software Requirements: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50677" y="-577633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39878" y="-21721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62662" y="756372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03831" y="673403"/>
            <a:ext cx="10104849" cy="79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8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Existing Systems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8458" y="1551345"/>
            <a:ext cx="14736214" cy="777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algn="l">
              <a:lnSpc>
                <a:spcPts val="3603"/>
              </a:lnSpc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Platforms like Vidyanjali, eVidyaShala, DIKSHA, and SWAYAM have made significant strides in promoting digital education. However, they each have limitations: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Vidyanjali: Focuses mainly on connecting volunteers to schools; lacks student-side digital learning.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DIKSHA: Offers digital content, but lacks direct school-managed student interaction and tracking.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SWAYAM: Caters more to higher education; not tailored to rural school infrastructure or student enrollment systems.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eVidyaShala: Provides educational content, but lacks real-time classroom support and localized content distribution.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Common limitations: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integrated student enrollment system linked to schools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Limited infrastructure request and fulfillment workflows</a:t>
            </a:r>
          </a:p>
          <a:p>
            <a:pPr marL="1265091" lvl="2" indent="-421697" algn="l">
              <a:lnSpc>
                <a:spcPts val="3603"/>
              </a:lnSpc>
              <a:buFont typeface="Arial"/>
              <a:buChar char="⚬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Fragmented learning and contribution platforms (no single ecosystem)</a:t>
            </a:r>
          </a:p>
          <a:p>
            <a:pPr algn="l">
              <a:lnSpc>
                <a:spcPts val="3603"/>
              </a:lnSpc>
            </a:pPr>
            <a:endParaRPr lang="en-US" sz="292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364918" y="7730683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7"/>
                </a:lnTo>
                <a:lnTo>
                  <a:pt x="0" y="279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50677" y="-5776333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39878" y="-21721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62662" y="756372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32795" y="842176"/>
            <a:ext cx="10104849" cy="79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801" b="1" dirty="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Proposed System</a:t>
            </a:r>
          </a:p>
        </p:txBody>
      </p:sp>
      <p:sp>
        <p:nvSpPr>
          <p:cNvPr id="7" name="Freeform 7"/>
          <p:cNvSpPr/>
          <p:nvPr/>
        </p:nvSpPr>
        <p:spPr>
          <a:xfrm rot="-1249139">
            <a:off x="14822471" y="5830637"/>
            <a:ext cx="4873659" cy="5481620"/>
          </a:xfrm>
          <a:custGeom>
            <a:avLst/>
            <a:gdLst/>
            <a:ahLst/>
            <a:cxnLst/>
            <a:rect l="l" t="t" r="r" b="b"/>
            <a:pathLst>
              <a:path w="4873659" h="5481620">
                <a:moveTo>
                  <a:pt x="0" y="0"/>
                </a:moveTo>
                <a:lnTo>
                  <a:pt x="4873658" y="0"/>
                </a:lnTo>
                <a:lnTo>
                  <a:pt x="4873658" y="5481620"/>
                </a:lnTo>
                <a:lnTo>
                  <a:pt x="0" y="5481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28705" y="1811975"/>
            <a:ext cx="14736214" cy="5484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3"/>
              </a:lnSpc>
            </a:pPr>
            <a:endParaRPr/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a unified platform integrating student learning, school administration, and volunteer contribution.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Enables school admins to create and manage student accounts.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Supports virtual classroom delivery (live and recorded) with integrated scheduling.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Allows volunteers and NGOs to fulfill infrastructure and academic requests through a request-response system.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Includes admin and volunteer portals for content upload, quiz management, and performance tracking.</a:t>
            </a:r>
          </a:p>
          <a:p>
            <a:pPr marL="632545" lvl="1" indent="-316273" algn="l">
              <a:lnSpc>
                <a:spcPts val="3603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Offers real-time analytics on student engagement and learning outcomes.</a:t>
            </a:r>
          </a:p>
          <a:p>
            <a:pPr algn="l">
              <a:lnSpc>
                <a:spcPts val="3603"/>
              </a:lnSpc>
            </a:pPr>
            <a:endParaRPr lang="en-US" sz="292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364918" y="7730683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7"/>
                </a:lnTo>
                <a:lnTo>
                  <a:pt x="0" y="279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295864" y="5299202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3972769" y="-2065840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983200" y="-103117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6130" y="1122222"/>
            <a:ext cx="13904676" cy="77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97"/>
              </a:lnSpc>
            </a:pPr>
            <a:r>
              <a:rPr lang="en-US" sz="6787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Architecture / System Design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3700" y="2755081"/>
            <a:ext cx="17061866" cy="56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1"/>
              </a:lnSpc>
            </a:pPr>
            <a:endParaRPr/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Modular Microservices-Based Architecture: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Authentication Service – Secure, role-based access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Student Module – Dashboard with classes, materials, quizzes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Dashboard – Manage requests, track student   performance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Volunteer Panel – Apply to requests, upload content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 Management – Infra/class/material requests and workflows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Virtual Classroom Engine – Live via Jitsi/Zoom, recording support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 Manager – Multimedia content upload and organization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Analytics Engine – Student performance and engagement tracking</a:t>
            </a:r>
          </a:p>
          <a:p>
            <a:pPr marL="767264" lvl="1" indent="-383632" algn="l">
              <a:lnSpc>
                <a:spcPts val="3731"/>
              </a:lnSpc>
              <a:buFont typeface="Arial"/>
              <a:buChar char="•"/>
            </a:pPr>
            <a:r>
              <a:rPr lang="en-US" sz="35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Database Layer – MongoDB-backed, scalable and flexible</a:t>
            </a:r>
          </a:p>
          <a:p>
            <a:pPr algn="l">
              <a:lnSpc>
                <a:spcPts val="3731"/>
              </a:lnSpc>
            </a:pPr>
            <a:endParaRPr lang="en-US" sz="3553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323945" y="553849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920829" y="8950098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4442037" y="-603510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4843983" y="70021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46931" y="1887376"/>
            <a:ext cx="15079964" cy="2573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proposed platform bridges the digital divide in rural education by uniting students, schools, and contributors in a single ecosystem. It ensures continuity in learning through structured access to content, virtual classrooms, and support systems. Designed with rural realities in mind, it offers a scalable path toward inclusive and sustainable education.</a:t>
            </a:r>
          </a:p>
          <a:p>
            <a:pPr algn="l">
              <a:lnSpc>
                <a:spcPts val="3427"/>
              </a:lnSpc>
            </a:pPr>
            <a:endParaRPr lang="en-US" sz="292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46931" y="1038308"/>
            <a:ext cx="8669929" cy="66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8"/>
              </a:lnSpc>
            </a:pPr>
            <a:r>
              <a:rPr lang="en-US" sz="58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1394649" y="7964716"/>
            <a:ext cx="353725" cy="353725"/>
          </a:xfrm>
          <a:custGeom>
            <a:avLst/>
            <a:gdLst/>
            <a:ahLst/>
            <a:cxnLst/>
            <a:rect l="l" t="t" r="r" b="b"/>
            <a:pathLst>
              <a:path w="353725" h="353725">
                <a:moveTo>
                  <a:pt x="0" y="0"/>
                </a:moveTo>
                <a:lnTo>
                  <a:pt x="353725" y="0"/>
                </a:lnTo>
                <a:lnTo>
                  <a:pt x="353725" y="353726"/>
                </a:lnTo>
                <a:lnTo>
                  <a:pt x="0" y="353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70262" y="4631399"/>
            <a:ext cx="485901" cy="485901"/>
          </a:xfrm>
          <a:custGeom>
            <a:avLst/>
            <a:gdLst/>
            <a:ahLst/>
            <a:cxnLst/>
            <a:rect l="l" t="t" r="r" b="b"/>
            <a:pathLst>
              <a:path w="485901" h="485901">
                <a:moveTo>
                  <a:pt x="0" y="0"/>
                </a:moveTo>
                <a:lnTo>
                  <a:pt x="485901" y="0"/>
                </a:lnTo>
                <a:lnTo>
                  <a:pt x="485901" y="485901"/>
                </a:lnTo>
                <a:lnTo>
                  <a:pt x="0" y="485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46931" y="4443440"/>
            <a:ext cx="8669929" cy="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9"/>
              </a:lnSpc>
            </a:pPr>
            <a:r>
              <a:rPr lang="en-US" sz="5912" b="1">
                <a:solidFill>
                  <a:srgbClr val="C4DF8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References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79336" y="5745054"/>
            <a:ext cx="15079964" cy="436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Vidyanjali</a:t>
            </a: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2.0 Portal – Ministry of Education, Government of India</a:t>
            </a:r>
          </a:p>
          <a:p>
            <a:pPr marL="632545" lvl="1" indent="-316273">
              <a:lnSpc>
                <a:spcPts val="3427"/>
              </a:lnSpc>
              <a:buFont typeface="Arial"/>
              <a:buChar char="•"/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DIKSHA Platform –– https://diksha.gov.in</a:t>
            </a:r>
            <a:endParaRPr lang="en-US" sz="2929" u="sng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8" tooltip="https://diksha.gov.in"/>
            </a:endParaRPr>
          </a:p>
          <a:p>
            <a:pPr marL="632545" lvl="1" indent="-316273">
              <a:lnSpc>
                <a:spcPts val="3427"/>
              </a:lnSpc>
              <a:buFont typeface="Arial"/>
              <a:buChar char="•"/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SWAYAM Portal – https://swayam.gov.in</a:t>
            </a:r>
            <a:endParaRPr lang="en-US" sz="2929" u="sng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  <a:hlinkClick r:id="rId9" tooltip="https://swayam.gov.in"/>
            </a:endParaRP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eVidyaShala</a:t>
            </a: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– Department of School Education &amp; Literacy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National Education Policy (NEP) 2020 – Government of India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Zoom Video API Documentation – https://marketplace.zoom.us/docs</a:t>
            </a:r>
          </a:p>
          <a:p>
            <a:pPr marL="632545" lvl="1" indent="-316273" algn="l">
              <a:lnSpc>
                <a:spcPts val="3427"/>
              </a:lnSpc>
              <a:buFont typeface="Arial"/>
              <a:buChar char="•"/>
            </a:pPr>
            <a:r>
              <a:rPr lang="en-US" sz="2929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Jitsi</a:t>
            </a:r>
            <a:r>
              <a:rPr lang="en-US" sz="292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Meet API Documentation – https://jitsi.github.io/handbook/docs/dev-guide/dev-guide-web</a:t>
            </a:r>
          </a:p>
          <a:p>
            <a:pPr algn="l">
              <a:lnSpc>
                <a:spcPts val="3427"/>
              </a:lnSpc>
            </a:pPr>
            <a:endParaRPr lang="en-US" sz="292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27"/>
              </a:lnSpc>
            </a:pPr>
            <a:endParaRPr lang="en-US" sz="292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16062" y="-6290494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5" y="0"/>
                </a:lnTo>
                <a:lnTo>
                  <a:pt x="9975595" y="9975595"/>
                </a:lnTo>
                <a:lnTo>
                  <a:pt x="0" y="997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083366" y="0"/>
            <a:ext cx="8204634" cy="10287000"/>
            <a:chOff x="0" y="0"/>
            <a:chExt cx="10939512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22583" r="22583"/>
            <a:stretch>
              <a:fillRect/>
            </a:stretch>
          </p:blipFill>
          <p:spPr>
            <a:xfrm>
              <a:off x="0" y="0"/>
              <a:ext cx="10939512" cy="1371600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6845085" y="-3817202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300"/>
                </a:lnTo>
                <a:lnTo>
                  <a:pt x="0" y="5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219340" y="4559118"/>
            <a:ext cx="9975595" cy="9975595"/>
          </a:xfrm>
          <a:custGeom>
            <a:avLst/>
            <a:gdLst/>
            <a:ahLst/>
            <a:cxnLst/>
            <a:rect l="l" t="t" r="r" b="b"/>
            <a:pathLst>
              <a:path w="9975595" h="9975595">
                <a:moveTo>
                  <a:pt x="0" y="0"/>
                </a:moveTo>
                <a:lnTo>
                  <a:pt x="9975596" y="0"/>
                </a:lnTo>
                <a:lnTo>
                  <a:pt x="9975596" y="9975596"/>
                </a:lnTo>
                <a:lnTo>
                  <a:pt x="0" y="9975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926999" y="7792999"/>
            <a:ext cx="7390914" cy="5857299"/>
          </a:xfrm>
          <a:custGeom>
            <a:avLst/>
            <a:gdLst/>
            <a:ahLst/>
            <a:cxnLst/>
            <a:rect l="l" t="t" r="r" b="b"/>
            <a:pathLst>
              <a:path w="7390914" h="5857299">
                <a:moveTo>
                  <a:pt x="0" y="0"/>
                </a:moveTo>
                <a:lnTo>
                  <a:pt x="7390914" y="0"/>
                </a:lnTo>
                <a:lnTo>
                  <a:pt x="7390914" y="5857299"/>
                </a:lnTo>
                <a:lnTo>
                  <a:pt x="0" y="5857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99937" y="6668567"/>
            <a:ext cx="1447236" cy="361809"/>
          </a:xfrm>
          <a:custGeom>
            <a:avLst/>
            <a:gdLst/>
            <a:ahLst/>
            <a:cxnLst/>
            <a:rect l="l" t="t" r="r" b="b"/>
            <a:pathLst>
              <a:path w="1447236" h="361809">
                <a:moveTo>
                  <a:pt x="0" y="0"/>
                </a:moveTo>
                <a:lnTo>
                  <a:pt x="1447236" y="0"/>
                </a:lnTo>
                <a:lnTo>
                  <a:pt x="1447236" y="361809"/>
                </a:lnTo>
                <a:lnTo>
                  <a:pt x="0" y="361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99937" y="4416061"/>
            <a:ext cx="10275038" cy="193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46"/>
              </a:lnSpc>
            </a:pPr>
            <a:r>
              <a:rPr lang="en-US" sz="14043" b="1" spc="-800">
                <a:solidFill>
                  <a:srgbClr val="5350A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>
            <a:off x="1868395" y="3453559"/>
            <a:ext cx="463083" cy="463083"/>
          </a:xfrm>
          <a:custGeom>
            <a:avLst/>
            <a:gdLst/>
            <a:ahLst/>
            <a:cxnLst/>
            <a:rect l="l" t="t" r="r" b="b"/>
            <a:pathLst>
              <a:path w="463083" h="463083">
                <a:moveTo>
                  <a:pt x="0" y="0"/>
                </a:moveTo>
                <a:lnTo>
                  <a:pt x="463084" y="0"/>
                </a:lnTo>
                <a:lnTo>
                  <a:pt x="463084" y="463084"/>
                </a:lnTo>
                <a:lnTo>
                  <a:pt x="0" y="46308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7030376"/>
            <a:ext cx="279507" cy="279507"/>
          </a:xfrm>
          <a:custGeom>
            <a:avLst/>
            <a:gdLst/>
            <a:ahLst/>
            <a:cxnLst/>
            <a:rect l="l" t="t" r="r" b="b"/>
            <a:pathLst>
              <a:path w="279507" h="279507">
                <a:moveTo>
                  <a:pt x="0" y="0"/>
                </a:moveTo>
                <a:lnTo>
                  <a:pt x="279507" y="0"/>
                </a:lnTo>
                <a:lnTo>
                  <a:pt x="279507" y="279506"/>
                </a:lnTo>
                <a:lnTo>
                  <a:pt x="0" y="279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747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Montserrat Ultra-Bold</vt:lpstr>
      <vt:lpstr>Calibri</vt:lpstr>
      <vt:lpstr>Montserrat Medium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Creative Education Presentation</dc:title>
  <dc:creator>Aravind Gundetty</dc:creator>
  <cp:lastModifiedBy>Aravind Gundetty</cp:lastModifiedBy>
  <cp:revision>8</cp:revision>
  <dcterms:created xsi:type="dcterms:W3CDTF">2006-08-16T00:00:00Z</dcterms:created>
  <dcterms:modified xsi:type="dcterms:W3CDTF">2025-07-08T09:14:29Z</dcterms:modified>
  <dc:identifier>DAGrwOG4A_c</dc:identifier>
</cp:coreProperties>
</file>