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grandir Narrow Bold" pitchFamily="2" charset="77"/>
      <p:regular r:id="rId16"/>
      <p:bold r:id="rId17"/>
    </p:embeddedFont>
    <p:embeddedFont>
      <p:font typeface="TT Hoves" panose="02000003020000060003" pitchFamily="2" charset="0"/>
      <p:regular r:id="rId18"/>
    </p:embeddedFont>
    <p:embeddedFont>
      <p:font typeface="TT Hoves Bold" panose="02000003020000060003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4588" autoAdjust="0"/>
  </p:normalViewPr>
  <p:slideViewPr>
    <p:cSldViewPr>
      <p:cViewPr varScale="1">
        <p:scale>
          <a:sx n="62" d="100"/>
          <a:sy n="62" d="100"/>
        </p:scale>
        <p:origin x="5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svg"/><Relationship Id="rId10" Type="http://schemas.openxmlformats.org/officeDocument/2006/relationships/image" Target="../media/image21.jpe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8288000" cy="6724196"/>
          </a:xfrm>
          <a:prstGeom prst="rect">
            <a:avLst/>
          </a:prstGeom>
          <a:solidFill>
            <a:srgbClr val="060E5E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421601" y="7822645"/>
            <a:ext cx="6199171" cy="671597"/>
            <a:chOff x="0" y="0"/>
            <a:chExt cx="8265562" cy="895463"/>
          </a:xfrm>
        </p:grpSpPr>
        <p:sp>
          <p:nvSpPr>
            <p:cNvPr id="4" name="TextBox 4"/>
            <p:cNvSpPr txBox="1"/>
            <p:nvPr/>
          </p:nvSpPr>
          <p:spPr>
            <a:xfrm>
              <a:off x="0" y="366240"/>
              <a:ext cx="8265562" cy="5292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28"/>
                </a:lnSpc>
                <a:spcBef>
                  <a:spcPct val="0"/>
                </a:spcBef>
              </a:pPr>
              <a:r>
                <a:rPr lang="en-US" sz="2092" b="1" u="none" dirty="0">
                  <a:solidFill>
                    <a:srgbClr val="FFFFFF"/>
                  </a:solidFill>
                  <a:latin typeface="Agrandir Narrow Bold"/>
                  <a:ea typeface="Agrandir Narrow Bold"/>
                  <a:cs typeface="Agrandir Narrow Bold"/>
                  <a:sym typeface="Agrandir Narrow Bold"/>
                </a:rPr>
                <a:t> Group 17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9050"/>
              <a:ext cx="8265562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23487" y="8765940"/>
            <a:ext cx="6199171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386"/>
              </a:lnSpc>
              <a:spcBef>
                <a:spcPct val="0"/>
              </a:spcBef>
            </a:pPr>
            <a:r>
              <a:rPr lang="en-US" sz="2400" u="none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Group Project Members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58123" y="8128699"/>
            <a:ext cx="7543800" cy="3558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28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Abhinav Kumar Piyush, Aravind Balaji, Tanya Bansal.</a:t>
            </a:r>
          </a:p>
        </p:txBody>
      </p:sp>
      <p:sp>
        <p:nvSpPr>
          <p:cNvPr id="8" name="AutoShape 8"/>
          <p:cNvSpPr/>
          <p:nvPr/>
        </p:nvSpPr>
        <p:spPr>
          <a:xfrm>
            <a:off x="1571978" y="7836933"/>
            <a:ext cx="619917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801633" y="5091963"/>
            <a:ext cx="8938831" cy="402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37"/>
              </a:lnSpc>
            </a:pPr>
            <a:r>
              <a:rPr lang="en-US" sz="3600" dirty="0">
                <a:solidFill>
                  <a:schemeClr val="bg1"/>
                </a:solidFill>
                <a:latin typeface="TT Hoves"/>
                <a:ea typeface="TT Hoves"/>
                <a:cs typeface="TT Hoves"/>
                <a:sym typeface="TT Hoves"/>
              </a:rPr>
              <a:t>Final Project Presentation  for INFO 5100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71978" y="1264566"/>
            <a:ext cx="9168486" cy="1317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523"/>
              </a:lnSpc>
            </a:pPr>
            <a:r>
              <a:rPr lang="en-US" sz="7748" b="1" spc="-77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ServiQue Platform</a:t>
            </a:r>
          </a:p>
        </p:txBody>
      </p:sp>
      <p:pic>
        <p:nvPicPr>
          <p:cNvPr id="14" name="Picture 13" descr="A person drawing a cloud computing diagram&#10;&#10;AI-generated content may be incorrect.">
            <a:extLst>
              <a:ext uri="{FF2B5EF4-FFF2-40B4-BE49-F238E27FC236}">
                <a16:creationId xmlns:a16="http://schemas.microsoft.com/office/drawing/2014/main" id="{0FC5E30C-5BD5-2838-B1EE-95336F88C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601" y="-1"/>
            <a:ext cx="7866399" cy="6724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06841" y="5845537"/>
            <a:ext cx="12474317" cy="2795044"/>
            <a:chOff x="0" y="0"/>
            <a:chExt cx="16632423" cy="3726726"/>
          </a:xfrm>
        </p:grpSpPr>
        <p:sp>
          <p:nvSpPr>
            <p:cNvPr id="3" name="TextBox 3"/>
            <p:cNvSpPr txBox="1"/>
            <p:nvPr/>
          </p:nvSpPr>
          <p:spPr>
            <a:xfrm>
              <a:off x="10" y="-257175"/>
              <a:ext cx="16632404" cy="20859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800"/>
                </a:lnSpc>
                <a:spcBef>
                  <a:spcPct val="0"/>
                </a:spcBef>
              </a:pPr>
              <a:r>
                <a:rPr lang="en-US" sz="9000" b="1">
                  <a:solidFill>
                    <a:srgbClr val="FFFFFF"/>
                  </a:solidFill>
                  <a:latin typeface="Agrandir Narrow Bold"/>
                  <a:ea typeface="Agrandir Narrow Bold"/>
                  <a:cs typeface="Agrandir Narrow Bold"/>
                  <a:sym typeface="Agrandir Narrow Bold"/>
                </a:rPr>
                <a:t>Thank You!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5" y="3135541"/>
              <a:ext cx="16632413" cy="59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779"/>
                </a:lnSpc>
              </a:pPr>
              <a:r>
                <a:rPr lang="en-US" sz="27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Join us in </a:t>
              </a:r>
              <a:r>
                <a:rPr lang="en-US" sz="2700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revolutionizing service access!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10" y="2499633"/>
              <a:ext cx="16632404" cy="12700"/>
            </a:xfrm>
            <a:prstGeom prst="line">
              <a:avLst/>
            </a:prstGeom>
            <a:ln w="25400" cap="flat">
              <a:solidFill>
                <a:srgbClr val="3C33A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42522" y="-35704"/>
            <a:ext cx="18373045" cy="4583723"/>
            <a:chOff x="0" y="0"/>
            <a:chExt cx="24497393" cy="6111631"/>
          </a:xfrm>
        </p:grpSpPr>
        <p:sp>
          <p:nvSpPr>
            <p:cNvPr id="7" name="Freeform 7"/>
            <p:cNvSpPr/>
            <p:nvPr/>
          </p:nvSpPr>
          <p:spPr>
            <a:xfrm rot="5400000">
              <a:off x="3078121" y="-3078121"/>
              <a:ext cx="6111631" cy="12267872"/>
            </a:xfrm>
            <a:custGeom>
              <a:avLst/>
              <a:gdLst/>
              <a:ahLst/>
              <a:cxnLst/>
              <a:rect l="l" t="t" r="r" b="b"/>
              <a:pathLst>
                <a:path w="6111631" h="12267872">
                  <a:moveTo>
                    <a:pt x="0" y="0"/>
                  </a:moveTo>
                  <a:lnTo>
                    <a:pt x="6111630" y="0"/>
                  </a:lnTo>
                  <a:lnTo>
                    <a:pt x="6111630" y="12267872"/>
                  </a:lnTo>
                  <a:lnTo>
                    <a:pt x="0" y="12267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15307642" y="-3078121"/>
              <a:ext cx="6111631" cy="12267872"/>
            </a:xfrm>
            <a:custGeom>
              <a:avLst/>
              <a:gdLst/>
              <a:ahLst/>
              <a:cxnLst/>
              <a:rect l="l" t="t" r="r" b="b"/>
              <a:pathLst>
                <a:path w="6111631" h="12267872">
                  <a:moveTo>
                    <a:pt x="0" y="0"/>
                  </a:moveTo>
                  <a:lnTo>
                    <a:pt x="6111630" y="0"/>
                  </a:lnTo>
                  <a:lnTo>
                    <a:pt x="6111630" y="12267872"/>
                  </a:lnTo>
                  <a:lnTo>
                    <a:pt x="0" y="122678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1772900" y="1028700"/>
            <a:ext cx="5486400" cy="822960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 l="-62359" r="-6235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6900271"/>
            <a:ext cx="10156422" cy="3386729"/>
            <a:chOff x="0" y="0"/>
            <a:chExt cx="13541896" cy="4515638"/>
          </a:xfrm>
        </p:grpSpPr>
        <p:sp>
          <p:nvSpPr>
            <p:cNvPr id="5" name="Freeform 5"/>
            <p:cNvSpPr/>
            <p:nvPr/>
          </p:nvSpPr>
          <p:spPr>
            <a:xfrm rot="5400000">
              <a:off x="0" y="0"/>
              <a:ext cx="4515638" cy="4515638"/>
            </a:xfrm>
            <a:custGeom>
              <a:avLst/>
              <a:gdLst/>
              <a:ahLst/>
              <a:cxnLst/>
              <a:rect l="l" t="t" r="r" b="b"/>
              <a:pathLst>
                <a:path w="4515638" h="4515638">
                  <a:moveTo>
                    <a:pt x="0" y="0"/>
                  </a:moveTo>
                  <a:lnTo>
                    <a:pt x="4515638" y="0"/>
                  </a:lnTo>
                  <a:lnTo>
                    <a:pt x="4515638" y="4515638"/>
                  </a:lnTo>
                  <a:lnTo>
                    <a:pt x="0" y="4515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9026258" y="0"/>
              <a:ext cx="4515638" cy="4515638"/>
            </a:xfrm>
            <a:custGeom>
              <a:avLst/>
              <a:gdLst/>
              <a:ahLst/>
              <a:cxnLst/>
              <a:rect l="l" t="t" r="r" b="b"/>
              <a:pathLst>
                <a:path w="4515638" h="4515638">
                  <a:moveTo>
                    <a:pt x="0" y="0"/>
                  </a:moveTo>
                  <a:lnTo>
                    <a:pt x="4515638" y="0"/>
                  </a:lnTo>
                  <a:lnTo>
                    <a:pt x="4515638" y="4515638"/>
                  </a:lnTo>
                  <a:lnTo>
                    <a:pt x="0" y="4515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4490238" y="0"/>
              <a:ext cx="4548720" cy="4515638"/>
            </a:xfrm>
            <a:custGeom>
              <a:avLst/>
              <a:gdLst/>
              <a:ahLst/>
              <a:cxnLst/>
              <a:rect l="l" t="t" r="r" b="b"/>
              <a:pathLst>
                <a:path w="4548720" h="4515638">
                  <a:moveTo>
                    <a:pt x="0" y="0"/>
                  </a:moveTo>
                  <a:lnTo>
                    <a:pt x="4548720" y="0"/>
                  </a:lnTo>
                  <a:lnTo>
                    <a:pt x="4548720" y="4515638"/>
                  </a:lnTo>
                  <a:lnTo>
                    <a:pt x="0" y="45156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6493" y="491365"/>
            <a:ext cx="9041025" cy="6818482"/>
            <a:chOff x="0" y="0"/>
            <a:chExt cx="12054700" cy="9091309"/>
          </a:xfrm>
        </p:grpSpPr>
        <p:sp>
          <p:nvSpPr>
            <p:cNvPr id="9" name="TextBox 9"/>
            <p:cNvSpPr txBox="1"/>
            <p:nvPr/>
          </p:nvSpPr>
          <p:spPr>
            <a:xfrm>
              <a:off x="0" y="-209550"/>
              <a:ext cx="12054700" cy="1708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93"/>
                </a:lnSpc>
                <a:spcBef>
                  <a:spcPct val="0"/>
                </a:spcBef>
              </a:pPr>
              <a:r>
                <a:rPr lang="en-US" sz="7411" b="1">
                  <a:solidFill>
                    <a:srgbClr val="FFFFFF"/>
                  </a:solidFill>
                  <a:latin typeface="Agrandir Narrow Bold"/>
                  <a:ea typeface="Agrandir Narrow Bold"/>
                  <a:cs typeface="Agrandir Narrow Bold"/>
                  <a:sym typeface="Agrandir Narrow Bold"/>
                </a:rPr>
                <a:t>Problem Statement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22475"/>
              <a:ext cx="12054700" cy="7068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7832" lvl="1" indent="-248916" algn="l">
                <a:lnSpc>
                  <a:spcPts val="3228"/>
                </a:lnSpc>
                <a:buFont typeface="Arial"/>
                <a:buChar char="•"/>
              </a:pPr>
              <a:r>
                <a:rPr lang="en-US" sz="230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Urban residents face difficulty finding </a:t>
              </a:r>
              <a:r>
                <a:rPr lang="en-US" sz="2305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trustworthy professionals.</a:t>
              </a:r>
            </a:p>
            <a:p>
              <a:pPr marL="497832" lvl="1" indent="-248916" algn="l">
                <a:lnSpc>
                  <a:spcPts val="3228"/>
                </a:lnSpc>
                <a:buFont typeface="Arial"/>
                <a:buChar char="•"/>
              </a:pPr>
              <a:r>
                <a:rPr lang="en-US" sz="230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Access to reliable services is often </a:t>
              </a:r>
              <a:r>
                <a:rPr lang="en-US" sz="2305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inconvenient and time-consuming.</a:t>
              </a:r>
            </a:p>
            <a:p>
              <a:pPr marL="497832" lvl="1" indent="-248916" algn="l">
                <a:lnSpc>
                  <a:spcPts val="3228"/>
                </a:lnSpc>
                <a:buFont typeface="Arial"/>
                <a:buChar char="•"/>
              </a:pPr>
              <a:r>
                <a:rPr lang="en-US" sz="230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Home and personal care services lack </a:t>
              </a:r>
              <a:r>
                <a:rPr lang="en-US" sz="2305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consistent quality and availability.</a:t>
              </a:r>
            </a:p>
            <a:p>
              <a:pPr marL="497832" lvl="1" indent="-248916" algn="l">
                <a:lnSpc>
                  <a:spcPts val="3228"/>
                </a:lnSpc>
                <a:buFont typeface="Arial"/>
                <a:buChar char="•"/>
              </a:pPr>
              <a:r>
                <a:rPr lang="en-US" sz="230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Personal care typically requires traveling to salons, which can be </a:t>
              </a:r>
              <a:r>
                <a:rPr lang="en-US" sz="2305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inconvenient due to long distances, time constraints, and scheduling issues.</a:t>
              </a:r>
            </a:p>
            <a:p>
              <a:pPr marL="497832" lvl="1" indent="-248916" algn="l">
                <a:lnSpc>
                  <a:spcPts val="3228"/>
                </a:lnSpc>
                <a:buFont typeface="Arial"/>
                <a:buChar char="•"/>
              </a:pPr>
              <a:r>
                <a:rPr lang="en-US" sz="2305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For home services, contacting individual technicians or brand support is </a:t>
              </a:r>
              <a:r>
                <a:rPr lang="en-US" sz="2305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often tedious, lacking a streamlined system for appointments and availability.</a:t>
              </a:r>
            </a:p>
            <a:p>
              <a:pPr algn="l">
                <a:lnSpc>
                  <a:spcPts val="3228"/>
                </a:lnSpc>
              </a:pPr>
              <a:endParaRPr lang="en-US" sz="2305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522839" y="5143500"/>
            <a:ext cx="6765161" cy="5143500"/>
          </a:xfrm>
          <a:prstGeom prst="rect">
            <a:avLst/>
          </a:prstGeom>
          <a:solidFill>
            <a:srgbClr val="060E5E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621034" y="1457325"/>
            <a:ext cx="8592052" cy="711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  <a:spcBef>
                <a:spcPct val="0"/>
              </a:spcBef>
            </a:pPr>
            <a:r>
              <a:rPr lang="en-US" sz="9000" b="1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Proposed Solution: ServiQue for Reliable Services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22839" y="-1643557"/>
            <a:ext cx="6765161" cy="6787057"/>
            <a:chOff x="0" y="0"/>
            <a:chExt cx="9020215" cy="904941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41158" cy="9049410"/>
            </a:xfrm>
            <a:custGeom>
              <a:avLst/>
              <a:gdLst/>
              <a:ahLst/>
              <a:cxnLst/>
              <a:rect l="l" t="t" r="r" b="b"/>
              <a:pathLst>
                <a:path w="4541158" h="9049410">
                  <a:moveTo>
                    <a:pt x="0" y="0"/>
                  </a:moveTo>
                  <a:lnTo>
                    <a:pt x="4541158" y="0"/>
                  </a:lnTo>
                  <a:lnTo>
                    <a:pt x="4541158" y="9049410"/>
                  </a:lnTo>
                  <a:lnTo>
                    <a:pt x="0" y="9049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4511964" y="0"/>
              <a:ext cx="4508251" cy="9049410"/>
            </a:xfrm>
            <a:custGeom>
              <a:avLst/>
              <a:gdLst/>
              <a:ahLst/>
              <a:cxnLst/>
              <a:rect l="l" t="t" r="r" b="b"/>
              <a:pathLst>
                <a:path w="4508251" h="9049410">
                  <a:moveTo>
                    <a:pt x="0" y="0"/>
                  </a:moveTo>
                  <a:lnTo>
                    <a:pt x="4508251" y="0"/>
                  </a:lnTo>
                  <a:lnTo>
                    <a:pt x="4508251" y="9049410"/>
                  </a:lnTo>
                  <a:lnTo>
                    <a:pt x="0" y="9049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292912" y="7225665"/>
            <a:ext cx="5271591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</a:pPr>
            <a:r>
              <a:rPr lang="en-US" sz="270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 </a:t>
            </a:r>
            <a:r>
              <a:rPr lang="en-US" sz="2700" b="1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unique platform</a:t>
            </a:r>
            <a:r>
              <a:rPr lang="en-US" sz="270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 utilizing Java Swing and DB4O for convenience.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531614"/>
            <a:ext cx="18288000" cy="648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262" lvl="1" indent="-307631" algn="l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“ServiQue” – as the name suggests is a SERVIce based uniQUE platform which is crafted designed to streamline the process of accessing reliable home and personal services. </a:t>
            </a: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FFFFFF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615262" lvl="1" indent="-307631" algn="l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By onboarding professionals across various domains, the platform manages the entire service lifecycle — from placing service requests to delivery and feedback — offering customers a seamless, end-to-end experience.</a:t>
            </a: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FFFFFF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615262" lvl="1" indent="-307631" algn="l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Built as a desktop application using Java Swing for the user interface and DB4O (Database for Objects)for backend data management, ServiQue ensures efficient and object-oriented handling of customer and service data.</a:t>
            </a:r>
          </a:p>
          <a:p>
            <a:pPr algn="l">
              <a:lnSpc>
                <a:spcPts val="3989"/>
              </a:lnSpc>
            </a:pPr>
            <a:endParaRPr lang="en-US" sz="2849">
              <a:solidFill>
                <a:srgbClr val="FFFFFF"/>
              </a:solidFill>
              <a:latin typeface="TT Hoves"/>
              <a:ea typeface="TT Hoves"/>
              <a:cs typeface="TT Hoves"/>
              <a:sym typeface="TT Hoves"/>
            </a:endParaRPr>
          </a:p>
          <a:p>
            <a:pPr marL="615262" lvl="1" indent="-307631" algn="l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Customers can conveniently browse services, place orders, and receive assistance — all from the comfort of their homes — eliminating the hassles of travel, coordination, and uncertainty.</a:t>
            </a:r>
          </a:p>
          <a:p>
            <a:pPr algn="l">
              <a:lnSpc>
                <a:spcPts val="3569"/>
              </a:lnSpc>
            </a:pPr>
            <a:endParaRPr lang="en-US" sz="2849">
              <a:solidFill>
                <a:srgbClr val="FFFFFF"/>
              </a:solidFill>
              <a:latin typeface="TT Hoves"/>
              <a:ea typeface="TT Hoves"/>
              <a:cs typeface="TT Hoves"/>
              <a:sym typeface="TT Hov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78151" y="1656949"/>
            <a:ext cx="5457978" cy="2543230"/>
            <a:chOff x="0" y="0"/>
            <a:chExt cx="7277305" cy="3390974"/>
          </a:xfrm>
        </p:grpSpPr>
        <p:sp>
          <p:nvSpPr>
            <p:cNvPr id="3" name="TextBox 3"/>
            <p:cNvSpPr txBox="1"/>
            <p:nvPr/>
          </p:nvSpPr>
          <p:spPr>
            <a:xfrm>
              <a:off x="0" y="1636398"/>
              <a:ext cx="7277305" cy="17545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147"/>
                </a:lnSpc>
              </a:pPr>
              <a:r>
                <a:rPr lang="en-US" sz="1533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ServiQue eliminates the need for users to physically visit salons or service centers by bringing a wide range of personal and home services directly to their doorstep through a single, user-friendly platform.</a:t>
              </a:r>
            </a:p>
            <a:p>
              <a:pPr marL="0" lvl="0" indent="0" algn="l">
                <a:lnSpc>
                  <a:spcPts val="2147"/>
                </a:lnSpc>
              </a:pPr>
              <a:endParaRPr lang="en-US" sz="153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277305" cy="8609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35"/>
                </a:lnSpc>
              </a:pPr>
              <a:r>
                <a:rPr lang="en-US" sz="1882" b="1" dirty="0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Convenient at-home access for customers and service providers: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239170"/>
              <a:ext cx="7277305" cy="0"/>
            </a:xfrm>
            <a:prstGeom prst="line">
              <a:avLst/>
            </a:prstGeom>
            <a:ln w="35559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978151" y="4336949"/>
            <a:ext cx="5848007" cy="2724970"/>
            <a:chOff x="0" y="0"/>
            <a:chExt cx="7797342" cy="3633293"/>
          </a:xfrm>
        </p:grpSpPr>
        <p:sp>
          <p:nvSpPr>
            <p:cNvPr id="7" name="TextBox 7"/>
            <p:cNvSpPr txBox="1"/>
            <p:nvPr/>
          </p:nvSpPr>
          <p:spPr>
            <a:xfrm>
              <a:off x="0" y="1755377"/>
              <a:ext cx="7797342" cy="1877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300"/>
                </a:lnSpc>
              </a:pPr>
              <a:r>
                <a:rPr lang="en-US" sz="1643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With integrated scheduling and expert onboarding, users can easily book services at their preferred time, ensuring reliability, availability, and professionalism without the hassle of manual coordination.</a:t>
              </a:r>
            </a:p>
            <a:p>
              <a:pPr marL="0" lvl="0" indent="0" algn="l">
                <a:lnSpc>
                  <a:spcPts val="2300"/>
                </a:lnSpc>
              </a:pPr>
              <a:endParaRPr lang="en-US" sz="1643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7797342" cy="90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23"/>
                </a:lnSpc>
              </a:pPr>
              <a:r>
                <a:rPr lang="en-US" sz="2016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Streamlined Scheduling and Professional Onboarding: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0" y="1327722"/>
              <a:ext cx="7797342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8665" y="-57540"/>
            <a:ext cx="6289109" cy="10403400"/>
            <a:chOff x="0" y="0"/>
            <a:chExt cx="8385479" cy="138712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64233" cy="6953752"/>
            </a:xfrm>
            <a:custGeom>
              <a:avLst/>
              <a:gdLst/>
              <a:ahLst/>
              <a:cxnLst/>
              <a:rect l="l" t="t" r="r" b="b"/>
              <a:pathLst>
                <a:path w="3464233" h="6953752">
                  <a:moveTo>
                    <a:pt x="0" y="0"/>
                  </a:moveTo>
                  <a:lnTo>
                    <a:pt x="3464233" y="0"/>
                  </a:lnTo>
                  <a:lnTo>
                    <a:pt x="3464233" y="6953752"/>
                  </a:lnTo>
                  <a:lnTo>
                    <a:pt x="0" y="6953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38221" y="6940696"/>
              <a:ext cx="3426012" cy="3426012"/>
            </a:xfrm>
            <a:custGeom>
              <a:avLst/>
              <a:gdLst/>
              <a:ahLst/>
              <a:cxnLst/>
              <a:rect l="l" t="t" r="r" b="b"/>
              <a:pathLst>
                <a:path w="3426012" h="3426012">
                  <a:moveTo>
                    <a:pt x="0" y="0"/>
                  </a:moveTo>
                  <a:lnTo>
                    <a:pt x="3426012" y="0"/>
                  </a:lnTo>
                  <a:lnTo>
                    <a:pt x="3426012" y="3426012"/>
                  </a:lnTo>
                  <a:lnTo>
                    <a:pt x="0" y="3426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38221" y="10366708"/>
              <a:ext cx="3426012" cy="3426012"/>
            </a:xfrm>
            <a:custGeom>
              <a:avLst/>
              <a:gdLst/>
              <a:ahLst/>
              <a:cxnLst/>
              <a:rect l="l" t="t" r="r" b="b"/>
              <a:pathLst>
                <a:path w="3426012" h="3426012">
                  <a:moveTo>
                    <a:pt x="0" y="0"/>
                  </a:moveTo>
                  <a:lnTo>
                    <a:pt x="3426012" y="0"/>
                  </a:lnTo>
                  <a:lnTo>
                    <a:pt x="3426012" y="3426012"/>
                  </a:lnTo>
                  <a:lnTo>
                    <a:pt x="0" y="3426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3451533" y="3967294"/>
              <a:ext cx="4933946" cy="9903907"/>
            </a:xfrm>
            <a:custGeom>
              <a:avLst/>
              <a:gdLst/>
              <a:ahLst/>
              <a:cxnLst/>
              <a:rect l="l" t="t" r="r" b="b"/>
              <a:pathLst>
                <a:path w="4933946" h="9903907">
                  <a:moveTo>
                    <a:pt x="0" y="0"/>
                  </a:moveTo>
                  <a:lnTo>
                    <a:pt x="4933946" y="0"/>
                  </a:lnTo>
                  <a:lnTo>
                    <a:pt x="4933946" y="9903907"/>
                  </a:lnTo>
                  <a:lnTo>
                    <a:pt x="0" y="99039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115889" y="490537"/>
            <a:ext cx="8696440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5"/>
              </a:lnSpc>
              <a:spcBef>
                <a:spcPct val="0"/>
              </a:spcBef>
            </a:pPr>
            <a:r>
              <a:rPr lang="en-US" sz="5229" b="1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Key Advantages of ServiQue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978151" y="7390580"/>
            <a:ext cx="5848007" cy="2086795"/>
            <a:chOff x="0" y="0"/>
            <a:chExt cx="7797342" cy="278239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285477"/>
              <a:ext cx="7797342" cy="1496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300"/>
                </a:lnSpc>
              </a:pPr>
              <a:r>
                <a:rPr lang="en-US" sz="1643" dirty="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By offering end-to-end service management — from request to fulfilment — </a:t>
              </a:r>
              <a:r>
                <a:rPr lang="en-US" sz="1643" dirty="0" err="1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ServiQue</a:t>
              </a:r>
              <a:r>
                <a:rPr lang="en-US" sz="1643" dirty="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 saves users time otherwise spent searching, calling, and waiting for technicians or appointments.</a:t>
              </a:r>
            </a:p>
            <a:p>
              <a:pPr marL="0" lvl="0" indent="0" algn="l">
                <a:lnSpc>
                  <a:spcPts val="2300"/>
                </a:lnSpc>
              </a:pPr>
              <a:endParaRPr lang="en-US" sz="1643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7797342" cy="4396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23"/>
                </a:lnSpc>
              </a:pPr>
              <a:r>
                <a:rPr lang="en-US" sz="2016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Time Efficiency and Hassle-Free Experience: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0" y="857822"/>
              <a:ext cx="7797342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1" name="Picture 20" descr="A person holding a phone&#10;&#10;AI-generated content may be incorrect.">
            <a:extLst>
              <a:ext uri="{FF2B5EF4-FFF2-40B4-BE49-F238E27FC236}">
                <a16:creationId xmlns:a16="http://schemas.microsoft.com/office/drawing/2014/main" id="{00EF68B8-E29A-6AEE-AD2E-73703215E0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16" y="1914777"/>
            <a:ext cx="3902424" cy="1938940"/>
          </a:xfrm>
          <a:prstGeom prst="rect">
            <a:avLst/>
          </a:prstGeom>
        </p:spPr>
      </p:pic>
      <p:pic>
        <p:nvPicPr>
          <p:cNvPr id="27" name="Picture 26" descr="A group of people standing around a large screen&#10;&#10;AI-generated content may be incorrect.">
            <a:extLst>
              <a:ext uri="{FF2B5EF4-FFF2-40B4-BE49-F238E27FC236}">
                <a16:creationId xmlns:a16="http://schemas.microsoft.com/office/drawing/2014/main" id="{B1D690A7-254C-5537-B4DB-A6543C89E5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9" r="9850"/>
          <a:stretch/>
        </p:blipFill>
        <p:spPr>
          <a:xfrm>
            <a:off x="6869216" y="4520919"/>
            <a:ext cx="3902424" cy="2110973"/>
          </a:xfrm>
          <a:prstGeom prst="rect">
            <a:avLst/>
          </a:prstGeom>
        </p:spPr>
      </p:pic>
      <p:pic>
        <p:nvPicPr>
          <p:cNvPr id="29" name="Picture 28" descr="A clock and calendar with hourglass and gears&#10;&#10;AI-generated content may be incorrect.">
            <a:extLst>
              <a:ext uri="{FF2B5EF4-FFF2-40B4-BE49-F238E27FC236}">
                <a16:creationId xmlns:a16="http://schemas.microsoft.com/office/drawing/2014/main" id="{512A0726-95A9-B2A0-A435-477A2F7EC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780" y="7362006"/>
            <a:ext cx="3799295" cy="2200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3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9730" y="2772584"/>
            <a:ext cx="4066279" cy="5433240"/>
            <a:chOff x="0" y="0"/>
            <a:chExt cx="629973" cy="8417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9973" cy="841751"/>
            </a:xfrm>
            <a:custGeom>
              <a:avLst/>
              <a:gdLst/>
              <a:ahLst/>
              <a:cxnLst/>
              <a:rect l="l" t="t" r="r" b="b"/>
              <a:pathLst>
                <a:path w="629973" h="841751">
                  <a:moveTo>
                    <a:pt x="0" y="0"/>
                  </a:moveTo>
                  <a:lnTo>
                    <a:pt x="629973" y="0"/>
                  </a:lnTo>
                  <a:lnTo>
                    <a:pt x="629973" y="841751"/>
                  </a:lnTo>
                  <a:lnTo>
                    <a:pt x="0" y="841751"/>
                  </a:lnTo>
                  <a:close/>
                </a:path>
              </a:pathLst>
            </a:custGeom>
            <a:solidFill>
              <a:srgbClr val="060E5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29973" cy="889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995549" y="2813639"/>
            <a:ext cx="4129619" cy="5433240"/>
            <a:chOff x="0" y="0"/>
            <a:chExt cx="639786" cy="8417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9786" cy="841751"/>
            </a:xfrm>
            <a:custGeom>
              <a:avLst/>
              <a:gdLst/>
              <a:ahLst/>
              <a:cxnLst/>
              <a:rect l="l" t="t" r="r" b="b"/>
              <a:pathLst>
                <a:path w="639786" h="841751">
                  <a:moveTo>
                    <a:pt x="0" y="0"/>
                  </a:moveTo>
                  <a:lnTo>
                    <a:pt x="639786" y="0"/>
                  </a:lnTo>
                  <a:lnTo>
                    <a:pt x="639786" y="841751"/>
                  </a:lnTo>
                  <a:lnTo>
                    <a:pt x="0" y="841751"/>
                  </a:lnTo>
                  <a:close/>
                </a:path>
              </a:pathLst>
            </a:custGeom>
            <a:solidFill>
              <a:srgbClr val="060E5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639786" cy="889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11335" y="2835372"/>
            <a:ext cx="4306435" cy="5418752"/>
            <a:chOff x="0" y="0"/>
            <a:chExt cx="667179" cy="8395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7179" cy="839506"/>
            </a:xfrm>
            <a:custGeom>
              <a:avLst/>
              <a:gdLst/>
              <a:ahLst/>
              <a:cxnLst/>
              <a:rect l="l" t="t" r="r" b="b"/>
              <a:pathLst>
                <a:path w="667179" h="839506">
                  <a:moveTo>
                    <a:pt x="0" y="0"/>
                  </a:moveTo>
                  <a:lnTo>
                    <a:pt x="667179" y="0"/>
                  </a:lnTo>
                  <a:lnTo>
                    <a:pt x="667179" y="839506"/>
                  </a:lnTo>
                  <a:lnTo>
                    <a:pt x="0" y="839506"/>
                  </a:lnTo>
                  <a:close/>
                </a:path>
              </a:pathLst>
            </a:custGeom>
            <a:solidFill>
              <a:srgbClr val="060E5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667179" cy="887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37664" y="8254123"/>
            <a:ext cx="18325664" cy="2043413"/>
            <a:chOff x="0" y="0"/>
            <a:chExt cx="24434219" cy="2724550"/>
          </a:xfrm>
        </p:grpSpPr>
        <p:sp>
          <p:nvSpPr>
            <p:cNvPr id="12" name="Freeform 12"/>
            <p:cNvSpPr/>
            <p:nvPr/>
          </p:nvSpPr>
          <p:spPr>
            <a:xfrm rot="-5400000">
              <a:off x="1372219" y="-1372219"/>
              <a:ext cx="2724550" cy="5468988"/>
            </a:xfrm>
            <a:custGeom>
              <a:avLst/>
              <a:gdLst/>
              <a:ahLst/>
              <a:cxnLst/>
              <a:rect l="l" t="t" r="r" b="b"/>
              <a:pathLst>
                <a:path w="2724550" h="5468988">
                  <a:moveTo>
                    <a:pt x="0" y="0"/>
                  </a:moveTo>
                  <a:lnTo>
                    <a:pt x="2724550" y="0"/>
                  </a:lnTo>
                  <a:lnTo>
                    <a:pt x="2724550" y="5468988"/>
                  </a:lnTo>
                  <a:lnTo>
                    <a:pt x="0" y="5468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/>
            <p:nvPr/>
          </p:nvSpPr>
          <p:spPr>
            <a:xfrm rot="-5400000">
              <a:off x="9521728" y="-1366318"/>
              <a:ext cx="2712834" cy="5445471"/>
            </a:xfrm>
            <a:custGeom>
              <a:avLst/>
              <a:gdLst/>
              <a:ahLst/>
              <a:cxnLst/>
              <a:rect l="l" t="t" r="r" b="b"/>
              <a:pathLst>
                <a:path w="2712834" h="5445471">
                  <a:moveTo>
                    <a:pt x="0" y="0"/>
                  </a:moveTo>
                  <a:lnTo>
                    <a:pt x="2712835" y="0"/>
                  </a:lnTo>
                  <a:lnTo>
                    <a:pt x="2712835" y="5445471"/>
                  </a:lnTo>
                  <a:lnTo>
                    <a:pt x="0" y="5445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456252" y="0"/>
              <a:ext cx="2712834" cy="2712834"/>
            </a:xfrm>
            <a:custGeom>
              <a:avLst/>
              <a:gdLst/>
              <a:ahLst/>
              <a:cxnLst/>
              <a:rect l="l" t="t" r="r" b="b"/>
              <a:pathLst>
                <a:path w="2712834" h="2712834">
                  <a:moveTo>
                    <a:pt x="0" y="0"/>
                  </a:moveTo>
                  <a:lnTo>
                    <a:pt x="2712834" y="0"/>
                  </a:lnTo>
                  <a:lnTo>
                    <a:pt x="2712834" y="2712834"/>
                  </a:lnTo>
                  <a:lnTo>
                    <a:pt x="0" y="2712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3573530" y="0"/>
              <a:ext cx="2732709" cy="2712834"/>
            </a:xfrm>
            <a:custGeom>
              <a:avLst/>
              <a:gdLst/>
              <a:ahLst/>
              <a:cxnLst/>
              <a:rect l="l" t="t" r="r" b="b"/>
              <a:pathLst>
                <a:path w="2732709" h="2712834">
                  <a:moveTo>
                    <a:pt x="0" y="0"/>
                  </a:moveTo>
                  <a:lnTo>
                    <a:pt x="2732708" y="0"/>
                  </a:lnTo>
                  <a:lnTo>
                    <a:pt x="2732708" y="2712834"/>
                  </a:lnTo>
                  <a:lnTo>
                    <a:pt x="0" y="2712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/>
            <p:nvPr/>
          </p:nvSpPr>
          <p:spPr>
            <a:xfrm rot="-5400000">
              <a:off x="17654515" y="-1366318"/>
              <a:ext cx="2712834" cy="5445471"/>
            </a:xfrm>
            <a:custGeom>
              <a:avLst/>
              <a:gdLst/>
              <a:ahLst/>
              <a:cxnLst/>
              <a:rect l="l" t="t" r="r" b="b"/>
              <a:pathLst>
                <a:path w="2712834" h="5445471">
                  <a:moveTo>
                    <a:pt x="0" y="0"/>
                  </a:moveTo>
                  <a:lnTo>
                    <a:pt x="2712834" y="0"/>
                  </a:lnTo>
                  <a:lnTo>
                    <a:pt x="2712834" y="5445471"/>
                  </a:lnTo>
                  <a:lnTo>
                    <a:pt x="0" y="5445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/>
            <p:nvPr/>
          </p:nvSpPr>
          <p:spPr>
            <a:xfrm flipH="1">
              <a:off x="21721384" y="0"/>
              <a:ext cx="2712834" cy="2712834"/>
            </a:xfrm>
            <a:custGeom>
              <a:avLst/>
              <a:gdLst/>
              <a:ahLst/>
              <a:cxnLst/>
              <a:rect l="l" t="t" r="r" b="b"/>
              <a:pathLst>
                <a:path w="2712834" h="2712834">
                  <a:moveTo>
                    <a:pt x="2712835" y="0"/>
                  </a:moveTo>
                  <a:lnTo>
                    <a:pt x="0" y="0"/>
                  </a:lnTo>
                  <a:lnTo>
                    <a:pt x="0" y="2712834"/>
                  </a:lnTo>
                  <a:lnTo>
                    <a:pt x="2712835" y="2712834"/>
                  </a:lnTo>
                  <a:lnTo>
                    <a:pt x="2712835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838200"/>
            <a:ext cx="1623060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 b="1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Enterprise Overview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785777" y="3241585"/>
            <a:ext cx="3572108" cy="1718479"/>
            <a:chOff x="0" y="0"/>
            <a:chExt cx="4762811" cy="2291305"/>
          </a:xfrm>
        </p:grpSpPr>
        <p:sp>
          <p:nvSpPr>
            <p:cNvPr id="20" name="TextBox 20"/>
            <p:cNvSpPr txBox="1"/>
            <p:nvPr/>
          </p:nvSpPr>
          <p:spPr>
            <a:xfrm>
              <a:off x="0" y="901713"/>
              <a:ext cx="4762811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Various categories ensure users can find </a:t>
              </a:r>
              <a:r>
                <a:rPr lang="en-US" sz="2000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diverse services</a:t>
              </a: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 tailored to their needs.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4762811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Service Category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274305" y="3241585"/>
            <a:ext cx="3572108" cy="1718479"/>
            <a:chOff x="0" y="0"/>
            <a:chExt cx="4762811" cy="229130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901713"/>
              <a:ext cx="4762811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Reliable providers are vetted to guarantee </a:t>
              </a:r>
              <a:r>
                <a:rPr lang="en-US" sz="2000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quality service</a:t>
              </a: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 for all customers.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4762811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Service Provider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748013" y="3241585"/>
            <a:ext cx="3572108" cy="2070904"/>
            <a:chOff x="0" y="0"/>
            <a:chExt cx="4762811" cy="2761205"/>
          </a:xfrm>
        </p:grpSpPr>
        <p:sp>
          <p:nvSpPr>
            <p:cNvPr id="26" name="TextBox 26"/>
            <p:cNvSpPr txBox="1"/>
            <p:nvPr/>
          </p:nvSpPr>
          <p:spPr>
            <a:xfrm>
              <a:off x="0" y="901713"/>
              <a:ext cx="4762811" cy="185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Consistent monitoring ensures that all services maintain </a:t>
              </a:r>
              <a:r>
                <a:rPr lang="en-US" sz="2000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high standards</a:t>
              </a: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 of quality and reliability.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114300"/>
              <a:ext cx="4762811" cy="613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FFFF"/>
                  </a:solidFill>
                  <a:latin typeface="Agrandir Narrow Bold"/>
                  <a:ea typeface="Agrandir Narrow Bold"/>
                  <a:cs typeface="Agrandir Narrow Bold"/>
                  <a:sym typeface="Agrandir Narrow Bold"/>
                </a:rPr>
                <a:t>Service Quality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003938" y="2813639"/>
            <a:ext cx="4066279" cy="5433240"/>
            <a:chOff x="0" y="0"/>
            <a:chExt cx="629973" cy="84175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29973" cy="841751"/>
            </a:xfrm>
            <a:custGeom>
              <a:avLst/>
              <a:gdLst/>
              <a:ahLst/>
              <a:cxnLst/>
              <a:rect l="l" t="t" r="r" b="b"/>
              <a:pathLst>
                <a:path w="629973" h="841751">
                  <a:moveTo>
                    <a:pt x="0" y="0"/>
                  </a:moveTo>
                  <a:lnTo>
                    <a:pt x="629973" y="0"/>
                  </a:lnTo>
                  <a:lnTo>
                    <a:pt x="629973" y="841751"/>
                  </a:lnTo>
                  <a:lnTo>
                    <a:pt x="0" y="841751"/>
                  </a:lnTo>
                  <a:close/>
                </a:path>
              </a:pathLst>
            </a:custGeom>
            <a:solidFill>
              <a:srgbClr val="060E5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629973" cy="889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4355945" y="3241585"/>
            <a:ext cx="3572108" cy="1718479"/>
            <a:chOff x="0" y="0"/>
            <a:chExt cx="4762811" cy="2291305"/>
          </a:xfrm>
        </p:grpSpPr>
        <p:sp>
          <p:nvSpPr>
            <p:cNvPr id="32" name="TextBox 32"/>
            <p:cNvSpPr txBox="1"/>
            <p:nvPr/>
          </p:nvSpPr>
          <p:spPr>
            <a:xfrm>
              <a:off x="0" y="901713"/>
              <a:ext cx="4762811" cy="138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Seamless </a:t>
              </a:r>
              <a:r>
                <a:rPr lang="en-US" sz="2000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Inventory management </a:t>
              </a:r>
              <a:r>
                <a:rPr lang="en-US" sz="200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in the Warehouse.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114300"/>
              <a:ext cx="4762811" cy="613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FFFFFF"/>
                  </a:solidFill>
                  <a:latin typeface="Agrandir Narrow Bold"/>
                  <a:ea typeface="Agrandir Narrow Bold"/>
                  <a:cs typeface="Agrandir Narrow Bold"/>
                  <a:sym typeface="Agrandir Narrow Bold"/>
                </a:rPr>
                <a:t>Equipment Warehouse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29691" y="1028700"/>
            <a:ext cx="8129610" cy="4142284"/>
            <a:chOff x="0" y="0"/>
            <a:chExt cx="9111156" cy="5523045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11156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7"/>
                </a:lnSpc>
                <a:spcBef>
                  <a:spcPct val="0"/>
                </a:spcBef>
              </a:pPr>
              <a:r>
                <a:rPr lang="en-US" sz="2497" b="1">
                  <a:solidFill>
                    <a:srgbClr val="FFFFFF"/>
                  </a:solidFill>
                  <a:latin typeface="TT Hoves Bold"/>
                  <a:ea typeface="TT Hoves Bold"/>
                  <a:cs typeface="TT Hoves Bold"/>
                  <a:sym typeface="TT Hoves Bold"/>
                </a:rPr>
                <a:t>The platform encompasses various roles for optimal service delivery.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71700"/>
              <a:ext cx="9111156" cy="335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9359" lvl="1" indent="-219680" algn="l">
                <a:lnSpc>
                  <a:spcPts val="28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strike="noStrike" dirty="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System Admin manages the entire platform.</a:t>
              </a:r>
            </a:p>
            <a:p>
              <a:pPr marL="439359" lvl="1" indent="-219680" algn="l">
                <a:lnSpc>
                  <a:spcPts val="28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strike="noStrike" dirty="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Enterprise Admins oversee individual service providers.</a:t>
              </a:r>
            </a:p>
            <a:p>
              <a:pPr marL="439359" lvl="1" indent="-219680" algn="l">
                <a:lnSpc>
                  <a:spcPts val="28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strike="noStrike" dirty="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Customers request services through the application.</a:t>
              </a:r>
            </a:p>
            <a:p>
              <a:pPr marL="439359" lvl="1" indent="-219680" algn="l">
                <a:lnSpc>
                  <a:spcPts val="284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strike="noStrike" dirty="0">
                  <a:solidFill>
                    <a:srgbClr val="FFFFFF"/>
                  </a:solidFill>
                  <a:latin typeface="TT Hoves"/>
                  <a:ea typeface="TT Hoves"/>
                  <a:cs typeface="TT Hoves"/>
                  <a:sym typeface="TT Hoves"/>
                </a:rPr>
                <a:t>Supervisors ensure quality and performance standards.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600200"/>
              <a:ext cx="9111156" cy="0"/>
            </a:xfrm>
            <a:prstGeom prst="line">
              <a:avLst/>
            </a:prstGeom>
            <a:ln w="254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5727885"/>
            <a:ext cx="18288000" cy="4562503"/>
            <a:chOff x="0" y="0"/>
            <a:chExt cx="24384000" cy="6083338"/>
          </a:xfrm>
        </p:grpSpPr>
        <p:sp>
          <p:nvSpPr>
            <p:cNvPr id="7" name="Freeform 7"/>
            <p:cNvSpPr/>
            <p:nvPr/>
          </p:nvSpPr>
          <p:spPr>
            <a:xfrm rot="5400000">
              <a:off x="15236791" y="-3063871"/>
              <a:ext cx="6083338" cy="12211080"/>
            </a:xfrm>
            <a:custGeom>
              <a:avLst/>
              <a:gdLst/>
              <a:ahLst/>
              <a:cxnLst/>
              <a:rect l="l" t="t" r="r" b="b"/>
              <a:pathLst>
                <a:path w="6083338" h="12211080">
                  <a:moveTo>
                    <a:pt x="0" y="0"/>
                  </a:moveTo>
                  <a:lnTo>
                    <a:pt x="6083338" y="0"/>
                  </a:lnTo>
                  <a:lnTo>
                    <a:pt x="6083338" y="12211080"/>
                  </a:lnTo>
                  <a:lnTo>
                    <a:pt x="0" y="12211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/>
            <p:nvPr/>
          </p:nvSpPr>
          <p:spPr>
            <a:xfrm rot="5400000">
              <a:off x="3063871" y="-3063871"/>
              <a:ext cx="6083338" cy="12211080"/>
            </a:xfrm>
            <a:custGeom>
              <a:avLst/>
              <a:gdLst/>
              <a:ahLst/>
              <a:cxnLst/>
              <a:rect l="l" t="t" r="r" b="b"/>
              <a:pathLst>
                <a:path w="6083338" h="12211080">
                  <a:moveTo>
                    <a:pt x="0" y="0"/>
                  </a:moveTo>
                  <a:lnTo>
                    <a:pt x="6083338" y="0"/>
                  </a:lnTo>
                  <a:lnTo>
                    <a:pt x="6083338" y="12211080"/>
                  </a:lnTo>
                  <a:lnTo>
                    <a:pt x="0" y="12211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790575"/>
            <a:ext cx="7862504" cy="277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990"/>
              </a:lnSpc>
              <a:spcBef>
                <a:spcPct val="0"/>
              </a:spcBef>
            </a:pPr>
            <a:r>
              <a:rPr lang="en-US" sz="8325" b="1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Roles Defined in ServiQue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D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24545" y="1475210"/>
            <a:ext cx="16230600" cy="116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65"/>
              </a:lnSpc>
              <a:spcBef>
                <a:spcPct val="0"/>
              </a:spcBef>
            </a:pPr>
            <a:r>
              <a:rPr lang="en-US" sz="6387" b="1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Screenshots From the Project</a:t>
            </a:r>
          </a:p>
        </p:txBody>
      </p:sp>
      <p:sp>
        <p:nvSpPr>
          <p:cNvPr id="3" name="Freeform 3"/>
          <p:cNvSpPr/>
          <p:nvPr/>
        </p:nvSpPr>
        <p:spPr>
          <a:xfrm>
            <a:off x="16622290" y="8621290"/>
            <a:ext cx="1665710" cy="1665710"/>
          </a:xfrm>
          <a:custGeom>
            <a:avLst/>
            <a:gdLst/>
            <a:ahLst/>
            <a:cxnLst/>
            <a:rect l="l" t="t" r="r" b="b"/>
            <a:pathLst>
              <a:path w="1665710" h="1665710">
                <a:moveTo>
                  <a:pt x="0" y="0"/>
                </a:moveTo>
                <a:lnTo>
                  <a:pt x="1665710" y="0"/>
                </a:lnTo>
                <a:lnTo>
                  <a:pt x="1665710" y="1665710"/>
                </a:lnTo>
                <a:lnTo>
                  <a:pt x="0" y="1665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0"/>
            <a:ext cx="1665710" cy="1665710"/>
          </a:xfrm>
          <a:custGeom>
            <a:avLst/>
            <a:gdLst/>
            <a:ahLst/>
            <a:cxnLst/>
            <a:rect l="l" t="t" r="r" b="b"/>
            <a:pathLst>
              <a:path w="1665710" h="1665710">
                <a:moveTo>
                  <a:pt x="0" y="0"/>
                </a:moveTo>
                <a:lnTo>
                  <a:pt x="1665710" y="0"/>
                </a:lnTo>
                <a:lnTo>
                  <a:pt x="1665710" y="1665710"/>
                </a:lnTo>
                <a:lnTo>
                  <a:pt x="0" y="1665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E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481</Words>
  <Application>Microsoft Macintosh PowerPoint</Application>
  <PresentationFormat>Custom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TT Hoves</vt:lpstr>
      <vt:lpstr>Agrandir Narrow Bold</vt:lpstr>
      <vt:lpstr>Calibri</vt:lpstr>
      <vt:lpstr>TT Hoves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Research Education Presentation in White Orange Grey Simple and Minimal Style</dc:title>
  <cp:lastModifiedBy>Aravind Balaji</cp:lastModifiedBy>
  <cp:revision>4</cp:revision>
  <dcterms:created xsi:type="dcterms:W3CDTF">2006-08-16T00:00:00Z</dcterms:created>
  <dcterms:modified xsi:type="dcterms:W3CDTF">2025-04-20T23:11:55Z</dcterms:modified>
  <dc:identifier>DAGlNJCWlQw</dc:identifier>
</cp:coreProperties>
</file>