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4"/>
  </p:notesMasterIdLst>
  <p:sldIdLst>
    <p:sldId id="256" r:id="rId2"/>
    <p:sldId id="271" r:id="rId3"/>
    <p:sldId id="257" r:id="rId4"/>
    <p:sldId id="270" r:id="rId5"/>
    <p:sldId id="258" r:id="rId6"/>
    <p:sldId id="259" r:id="rId7"/>
    <p:sldId id="260" r:id="rId8"/>
    <p:sldId id="261" r:id="rId9"/>
    <p:sldId id="272" r:id="rId10"/>
    <p:sldId id="274" r:id="rId11"/>
    <p:sldId id="273" r:id="rId12"/>
    <p:sldId id="275" r:id="rId13"/>
    <p:sldId id="276" r:id="rId14"/>
    <p:sldId id="277" r:id="rId15"/>
    <p:sldId id="278" r:id="rId16"/>
    <p:sldId id="279" r:id="rId17"/>
    <p:sldId id="280" r:id="rId18"/>
    <p:sldId id="281" r:id="rId19"/>
    <p:sldId id="282" r:id="rId20"/>
    <p:sldId id="283" r:id="rId21"/>
    <p:sldId id="288" r:id="rId22"/>
    <p:sldId id="284" r:id="rId23"/>
    <p:sldId id="294" r:id="rId24"/>
    <p:sldId id="285" r:id="rId25"/>
    <p:sldId id="286" r:id="rId26"/>
    <p:sldId id="295" r:id="rId27"/>
    <p:sldId id="296" r:id="rId28"/>
    <p:sldId id="297" r:id="rId29"/>
    <p:sldId id="289" r:id="rId30"/>
    <p:sldId id="298" r:id="rId31"/>
    <p:sldId id="268" r:id="rId32"/>
    <p:sldId id="269"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Century Gothic" panose="020B0502020202020204" pitchFamily="34" charset="0"/>
      <p:regular r:id="rId39"/>
      <p:bold r:id="rId40"/>
      <p:italic r:id="rId41"/>
      <p:boldItalic r:id="rId42"/>
    </p:embeddedFont>
    <p:embeddedFont>
      <p:font typeface="Oswald" panose="020B0604020202020204" charset="0"/>
      <p:regular r:id="rId43"/>
      <p:bold r:id="rId44"/>
    </p:embeddedFont>
    <p:embeddedFont>
      <p:font typeface="Source Code Pro" panose="020B0509030403020204" pitchFamily="49"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612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16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358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157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048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6990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809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64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682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22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826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71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765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090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7904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32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052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758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9367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697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67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72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933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6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10800000">
            <a:off x="4226100" y="3911300"/>
            <a:ext cx="691800" cy="5181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 y="0"/>
            <a:ext cx="9144000" cy="4165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411175" y="859067"/>
            <a:ext cx="8282400" cy="2811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7" name="Google Shape;17;p2"/>
          <p:cNvSpPr txBox="1">
            <a:spLocks noGrp="1"/>
          </p:cNvSpPr>
          <p:nvPr>
            <p:ph type="subTitle" idx="1"/>
          </p:nvPr>
        </p:nvSpPr>
        <p:spPr>
          <a:xfrm>
            <a:off x="411175" y="4531000"/>
            <a:ext cx="8282400" cy="1680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cxnSp>
        <p:nvCxnSpPr>
          <p:cNvPr id="56" name="Google Shape;56;p11"/>
          <p:cNvCxnSpPr/>
          <p:nvPr/>
        </p:nvCxnSpPr>
        <p:spPr>
          <a:xfrm>
            <a:off x="413275" y="3984367"/>
            <a:ext cx="910500" cy="0"/>
          </a:xfrm>
          <a:prstGeom prst="straightConnector1">
            <a:avLst/>
          </a:prstGeom>
          <a:noFill/>
          <a:ln w="28575" cap="flat" cmpd="sng">
            <a:solidFill>
              <a:schemeClr val="dk1"/>
            </a:solidFill>
            <a:prstDash val="lgDash"/>
            <a:round/>
            <a:headEnd type="none" w="sm" len="sm"/>
            <a:tailEnd type="none" w="sm" len="sm"/>
          </a:ln>
        </p:spPr>
      </p:cxnSp>
      <p:sp>
        <p:nvSpPr>
          <p:cNvPr id="57" name="Google Shape;57;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8" name="Google Shape;58;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64" name="Google Shape;64;p13"/>
          <p:cNvSpPr txBox="1">
            <a:spLocks noGrp="1"/>
          </p:cNvSpPr>
          <p:nvPr>
            <p:ph type="ftr" idx="11"/>
          </p:nvPr>
        </p:nvSpPr>
        <p:spPr>
          <a:xfrm>
            <a:off x="6188528" y="483792"/>
            <a:ext cx="3086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 y="1123856"/>
            <a:ext cx="89139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67" name="Google Shape;67;p14"/>
          <p:cNvSpPr txBox="1">
            <a:spLocks noGrp="1"/>
          </p:cNvSpPr>
          <p:nvPr>
            <p:ph type="body" idx="1"/>
          </p:nvPr>
        </p:nvSpPr>
        <p:spPr>
          <a:xfrm>
            <a:off x="1114424" y="2595564"/>
            <a:ext cx="7610400" cy="36708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1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1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1600"/>
              </a:spcBef>
              <a:spcAft>
                <a:spcPts val="160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0" y="2089800"/>
            <a:ext cx="9144000" cy="267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430800" y="2519600"/>
            <a:ext cx="8282400" cy="202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p4"/>
          <p:cNvCxnSpPr/>
          <p:nvPr/>
        </p:nvCxnSpPr>
        <p:spPr>
          <a:xfrm>
            <a:off x="429200" y="1700769"/>
            <a:ext cx="614100" cy="0"/>
          </a:xfrm>
          <a:prstGeom prst="straightConnector1">
            <a:avLst/>
          </a:prstGeom>
          <a:noFill/>
          <a:ln w="19050" cap="flat" cmpd="sng">
            <a:solidFill>
              <a:schemeClr val="dk2"/>
            </a:solidFill>
            <a:prstDash val="lgDash"/>
            <a:round/>
            <a:headEnd type="none" w="sm" len="sm"/>
            <a:tailEnd type="none" w="sm" len="sm"/>
          </a:ln>
        </p:spPr>
      </p:cxnSp>
      <p:sp>
        <p:nvSpPr>
          <p:cNvPr id="25" name="Google Shape;25;p4"/>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311700" y="1958433"/>
            <a:ext cx="8520600" cy="4133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429200" y="1700769"/>
            <a:ext cx="614100" cy="0"/>
          </a:xfrm>
          <a:prstGeom prst="straightConnector1">
            <a:avLst/>
          </a:prstGeom>
          <a:noFill/>
          <a:ln w="19050" cap="flat" cmpd="sng">
            <a:solidFill>
              <a:schemeClr val="dk2"/>
            </a:solidFill>
            <a:prstDash val="lgDash"/>
            <a:round/>
            <a:headEnd type="none" w="sm" len="sm"/>
            <a:tailEnd type="none" w="sm" len="sm"/>
          </a:ln>
        </p:spPr>
      </p:cxnSp>
      <p:sp>
        <p:nvSpPr>
          <p:cNvPr id="30" name="Google Shape;30;p5"/>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body" idx="1"/>
          </p:nvPr>
        </p:nvSpPr>
        <p:spPr>
          <a:xfrm>
            <a:off x="311700" y="1958433"/>
            <a:ext cx="3999900" cy="413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body" idx="2"/>
          </p:nvPr>
        </p:nvSpPr>
        <p:spPr>
          <a:xfrm>
            <a:off x="4832400" y="1958433"/>
            <a:ext cx="3999900" cy="4133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311700" y="496667"/>
            <a:ext cx="85206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cxnSp>
        <p:nvCxnSpPr>
          <p:cNvPr id="38" name="Google Shape;38;p7"/>
          <p:cNvCxnSpPr/>
          <p:nvPr/>
        </p:nvCxnSpPr>
        <p:spPr>
          <a:xfrm>
            <a:off x="418675" y="1943716"/>
            <a:ext cx="614100" cy="0"/>
          </a:xfrm>
          <a:prstGeom prst="straightConnector1">
            <a:avLst/>
          </a:prstGeom>
          <a:noFill/>
          <a:ln w="19050" cap="flat" cmpd="sng">
            <a:solidFill>
              <a:schemeClr val="dk2"/>
            </a:solidFill>
            <a:prstDash val="lgDash"/>
            <a:round/>
            <a:headEnd type="none" w="sm" len="sm"/>
            <a:tailEnd type="none" w="sm" len="sm"/>
          </a:ln>
        </p:spPr>
      </p:cxnSp>
      <p:sp>
        <p:nvSpPr>
          <p:cNvPr id="39" name="Google Shape;39;p7"/>
          <p:cNvSpPr txBox="1">
            <a:spLocks noGrp="1"/>
          </p:cNvSpPr>
          <p:nvPr>
            <p:ph type="title"/>
          </p:nvPr>
        </p:nvSpPr>
        <p:spPr>
          <a:xfrm>
            <a:off x="311700" y="8424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2157605"/>
            <a:ext cx="2808000" cy="393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705200"/>
            <a:ext cx="5678100" cy="5447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4" name="Google Shape;4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sp>
        <p:nvSpPr>
          <p:cNvPr id="46" name="Google Shape;46;p9"/>
          <p:cNvSpPr/>
          <p:nvPr/>
        </p:nvSpPr>
        <p:spPr>
          <a:xfrm>
            <a:off x="4572000" y="233"/>
            <a:ext cx="4572000"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5994000"/>
            <a:ext cx="577200" cy="0"/>
          </a:xfrm>
          <a:prstGeom prst="straightConnector1">
            <a:avLst/>
          </a:prstGeom>
          <a:noFill/>
          <a:ln w="19050" cap="flat" cmpd="sng">
            <a:solidFill>
              <a:schemeClr val="dk1"/>
            </a:solidFill>
            <a:prstDash val="lgDash"/>
            <a:round/>
            <a:headEnd type="none" w="sm" len="sm"/>
            <a:tailEnd type="none" w="sm" len="sm"/>
          </a:ln>
        </p:spPr>
      </p:cxnSp>
      <p:sp>
        <p:nvSpPr>
          <p:cNvPr id="48" name="Google Shape;48;p9"/>
          <p:cNvSpPr txBox="1">
            <a:spLocks noGrp="1"/>
          </p:cNvSpPr>
          <p:nvPr>
            <p:ph type="title"/>
          </p:nvPr>
        </p:nvSpPr>
        <p:spPr>
          <a:xfrm>
            <a:off x="265500" y="1438333"/>
            <a:ext cx="4045200" cy="238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9" name="Google Shape;49;p9"/>
          <p:cNvSpPr txBox="1">
            <a:spLocks noGrp="1"/>
          </p:cNvSpPr>
          <p:nvPr>
            <p:ph type="subTitle" idx="1"/>
          </p:nvPr>
        </p:nvSpPr>
        <p:spPr>
          <a:xfrm>
            <a:off x="265500" y="38952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1" name="Google Shape;51;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4" name="Google Shape;5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96667"/>
            <a:ext cx="8520600" cy="97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11" name="Google Shape;11;p1"/>
          <p:cNvSpPr txBox="1">
            <a:spLocks noGrp="1"/>
          </p:cNvSpPr>
          <p:nvPr>
            <p:ph type="body" idx="1"/>
          </p:nvPr>
        </p:nvSpPr>
        <p:spPr>
          <a:xfrm>
            <a:off x="311700" y="1958433"/>
            <a:ext cx="8520600" cy="4133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010700" y="2579600"/>
            <a:ext cx="8133300" cy="3018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2800" b="1" i="1" dirty="0">
                <a:solidFill>
                  <a:srgbClr val="0C343D"/>
                </a:solidFill>
                <a:latin typeface="Verdana"/>
                <a:ea typeface="Verdana"/>
                <a:cs typeface="Verdana"/>
                <a:sym typeface="Verdana"/>
              </a:rPr>
              <a:t>Medicines Side Effect Analysis</a:t>
            </a:r>
            <a:endParaRPr i="1" dirty="0">
              <a:solidFill>
                <a:srgbClr val="0C343D"/>
              </a:solidFill>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C343D"/>
                </a:solidFill>
                <a:latin typeface="Verdana"/>
                <a:ea typeface="Verdana"/>
                <a:cs typeface="Verdana"/>
                <a:sym typeface="Verdana"/>
              </a:rPr>
              <a:t> </a:t>
            </a:r>
          </a:p>
          <a:p>
            <a:pPr marL="0" marR="0" lvl="0" indent="0" algn="l" rtl="0">
              <a:lnSpc>
                <a:spcPct val="100000"/>
              </a:lnSpc>
              <a:spcBef>
                <a:spcPts val="0"/>
              </a:spcBef>
              <a:spcAft>
                <a:spcPts val="0"/>
              </a:spcAft>
              <a:buClr>
                <a:srgbClr val="002776"/>
              </a:buClr>
              <a:buSzPts val="3600"/>
              <a:buFont typeface="Verdana"/>
              <a:buNone/>
            </a:pPr>
            <a:r>
              <a:rPr lang="en-US" sz="2800" b="1" i="0" u="none" strike="noStrike" cap="none" dirty="0">
                <a:solidFill>
                  <a:srgbClr val="0C343D"/>
                </a:solidFill>
                <a:latin typeface="Verdana"/>
                <a:ea typeface="Verdana"/>
                <a:cs typeface="Verdana"/>
                <a:sym typeface="Verdana"/>
              </a:rPr>
              <a:t>Team 5</a:t>
            </a:r>
            <a:endParaRPr sz="2800" dirty="0">
              <a:solidFill>
                <a:srgbClr val="0C343D"/>
              </a:solidFil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C343D"/>
                </a:solidFill>
                <a:latin typeface="Verdana"/>
                <a:ea typeface="Verdana"/>
                <a:cs typeface="Verdana"/>
                <a:sym typeface="Verdana"/>
              </a:rPr>
              <a:t> </a:t>
            </a:r>
            <a:endParaRPr sz="2400" b="1" dirty="0">
              <a:solidFill>
                <a:srgbClr val="0C343D"/>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endParaRPr sz="2400" b="1" dirty="0">
              <a:solidFill>
                <a:srgbClr val="0C343D"/>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C343D"/>
                </a:solidFill>
                <a:latin typeface="Verdana"/>
                <a:ea typeface="Verdana"/>
                <a:cs typeface="Verdana"/>
                <a:sym typeface="Verdana"/>
              </a:rPr>
              <a:t>27 /05/2021</a:t>
            </a:r>
            <a:endParaRPr dirty="0">
              <a:solidFill>
                <a:srgbClr val="0C343D"/>
              </a:solidFill>
            </a:endParaRPr>
          </a:p>
        </p:txBody>
      </p:sp>
      <p:pic>
        <p:nvPicPr>
          <p:cNvPr id="73" name="Google Shape;73;p15"/>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74" name="Google Shape;74;p15"/>
          <p:cNvSpPr txBox="1"/>
          <p:nvPr/>
        </p:nvSpPr>
        <p:spPr>
          <a:xfrm rot="10800000" flipH="1">
            <a:off x="2411150" y="5598500"/>
            <a:ext cx="1789500" cy="1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C343D"/>
                </a:solidFill>
                <a:latin typeface="Century Gothic"/>
                <a:ea typeface="Century Gothic"/>
                <a:cs typeface="Century Gothic"/>
                <a:sym typeface="Century Gothic"/>
              </a:rPr>
              <a:t> </a:t>
            </a:r>
            <a:endParaRPr>
              <a:solidFill>
                <a:srgbClr val="0C34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F004A1C7-99F5-46D2-9748-DB8BCF352DD0}"/>
              </a:ext>
            </a:extLst>
          </p:cNvPr>
          <p:cNvPicPr>
            <a:picLocks noChangeAspect="1"/>
          </p:cNvPicPr>
          <p:nvPr/>
        </p:nvPicPr>
        <p:blipFill>
          <a:blip r:embed="rId4"/>
          <a:stretch>
            <a:fillRect/>
          </a:stretch>
        </p:blipFill>
        <p:spPr>
          <a:xfrm>
            <a:off x="51232" y="1681007"/>
            <a:ext cx="2208357" cy="1867298"/>
          </a:xfrm>
          <a:prstGeom prst="rect">
            <a:avLst/>
          </a:prstGeom>
        </p:spPr>
      </p:pic>
      <p:pic>
        <p:nvPicPr>
          <p:cNvPr id="1028" name="Picture 4">
            <a:extLst>
              <a:ext uri="{FF2B5EF4-FFF2-40B4-BE49-F238E27FC236}">
                <a16:creationId xmlns:a16="http://schemas.microsoft.com/office/drawing/2014/main" id="{226360E2-727F-49BF-A168-37C6C0E20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33" y="1681007"/>
            <a:ext cx="6348035" cy="42970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00F6DB4-9624-4172-A980-32946B16C836}"/>
              </a:ext>
            </a:extLst>
          </p:cNvPr>
          <p:cNvSpPr txBox="1"/>
          <p:nvPr/>
        </p:nvSpPr>
        <p:spPr>
          <a:xfrm>
            <a:off x="3059498" y="1087542"/>
            <a:ext cx="3405956" cy="338554"/>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Drugs Distribution per Conditions</a:t>
            </a:r>
          </a:p>
        </p:txBody>
      </p:sp>
      <p:sp>
        <p:nvSpPr>
          <p:cNvPr id="20" name="TextBox 19">
            <a:extLst>
              <a:ext uri="{FF2B5EF4-FFF2-40B4-BE49-F238E27FC236}">
                <a16:creationId xmlns:a16="http://schemas.microsoft.com/office/drawing/2014/main" id="{BDC2F21D-EF66-4934-A085-685051C57719}"/>
              </a:ext>
            </a:extLst>
          </p:cNvPr>
          <p:cNvSpPr txBox="1"/>
          <p:nvPr/>
        </p:nvSpPr>
        <p:spPr>
          <a:xfrm>
            <a:off x="0" y="6215851"/>
            <a:ext cx="9092768" cy="541904"/>
          </a:xfrm>
          <a:prstGeom prst="rect">
            <a:avLst/>
          </a:prstGeom>
          <a:noFill/>
        </p:spPr>
        <p:txBody>
          <a:bodyPr wrap="square">
            <a:spAutoFit/>
          </a:bodyPr>
          <a:lstStyle/>
          <a:p>
            <a:pPr algn="l"/>
            <a:r>
              <a:rPr lang="en-US" b="1" i="0" dirty="0">
                <a:solidFill>
                  <a:srgbClr val="000000"/>
                </a:solidFill>
                <a:effectLst/>
                <a:latin typeface="Helvetica Neue"/>
              </a:rPr>
              <a:t>Observation- This graphical presentation shows the drugs availability for top condition. There are 200 drugs available to treat condition like Osteoporosis, Birth Control, acne, Pain and High BP etc.</a:t>
            </a:r>
          </a:p>
        </p:txBody>
      </p:sp>
    </p:spTree>
    <p:extLst>
      <p:ext uri="{BB962C8B-B14F-4D97-AF65-F5344CB8AC3E}">
        <p14:creationId xmlns:p14="http://schemas.microsoft.com/office/powerpoint/2010/main" val="201760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3116527" y="954504"/>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Most Common Condition based on Reviews</a:t>
            </a:r>
          </a:p>
        </p:txBody>
      </p:sp>
      <p:sp>
        <p:nvSpPr>
          <p:cNvPr id="20" name="TextBox 19">
            <a:extLst>
              <a:ext uri="{FF2B5EF4-FFF2-40B4-BE49-F238E27FC236}">
                <a16:creationId xmlns:a16="http://schemas.microsoft.com/office/drawing/2014/main" id="{BDC2F21D-EF66-4934-A085-685051C57719}"/>
              </a:ext>
            </a:extLst>
          </p:cNvPr>
          <p:cNvSpPr txBox="1"/>
          <p:nvPr/>
        </p:nvSpPr>
        <p:spPr>
          <a:xfrm>
            <a:off x="0" y="6215852"/>
            <a:ext cx="9860481" cy="523220"/>
          </a:xfrm>
          <a:prstGeom prst="rect">
            <a:avLst/>
          </a:prstGeom>
          <a:noFill/>
        </p:spPr>
        <p:txBody>
          <a:bodyPr wrap="square">
            <a:spAutoFit/>
          </a:bodyPr>
          <a:lstStyle/>
          <a:p>
            <a:r>
              <a:rPr lang="en-US" b="1" i="0" dirty="0">
                <a:solidFill>
                  <a:srgbClr val="000000"/>
                </a:solidFill>
                <a:effectLst/>
                <a:latin typeface="Helvetica Neue"/>
              </a:rPr>
              <a:t>Observation- The above bar plot points out the most common condition among drug users. Pain, High BP, Depression and Birth Control are the top condition.</a:t>
            </a:r>
          </a:p>
        </p:txBody>
      </p:sp>
      <p:pic>
        <p:nvPicPr>
          <p:cNvPr id="1032" name="Picture 8">
            <a:extLst>
              <a:ext uri="{FF2B5EF4-FFF2-40B4-BE49-F238E27FC236}">
                <a16:creationId xmlns:a16="http://schemas.microsoft.com/office/drawing/2014/main" id="{A9CD564E-C81B-4CD3-9A93-FA75D220F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392" y="1426097"/>
            <a:ext cx="5915608" cy="46787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BED88E7-2052-4EB3-95C7-080BFE5CF581}"/>
              </a:ext>
            </a:extLst>
          </p:cNvPr>
          <p:cNvPicPr>
            <a:picLocks noChangeAspect="1"/>
          </p:cNvPicPr>
          <p:nvPr/>
        </p:nvPicPr>
        <p:blipFill>
          <a:blip r:embed="rId5"/>
          <a:stretch>
            <a:fillRect/>
          </a:stretch>
        </p:blipFill>
        <p:spPr>
          <a:xfrm>
            <a:off x="-92373" y="1700157"/>
            <a:ext cx="3230253" cy="1855843"/>
          </a:xfrm>
          <a:prstGeom prst="rect">
            <a:avLst/>
          </a:prstGeom>
        </p:spPr>
      </p:pic>
    </p:spTree>
    <p:extLst>
      <p:ext uri="{BB962C8B-B14F-4D97-AF65-F5344CB8AC3E}">
        <p14:creationId xmlns:p14="http://schemas.microsoft.com/office/powerpoint/2010/main" val="38451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2822068" y="827382"/>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Distribution of Reviews in Each Year</a:t>
            </a:r>
          </a:p>
        </p:txBody>
      </p:sp>
      <p:pic>
        <p:nvPicPr>
          <p:cNvPr id="4098" name="Picture 2">
            <a:extLst>
              <a:ext uri="{FF2B5EF4-FFF2-40B4-BE49-F238E27FC236}">
                <a16:creationId xmlns:a16="http://schemas.microsoft.com/office/drawing/2014/main" id="{61A916E6-5D54-4357-8609-A96F007BF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700" y="1191556"/>
            <a:ext cx="4657101" cy="25783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B1835CC-736C-4541-AF53-F2AACBDF4338}"/>
              </a:ext>
            </a:extLst>
          </p:cNvPr>
          <p:cNvPicPr>
            <a:picLocks noChangeAspect="1"/>
          </p:cNvPicPr>
          <p:nvPr/>
        </p:nvPicPr>
        <p:blipFill>
          <a:blip r:embed="rId5"/>
          <a:stretch>
            <a:fillRect/>
          </a:stretch>
        </p:blipFill>
        <p:spPr>
          <a:xfrm>
            <a:off x="42863" y="996659"/>
            <a:ext cx="2028825" cy="5124450"/>
          </a:xfrm>
          <a:prstGeom prst="rect">
            <a:avLst/>
          </a:prstGeom>
        </p:spPr>
      </p:pic>
      <p:pic>
        <p:nvPicPr>
          <p:cNvPr id="5" name="Picture 4">
            <a:extLst>
              <a:ext uri="{FF2B5EF4-FFF2-40B4-BE49-F238E27FC236}">
                <a16:creationId xmlns:a16="http://schemas.microsoft.com/office/drawing/2014/main" id="{BD7D4B70-2439-4CF0-B84D-C920BB3213E4}"/>
              </a:ext>
            </a:extLst>
          </p:cNvPr>
          <p:cNvPicPr>
            <a:picLocks noChangeAspect="1"/>
          </p:cNvPicPr>
          <p:nvPr/>
        </p:nvPicPr>
        <p:blipFill>
          <a:blip r:embed="rId6"/>
          <a:stretch>
            <a:fillRect/>
          </a:stretch>
        </p:blipFill>
        <p:spPr>
          <a:xfrm>
            <a:off x="7096431" y="1022279"/>
            <a:ext cx="1943100" cy="4410075"/>
          </a:xfrm>
          <a:prstGeom prst="rect">
            <a:avLst/>
          </a:prstGeom>
        </p:spPr>
      </p:pic>
      <p:pic>
        <p:nvPicPr>
          <p:cNvPr id="4100" name="Picture 4">
            <a:extLst>
              <a:ext uri="{FF2B5EF4-FFF2-40B4-BE49-F238E27FC236}">
                <a16:creationId xmlns:a16="http://schemas.microsoft.com/office/drawing/2014/main" id="{46FF95BE-24F0-4DA9-A994-2072B6419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4048" y="3769941"/>
            <a:ext cx="4657101" cy="257838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41205CF-54B9-46A6-BEC6-98D791D41A12}"/>
              </a:ext>
            </a:extLst>
          </p:cNvPr>
          <p:cNvSpPr txBox="1"/>
          <p:nvPr/>
        </p:nvSpPr>
        <p:spPr>
          <a:xfrm>
            <a:off x="-25729" y="6322634"/>
            <a:ext cx="9065260" cy="535366"/>
          </a:xfrm>
          <a:prstGeom prst="rect">
            <a:avLst/>
          </a:prstGeom>
          <a:noFill/>
        </p:spPr>
        <p:txBody>
          <a:bodyPr wrap="square">
            <a:spAutoFit/>
          </a:bodyPr>
          <a:lstStyle/>
          <a:p>
            <a:pPr algn="l"/>
            <a:r>
              <a:rPr lang="en-US" b="1" i="0" dirty="0">
                <a:solidFill>
                  <a:srgbClr val="000000"/>
                </a:solidFill>
                <a:effectLst/>
                <a:latin typeface="Helvetica Neue"/>
              </a:rPr>
              <a:t>Observation- The above bar plot shows the distribution of reviews for each year and month. In 2009 and Jan, Oct month, we can see highest reviews given by the user.</a:t>
            </a:r>
          </a:p>
        </p:txBody>
      </p:sp>
    </p:spTree>
    <p:extLst>
      <p:ext uri="{BB962C8B-B14F-4D97-AF65-F5344CB8AC3E}">
        <p14:creationId xmlns:p14="http://schemas.microsoft.com/office/powerpoint/2010/main" val="177708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 name="TextBox 19">
            <a:extLst>
              <a:ext uri="{FF2B5EF4-FFF2-40B4-BE49-F238E27FC236}">
                <a16:creationId xmlns:a16="http://schemas.microsoft.com/office/drawing/2014/main" id="{BDC2F21D-EF66-4934-A085-685051C57719}"/>
              </a:ext>
            </a:extLst>
          </p:cNvPr>
          <p:cNvSpPr txBox="1"/>
          <p:nvPr/>
        </p:nvSpPr>
        <p:spPr>
          <a:xfrm>
            <a:off x="0" y="6215852"/>
            <a:ext cx="9470571" cy="523220"/>
          </a:xfrm>
          <a:prstGeom prst="rect">
            <a:avLst/>
          </a:prstGeom>
          <a:noFill/>
        </p:spPr>
        <p:txBody>
          <a:bodyPr wrap="square">
            <a:spAutoFit/>
          </a:bodyPr>
          <a:lstStyle/>
          <a:p>
            <a:pPr algn="l"/>
            <a:r>
              <a:rPr lang="en-US" b="1" i="0" dirty="0">
                <a:solidFill>
                  <a:srgbClr val="000000"/>
                </a:solidFill>
                <a:effectLst/>
                <a:latin typeface="Helvetica Neue"/>
              </a:rPr>
              <a:t>Observation- The above heatmap indicates about drug effectiveness is highly correlated with satisfaction. That's reason we have selected satisfaction column for our rating analysis.</a:t>
            </a:r>
          </a:p>
        </p:txBody>
      </p:sp>
      <p:sp>
        <p:nvSpPr>
          <p:cNvPr id="8" name="TextBox 7">
            <a:extLst>
              <a:ext uri="{FF2B5EF4-FFF2-40B4-BE49-F238E27FC236}">
                <a16:creationId xmlns:a16="http://schemas.microsoft.com/office/drawing/2014/main" id="{08CB25EC-FB7D-4491-947C-DCB3AF145371}"/>
              </a:ext>
            </a:extLst>
          </p:cNvPr>
          <p:cNvSpPr txBox="1"/>
          <p:nvPr/>
        </p:nvSpPr>
        <p:spPr>
          <a:xfrm>
            <a:off x="2142554" y="817177"/>
            <a:ext cx="4858892" cy="338555"/>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Correlation Matrix for Rating Dataset Selection</a:t>
            </a:r>
          </a:p>
        </p:txBody>
      </p:sp>
      <p:pic>
        <p:nvPicPr>
          <p:cNvPr id="5122" name="Picture 2">
            <a:extLst>
              <a:ext uri="{FF2B5EF4-FFF2-40B4-BE49-F238E27FC236}">
                <a16:creationId xmlns:a16="http://schemas.microsoft.com/office/drawing/2014/main" id="{1F94D4F6-8C66-4EB7-AE61-05BAD008F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261" y="1403928"/>
            <a:ext cx="4939580" cy="465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2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2434818" y="828694"/>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Rating Distribution</a:t>
            </a:r>
          </a:p>
        </p:txBody>
      </p:sp>
      <p:sp>
        <p:nvSpPr>
          <p:cNvPr id="20" name="TextBox 19">
            <a:extLst>
              <a:ext uri="{FF2B5EF4-FFF2-40B4-BE49-F238E27FC236}">
                <a16:creationId xmlns:a16="http://schemas.microsoft.com/office/drawing/2014/main" id="{BDC2F21D-EF66-4934-A085-685051C57719}"/>
              </a:ext>
            </a:extLst>
          </p:cNvPr>
          <p:cNvSpPr txBox="1"/>
          <p:nvPr/>
        </p:nvSpPr>
        <p:spPr>
          <a:xfrm>
            <a:off x="294640" y="6334780"/>
            <a:ext cx="8958805" cy="523220"/>
          </a:xfrm>
          <a:prstGeom prst="rect">
            <a:avLst/>
          </a:prstGeom>
          <a:noFill/>
        </p:spPr>
        <p:txBody>
          <a:bodyPr wrap="square">
            <a:spAutoFit/>
          </a:bodyPr>
          <a:lstStyle/>
          <a:p>
            <a:pPr algn="l"/>
            <a:r>
              <a:rPr lang="en-US" b="1" i="0" dirty="0">
                <a:solidFill>
                  <a:srgbClr val="000000"/>
                </a:solidFill>
                <a:effectLst/>
                <a:latin typeface="Helvetica Neue"/>
              </a:rPr>
              <a:t>Observation- The above donut chart shows how ratings from scale 1 to 5 are distributed in our dataset. As we can see the majority of users have given a higher rating as compared to lower ones.</a:t>
            </a:r>
          </a:p>
        </p:txBody>
      </p:sp>
      <p:pic>
        <p:nvPicPr>
          <p:cNvPr id="6146" name="Picture 2">
            <a:extLst>
              <a:ext uri="{FF2B5EF4-FFF2-40B4-BE49-F238E27FC236}">
                <a16:creationId xmlns:a16="http://schemas.microsoft.com/office/drawing/2014/main" id="{F1F79D93-6B19-46CE-BCDF-FDFF9EE1B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142" y="1349625"/>
            <a:ext cx="4637699" cy="483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25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3096207" y="785475"/>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Useful Count vs Rating</a:t>
            </a:r>
          </a:p>
        </p:txBody>
      </p:sp>
      <p:sp>
        <p:nvSpPr>
          <p:cNvPr id="20" name="TextBox 19">
            <a:extLst>
              <a:ext uri="{FF2B5EF4-FFF2-40B4-BE49-F238E27FC236}">
                <a16:creationId xmlns:a16="http://schemas.microsoft.com/office/drawing/2014/main" id="{BDC2F21D-EF66-4934-A085-685051C57719}"/>
              </a:ext>
            </a:extLst>
          </p:cNvPr>
          <p:cNvSpPr txBox="1"/>
          <p:nvPr/>
        </p:nvSpPr>
        <p:spPr>
          <a:xfrm>
            <a:off x="111761" y="5966231"/>
            <a:ext cx="9316719" cy="523220"/>
          </a:xfrm>
          <a:prstGeom prst="rect">
            <a:avLst/>
          </a:prstGeom>
          <a:noFill/>
        </p:spPr>
        <p:txBody>
          <a:bodyPr wrap="square">
            <a:spAutoFit/>
          </a:bodyPr>
          <a:lstStyle/>
          <a:p>
            <a:pPr algn="l"/>
            <a:r>
              <a:rPr lang="en-US" b="1" i="0" dirty="0">
                <a:solidFill>
                  <a:srgbClr val="000000"/>
                </a:solidFill>
                <a:effectLst/>
                <a:latin typeface="Helvetica Neue"/>
              </a:rPr>
              <a:t>Observation- The above scatter plot indicates about users who found review useful. The plot shows a slightly U shape trend the average useful count of a review versus overall rating.</a:t>
            </a:r>
          </a:p>
        </p:txBody>
      </p:sp>
      <p:pic>
        <p:nvPicPr>
          <p:cNvPr id="3" name="Picture 2">
            <a:extLst>
              <a:ext uri="{FF2B5EF4-FFF2-40B4-BE49-F238E27FC236}">
                <a16:creationId xmlns:a16="http://schemas.microsoft.com/office/drawing/2014/main" id="{34CE2A61-3F22-41F0-8BE1-867CCE243576}"/>
              </a:ext>
            </a:extLst>
          </p:cNvPr>
          <p:cNvPicPr>
            <a:picLocks noChangeAspect="1"/>
          </p:cNvPicPr>
          <p:nvPr/>
        </p:nvPicPr>
        <p:blipFill>
          <a:blip r:embed="rId4"/>
          <a:stretch>
            <a:fillRect/>
          </a:stretch>
        </p:blipFill>
        <p:spPr>
          <a:xfrm>
            <a:off x="0" y="1295489"/>
            <a:ext cx="2143125" cy="2228850"/>
          </a:xfrm>
          <a:prstGeom prst="rect">
            <a:avLst/>
          </a:prstGeom>
        </p:spPr>
      </p:pic>
      <p:pic>
        <p:nvPicPr>
          <p:cNvPr id="7170" name="Picture 2">
            <a:extLst>
              <a:ext uri="{FF2B5EF4-FFF2-40B4-BE49-F238E27FC236}">
                <a16:creationId xmlns:a16="http://schemas.microsoft.com/office/drawing/2014/main" id="{31E99496-D238-4C0F-95B3-F44C45818D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405" y="1340572"/>
            <a:ext cx="6734400" cy="381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3096207" y="785475"/>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Side Effect Analysis Based on Age Factor</a:t>
            </a:r>
          </a:p>
        </p:txBody>
      </p:sp>
      <p:sp>
        <p:nvSpPr>
          <p:cNvPr id="20" name="TextBox 19">
            <a:extLst>
              <a:ext uri="{FF2B5EF4-FFF2-40B4-BE49-F238E27FC236}">
                <a16:creationId xmlns:a16="http://schemas.microsoft.com/office/drawing/2014/main" id="{BDC2F21D-EF66-4934-A085-685051C57719}"/>
              </a:ext>
            </a:extLst>
          </p:cNvPr>
          <p:cNvSpPr txBox="1"/>
          <p:nvPr/>
        </p:nvSpPr>
        <p:spPr>
          <a:xfrm>
            <a:off x="111761" y="5966231"/>
            <a:ext cx="9316719" cy="523220"/>
          </a:xfrm>
          <a:prstGeom prst="rect">
            <a:avLst/>
          </a:prstGeom>
          <a:noFill/>
        </p:spPr>
        <p:txBody>
          <a:bodyPr wrap="square">
            <a:spAutoFit/>
          </a:bodyPr>
          <a:lstStyle/>
          <a:p>
            <a:pPr algn="l"/>
            <a:r>
              <a:rPr lang="en-US" b="1" i="0" dirty="0">
                <a:solidFill>
                  <a:srgbClr val="000000"/>
                </a:solidFill>
                <a:effectLst/>
                <a:latin typeface="Helvetica Neue"/>
              </a:rPr>
              <a:t>Observation - The above bar chart indicates correlation between Side-Effect and Age factor. as per visualization drug side effects impacting more on people age between 45-54.</a:t>
            </a:r>
          </a:p>
        </p:txBody>
      </p:sp>
      <p:pic>
        <p:nvPicPr>
          <p:cNvPr id="4" name="Picture 3">
            <a:extLst>
              <a:ext uri="{FF2B5EF4-FFF2-40B4-BE49-F238E27FC236}">
                <a16:creationId xmlns:a16="http://schemas.microsoft.com/office/drawing/2014/main" id="{06A96616-57F7-482E-A69C-EDC03EE407B1}"/>
              </a:ext>
            </a:extLst>
          </p:cNvPr>
          <p:cNvPicPr>
            <a:picLocks noChangeAspect="1"/>
          </p:cNvPicPr>
          <p:nvPr/>
        </p:nvPicPr>
        <p:blipFill>
          <a:blip r:embed="rId4"/>
          <a:stretch>
            <a:fillRect/>
          </a:stretch>
        </p:blipFill>
        <p:spPr>
          <a:xfrm>
            <a:off x="-254410" y="1482812"/>
            <a:ext cx="2466975" cy="3381375"/>
          </a:xfrm>
          <a:prstGeom prst="rect">
            <a:avLst/>
          </a:prstGeom>
        </p:spPr>
      </p:pic>
      <p:pic>
        <p:nvPicPr>
          <p:cNvPr id="8194" name="Picture 2">
            <a:extLst>
              <a:ext uri="{FF2B5EF4-FFF2-40B4-BE49-F238E27FC236}">
                <a16:creationId xmlns:a16="http://schemas.microsoft.com/office/drawing/2014/main" id="{24567041-0BC8-4DE2-AF4F-404281F1D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565" y="1482812"/>
            <a:ext cx="6746240" cy="373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62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2754" y="118928"/>
            <a:ext cx="5414087" cy="4284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Column Wise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3096207" y="785475"/>
            <a:ext cx="4274363" cy="338554"/>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600" b="1" dirty="0">
                <a:solidFill>
                  <a:srgbClr val="002776"/>
                </a:solidFill>
                <a:latin typeface="Times New Roman"/>
                <a:ea typeface="Times New Roman"/>
                <a:cs typeface="Times New Roman"/>
                <a:sym typeface="Times New Roman"/>
              </a:rPr>
              <a:t>Gender Analysis Based on Drugs</a:t>
            </a:r>
          </a:p>
        </p:txBody>
      </p:sp>
      <p:sp>
        <p:nvSpPr>
          <p:cNvPr id="20" name="TextBox 19">
            <a:extLst>
              <a:ext uri="{FF2B5EF4-FFF2-40B4-BE49-F238E27FC236}">
                <a16:creationId xmlns:a16="http://schemas.microsoft.com/office/drawing/2014/main" id="{BDC2F21D-EF66-4934-A085-685051C57719}"/>
              </a:ext>
            </a:extLst>
          </p:cNvPr>
          <p:cNvSpPr txBox="1"/>
          <p:nvPr/>
        </p:nvSpPr>
        <p:spPr>
          <a:xfrm>
            <a:off x="487681" y="6072525"/>
            <a:ext cx="9316719" cy="523220"/>
          </a:xfrm>
          <a:prstGeom prst="rect">
            <a:avLst/>
          </a:prstGeom>
          <a:noFill/>
        </p:spPr>
        <p:txBody>
          <a:bodyPr wrap="square">
            <a:spAutoFit/>
          </a:bodyPr>
          <a:lstStyle/>
          <a:p>
            <a:pPr algn="l"/>
            <a:r>
              <a:rPr lang="en-US" b="1" i="0" dirty="0">
                <a:solidFill>
                  <a:srgbClr val="000000"/>
                </a:solidFill>
                <a:effectLst/>
                <a:latin typeface="Helvetica Neue"/>
              </a:rPr>
              <a:t>Observation- The above bar chart shows how drug is impacting on gender, as per chart Female is consuming more drugs.</a:t>
            </a:r>
          </a:p>
        </p:txBody>
      </p:sp>
      <p:pic>
        <p:nvPicPr>
          <p:cNvPr id="5" name="Picture 4">
            <a:extLst>
              <a:ext uri="{FF2B5EF4-FFF2-40B4-BE49-F238E27FC236}">
                <a16:creationId xmlns:a16="http://schemas.microsoft.com/office/drawing/2014/main" id="{C88CE413-6135-4B71-A59B-14DCB3343D45}"/>
              </a:ext>
            </a:extLst>
          </p:cNvPr>
          <p:cNvPicPr>
            <a:picLocks noChangeAspect="1"/>
          </p:cNvPicPr>
          <p:nvPr/>
        </p:nvPicPr>
        <p:blipFill>
          <a:blip r:embed="rId4"/>
          <a:stretch>
            <a:fillRect/>
          </a:stretch>
        </p:blipFill>
        <p:spPr>
          <a:xfrm>
            <a:off x="188515" y="1718020"/>
            <a:ext cx="1943100" cy="742950"/>
          </a:xfrm>
          <a:prstGeom prst="rect">
            <a:avLst/>
          </a:prstGeom>
        </p:spPr>
      </p:pic>
      <p:pic>
        <p:nvPicPr>
          <p:cNvPr id="9218" name="Picture 2">
            <a:extLst>
              <a:ext uri="{FF2B5EF4-FFF2-40B4-BE49-F238E27FC236}">
                <a16:creationId xmlns:a16="http://schemas.microsoft.com/office/drawing/2014/main" id="{65470253-779D-4542-BB6C-1746C22E0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295" y="1381875"/>
            <a:ext cx="6920946" cy="443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58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02712" y="285502"/>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Sentiment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B28AB746-7A7C-461E-8321-A2FB1A3C2B83}"/>
              </a:ext>
            </a:extLst>
          </p:cNvPr>
          <p:cNvPicPr>
            <a:picLocks noChangeAspect="1"/>
          </p:cNvPicPr>
          <p:nvPr/>
        </p:nvPicPr>
        <p:blipFill>
          <a:blip r:embed="rId4"/>
          <a:stretch>
            <a:fillRect/>
          </a:stretch>
        </p:blipFill>
        <p:spPr>
          <a:xfrm>
            <a:off x="-156083" y="1761298"/>
            <a:ext cx="3057096" cy="1840194"/>
          </a:xfrm>
          <a:prstGeom prst="rect">
            <a:avLst/>
          </a:prstGeom>
        </p:spPr>
      </p:pic>
      <p:pic>
        <p:nvPicPr>
          <p:cNvPr id="10" name="Picture 9">
            <a:extLst>
              <a:ext uri="{FF2B5EF4-FFF2-40B4-BE49-F238E27FC236}">
                <a16:creationId xmlns:a16="http://schemas.microsoft.com/office/drawing/2014/main" id="{EAECFDD1-D656-4072-A079-5E329EEB3419}"/>
              </a:ext>
            </a:extLst>
          </p:cNvPr>
          <p:cNvPicPr>
            <a:picLocks noChangeAspect="1"/>
          </p:cNvPicPr>
          <p:nvPr/>
        </p:nvPicPr>
        <p:blipFill>
          <a:blip r:embed="rId5"/>
          <a:stretch>
            <a:fillRect/>
          </a:stretch>
        </p:blipFill>
        <p:spPr>
          <a:xfrm>
            <a:off x="2901013" y="1999368"/>
            <a:ext cx="3652187" cy="1297941"/>
          </a:xfrm>
          <a:prstGeom prst="rect">
            <a:avLst/>
          </a:prstGeom>
        </p:spPr>
      </p:pic>
      <p:pic>
        <p:nvPicPr>
          <p:cNvPr id="12" name="Picture 11">
            <a:extLst>
              <a:ext uri="{FF2B5EF4-FFF2-40B4-BE49-F238E27FC236}">
                <a16:creationId xmlns:a16="http://schemas.microsoft.com/office/drawing/2014/main" id="{DE69DD34-6A0F-49D0-8332-BEFB1400D1D8}"/>
              </a:ext>
            </a:extLst>
          </p:cNvPr>
          <p:cNvPicPr>
            <a:picLocks noChangeAspect="1"/>
          </p:cNvPicPr>
          <p:nvPr/>
        </p:nvPicPr>
        <p:blipFill>
          <a:blip r:embed="rId6"/>
          <a:stretch>
            <a:fillRect/>
          </a:stretch>
        </p:blipFill>
        <p:spPr>
          <a:xfrm>
            <a:off x="6792195" y="2118738"/>
            <a:ext cx="2704505" cy="889024"/>
          </a:xfrm>
          <a:prstGeom prst="rect">
            <a:avLst/>
          </a:prstGeom>
        </p:spPr>
      </p:pic>
      <p:pic>
        <p:nvPicPr>
          <p:cNvPr id="14" name="Picture 13">
            <a:extLst>
              <a:ext uri="{FF2B5EF4-FFF2-40B4-BE49-F238E27FC236}">
                <a16:creationId xmlns:a16="http://schemas.microsoft.com/office/drawing/2014/main" id="{02B6BAC9-CD21-4F63-AFC9-6934693CEFF5}"/>
              </a:ext>
            </a:extLst>
          </p:cNvPr>
          <p:cNvPicPr>
            <a:picLocks noChangeAspect="1"/>
          </p:cNvPicPr>
          <p:nvPr/>
        </p:nvPicPr>
        <p:blipFill>
          <a:blip r:embed="rId7"/>
          <a:stretch>
            <a:fillRect/>
          </a:stretch>
        </p:blipFill>
        <p:spPr>
          <a:xfrm>
            <a:off x="-94236" y="3564174"/>
            <a:ext cx="3508393" cy="818197"/>
          </a:xfrm>
          <a:prstGeom prst="rect">
            <a:avLst/>
          </a:prstGeom>
        </p:spPr>
      </p:pic>
      <p:pic>
        <p:nvPicPr>
          <p:cNvPr id="16" name="Picture 15">
            <a:extLst>
              <a:ext uri="{FF2B5EF4-FFF2-40B4-BE49-F238E27FC236}">
                <a16:creationId xmlns:a16="http://schemas.microsoft.com/office/drawing/2014/main" id="{F9B7DC3B-162E-40D1-969F-3D2CF5F9C018}"/>
              </a:ext>
            </a:extLst>
          </p:cNvPr>
          <p:cNvPicPr>
            <a:picLocks noChangeAspect="1"/>
          </p:cNvPicPr>
          <p:nvPr/>
        </p:nvPicPr>
        <p:blipFill>
          <a:blip r:embed="rId8"/>
          <a:stretch>
            <a:fillRect/>
          </a:stretch>
        </p:blipFill>
        <p:spPr>
          <a:xfrm>
            <a:off x="3558346" y="3470210"/>
            <a:ext cx="2869890" cy="1130562"/>
          </a:xfrm>
          <a:prstGeom prst="rect">
            <a:avLst/>
          </a:prstGeom>
        </p:spPr>
      </p:pic>
      <p:pic>
        <p:nvPicPr>
          <p:cNvPr id="19" name="Picture 18">
            <a:extLst>
              <a:ext uri="{FF2B5EF4-FFF2-40B4-BE49-F238E27FC236}">
                <a16:creationId xmlns:a16="http://schemas.microsoft.com/office/drawing/2014/main" id="{C47D7017-F8AE-434B-B046-E1F5535AE59A}"/>
              </a:ext>
            </a:extLst>
          </p:cNvPr>
          <p:cNvPicPr>
            <a:picLocks noChangeAspect="1"/>
          </p:cNvPicPr>
          <p:nvPr/>
        </p:nvPicPr>
        <p:blipFill>
          <a:blip r:embed="rId9"/>
          <a:stretch>
            <a:fillRect/>
          </a:stretch>
        </p:blipFill>
        <p:spPr>
          <a:xfrm>
            <a:off x="6916799" y="3159128"/>
            <a:ext cx="1979838" cy="1754561"/>
          </a:xfrm>
          <a:prstGeom prst="rect">
            <a:avLst/>
          </a:prstGeom>
        </p:spPr>
      </p:pic>
      <p:pic>
        <p:nvPicPr>
          <p:cNvPr id="22" name="Picture 21">
            <a:extLst>
              <a:ext uri="{FF2B5EF4-FFF2-40B4-BE49-F238E27FC236}">
                <a16:creationId xmlns:a16="http://schemas.microsoft.com/office/drawing/2014/main" id="{D880A7BB-E56B-489F-BEB3-04C9BDA6442E}"/>
              </a:ext>
            </a:extLst>
          </p:cNvPr>
          <p:cNvPicPr>
            <a:picLocks noChangeAspect="1"/>
          </p:cNvPicPr>
          <p:nvPr/>
        </p:nvPicPr>
        <p:blipFill>
          <a:blip r:embed="rId10"/>
          <a:stretch>
            <a:fillRect/>
          </a:stretch>
        </p:blipFill>
        <p:spPr>
          <a:xfrm>
            <a:off x="3447151" y="4859068"/>
            <a:ext cx="3083326" cy="1525366"/>
          </a:xfrm>
          <a:prstGeom prst="rect">
            <a:avLst/>
          </a:prstGeom>
        </p:spPr>
      </p:pic>
      <p:pic>
        <p:nvPicPr>
          <p:cNvPr id="24" name="Picture 23">
            <a:extLst>
              <a:ext uri="{FF2B5EF4-FFF2-40B4-BE49-F238E27FC236}">
                <a16:creationId xmlns:a16="http://schemas.microsoft.com/office/drawing/2014/main" id="{6CF60954-A1CC-4130-963E-3B4819AF9738}"/>
              </a:ext>
            </a:extLst>
          </p:cNvPr>
          <p:cNvPicPr>
            <a:picLocks noChangeAspect="1"/>
          </p:cNvPicPr>
          <p:nvPr/>
        </p:nvPicPr>
        <p:blipFill>
          <a:blip r:embed="rId11"/>
          <a:stretch>
            <a:fillRect/>
          </a:stretch>
        </p:blipFill>
        <p:spPr>
          <a:xfrm>
            <a:off x="17022" y="4790728"/>
            <a:ext cx="3083327" cy="1754560"/>
          </a:xfrm>
          <a:prstGeom prst="rect">
            <a:avLst/>
          </a:prstGeom>
        </p:spPr>
      </p:pic>
      <p:pic>
        <p:nvPicPr>
          <p:cNvPr id="26" name="Picture 25">
            <a:extLst>
              <a:ext uri="{FF2B5EF4-FFF2-40B4-BE49-F238E27FC236}">
                <a16:creationId xmlns:a16="http://schemas.microsoft.com/office/drawing/2014/main" id="{4EB7568B-E30F-4507-9C78-91D960F2F97F}"/>
              </a:ext>
            </a:extLst>
          </p:cNvPr>
          <p:cNvPicPr>
            <a:picLocks noChangeAspect="1"/>
          </p:cNvPicPr>
          <p:nvPr/>
        </p:nvPicPr>
        <p:blipFill>
          <a:blip r:embed="rId12"/>
          <a:stretch>
            <a:fillRect/>
          </a:stretch>
        </p:blipFill>
        <p:spPr>
          <a:xfrm>
            <a:off x="6766714" y="5427297"/>
            <a:ext cx="2729986" cy="763282"/>
          </a:xfrm>
          <a:prstGeom prst="rect">
            <a:avLst/>
          </a:prstGeom>
        </p:spPr>
      </p:pic>
      <p:sp>
        <p:nvSpPr>
          <p:cNvPr id="30" name="TextBox 29">
            <a:extLst>
              <a:ext uri="{FF2B5EF4-FFF2-40B4-BE49-F238E27FC236}">
                <a16:creationId xmlns:a16="http://schemas.microsoft.com/office/drawing/2014/main" id="{5D0F721F-1D61-4E07-A266-914F2825B164}"/>
              </a:ext>
            </a:extLst>
          </p:cNvPr>
          <p:cNvSpPr txBox="1"/>
          <p:nvPr/>
        </p:nvSpPr>
        <p:spPr>
          <a:xfrm>
            <a:off x="-186407" y="1280620"/>
            <a:ext cx="5523721" cy="307777"/>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b="1" dirty="0">
                <a:solidFill>
                  <a:srgbClr val="002776"/>
                </a:solidFill>
                <a:latin typeface="Times New Roman"/>
                <a:ea typeface="Times New Roman"/>
                <a:cs typeface="Times New Roman"/>
                <a:sym typeface="Times New Roman"/>
              </a:rPr>
              <a:t>Before doing Sentiment Analysis we have done data pre-process  </a:t>
            </a:r>
          </a:p>
        </p:txBody>
      </p:sp>
    </p:spTree>
    <p:extLst>
      <p:ext uri="{BB962C8B-B14F-4D97-AF65-F5344CB8AC3E}">
        <p14:creationId xmlns:p14="http://schemas.microsoft.com/office/powerpoint/2010/main" val="368503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82547" y="297365"/>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Sentiment Analysis</a:t>
            </a: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2434818" y="770008"/>
            <a:ext cx="4274363"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Word Cloud</a:t>
            </a:r>
          </a:p>
        </p:txBody>
      </p:sp>
      <p:pic>
        <p:nvPicPr>
          <p:cNvPr id="10242" name="Picture 2">
            <a:extLst>
              <a:ext uri="{FF2B5EF4-FFF2-40B4-BE49-F238E27FC236}">
                <a16:creationId xmlns:a16="http://schemas.microsoft.com/office/drawing/2014/main" id="{AD1A88B5-CED9-42FC-A454-AC64F192B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497" y="1313686"/>
            <a:ext cx="6623763" cy="544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52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33636" y="991184"/>
            <a:ext cx="6244445" cy="2798244"/>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b="1" dirty="0">
                <a:solidFill>
                  <a:srgbClr val="002776"/>
                </a:solidFill>
              </a:rPr>
              <a:t>Team Members:</a:t>
            </a:r>
            <a:endParaRPr sz="2800" b="1" dirty="0">
              <a:solidFill>
                <a:srgbClr val="002776"/>
              </a:solidFill>
            </a:endParaRPr>
          </a:p>
          <a:p>
            <a:pPr marL="0" lvl="0" indent="0" algn="l" rtl="0">
              <a:lnSpc>
                <a:spcPct val="115000"/>
              </a:lnSpc>
              <a:spcBef>
                <a:spcPts val="0"/>
              </a:spcBef>
              <a:spcAft>
                <a:spcPts val="0"/>
              </a:spcAft>
              <a:buNone/>
            </a:pPr>
            <a:endParaRPr sz="2800" b="1" dirty="0">
              <a:solidFill>
                <a:srgbClr val="002776"/>
              </a:solidFill>
            </a:endParaRPr>
          </a:p>
        </p:txBody>
      </p:sp>
      <p:pic>
        <p:nvPicPr>
          <p:cNvPr id="82" name="Google Shape;82;p1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3" name="Google Shape;83;p16"/>
          <p:cNvSpPr txBox="1"/>
          <p:nvPr/>
        </p:nvSpPr>
        <p:spPr>
          <a:xfrm flipH="1">
            <a:off x="-1985880" y="856525"/>
            <a:ext cx="2113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27EDA0EE-3ED4-42EC-AD8F-95282C39F98C}"/>
              </a:ext>
            </a:extLst>
          </p:cNvPr>
          <p:cNvGraphicFramePr>
            <a:graphicFrameLocks noGrp="1"/>
          </p:cNvGraphicFramePr>
          <p:nvPr>
            <p:extLst>
              <p:ext uri="{D42A27DB-BD31-4B8C-83A1-F6EECF244321}">
                <p14:modId xmlns:p14="http://schemas.microsoft.com/office/powerpoint/2010/main" val="1631588309"/>
              </p:ext>
            </p:extLst>
          </p:nvPr>
        </p:nvGraphicFramePr>
        <p:xfrm>
          <a:off x="651431" y="1961486"/>
          <a:ext cx="2987507" cy="1516344"/>
        </p:xfrm>
        <a:graphic>
          <a:graphicData uri="http://schemas.openxmlformats.org/drawingml/2006/table">
            <a:tbl>
              <a:tblPr/>
              <a:tblGrid>
                <a:gridCol w="2987507">
                  <a:extLst>
                    <a:ext uri="{9D8B030D-6E8A-4147-A177-3AD203B41FA5}">
                      <a16:colId xmlns:a16="http://schemas.microsoft.com/office/drawing/2014/main" val="2433191665"/>
                    </a:ext>
                  </a:extLst>
                </a:gridCol>
              </a:tblGrid>
              <a:tr h="209645">
                <a:tc>
                  <a:txBody>
                    <a:bodyPr/>
                    <a:lstStyle/>
                    <a:p>
                      <a:pPr rtl="0" fontAlgn="b"/>
                      <a:r>
                        <a:rPr lang="en-IN" sz="1400" b="1" dirty="0">
                          <a:solidFill>
                            <a:srgbClr val="222222"/>
                          </a:solidFill>
                          <a:effectLst/>
                          <a:latin typeface="Arial" panose="020B0604020202020204" pitchFamily="34" charset="0"/>
                        </a:rPr>
                        <a:t>Sadhana Srinivasan</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22860" cap="flat" cmpd="dbl"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74678110"/>
                  </a:ext>
                </a:extLst>
              </a:tr>
              <a:tr h="209645">
                <a:tc>
                  <a:txBody>
                    <a:bodyPr/>
                    <a:lstStyle/>
                    <a:p>
                      <a:pPr rtl="0" fontAlgn="b"/>
                      <a:r>
                        <a:rPr lang="en-IN" sz="1400" b="1" dirty="0" err="1">
                          <a:solidFill>
                            <a:srgbClr val="222222"/>
                          </a:solidFill>
                          <a:effectLst/>
                          <a:latin typeface="Arial" panose="020B0604020202020204" pitchFamily="34" charset="0"/>
                        </a:rPr>
                        <a:t>Shabaz</a:t>
                      </a:r>
                      <a:r>
                        <a:rPr lang="en-IN" sz="1400" b="1" dirty="0">
                          <a:solidFill>
                            <a:srgbClr val="222222"/>
                          </a:solidFill>
                          <a:effectLst/>
                          <a:latin typeface="Arial" panose="020B0604020202020204" pitchFamily="34" charset="0"/>
                        </a:rPr>
                        <a:t> Shariff</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29643803"/>
                  </a:ext>
                </a:extLst>
              </a:tr>
              <a:tr h="209645">
                <a:tc>
                  <a:txBody>
                    <a:bodyPr/>
                    <a:lstStyle/>
                    <a:p>
                      <a:pPr rtl="0" fontAlgn="b"/>
                      <a:r>
                        <a:rPr lang="en-IN" sz="1400" b="1" dirty="0">
                          <a:solidFill>
                            <a:srgbClr val="222222"/>
                          </a:solidFill>
                          <a:effectLst/>
                          <a:latin typeface="Arial" panose="020B0604020202020204" pitchFamily="34" charset="0"/>
                        </a:rPr>
                        <a:t>Pavan K M</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84309563"/>
                  </a:ext>
                </a:extLst>
              </a:tr>
              <a:tr h="209645">
                <a:tc>
                  <a:txBody>
                    <a:bodyPr/>
                    <a:lstStyle/>
                    <a:p>
                      <a:pPr rtl="0" fontAlgn="b"/>
                      <a:r>
                        <a:rPr lang="en-IN" sz="1400" b="1" dirty="0">
                          <a:solidFill>
                            <a:srgbClr val="000000"/>
                          </a:solidFill>
                          <a:effectLst/>
                          <a:latin typeface="Arial" panose="020B0604020202020204" pitchFamily="34" charset="0"/>
                        </a:rPr>
                        <a:t>Aravind </a:t>
                      </a:r>
                      <a:r>
                        <a:rPr lang="en-IN" sz="1400" b="1" dirty="0" err="1">
                          <a:solidFill>
                            <a:srgbClr val="000000"/>
                          </a:solidFill>
                          <a:effectLst/>
                          <a:latin typeface="Arial" panose="020B0604020202020204" pitchFamily="34" charset="0"/>
                        </a:rPr>
                        <a:t>Bajantri</a:t>
                      </a:r>
                      <a:endParaRPr lang="en-IN" sz="1400" b="1" dirty="0">
                        <a:solidFill>
                          <a:srgbClr val="000000"/>
                        </a:solidFill>
                        <a:effectLst/>
                        <a:latin typeface="Arial" panose="020B0604020202020204" pitchFamily="34" charset="0"/>
                      </a:endParaRP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40617996"/>
                  </a:ext>
                </a:extLst>
              </a:tr>
              <a:tr h="236184">
                <a:tc>
                  <a:txBody>
                    <a:bodyPr/>
                    <a:lstStyle/>
                    <a:p>
                      <a:pPr rtl="0" fontAlgn="b"/>
                      <a:r>
                        <a:rPr lang="en-IN" sz="1400" b="1" dirty="0">
                          <a:solidFill>
                            <a:srgbClr val="222222"/>
                          </a:solidFill>
                          <a:effectLst/>
                          <a:latin typeface="Arial" panose="020B0604020202020204" pitchFamily="34" charset="0"/>
                        </a:rPr>
                        <a:t>Chaitra Ganesh</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05859237"/>
                  </a:ext>
                </a:extLst>
              </a:tr>
              <a:tr h="209645">
                <a:tc>
                  <a:txBody>
                    <a:bodyPr/>
                    <a:lstStyle/>
                    <a:p>
                      <a:pPr rtl="0" fontAlgn="b"/>
                      <a:r>
                        <a:rPr lang="en-IN" sz="1400" b="1" dirty="0">
                          <a:solidFill>
                            <a:srgbClr val="222222"/>
                          </a:solidFill>
                          <a:effectLst/>
                          <a:latin typeface="Arial" panose="020B0604020202020204" pitchFamily="34" charset="0"/>
                        </a:rPr>
                        <a:t>Adithya S </a:t>
                      </a:r>
                      <a:r>
                        <a:rPr lang="en-IN" sz="1400" b="1" dirty="0" err="1">
                          <a:solidFill>
                            <a:srgbClr val="222222"/>
                          </a:solidFill>
                          <a:effectLst/>
                          <a:latin typeface="Arial" panose="020B0604020202020204" pitchFamily="34" charset="0"/>
                        </a:rPr>
                        <a:t>Bharadvaj</a:t>
                      </a:r>
                      <a:endParaRPr lang="en-IN" sz="1400" b="1" dirty="0">
                        <a:solidFill>
                          <a:srgbClr val="222222"/>
                        </a:solidFill>
                        <a:effectLst/>
                        <a:latin typeface="Arial" panose="020B0604020202020204" pitchFamily="34" charset="0"/>
                      </a:endParaRP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54814247"/>
                  </a:ext>
                </a:extLst>
              </a:tr>
              <a:tr h="209645">
                <a:tc>
                  <a:txBody>
                    <a:bodyPr/>
                    <a:lstStyle/>
                    <a:p>
                      <a:pPr rtl="0" fontAlgn="b"/>
                      <a:r>
                        <a:rPr lang="en-IN" sz="1400" b="1" dirty="0">
                          <a:solidFill>
                            <a:srgbClr val="222222"/>
                          </a:solidFill>
                          <a:effectLst/>
                          <a:latin typeface="Arial" panose="020B0604020202020204" pitchFamily="34" charset="0"/>
                        </a:rPr>
                        <a:t>Mohana K N</a:t>
                      </a:r>
                    </a:p>
                  </a:txBody>
                  <a:tcPr marL="22860" marR="22860" marT="0" marB="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2286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13276320"/>
                  </a:ext>
                </a:extLst>
              </a:tr>
            </a:tbl>
          </a:graphicData>
        </a:graphic>
      </p:graphicFrame>
      <p:sp>
        <p:nvSpPr>
          <p:cNvPr id="7" name="Google Shape;80;p16">
            <a:extLst>
              <a:ext uri="{FF2B5EF4-FFF2-40B4-BE49-F238E27FC236}">
                <a16:creationId xmlns:a16="http://schemas.microsoft.com/office/drawing/2014/main" id="{0B2C4733-D8A0-4AC7-8DCB-5AB8068AF1C5}"/>
              </a:ext>
            </a:extLst>
          </p:cNvPr>
          <p:cNvSpPr txBox="1"/>
          <p:nvPr/>
        </p:nvSpPr>
        <p:spPr>
          <a:xfrm>
            <a:off x="5080802" y="4467694"/>
            <a:ext cx="3878003" cy="953181"/>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000" b="1" dirty="0">
                <a:solidFill>
                  <a:srgbClr val="002776"/>
                </a:solidFill>
              </a:rPr>
              <a:t>Project Mentor</a:t>
            </a:r>
            <a:endParaRPr sz="2000" b="1" dirty="0">
              <a:solidFill>
                <a:srgbClr val="002776"/>
              </a:solidFill>
            </a:endParaRPr>
          </a:p>
          <a:p>
            <a:pPr marL="0" lvl="0" indent="0" algn="l" rtl="0">
              <a:lnSpc>
                <a:spcPct val="115000"/>
              </a:lnSpc>
              <a:spcBef>
                <a:spcPts val="0"/>
              </a:spcBef>
              <a:spcAft>
                <a:spcPts val="0"/>
              </a:spcAft>
              <a:buNone/>
            </a:pPr>
            <a:r>
              <a:rPr lang="en-US" sz="2000" b="1" dirty="0">
                <a:solidFill>
                  <a:srgbClr val="002776"/>
                </a:solidFill>
              </a:rPr>
              <a:t>Vinod</a:t>
            </a:r>
            <a:endParaRPr sz="2000" b="1" dirty="0">
              <a:solidFill>
                <a:srgbClr val="002776"/>
              </a:solidFill>
            </a:endParaRPr>
          </a:p>
        </p:txBody>
      </p:sp>
    </p:spTree>
    <p:extLst>
      <p:ext uri="{BB962C8B-B14F-4D97-AF65-F5344CB8AC3E}">
        <p14:creationId xmlns:p14="http://schemas.microsoft.com/office/powerpoint/2010/main" val="1132584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443913" y="192852"/>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Sentiment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0" name="TextBox 29">
            <a:extLst>
              <a:ext uri="{FF2B5EF4-FFF2-40B4-BE49-F238E27FC236}">
                <a16:creationId xmlns:a16="http://schemas.microsoft.com/office/drawing/2014/main" id="{5D0F721F-1D61-4E07-A266-914F2825B164}"/>
              </a:ext>
            </a:extLst>
          </p:cNvPr>
          <p:cNvSpPr txBox="1"/>
          <p:nvPr/>
        </p:nvSpPr>
        <p:spPr>
          <a:xfrm>
            <a:off x="-503648" y="1123229"/>
            <a:ext cx="5523721"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Polarity Score</a:t>
            </a:r>
          </a:p>
        </p:txBody>
      </p:sp>
      <p:pic>
        <p:nvPicPr>
          <p:cNvPr id="4" name="Picture 3">
            <a:extLst>
              <a:ext uri="{FF2B5EF4-FFF2-40B4-BE49-F238E27FC236}">
                <a16:creationId xmlns:a16="http://schemas.microsoft.com/office/drawing/2014/main" id="{1E51006C-980C-4297-9788-BEC35DD18AC6}"/>
              </a:ext>
            </a:extLst>
          </p:cNvPr>
          <p:cNvPicPr>
            <a:picLocks noChangeAspect="1"/>
          </p:cNvPicPr>
          <p:nvPr/>
        </p:nvPicPr>
        <p:blipFill>
          <a:blip r:embed="rId4"/>
          <a:stretch>
            <a:fillRect/>
          </a:stretch>
        </p:blipFill>
        <p:spPr>
          <a:xfrm>
            <a:off x="-119431" y="1846504"/>
            <a:ext cx="4234231" cy="2770234"/>
          </a:xfrm>
          <a:prstGeom prst="rect">
            <a:avLst/>
          </a:prstGeom>
        </p:spPr>
      </p:pic>
      <p:sp>
        <p:nvSpPr>
          <p:cNvPr id="17" name="TextBox 16">
            <a:extLst>
              <a:ext uri="{FF2B5EF4-FFF2-40B4-BE49-F238E27FC236}">
                <a16:creationId xmlns:a16="http://schemas.microsoft.com/office/drawing/2014/main" id="{E2203E4F-8793-4C31-9008-72F58EF24B74}"/>
              </a:ext>
            </a:extLst>
          </p:cNvPr>
          <p:cNvSpPr txBox="1"/>
          <p:nvPr/>
        </p:nvSpPr>
        <p:spPr>
          <a:xfrm>
            <a:off x="4481509" y="1050215"/>
            <a:ext cx="5523721"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Segregated Reviews</a:t>
            </a:r>
          </a:p>
        </p:txBody>
      </p:sp>
      <p:sp>
        <p:nvSpPr>
          <p:cNvPr id="18" name="TextBox 17">
            <a:extLst>
              <a:ext uri="{FF2B5EF4-FFF2-40B4-BE49-F238E27FC236}">
                <a16:creationId xmlns:a16="http://schemas.microsoft.com/office/drawing/2014/main" id="{035B10B6-C74A-43CD-8F0D-068CEE3478C6}"/>
              </a:ext>
            </a:extLst>
          </p:cNvPr>
          <p:cNvSpPr txBox="1"/>
          <p:nvPr/>
        </p:nvSpPr>
        <p:spPr>
          <a:xfrm>
            <a:off x="4114800" y="1801707"/>
            <a:ext cx="5523721" cy="323165"/>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500" b="1" dirty="0">
                <a:solidFill>
                  <a:srgbClr val="002776"/>
                </a:solidFill>
                <a:latin typeface="Times New Roman"/>
                <a:ea typeface="Times New Roman"/>
                <a:cs typeface="Times New Roman"/>
                <a:sym typeface="Times New Roman"/>
              </a:rPr>
              <a:t>Print all the Positive Reviews</a:t>
            </a:r>
          </a:p>
        </p:txBody>
      </p:sp>
      <p:pic>
        <p:nvPicPr>
          <p:cNvPr id="6" name="Picture 5">
            <a:extLst>
              <a:ext uri="{FF2B5EF4-FFF2-40B4-BE49-F238E27FC236}">
                <a16:creationId xmlns:a16="http://schemas.microsoft.com/office/drawing/2014/main" id="{3A4A2BC2-C75E-4525-B697-E88C8C4D0FE9}"/>
              </a:ext>
            </a:extLst>
          </p:cNvPr>
          <p:cNvPicPr>
            <a:picLocks noChangeAspect="1"/>
          </p:cNvPicPr>
          <p:nvPr/>
        </p:nvPicPr>
        <p:blipFill>
          <a:blip r:embed="rId5"/>
          <a:stretch>
            <a:fillRect/>
          </a:stretch>
        </p:blipFill>
        <p:spPr>
          <a:xfrm>
            <a:off x="4150956" y="2158219"/>
            <a:ext cx="4572000" cy="1380565"/>
          </a:xfrm>
          <a:prstGeom prst="rect">
            <a:avLst/>
          </a:prstGeom>
        </p:spPr>
      </p:pic>
      <p:sp>
        <p:nvSpPr>
          <p:cNvPr id="20" name="TextBox 19">
            <a:extLst>
              <a:ext uri="{FF2B5EF4-FFF2-40B4-BE49-F238E27FC236}">
                <a16:creationId xmlns:a16="http://schemas.microsoft.com/office/drawing/2014/main" id="{4910AF21-3201-4087-8533-29B0F9812371}"/>
              </a:ext>
            </a:extLst>
          </p:cNvPr>
          <p:cNvSpPr txBox="1"/>
          <p:nvPr/>
        </p:nvSpPr>
        <p:spPr>
          <a:xfrm>
            <a:off x="4150956" y="3752690"/>
            <a:ext cx="5523721" cy="323165"/>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500" b="1" dirty="0">
                <a:solidFill>
                  <a:srgbClr val="002776"/>
                </a:solidFill>
                <a:latin typeface="Times New Roman"/>
                <a:ea typeface="Times New Roman"/>
                <a:cs typeface="Times New Roman"/>
                <a:sym typeface="Times New Roman"/>
              </a:rPr>
              <a:t>Print all the Negative Reviews</a:t>
            </a:r>
          </a:p>
        </p:txBody>
      </p:sp>
      <p:pic>
        <p:nvPicPr>
          <p:cNvPr id="8" name="Picture 7">
            <a:extLst>
              <a:ext uri="{FF2B5EF4-FFF2-40B4-BE49-F238E27FC236}">
                <a16:creationId xmlns:a16="http://schemas.microsoft.com/office/drawing/2014/main" id="{95658EB2-D434-490A-BF79-D1AB14EB3E3D}"/>
              </a:ext>
            </a:extLst>
          </p:cNvPr>
          <p:cNvPicPr>
            <a:picLocks noChangeAspect="1"/>
          </p:cNvPicPr>
          <p:nvPr/>
        </p:nvPicPr>
        <p:blipFill>
          <a:blip r:embed="rId6"/>
          <a:stretch>
            <a:fillRect/>
          </a:stretch>
        </p:blipFill>
        <p:spPr>
          <a:xfrm>
            <a:off x="4264323" y="4158593"/>
            <a:ext cx="4879677" cy="1534331"/>
          </a:xfrm>
          <a:prstGeom prst="rect">
            <a:avLst/>
          </a:prstGeom>
        </p:spPr>
      </p:pic>
      <p:sp>
        <p:nvSpPr>
          <p:cNvPr id="23" name="TextBox 22">
            <a:extLst>
              <a:ext uri="{FF2B5EF4-FFF2-40B4-BE49-F238E27FC236}">
                <a16:creationId xmlns:a16="http://schemas.microsoft.com/office/drawing/2014/main" id="{A1239B32-C4D5-4EAF-942C-1FA857CC9390}"/>
              </a:ext>
            </a:extLst>
          </p:cNvPr>
          <p:cNvSpPr txBox="1"/>
          <p:nvPr/>
        </p:nvSpPr>
        <p:spPr>
          <a:xfrm>
            <a:off x="-1130738" y="4875783"/>
            <a:ext cx="5523721" cy="323165"/>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1500" b="1" dirty="0">
                <a:solidFill>
                  <a:srgbClr val="002776"/>
                </a:solidFill>
                <a:latin typeface="Times New Roman"/>
                <a:ea typeface="Times New Roman"/>
                <a:cs typeface="Times New Roman"/>
                <a:sym typeface="Times New Roman"/>
              </a:rPr>
              <a:t>Print all the Neutral Reviews</a:t>
            </a:r>
          </a:p>
        </p:txBody>
      </p:sp>
      <p:pic>
        <p:nvPicPr>
          <p:cNvPr id="11" name="Picture 10">
            <a:extLst>
              <a:ext uri="{FF2B5EF4-FFF2-40B4-BE49-F238E27FC236}">
                <a16:creationId xmlns:a16="http://schemas.microsoft.com/office/drawing/2014/main" id="{98674AE3-9D46-4384-8945-96ECA2119962}"/>
              </a:ext>
            </a:extLst>
          </p:cNvPr>
          <p:cNvPicPr>
            <a:picLocks noChangeAspect="1"/>
          </p:cNvPicPr>
          <p:nvPr/>
        </p:nvPicPr>
        <p:blipFill>
          <a:blip r:embed="rId7"/>
          <a:stretch>
            <a:fillRect/>
          </a:stretch>
        </p:blipFill>
        <p:spPr>
          <a:xfrm>
            <a:off x="-119431" y="5198948"/>
            <a:ext cx="4234231" cy="1503330"/>
          </a:xfrm>
          <a:prstGeom prst="rect">
            <a:avLst/>
          </a:prstGeom>
        </p:spPr>
      </p:pic>
    </p:spTree>
    <p:extLst>
      <p:ext uri="{BB962C8B-B14F-4D97-AF65-F5344CB8AC3E}">
        <p14:creationId xmlns:p14="http://schemas.microsoft.com/office/powerpoint/2010/main" val="21694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82547" y="297365"/>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Sentiment Analysis</a:t>
            </a: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 name="TextBox 17">
            <a:extLst>
              <a:ext uri="{FF2B5EF4-FFF2-40B4-BE49-F238E27FC236}">
                <a16:creationId xmlns:a16="http://schemas.microsoft.com/office/drawing/2014/main" id="{700F6DB4-9624-4172-A980-32946B16C836}"/>
              </a:ext>
            </a:extLst>
          </p:cNvPr>
          <p:cNvSpPr txBox="1"/>
          <p:nvPr/>
        </p:nvSpPr>
        <p:spPr>
          <a:xfrm>
            <a:off x="2434818" y="770008"/>
            <a:ext cx="4274363"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Word Cloud</a:t>
            </a:r>
          </a:p>
        </p:txBody>
      </p:sp>
      <p:sp>
        <p:nvSpPr>
          <p:cNvPr id="3" name="AutoShape 4">
            <a:extLst>
              <a:ext uri="{FF2B5EF4-FFF2-40B4-BE49-F238E27FC236}">
                <a16:creationId xmlns:a16="http://schemas.microsoft.com/office/drawing/2014/main" id="{1CEACB1E-1795-4D33-9DA3-1D52DDF493EF}"/>
              </a:ext>
            </a:extLst>
          </p:cNvPr>
          <p:cNvSpPr>
            <a:spLocks noChangeAspect="1" noChangeArrowheads="1"/>
          </p:cNvSpPr>
          <p:nvPr/>
        </p:nvSpPr>
        <p:spPr bwMode="auto">
          <a:xfrm>
            <a:off x="4419600" y="3276600"/>
            <a:ext cx="3962400" cy="396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5E964906-E025-4D01-8146-3E52B65DA6B6}"/>
              </a:ext>
            </a:extLst>
          </p:cNvPr>
          <p:cNvPicPr>
            <a:picLocks noChangeAspect="1"/>
          </p:cNvPicPr>
          <p:nvPr/>
        </p:nvPicPr>
        <p:blipFill>
          <a:blip r:embed="rId4"/>
          <a:stretch>
            <a:fillRect/>
          </a:stretch>
        </p:blipFill>
        <p:spPr>
          <a:xfrm>
            <a:off x="-181283" y="1927500"/>
            <a:ext cx="2882494" cy="3002999"/>
          </a:xfrm>
          <a:prstGeom prst="rect">
            <a:avLst/>
          </a:prstGeom>
        </p:spPr>
      </p:pic>
      <p:sp>
        <p:nvSpPr>
          <p:cNvPr id="11" name="TextBox 10">
            <a:extLst>
              <a:ext uri="{FF2B5EF4-FFF2-40B4-BE49-F238E27FC236}">
                <a16:creationId xmlns:a16="http://schemas.microsoft.com/office/drawing/2014/main" id="{6A666A80-2A20-4E74-B5B7-8BA963A8E3FD}"/>
              </a:ext>
            </a:extLst>
          </p:cNvPr>
          <p:cNvSpPr txBox="1"/>
          <p:nvPr/>
        </p:nvSpPr>
        <p:spPr>
          <a:xfrm>
            <a:off x="-933593" y="1420598"/>
            <a:ext cx="4274363"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Positive</a:t>
            </a:r>
          </a:p>
        </p:txBody>
      </p:sp>
      <p:pic>
        <p:nvPicPr>
          <p:cNvPr id="8" name="Picture 7">
            <a:extLst>
              <a:ext uri="{FF2B5EF4-FFF2-40B4-BE49-F238E27FC236}">
                <a16:creationId xmlns:a16="http://schemas.microsoft.com/office/drawing/2014/main" id="{D42DA524-A444-4A3D-8E5F-6BC69D8BDD41}"/>
              </a:ext>
            </a:extLst>
          </p:cNvPr>
          <p:cNvPicPr>
            <a:picLocks noChangeAspect="1"/>
          </p:cNvPicPr>
          <p:nvPr/>
        </p:nvPicPr>
        <p:blipFill>
          <a:blip r:embed="rId5"/>
          <a:stretch>
            <a:fillRect/>
          </a:stretch>
        </p:blipFill>
        <p:spPr>
          <a:xfrm>
            <a:off x="2792506" y="2332610"/>
            <a:ext cx="3254187" cy="2688805"/>
          </a:xfrm>
          <a:prstGeom prst="rect">
            <a:avLst/>
          </a:prstGeom>
        </p:spPr>
      </p:pic>
      <p:sp>
        <p:nvSpPr>
          <p:cNvPr id="14" name="TextBox 13">
            <a:extLst>
              <a:ext uri="{FF2B5EF4-FFF2-40B4-BE49-F238E27FC236}">
                <a16:creationId xmlns:a16="http://schemas.microsoft.com/office/drawing/2014/main" id="{DF638850-CB36-4616-8823-4EE4A775359B}"/>
              </a:ext>
            </a:extLst>
          </p:cNvPr>
          <p:cNvSpPr txBox="1"/>
          <p:nvPr/>
        </p:nvSpPr>
        <p:spPr>
          <a:xfrm>
            <a:off x="2258514" y="1436476"/>
            <a:ext cx="4274363"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Negative</a:t>
            </a:r>
          </a:p>
        </p:txBody>
      </p:sp>
      <p:pic>
        <p:nvPicPr>
          <p:cNvPr id="12" name="Picture 11">
            <a:extLst>
              <a:ext uri="{FF2B5EF4-FFF2-40B4-BE49-F238E27FC236}">
                <a16:creationId xmlns:a16="http://schemas.microsoft.com/office/drawing/2014/main" id="{AD593A41-F25E-4D2A-A05C-04950DD065B3}"/>
              </a:ext>
            </a:extLst>
          </p:cNvPr>
          <p:cNvPicPr>
            <a:picLocks noChangeAspect="1"/>
          </p:cNvPicPr>
          <p:nvPr/>
        </p:nvPicPr>
        <p:blipFill>
          <a:blip r:embed="rId6"/>
          <a:stretch>
            <a:fillRect/>
          </a:stretch>
        </p:blipFill>
        <p:spPr>
          <a:xfrm>
            <a:off x="6026402" y="1764240"/>
            <a:ext cx="3074059" cy="3377670"/>
          </a:xfrm>
          <a:prstGeom prst="rect">
            <a:avLst/>
          </a:prstGeom>
        </p:spPr>
      </p:pic>
      <p:sp>
        <p:nvSpPr>
          <p:cNvPr id="19" name="TextBox 18">
            <a:extLst>
              <a:ext uri="{FF2B5EF4-FFF2-40B4-BE49-F238E27FC236}">
                <a16:creationId xmlns:a16="http://schemas.microsoft.com/office/drawing/2014/main" id="{448462AC-113E-423E-A2DC-24C1A78C41C7}"/>
              </a:ext>
            </a:extLst>
          </p:cNvPr>
          <p:cNvSpPr txBox="1"/>
          <p:nvPr/>
        </p:nvSpPr>
        <p:spPr>
          <a:xfrm>
            <a:off x="5908354" y="1306042"/>
            <a:ext cx="4274363" cy="400110"/>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2800"/>
              <a:buFont typeface="Arial"/>
              <a:buNone/>
            </a:pPr>
            <a:r>
              <a:rPr lang="en-US" sz="2000" b="1" dirty="0">
                <a:solidFill>
                  <a:srgbClr val="002776"/>
                </a:solidFill>
                <a:latin typeface="Times New Roman"/>
                <a:ea typeface="Times New Roman"/>
                <a:cs typeface="Times New Roman"/>
                <a:sym typeface="Times New Roman"/>
              </a:rPr>
              <a:t>Neutral</a:t>
            </a:r>
          </a:p>
        </p:txBody>
      </p:sp>
    </p:spTree>
    <p:extLst>
      <p:ext uri="{BB962C8B-B14F-4D97-AF65-F5344CB8AC3E}">
        <p14:creationId xmlns:p14="http://schemas.microsoft.com/office/powerpoint/2010/main" val="255658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82547" y="297365"/>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Sentiment Analysis</a:t>
            </a: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12290" name="Picture 2">
            <a:extLst>
              <a:ext uri="{FF2B5EF4-FFF2-40B4-BE49-F238E27FC236}">
                <a16:creationId xmlns:a16="http://schemas.microsoft.com/office/drawing/2014/main" id="{9AD4F94C-661E-4FF6-9D36-B431F3845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723" y="1130310"/>
            <a:ext cx="6435302" cy="32577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61466AC-4322-403A-AA73-D6173B55EB87}"/>
              </a:ext>
            </a:extLst>
          </p:cNvPr>
          <p:cNvSpPr txBox="1"/>
          <p:nvPr/>
        </p:nvSpPr>
        <p:spPr>
          <a:xfrm>
            <a:off x="0" y="5876980"/>
            <a:ext cx="9316719" cy="523220"/>
          </a:xfrm>
          <a:prstGeom prst="rect">
            <a:avLst/>
          </a:prstGeom>
          <a:noFill/>
        </p:spPr>
        <p:txBody>
          <a:bodyPr wrap="square">
            <a:spAutoFit/>
          </a:bodyPr>
          <a:lstStyle/>
          <a:p>
            <a:pPr algn="l"/>
            <a:r>
              <a:rPr lang="en-US" b="1" i="0" dirty="0">
                <a:solidFill>
                  <a:srgbClr val="000000"/>
                </a:solidFill>
                <a:effectLst/>
                <a:latin typeface="Helvetica Neue"/>
              </a:rPr>
              <a:t>Observation- The above bar and pie chart shows how reviews are distributed , as per graph 49.5% positive reviews are given by the consumer.</a:t>
            </a:r>
          </a:p>
        </p:txBody>
      </p:sp>
      <p:pic>
        <p:nvPicPr>
          <p:cNvPr id="6" name="Picture 5">
            <a:extLst>
              <a:ext uri="{FF2B5EF4-FFF2-40B4-BE49-F238E27FC236}">
                <a16:creationId xmlns:a16="http://schemas.microsoft.com/office/drawing/2014/main" id="{7BF5474A-9889-41EB-81EE-DB517FC409BD}"/>
              </a:ext>
            </a:extLst>
          </p:cNvPr>
          <p:cNvPicPr>
            <a:picLocks noChangeAspect="1"/>
          </p:cNvPicPr>
          <p:nvPr/>
        </p:nvPicPr>
        <p:blipFill>
          <a:blip r:embed="rId5"/>
          <a:stretch>
            <a:fillRect/>
          </a:stretch>
        </p:blipFill>
        <p:spPr>
          <a:xfrm>
            <a:off x="12524" y="3168680"/>
            <a:ext cx="2639730" cy="2457680"/>
          </a:xfrm>
          <a:prstGeom prst="rect">
            <a:avLst/>
          </a:prstGeom>
        </p:spPr>
      </p:pic>
      <p:pic>
        <p:nvPicPr>
          <p:cNvPr id="5" name="Picture 4">
            <a:extLst>
              <a:ext uri="{FF2B5EF4-FFF2-40B4-BE49-F238E27FC236}">
                <a16:creationId xmlns:a16="http://schemas.microsoft.com/office/drawing/2014/main" id="{3B6A4306-CBAE-45DE-B404-E2D67B7B326C}"/>
              </a:ext>
            </a:extLst>
          </p:cNvPr>
          <p:cNvPicPr>
            <a:picLocks noChangeAspect="1"/>
          </p:cNvPicPr>
          <p:nvPr/>
        </p:nvPicPr>
        <p:blipFill>
          <a:blip r:embed="rId6"/>
          <a:stretch>
            <a:fillRect/>
          </a:stretch>
        </p:blipFill>
        <p:spPr>
          <a:xfrm>
            <a:off x="83975" y="1519006"/>
            <a:ext cx="2361407" cy="856510"/>
          </a:xfrm>
          <a:prstGeom prst="rect">
            <a:avLst/>
          </a:prstGeom>
        </p:spPr>
      </p:pic>
    </p:spTree>
    <p:extLst>
      <p:ext uri="{BB962C8B-B14F-4D97-AF65-F5344CB8AC3E}">
        <p14:creationId xmlns:p14="http://schemas.microsoft.com/office/powerpoint/2010/main" val="4060842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1009005" y="2870257"/>
            <a:ext cx="6435525"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rgbClr val="002776"/>
                </a:solidFill>
                <a:latin typeface="Arial"/>
                <a:ea typeface="Arial"/>
                <a:cs typeface="Arial"/>
                <a:sym typeface="Arial"/>
              </a:rPr>
              <a:t>             Model Building </a:t>
            </a:r>
            <a:endParaRPr sz="4000" dirty="0"/>
          </a:p>
        </p:txBody>
      </p:sp>
      <p:pic>
        <p:nvPicPr>
          <p:cNvPr id="95" name="Google Shape;95;p1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387638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842087" y="26294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Building Summary</a:t>
            </a: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0" name="TextBox 9">
            <a:extLst>
              <a:ext uri="{FF2B5EF4-FFF2-40B4-BE49-F238E27FC236}">
                <a16:creationId xmlns:a16="http://schemas.microsoft.com/office/drawing/2014/main" id="{161466AC-4322-403A-AA73-D6173B55EB87}"/>
              </a:ext>
            </a:extLst>
          </p:cNvPr>
          <p:cNvSpPr txBox="1"/>
          <p:nvPr/>
        </p:nvSpPr>
        <p:spPr>
          <a:xfrm>
            <a:off x="260862" y="6231922"/>
            <a:ext cx="9480298" cy="307777"/>
          </a:xfrm>
          <a:prstGeom prst="rect">
            <a:avLst/>
          </a:prstGeom>
          <a:noFill/>
        </p:spPr>
        <p:txBody>
          <a:bodyPr wrap="square">
            <a:spAutoFit/>
          </a:bodyPr>
          <a:lstStyle/>
          <a:p>
            <a:pPr algn="l"/>
            <a:r>
              <a:rPr lang="en-US" b="1" dirty="0">
                <a:latin typeface="Helvetica Neue"/>
              </a:rPr>
              <a:t>Note:-   We have created models with </a:t>
            </a:r>
            <a:r>
              <a:rPr lang="en-US" b="1" dirty="0" err="1">
                <a:latin typeface="Helvetica Neue"/>
              </a:rPr>
              <a:t>Tfidf</a:t>
            </a:r>
            <a:r>
              <a:rPr lang="en-US" b="1" dirty="0">
                <a:latin typeface="Helvetica Neue"/>
              </a:rPr>
              <a:t> Vectorizer and passed the model through Pipeline process</a:t>
            </a:r>
            <a:endParaRPr lang="en-US" b="1" i="0" dirty="0">
              <a:solidFill>
                <a:srgbClr val="000000"/>
              </a:solidFill>
              <a:effectLst/>
              <a:latin typeface="Helvetica Neue"/>
            </a:endParaRPr>
          </a:p>
        </p:txBody>
      </p:sp>
      <p:pic>
        <p:nvPicPr>
          <p:cNvPr id="3" name="Picture 2">
            <a:extLst>
              <a:ext uri="{FF2B5EF4-FFF2-40B4-BE49-F238E27FC236}">
                <a16:creationId xmlns:a16="http://schemas.microsoft.com/office/drawing/2014/main" id="{57BF98B3-8B56-4FDB-B9D4-4B297878DABE}"/>
              </a:ext>
            </a:extLst>
          </p:cNvPr>
          <p:cNvPicPr>
            <a:picLocks noChangeAspect="1"/>
          </p:cNvPicPr>
          <p:nvPr/>
        </p:nvPicPr>
        <p:blipFill>
          <a:blip r:embed="rId4"/>
          <a:stretch>
            <a:fillRect/>
          </a:stretch>
        </p:blipFill>
        <p:spPr>
          <a:xfrm>
            <a:off x="3722720" y="1442227"/>
            <a:ext cx="5646774" cy="2110155"/>
          </a:xfrm>
          <a:prstGeom prst="rect">
            <a:avLst/>
          </a:prstGeom>
        </p:spPr>
      </p:pic>
      <p:sp>
        <p:nvSpPr>
          <p:cNvPr id="11" name="Google Shape;108;p20">
            <a:extLst>
              <a:ext uri="{FF2B5EF4-FFF2-40B4-BE49-F238E27FC236}">
                <a16:creationId xmlns:a16="http://schemas.microsoft.com/office/drawing/2014/main" id="{9E9698F6-34EB-43CE-A6BF-38040888D903}"/>
              </a:ext>
            </a:extLst>
          </p:cNvPr>
          <p:cNvSpPr txBox="1"/>
          <p:nvPr/>
        </p:nvSpPr>
        <p:spPr>
          <a:xfrm>
            <a:off x="3423562" y="853695"/>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500" b="1" i="0" u="none" strike="noStrike" cap="none" dirty="0">
                <a:solidFill>
                  <a:srgbClr val="002776"/>
                </a:solidFill>
                <a:latin typeface="Times New Roman"/>
                <a:ea typeface="Times New Roman"/>
                <a:cs typeface="Times New Roman"/>
                <a:sym typeface="Times New Roman"/>
              </a:rPr>
              <a:t>Dataset</a:t>
            </a: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FA331C4D-0BDC-4D6F-AAE9-4D5A7694ADB7}"/>
              </a:ext>
            </a:extLst>
          </p:cNvPr>
          <p:cNvPicPr>
            <a:picLocks noChangeAspect="1"/>
          </p:cNvPicPr>
          <p:nvPr/>
        </p:nvPicPr>
        <p:blipFill>
          <a:blip r:embed="rId5"/>
          <a:stretch>
            <a:fillRect/>
          </a:stretch>
        </p:blipFill>
        <p:spPr>
          <a:xfrm>
            <a:off x="0" y="1837538"/>
            <a:ext cx="3835538" cy="1591462"/>
          </a:xfrm>
          <a:prstGeom prst="rect">
            <a:avLst/>
          </a:prstGeom>
        </p:spPr>
      </p:pic>
      <p:pic>
        <p:nvPicPr>
          <p:cNvPr id="13" name="Picture 12">
            <a:extLst>
              <a:ext uri="{FF2B5EF4-FFF2-40B4-BE49-F238E27FC236}">
                <a16:creationId xmlns:a16="http://schemas.microsoft.com/office/drawing/2014/main" id="{482A50A5-EC2E-4BB2-8BBA-C8B0C422C6DE}"/>
              </a:ext>
            </a:extLst>
          </p:cNvPr>
          <p:cNvPicPr>
            <a:picLocks noChangeAspect="1"/>
          </p:cNvPicPr>
          <p:nvPr/>
        </p:nvPicPr>
        <p:blipFill>
          <a:blip r:embed="rId6"/>
          <a:stretch>
            <a:fillRect/>
          </a:stretch>
        </p:blipFill>
        <p:spPr>
          <a:xfrm>
            <a:off x="4572000" y="3716881"/>
            <a:ext cx="4132957" cy="2376605"/>
          </a:xfrm>
          <a:prstGeom prst="rect">
            <a:avLst/>
          </a:prstGeom>
        </p:spPr>
      </p:pic>
      <p:pic>
        <p:nvPicPr>
          <p:cNvPr id="4" name="Picture 3">
            <a:extLst>
              <a:ext uri="{FF2B5EF4-FFF2-40B4-BE49-F238E27FC236}">
                <a16:creationId xmlns:a16="http://schemas.microsoft.com/office/drawing/2014/main" id="{F50E7246-4397-452D-A76E-E13D4A288131}"/>
              </a:ext>
            </a:extLst>
          </p:cNvPr>
          <p:cNvPicPr>
            <a:picLocks noChangeAspect="1"/>
          </p:cNvPicPr>
          <p:nvPr/>
        </p:nvPicPr>
        <p:blipFill>
          <a:blip r:embed="rId7"/>
          <a:stretch>
            <a:fillRect/>
          </a:stretch>
        </p:blipFill>
        <p:spPr>
          <a:xfrm>
            <a:off x="0" y="4225054"/>
            <a:ext cx="4366395" cy="1612444"/>
          </a:xfrm>
          <a:prstGeom prst="rect">
            <a:avLst/>
          </a:prstGeom>
        </p:spPr>
      </p:pic>
    </p:spTree>
    <p:extLst>
      <p:ext uri="{BB962C8B-B14F-4D97-AF65-F5344CB8AC3E}">
        <p14:creationId xmlns:p14="http://schemas.microsoft.com/office/powerpoint/2010/main" val="2984623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524639" y="383413"/>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Building</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0" name="TextBox 9">
            <a:extLst>
              <a:ext uri="{FF2B5EF4-FFF2-40B4-BE49-F238E27FC236}">
                <a16:creationId xmlns:a16="http://schemas.microsoft.com/office/drawing/2014/main" id="{161466AC-4322-403A-AA73-D6173B55EB87}"/>
              </a:ext>
            </a:extLst>
          </p:cNvPr>
          <p:cNvSpPr txBox="1"/>
          <p:nvPr/>
        </p:nvSpPr>
        <p:spPr>
          <a:xfrm>
            <a:off x="0" y="5023597"/>
            <a:ext cx="3676261" cy="1169551"/>
          </a:xfrm>
          <a:prstGeom prst="rect">
            <a:avLst/>
          </a:prstGeom>
          <a:noFill/>
        </p:spPr>
        <p:txBody>
          <a:bodyPr wrap="square">
            <a:spAutoFit/>
          </a:bodyPr>
          <a:lstStyle/>
          <a:p>
            <a:pPr marL="285750" indent="-285750" algn="l">
              <a:buFont typeface="Wingdings" panose="05000000000000000000" pitchFamily="2" charset="2"/>
              <a:buChar char="Ø"/>
            </a:pPr>
            <a:r>
              <a:rPr lang="en-US" b="1" dirty="0">
                <a:latin typeface="Helvetica Neue"/>
              </a:rPr>
              <a:t>Train= 80% (192891)</a:t>
            </a:r>
          </a:p>
          <a:p>
            <a:pPr marL="285750" indent="-285750" algn="l">
              <a:buFont typeface="Wingdings" panose="05000000000000000000" pitchFamily="2" charset="2"/>
              <a:buChar char="Ø"/>
            </a:pPr>
            <a:r>
              <a:rPr lang="en-US" b="1" dirty="0">
                <a:latin typeface="Helvetica Neue"/>
              </a:rPr>
              <a:t>Test= 20%</a:t>
            </a:r>
            <a:r>
              <a:rPr lang="en-US" b="1" i="0" dirty="0">
                <a:solidFill>
                  <a:srgbClr val="000000"/>
                </a:solidFill>
                <a:effectLst/>
                <a:latin typeface="Helvetica Neue"/>
              </a:rPr>
              <a:t> (48223)</a:t>
            </a:r>
          </a:p>
          <a:p>
            <a:pPr marL="285750" indent="-285750" algn="l">
              <a:buFont typeface="Wingdings" panose="05000000000000000000" pitchFamily="2" charset="2"/>
              <a:buChar char="Ø"/>
            </a:pPr>
            <a:r>
              <a:rPr lang="en-US" b="1" dirty="0">
                <a:latin typeface="Helvetica Neue"/>
              </a:rPr>
              <a:t>Independed Variable = Reviews</a:t>
            </a:r>
          </a:p>
          <a:p>
            <a:pPr marL="285750" indent="-285750" algn="l">
              <a:buFont typeface="Wingdings" panose="05000000000000000000" pitchFamily="2" charset="2"/>
              <a:buChar char="Ø"/>
            </a:pPr>
            <a:r>
              <a:rPr lang="en-US" b="1" i="0" dirty="0">
                <a:solidFill>
                  <a:srgbClr val="000000"/>
                </a:solidFill>
                <a:effectLst/>
                <a:latin typeface="Helvetica Neue"/>
              </a:rPr>
              <a:t>Target Variable = Analysis(Positive, Negative, Neutral)</a:t>
            </a:r>
          </a:p>
        </p:txBody>
      </p:sp>
      <p:sp>
        <p:nvSpPr>
          <p:cNvPr id="12" name="Google Shape;108;p20">
            <a:extLst>
              <a:ext uri="{FF2B5EF4-FFF2-40B4-BE49-F238E27FC236}">
                <a16:creationId xmlns:a16="http://schemas.microsoft.com/office/drawing/2014/main" id="{0E6A9E01-F41D-4D89-BCB6-3E44E9E85AAE}"/>
              </a:ext>
            </a:extLst>
          </p:cNvPr>
          <p:cNvSpPr txBox="1"/>
          <p:nvPr/>
        </p:nvSpPr>
        <p:spPr>
          <a:xfrm>
            <a:off x="-1524639" y="451859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Data Partition </a:t>
            </a:r>
            <a:endParaRPr lang="en-US" sz="24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A49E387-CBAF-415C-B2EB-4ACBBA7D0923}"/>
              </a:ext>
            </a:extLst>
          </p:cNvPr>
          <p:cNvPicPr>
            <a:picLocks noChangeAspect="1"/>
          </p:cNvPicPr>
          <p:nvPr/>
        </p:nvPicPr>
        <p:blipFill>
          <a:blip r:embed="rId4"/>
          <a:stretch>
            <a:fillRect/>
          </a:stretch>
        </p:blipFill>
        <p:spPr>
          <a:xfrm>
            <a:off x="1014079" y="1076523"/>
            <a:ext cx="7893409" cy="3124783"/>
          </a:xfrm>
          <a:prstGeom prst="rect">
            <a:avLst/>
          </a:prstGeom>
        </p:spPr>
      </p:pic>
      <p:sp>
        <p:nvSpPr>
          <p:cNvPr id="9" name="Google Shape;108;p20">
            <a:extLst>
              <a:ext uri="{FF2B5EF4-FFF2-40B4-BE49-F238E27FC236}">
                <a16:creationId xmlns:a16="http://schemas.microsoft.com/office/drawing/2014/main" id="{3378BB62-C015-459D-985F-D0A841C6CF0F}"/>
              </a:ext>
            </a:extLst>
          </p:cNvPr>
          <p:cNvSpPr txBox="1"/>
          <p:nvPr/>
        </p:nvSpPr>
        <p:spPr>
          <a:xfrm>
            <a:off x="3668348" y="4442060"/>
            <a:ext cx="5038531" cy="41135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Model Building Inference </a:t>
            </a:r>
            <a:endParaRPr lang="en-US" sz="24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8E6E0071-FD1C-41F6-B275-236785FB9C79}"/>
              </a:ext>
            </a:extLst>
          </p:cNvPr>
          <p:cNvSpPr txBox="1"/>
          <p:nvPr/>
        </p:nvSpPr>
        <p:spPr>
          <a:xfrm>
            <a:off x="4583732" y="4947067"/>
            <a:ext cx="4606917" cy="954107"/>
          </a:xfrm>
          <a:prstGeom prst="rect">
            <a:avLst/>
          </a:prstGeom>
          <a:noFill/>
        </p:spPr>
        <p:txBody>
          <a:bodyPr wrap="square">
            <a:spAutoFit/>
          </a:bodyPr>
          <a:lstStyle/>
          <a:p>
            <a:pPr algn="l"/>
            <a:r>
              <a:rPr lang="en-US" b="1" i="0" dirty="0">
                <a:solidFill>
                  <a:srgbClr val="000000"/>
                </a:solidFill>
                <a:effectLst/>
                <a:latin typeface="Helvetica Neue"/>
              </a:rPr>
              <a:t>The highest accuracy in our analysis was given by the Logistic Regression model with TF-IDF vectorizer, which we then chose it as the best model  with an accuracy of train- 94.30% and test- 92.12</a:t>
            </a:r>
          </a:p>
        </p:txBody>
      </p:sp>
    </p:spTree>
    <p:extLst>
      <p:ext uri="{BB962C8B-B14F-4D97-AF65-F5344CB8AC3E}">
        <p14:creationId xmlns:p14="http://schemas.microsoft.com/office/powerpoint/2010/main" val="1857589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491637" y="386502"/>
            <a:ext cx="6404549" cy="605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1: Support Vector Classifier</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r>
              <a:rPr lang="en-US" sz="1800" b="1" dirty="0">
                <a:solidFill>
                  <a:srgbClr val="002776"/>
                </a:solidFill>
                <a:latin typeface="Times New Roman"/>
                <a:ea typeface="Times New Roman"/>
                <a:cs typeface="Times New Roman"/>
                <a:sym typeface="Times New Roman"/>
              </a:rPr>
              <a:t> </a:t>
            </a: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Google Shape;108;p20">
            <a:extLst>
              <a:ext uri="{FF2B5EF4-FFF2-40B4-BE49-F238E27FC236}">
                <a16:creationId xmlns:a16="http://schemas.microsoft.com/office/drawing/2014/main" id="{0E6A9E01-F41D-4D89-BCB6-3E44E9E85AAE}"/>
              </a:ext>
            </a:extLst>
          </p:cNvPr>
          <p:cNvSpPr txBox="1"/>
          <p:nvPr/>
        </p:nvSpPr>
        <p:spPr>
          <a:xfrm>
            <a:off x="3657583" y="144134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Class Wise Accuracies</a:t>
            </a:r>
            <a:endParaRPr lang="en-US"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9" name="Google Shape;108;p20">
            <a:extLst>
              <a:ext uri="{FF2B5EF4-FFF2-40B4-BE49-F238E27FC236}">
                <a16:creationId xmlns:a16="http://schemas.microsoft.com/office/drawing/2014/main" id="{A6131729-CA51-4B4D-951D-F01B51BA1115}"/>
              </a:ext>
            </a:extLst>
          </p:cNvPr>
          <p:cNvSpPr txBox="1"/>
          <p:nvPr/>
        </p:nvSpPr>
        <p:spPr>
          <a:xfrm>
            <a:off x="-1029409" y="150209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3" name="Google Shape;108;p20">
            <a:extLst>
              <a:ext uri="{FF2B5EF4-FFF2-40B4-BE49-F238E27FC236}">
                <a16:creationId xmlns:a16="http://schemas.microsoft.com/office/drawing/2014/main" id="{ADFBF616-902A-4D94-B5C5-72ADA4DA4061}"/>
              </a:ext>
            </a:extLst>
          </p:cNvPr>
          <p:cNvSpPr txBox="1"/>
          <p:nvPr/>
        </p:nvSpPr>
        <p:spPr>
          <a:xfrm>
            <a:off x="-1303730" y="343408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Confusion Matrix</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4" name="Google Shape;108;p20">
            <a:extLst>
              <a:ext uri="{FF2B5EF4-FFF2-40B4-BE49-F238E27FC236}">
                <a16:creationId xmlns:a16="http://schemas.microsoft.com/office/drawing/2014/main" id="{F31D9BCD-73FC-4F9E-A7F7-FFA3736E5EA5}"/>
              </a:ext>
            </a:extLst>
          </p:cNvPr>
          <p:cNvSpPr txBox="1"/>
          <p:nvPr/>
        </p:nvSpPr>
        <p:spPr>
          <a:xfrm>
            <a:off x="-1029411" y="2028666"/>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96</a:t>
            </a:r>
            <a:r>
              <a:rPr lang="en-US" sz="2400" b="1" i="0" u="none" strike="noStrike" cap="none" dirty="0">
                <a:solidFill>
                  <a:srgbClr val="002776"/>
                </a:solidFill>
                <a:latin typeface="Times New Roman"/>
                <a:ea typeface="Times New Roman"/>
                <a:cs typeface="Times New Roman"/>
                <a:sym typeface="Times New Roman"/>
              </a:rPr>
              <a:t>.64</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0" name="Google Shape;108;p20">
            <a:extLst>
              <a:ext uri="{FF2B5EF4-FFF2-40B4-BE49-F238E27FC236}">
                <a16:creationId xmlns:a16="http://schemas.microsoft.com/office/drawing/2014/main" id="{8E768719-2955-4D7D-BB69-6443291245EB}"/>
              </a:ext>
            </a:extLst>
          </p:cNvPr>
          <p:cNvSpPr txBox="1"/>
          <p:nvPr/>
        </p:nvSpPr>
        <p:spPr>
          <a:xfrm>
            <a:off x="-1029411" y="244129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Test</a:t>
            </a:r>
            <a:r>
              <a:rPr lang="en-US" sz="2400" b="1" i="0" u="none" strike="noStrike" cap="none" dirty="0">
                <a:solidFill>
                  <a:srgbClr val="002776"/>
                </a:solidFill>
                <a:latin typeface="Times New Roman"/>
                <a:ea typeface="Times New Roman"/>
                <a:cs typeface="Times New Roman"/>
                <a:sym typeface="Times New Roman"/>
              </a:rPr>
              <a:t>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1" name="Google Shape;108;p20">
            <a:extLst>
              <a:ext uri="{FF2B5EF4-FFF2-40B4-BE49-F238E27FC236}">
                <a16:creationId xmlns:a16="http://schemas.microsoft.com/office/drawing/2014/main" id="{72F03974-7AC2-44AC-9EC1-7DFABBE0F4DC}"/>
              </a:ext>
            </a:extLst>
          </p:cNvPr>
          <p:cNvSpPr txBox="1"/>
          <p:nvPr/>
        </p:nvSpPr>
        <p:spPr>
          <a:xfrm>
            <a:off x="374488" y="2838572"/>
            <a:ext cx="2606288" cy="35477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93.06</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5" name="Google Shape;108;p20">
            <a:extLst>
              <a:ext uri="{FF2B5EF4-FFF2-40B4-BE49-F238E27FC236}">
                <a16:creationId xmlns:a16="http://schemas.microsoft.com/office/drawing/2014/main" id="{ACAAB762-8EEA-41D5-8ADD-B4EC2CC12DA1}"/>
              </a:ext>
            </a:extLst>
          </p:cNvPr>
          <p:cNvSpPr txBox="1"/>
          <p:nvPr/>
        </p:nvSpPr>
        <p:spPr>
          <a:xfrm>
            <a:off x="0" y="381927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6" name="Google Shape;108;p20">
            <a:extLst>
              <a:ext uri="{FF2B5EF4-FFF2-40B4-BE49-F238E27FC236}">
                <a16:creationId xmlns:a16="http://schemas.microsoft.com/office/drawing/2014/main" id="{1EFC1A4E-6609-4A49-A25A-F9F3C02D5578}"/>
              </a:ext>
            </a:extLst>
          </p:cNvPr>
          <p:cNvSpPr txBox="1"/>
          <p:nvPr/>
        </p:nvSpPr>
        <p:spPr>
          <a:xfrm>
            <a:off x="-72119" y="520639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7" name="Google Shape;108;p20">
            <a:extLst>
              <a:ext uri="{FF2B5EF4-FFF2-40B4-BE49-F238E27FC236}">
                <a16:creationId xmlns:a16="http://schemas.microsoft.com/office/drawing/2014/main" id="{C7855740-0392-45C9-9E39-FBDE4223EE69}"/>
              </a:ext>
            </a:extLst>
          </p:cNvPr>
          <p:cNvSpPr txBox="1"/>
          <p:nvPr/>
        </p:nvSpPr>
        <p:spPr>
          <a:xfrm>
            <a:off x="4500873" y="1870184"/>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9" name="Google Shape;108;p20">
            <a:extLst>
              <a:ext uri="{FF2B5EF4-FFF2-40B4-BE49-F238E27FC236}">
                <a16:creationId xmlns:a16="http://schemas.microsoft.com/office/drawing/2014/main" id="{C53F4820-CCC7-45A1-AFC8-EBD7E6DC549A}"/>
              </a:ext>
            </a:extLst>
          </p:cNvPr>
          <p:cNvSpPr txBox="1"/>
          <p:nvPr/>
        </p:nvSpPr>
        <p:spPr>
          <a:xfrm>
            <a:off x="4384676" y="4214146"/>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cxnSp>
        <p:nvCxnSpPr>
          <p:cNvPr id="21" name="Straight Connector 20">
            <a:extLst>
              <a:ext uri="{FF2B5EF4-FFF2-40B4-BE49-F238E27FC236}">
                <a16:creationId xmlns:a16="http://schemas.microsoft.com/office/drawing/2014/main" id="{8EE14031-0E42-4E2F-A1DF-82C87E6CEBF5}"/>
              </a:ext>
            </a:extLst>
          </p:cNvPr>
          <p:cNvCxnSpPr/>
          <p:nvPr/>
        </p:nvCxnSpPr>
        <p:spPr>
          <a:xfrm>
            <a:off x="3442997" y="1492809"/>
            <a:ext cx="0" cy="526626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81DB26E-45D7-48F5-ACE3-C50BC495C2CB}"/>
              </a:ext>
            </a:extLst>
          </p:cNvPr>
          <p:cNvCxnSpPr>
            <a:cxnSpLocks/>
          </p:cNvCxnSpPr>
          <p:nvPr/>
        </p:nvCxnSpPr>
        <p:spPr>
          <a:xfrm>
            <a:off x="176989" y="3295723"/>
            <a:ext cx="3247053" cy="0"/>
          </a:xfrm>
          <a:prstGeom prst="line">
            <a:avLst/>
          </a:prstGeom>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6238226C-D56D-4E8B-BA92-26C774282E9A}"/>
              </a:ext>
            </a:extLst>
          </p:cNvPr>
          <p:cNvPicPr>
            <a:picLocks noChangeAspect="1"/>
          </p:cNvPicPr>
          <p:nvPr/>
        </p:nvPicPr>
        <p:blipFill>
          <a:blip r:embed="rId4"/>
          <a:stretch>
            <a:fillRect/>
          </a:stretch>
        </p:blipFill>
        <p:spPr>
          <a:xfrm>
            <a:off x="176989" y="5722975"/>
            <a:ext cx="2766702" cy="941856"/>
          </a:xfrm>
          <a:prstGeom prst="rect">
            <a:avLst/>
          </a:prstGeom>
        </p:spPr>
      </p:pic>
      <p:pic>
        <p:nvPicPr>
          <p:cNvPr id="25" name="Picture 24">
            <a:extLst>
              <a:ext uri="{FF2B5EF4-FFF2-40B4-BE49-F238E27FC236}">
                <a16:creationId xmlns:a16="http://schemas.microsoft.com/office/drawing/2014/main" id="{5DF11DA1-CF42-4D2F-A541-4E6C055B8503}"/>
              </a:ext>
            </a:extLst>
          </p:cNvPr>
          <p:cNvPicPr>
            <a:picLocks noChangeAspect="1"/>
          </p:cNvPicPr>
          <p:nvPr/>
        </p:nvPicPr>
        <p:blipFill>
          <a:blip r:embed="rId5"/>
          <a:stretch>
            <a:fillRect/>
          </a:stretch>
        </p:blipFill>
        <p:spPr>
          <a:xfrm>
            <a:off x="3923167" y="4716164"/>
            <a:ext cx="5225160" cy="1957221"/>
          </a:xfrm>
          <a:prstGeom prst="rect">
            <a:avLst/>
          </a:prstGeom>
        </p:spPr>
      </p:pic>
      <p:pic>
        <p:nvPicPr>
          <p:cNvPr id="8" name="Picture 7">
            <a:extLst>
              <a:ext uri="{FF2B5EF4-FFF2-40B4-BE49-F238E27FC236}">
                <a16:creationId xmlns:a16="http://schemas.microsoft.com/office/drawing/2014/main" id="{77D0A3EB-4717-4315-859D-98AB1200C41D}"/>
              </a:ext>
            </a:extLst>
          </p:cNvPr>
          <p:cNvPicPr>
            <a:picLocks noChangeAspect="1"/>
          </p:cNvPicPr>
          <p:nvPr/>
        </p:nvPicPr>
        <p:blipFill>
          <a:blip r:embed="rId6"/>
          <a:stretch>
            <a:fillRect/>
          </a:stretch>
        </p:blipFill>
        <p:spPr>
          <a:xfrm>
            <a:off x="205563" y="4239979"/>
            <a:ext cx="2505075" cy="885825"/>
          </a:xfrm>
          <a:prstGeom prst="rect">
            <a:avLst/>
          </a:prstGeom>
        </p:spPr>
      </p:pic>
      <p:pic>
        <p:nvPicPr>
          <p:cNvPr id="20" name="Picture 19">
            <a:extLst>
              <a:ext uri="{FF2B5EF4-FFF2-40B4-BE49-F238E27FC236}">
                <a16:creationId xmlns:a16="http://schemas.microsoft.com/office/drawing/2014/main" id="{FB0F444F-6E30-48B6-9418-5A665804DEC3}"/>
              </a:ext>
            </a:extLst>
          </p:cNvPr>
          <p:cNvPicPr>
            <a:picLocks noChangeAspect="1"/>
          </p:cNvPicPr>
          <p:nvPr/>
        </p:nvPicPr>
        <p:blipFill>
          <a:blip r:embed="rId7"/>
          <a:stretch>
            <a:fillRect/>
          </a:stretch>
        </p:blipFill>
        <p:spPr>
          <a:xfrm>
            <a:off x="3904507" y="2256430"/>
            <a:ext cx="5225159" cy="1999948"/>
          </a:xfrm>
          <a:prstGeom prst="rect">
            <a:avLst/>
          </a:prstGeom>
        </p:spPr>
      </p:pic>
    </p:spTree>
    <p:extLst>
      <p:ext uri="{BB962C8B-B14F-4D97-AF65-F5344CB8AC3E}">
        <p14:creationId xmlns:p14="http://schemas.microsoft.com/office/powerpoint/2010/main" val="2930713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724902" y="395002"/>
            <a:ext cx="6404549" cy="605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2: Logistic Regression</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r>
              <a:rPr lang="en-US" sz="1800" b="1" dirty="0">
                <a:solidFill>
                  <a:srgbClr val="002776"/>
                </a:solidFill>
                <a:latin typeface="Times New Roman"/>
                <a:ea typeface="Times New Roman"/>
                <a:cs typeface="Times New Roman"/>
                <a:sym typeface="Times New Roman"/>
              </a:rPr>
              <a:t> </a:t>
            </a: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Google Shape;108;p20">
            <a:extLst>
              <a:ext uri="{FF2B5EF4-FFF2-40B4-BE49-F238E27FC236}">
                <a16:creationId xmlns:a16="http://schemas.microsoft.com/office/drawing/2014/main" id="{0E6A9E01-F41D-4D89-BCB6-3E44E9E85AAE}"/>
              </a:ext>
            </a:extLst>
          </p:cNvPr>
          <p:cNvSpPr txBox="1"/>
          <p:nvPr/>
        </p:nvSpPr>
        <p:spPr>
          <a:xfrm>
            <a:off x="3657583" y="144134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Class Wise Accuracies</a:t>
            </a:r>
            <a:endParaRPr lang="en-US"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9" name="Google Shape;108;p20">
            <a:extLst>
              <a:ext uri="{FF2B5EF4-FFF2-40B4-BE49-F238E27FC236}">
                <a16:creationId xmlns:a16="http://schemas.microsoft.com/office/drawing/2014/main" id="{A6131729-CA51-4B4D-951D-F01B51BA1115}"/>
              </a:ext>
            </a:extLst>
          </p:cNvPr>
          <p:cNvSpPr txBox="1"/>
          <p:nvPr/>
        </p:nvSpPr>
        <p:spPr>
          <a:xfrm>
            <a:off x="-1029409" y="150209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3" name="Google Shape;108;p20">
            <a:extLst>
              <a:ext uri="{FF2B5EF4-FFF2-40B4-BE49-F238E27FC236}">
                <a16:creationId xmlns:a16="http://schemas.microsoft.com/office/drawing/2014/main" id="{ADFBF616-902A-4D94-B5C5-72ADA4DA4061}"/>
              </a:ext>
            </a:extLst>
          </p:cNvPr>
          <p:cNvSpPr txBox="1"/>
          <p:nvPr/>
        </p:nvSpPr>
        <p:spPr>
          <a:xfrm>
            <a:off x="-1248944" y="3434333"/>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Confusion Matrix</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4" name="Google Shape;108;p20">
            <a:extLst>
              <a:ext uri="{FF2B5EF4-FFF2-40B4-BE49-F238E27FC236}">
                <a16:creationId xmlns:a16="http://schemas.microsoft.com/office/drawing/2014/main" id="{F31D9BCD-73FC-4F9E-A7F7-FFA3736E5EA5}"/>
              </a:ext>
            </a:extLst>
          </p:cNvPr>
          <p:cNvSpPr txBox="1"/>
          <p:nvPr/>
        </p:nvSpPr>
        <p:spPr>
          <a:xfrm>
            <a:off x="356540" y="1994575"/>
            <a:ext cx="2606288" cy="4662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94</a:t>
            </a:r>
            <a:r>
              <a:rPr lang="en-US" sz="2400" b="1" i="0" u="none" strike="noStrike" cap="none" dirty="0">
                <a:solidFill>
                  <a:srgbClr val="002776"/>
                </a:solidFill>
                <a:latin typeface="Times New Roman"/>
                <a:ea typeface="Times New Roman"/>
                <a:cs typeface="Times New Roman"/>
                <a:sym typeface="Times New Roman"/>
              </a:rPr>
              <a:t>.03</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0" name="Google Shape;108;p20">
            <a:extLst>
              <a:ext uri="{FF2B5EF4-FFF2-40B4-BE49-F238E27FC236}">
                <a16:creationId xmlns:a16="http://schemas.microsoft.com/office/drawing/2014/main" id="{8E768719-2955-4D7D-BB69-6443291245EB}"/>
              </a:ext>
            </a:extLst>
          </p:cNvPr>
          <p:cNvSpPr txBox="1"/>
          <p:nvPr/>
        </p:nvSpPr>
        <p:spPr>
          <a:xfrm>
            <a:off x="-1029411" y="244129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Test</a:t>
            </a:r>
            <a:r>
              <a:rPr lang="en-US" sz="2400" b="1" i="0" u="none" strike="noStrike" cap="none" dirty="0">
                <a:solidFill>
                  <a:srgbClr val="002776"/>
                </a:solidFill>
                <a:latin typeface="Times New Roman"/>
                <a:ea typeface="Times New Roman"/>
                <a:cs typeface="Times New Roman"/>
                <a:sym typeface="Times New Roman"/>
              </a:rPr>
              <a:t>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1" name="Google Shape;108;p20">
            <a:extLst>
              <a:ext uri="{FF2B5EF4-FFF2-40B4-BE49-F238E27FC236}">
                <a16:creationId xmlns:a16="http://schemas.microsoft.com/office/drawing/2014/main" id="{72F03974-7AC2-44AC-9EC1-7DFABBE0F4DC}"/>
              </a:ext>
            </a:extLst>
          </p:cNvPr>
          <p:cNvSpPr txBox="1"/>
          <p:nvPr/>
        </p:nvSpPr>
        <p:spPr>
          <a:xfrm>
            <a:off x="374488" y="2838572"/>
            <a:ext cx="2606288" cy="35477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9</a:t>
            </a:r>
            <a:r>
              <a:rPr lang="en-US" sz="2400" b="1" dirty="0">
                <a:solidFill>
                  <a:srgbClr val="002776"/>
                </a:solidFill>
                <a:latin typeface="Times New Roman"/>
                <a:ea typeface="Times New Roman"/>
                <a:cs typeface="Times New Roman"/>
                <a:sym typeface="Times New Roman"/>
              </a:rPr>
              <a:t>2</a:t>
            </a:r>
            <a:r>
              <a:rPr lang="en-US" sz="2400" b="1" i="0" u="none" strike="noStrike" cap="none" dirty="0">
                <a:solidFill>
                  <a:srgbClr val="002776"/>
                </a:solidFill>
                <a:latin typeface="Times New Roman"/>
                <a:ea typeface="Times New Roman"/>
                <a:cs typeface="Times New Roman"/>
                <a:sym typeface="Times New Roman"/>
              </a:rPr>
              <a:t>.19</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5" name="Google Shape;108;p20">
            <a:extLst>
              <a:ext uri="{FF2B5EF4-FFF2-40B4-BE49-F238E27FC236}">
                <a16:creationId xmlns:a16="http://schemas.microsoft.com/office/drawing/2014/main" id="{ACAAB762-8EEA-41D5-8ADD-B4EC2CC12DA1}"/>
              </a:ext>
            </a:extLst>
          </p:cNvPr>
          <p:cNvSpPr txBox="1"/>
          <p:nvPr/>
        </p:nvSpPr>
        <p:spPr>
          <a:xfrm>
            <a:off x="0" y="381927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6" name="Google Shape;108;p20">
            <a:extLst>
              <a:ext uri="{FF2B5EF4-FFF2-40B4-BE49-F238E27FC236}">
                <a16:creationId xmlns:a16="http://schemas.microsoft.com/office/drawing/2014/main" id="{1EFC1A4E-6609-4A49-A25A-F9F3C02D5578}"/>
              </a:ext>
            </a:extLst>
          </p:cNvPr>
          <p:cNvSpPr txBox="1"/>
          <p:nvPr/>
        </p:nvSpPr>
        <p:spPr>
          <a:xfrm>
            <a:off x="-72119" y="520639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7" name="Google Shape;108;p20">
            <a:extLst>
              <a:ext uri="{FF2B5EF4-FFF2-40B4-BE49-F238E27FC236}">
                <a16:creationId xmlns:a16="http://schemas.microsoft.com/office/drawing/2014/main" id="{C7855740-0392-45C9-9E39-FBDE4223EE69}"/>
              </a:ext>
            </a:extLst>
          </p:cNvPr>
          <p:cNvSpPr txBox="1"/>
          <p:nvPr/>
        </p:nvSpPr>
        <p:spPr>
          <a:xfrm>
            <a:off x="4500873" y="1870184"/>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9" name="Google Shape;108;p20">
            <a:extLst>
              <a:ext uri="{FF2B5EF4-FFF2-40B4-BE49-F238E27FC236}">
                <a16:creationId xmlns:a16="http://schemas.microsoft.com/office/drawing/2014/main" id="{C53F4820-CCC7-45A1-AFC8-EBD7E6DC549A}"/>
              </a:ext>
            </a:extLst>
          </p:cNvPr>
          <p:cNvSpPr txBox="1"/>
          <p:nvPr/>
        </p:nvSpPr>
        <p:spPr>
          <a:xfrm>
            <a:off x="4384676" y="4214146"/>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cxnSp>
        <p:nvCxnSpPr>
          <p:cNvPr id="21" name="Straight Connector 20">
            <a:extLst>
              <a:ext uri="{FF2B5EF4-FFF2-40B4-BE49-F238E27FC236}">
                <a16:creationId xmlns:a16="http://schemas.microsoft.com/office/drawing/2014/main" id="{8EE14031-0E42-4E2F-A1DF-82C87E6CEBF5}"/>
              </a:ext>
            </a:extLst>
          </p:cNvPr>
          <p:cNvCxnSpPr/>
          <p:nvPr/>
        </p:nvCxnSpPr>
        <p:spPr>
          <a:xfrm>
            <a:off x="3442997" y="1492809"/>
            <a:ext cx="0" cy="526626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81DB26E-45D7-48F5-ACE3-C50BC495C2CB}"/>
              </a:ext>
            </a:extLst>
          </p:cNvPr>
          <p:cNvCxnSpPr>
            <a:cxnSpLocks/>
          </p:cNvCxnSpPr>
          <p:nvPr/>
        </p:nvCxnSpPr>
        <p:spPr>
          <a:xfrm>
            <a:off x="176989" y="3295723"/>
            <a:ext cx="3247053" cy="0"/>
          </a:xfrm>
          <a:prstGeom prst="line">
            <a:avLst/>
          </a:prstGeom>
        </p:spPr>
        <p:style>
          <a:lnRef idx="3">
            <a:schemeClr val="dk1"/>
          </a:lnRef>
          <a:fillRef idx="0">
            <a:schemeClr val="dk1"/>
          </a:fillRef>
          <a:effectRef idx="2">
            <a:schemeClr val="dk1"/>
          </a:effectRef>
          <a:fontRef idx="minor">
            <a:schemeClr val="tx1"/>
          </a:fontRef>
        </p:style>
      </p:cxnSp>
      <p:pic>
        <p:nvPicPr>
          <p:cNvPr id="22" name="Picture 21">
            <a:extLst>
              <a:ext uri="{FF2B5EF4-FFF2-40B4-BE49-F238E27FC236}">
                <a16:creationId xmlns:a16="http://schemas.microsoft.com/office/drawing/2014/main" id="{9C4D3DF2-4279-4989-8A99-D55AED0FC328}"/>
              </a:ext>
            </a:extLst>
          </p:cNvPr>
          <p:cNvPicPr>
            <a:picLocks noChangeAspect="1"/>
          </p:cNvPicPr>
          <p:nvPr/>
        </p:nvPicPr>
        <p:blipFill>
          <a:blip r:embed="rId4"/>
          <a:stretch>
            <a:fillRect/>
          </a:stretch>
        </p:blipFill>
        <p:spPr>
          <a:xfrm>
            <a:off x="3811673" y="4654898"/>
            <a:ext cx="5201695" cy="2039352"/>
          </a:xfrm>
          <a:prstGeom prst="rect">
            <a:avLst/>
          </a:prstGeom>
        </p:spPr>
      </p:pic>
      <p:pic>
        <p:nvPicPr>
          <p:cNvPr id="26" name="Picture 25">
            <a:extLst>
              <a:ext uri="{FF2B5EF4-FFF2-40B4-BE49-F238E27FC236}">
                <a16:creationId xmlns:a16="http://schemas.microsoft.com/office/drawing/2014/main" id="{6B2FBA97-A39C-40F0-9EFF-126DE48FCAF3}"/>
              </a:ext>
            </a:extLst>
          </p:cNvPr>
          <p:cNvPicPr>
            <a:picLocks noChangeAspect="1"/>
          </p:cNvPicPr>
          <p:nvPr/>
        </p:nvPicPr>
        <p:blipFill>
          <a:blip r:embed="rId5"/>
          <a:stretch>
            <a:fillRect/>
          </a:stretch>
        </p:blipFill>
        <p:spPr>
          <a:xfrm>
            <a:off x="152583" y="5829692"/>
            <a:ext cx="2791108" cy="864193"/>
          </a:xfrm>
          <a:prstGeom prst="rect">
            <a:avLst/>
          </a:prstGeom>
        </p:spPr>
      </p:pic>
      <p:pic>
        <p:nvPicPr>
          <p:cNvPr id="3" name="Picture 2">
            <a:extLst>
              <a:ext uri="{FF2B5EF4-FFF2-40B4-BE49-F238E27FC236}">
                <a16:creationId xmlns:a16="http://schemas.microsoft.com/office/drawing/2014/main" id="{6BF2DE27-4F72-42AA-9581-E8C578DE5CA5}"/>
              </a:ext>
            </a:extLst>
          </p:cNvPr>
          <p:cNvPicPr>
            <a:picLocks noChangeAspect="1"/>
          </p:cNvPicPr>
          <p:nvPr/>
        </p:nvPicPr>
        <p:blipFill>
          <a:blip r:embed="rId6"/>
          <a:stretch>
            <a:fillRect/>
          </a:stretch>
        </p:blipFill>
        <p:spPr>
          <a:xfrm>
            <a:off x="241868" y="4212856"/>
            <a:ext cx="2810543" cy="947374"/>
          </a:xfrm>
          <a:prstGeom prst="rect">
            <a:avLst/>
          </a:prstGeom>
        </p:spPr>
      </p:pic>
      <p:pic>
        <p:nvPicPr>
          <p:cNvPr id="5" name="Picture 4">
            <a:extLst>
              <a:ext uri="{FF2B5EF4-FFF2-40B4-BE49-F238E27FC236}">
                <a16:creationId xmlns:a16="http://schemas.microsoft.com/office/drawing/2014/main" id="{1C585106-E190-40FE-A086-7874667CDB07}"/>
              </a:ext>
            </a:extLst>
          </p:cNvPr>
          <p:cNvPicPr>
            <a:picLocks noChangeAspect="1"/>
          </p:cNvPicPr>
          <p:nvPr/>
        </p:nvPicPr>
        <p:blipFill>
          <a:blip r:embed="rId7"/>
          <a:stretch>
            <a:fillRect/>
          </a:stretch>
        </p:blipFill>
        <p:spPr>
          <a:xfrm>
            <a:off x="4107075" y="2298661"/>
            <a:ext cx="4906295" cy="1848211"/>
          </a:xfrm>
          <a:prstGeom prst="rect">
            <a:avLst/>
          </a:prstGeom>
        </p:spPr>
      </p:pic>
    </p:spTree>
    <p:extLst>
      <p:ext uri="{BB962C8B-B14F-4D97-AF65-F5344CB8AC3E}">
        <p14:creationId xmlns:p14="http://schemas.microsoft.com/office/powerpoint/2010/main" val="28934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401760" y="435484"/>
            <a:ext cx="6404549" cy="605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3 : XG- Boost</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r>
              <a:rPr lang="en-US" sz="1800" b="1" dirty="0">
                <a:solidFill>
                  <a:srgbClr val="002776"/>
                </a:solidFill>
                <a:latin typeface="Times New Roman"/>
                <a:ea typeface="Times New Roman"/>
                <a:cs typeface="Times New Roman"/>
                <a:sym typeface="Times New Roman"/>
              </a:rPr>
              <a:t> </a:t>
            </a: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Google Shape;108;p20">
            <a:extLst>
              <a:ext uri="{FF2B5EF4-FFF2-40B4-BE49-F238E27FC236}">
                <a16:creationId xmlns:a16="http://schemas.microsoft.com/office/drawing/2014/main" id="{0E6A9E01-F41D-4D89-BCB6-3E44E9E85AAE}"/>
              </a:ext>
            </a:extLst>
          </p:cNvPr>
          <p:cNvSpPr txBox="1"/>
          <p:nvPr/>
        </p:nvSpPr>
        <p:spPr>
          <a:xfrm>
            <a:off x="3657583" y="144134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Class Wise Accuracies</a:t>
            </a:r>
            <a:endParaRPr lang="en-US"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9" name="Google Shape;108;p20">
            <a:extLst>
              <a:ext uri="{FF2B5EF4-FFF2-40B4-BE49-F238E27FC236}">
                <a16:creationId xmlns:a16="http://schemas.microsoft.com/office/drawing/2014/main" id="{A6131729-CA51-4B4D-951D-F01B51BA1115}"/>
              </a:ext>
            </a:extLst>
          </p:cNvPr>
          <p:cNvSpPr txBox="1"/>
          <p:nvPr/>
        </p:nvSpPr>
        <p:spPr>
          <a:xfrm>
            <a:off x="-1029409" y="150209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3" name="Google Shape;108;p20">
            <a:extLst>
              <a:ext uri="{FF2B5EF4-FFF2-40B4-BE49-F238E27FC236}">
                <a16:creationId xmlns:a16="http://schemas.microsoft.com/office/drawing/2014/main" id="{ADFBF616-902A-4D94-B5C5-72ADA4DA4061}"/>
              </a:ext>
            </a:extLst>
          </p:cNvPr>
          <p:cNvSpPr txBox="1"/>
          <p:nvPr/>
        </p:nvSpPr>
        <p:spPr>
          <a:xfrm>
            <a:off x="-1248944" y="3434333"/>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Confusion Matrix</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4" name="Google Shape;108;p20">
            <a:extLst>
              <a:ext uri="{FF2B5EF4-FFF2-40B4-BE49-F238E27FC236}">
                <a16:creationId xmlns:a16="http://schemas.microsoft.com/office/drawing/2014/main" id="{F31D9BCD-73FC-4F9E-A7F7-FFA3736E5EA5}"/>
              </a:ext>
            </a:extLst>
          </p:cNvPr>
          <p:cNvSpPr txBox="1"/>
          <p:nvPr/>
        </p:nvSpPr>
        <p:spPr>
          <a:xfrm>
            <a:off x="356540" y="1994575"/>
            <a:ext cx="2606288" cy="46621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90</a:t>
            </a:r>
            <a:r>
              <a:rPr lang="en-US" sz="2400" b="1" i="0" u="none" strike="noStrike" cap="none" dirty="0">
                <a:solidFill>
                  <a:srgbClr val="002776"/>
                </a:solidFill>
                <a:latin typeface="Times New Roman"/>
                <a:ea typeface="Times New Roman"/>
                <a:cs typeface="Times New Roman"/>
                <a:sym typeface="Times New Roman"/>
              </a:rPr>
              <a:t>.16</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0" name="Google Shape;108;p20">
            <a:extLst>
              <a:ext uri="{FF2B5EF4-FFF2-40B4-BE49-F238E27FC236}">
                <a16:creationId xmlns:a16="http://schemas.microsoft.com/office/drawing/2014/main" id="{8E768719-2955-4D7D-BB69-6443291245EB}"/>
              </a:ext>
            </a:extLst>
          </p:cNvPr>
          <p:cNvSpPr txBox="1"/>
          <p:nvPr/>
        </p:nvSpPr>
        <p:spPr>
          <a:xfrm>
            <a:off x="-1029411" y="244129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Test</a:t>
            </a:r>
            <a:r>
              <a:rPr lang="en-US" sz="2400" b="1" i="0" u="none" strike="noStrike" cap="none" dirty="0">
                <a:solidFill>
                  <a:srgbClr val="002776"/>
                </a:solidFill>
                <a:latin typeface="Times New Roman"/>
                <a:ea typeface="Times New Roman"/>
                <a:cs typeface="Times New Roman"/>
                <a:sym typeface="Times New Roman"/>
              </a:rPr>
              <a:t>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1" name="Google Shape;108;p20">
            <a:extLst>
              <a:ext uri="{FF2B5EF4-FFF2-40B4-BE49-F238E27FC236}">
                <a16:creationId xmlns:a16="http://schemas.microsoft.com/office/drawing/2014/main" id="{72F03974-7AC2-44AC-9EC1-7DFABBE0F4DC}"/>
              </a:ext>
            </a:extLst>
          </p:cNvPr>
          <p:cNvSpPr txBox="1"/>
          <p:nvPr/>
        </p:nvSpPr>
        <p:spPr>
          <a:xfrm>
            <a:off x="374488" y="2834410"/>
            <a:ext cx="2606288" cy="35477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87</a:t>
            </a:r>
            <a:r>
              <a:rPr lang="en-US" sz="2400" b="1" i="0" u="none" strike="noStrike" cap="none" dirty="0">
                <a:solidFill>
                  <a:srgbClr val="002776"/>
                </a:solidFill>
                <a:latin typeface="Times New Roman"/>
                <a:ea typeface="Times New Roman"/>
                <a:cs typeface="Times New Roman"/>
                <a:sym typeface="Times New Roman"/>
              </a:rPr>
              <a:t>.96</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5" name="Google Shape;108;p20">
            <a:extLst>
              <a:ext uri="{FF2B5EF4-FFF2-40B4-BE49-F238E27FC236}">
                <a16:creationId xmlns:a16="http://schemas.microsoft.com/office/drawing/2014/main" id="{ACAAB762-8EEA-41D5-8ADD-B4EC2CC12DA1}"/>
              </a:ext>
            </a:extLst>
          </p:cNvPr>
          <p:cNvSpPr txBox="1"/>
          <p:nvPr/>
        </p:nvSpPr>
        <p:spPr>
          <a:xfrm>
            <a:off x="0" y="381927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6" name="Google Shape;108;p20">
            <a:extLst>
              <a:ext uri="{FF2B5EF4-FFF2-40B4-BE49-F238E27FC236}">
                <a16:creationId xmlns:a16="http://schemas.microsoft.com/office/drawing/2014/main" id="{1EFC1A4E-6609-4A49-A25A-F9F3C02D5578}"/>
              </a:ext>
            </a:extLst>
          </p:cNvPr>
          <p:cNvSpPr txBox="1"/>
          <p:nvPr/>
        </p:nvSpPr>
        <p:spPr>
          <a:xfrm>
            <a:off x="-72119" y="520639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7" name="Google Shape;108;p20">
            <a:extLst>
              <a:ext uri="{FF2B5EF4-FFF2-40B4-BE49-F238E27FC236}">
                <a16:creationId xmlns:a16="http://schemas.microsoft.com/office/drawing/2014/main" id="{C7855740-0392-45C9-9E39-FBDE4223EE69}"/>
              </a:ext>
            </a:extLst>
          </p:cNvPr>
          <p:cNvSpPr txBox="1"/>
          <p:nvPr/>
        </p:nvSpPr>
        <p:spPr>
          <a:xfrm>
            <a:off x="4500873" y="1870184"/>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9" name="Google Shape;108;p20">
            <a:extLst>
              <a:ext uri="{FF2B5EF4-FFF2-40B4-BE49-F238E27FC236}">
                <a16:creationId xmlns:a16="http://schemas.microsoft.com/office/drawing/2014/main" id="{C53F4820-CCC7-45A1-AFC8-EBD7E6DC549A}"/>
              </a:ext>
            </a:extLst>
          </p:cNvPr>
          <p:cNvSpPr txBox="1"/>
          <p:nvPr/>
        </p:nvSpPr>
        <p:spPr>
          <a:xfrm>
            <a:off x="4384676" y="4213354"/>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cxnSp>
        <p:nvCxnSpPr>
          <p:cNvPr id="21" name="Straight Connector 20">
            <a:extLst>
              <a:ext uri="{FF2B5EF4-FFF2-40B4-BE49-F238E27FC236}">
                <a16:creationId xmlns:a16="http://schemas.microsoft.com/office/drawing/2014/main" id="{8EE14031-0E42-4E2F-A1DF-82C87E6CEBF5}"/>
              </a:ext>
            </a:extLst>
          </p:cNvPr>
          <p:cNvCxnSpPr/>
          <p:nvPr/>
        </p:nvCxnSpPr>
        <p:spPr>
          <a:xfrm>
            <a:off x="3442997" y="1492809"/>
            <a:ext cx="0" cy="526626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81DB26E-45D7-48F5-ACE3-C50BC495C2CB}"/>
              </a:ext>
            </a:extLst>
          </p:cNvPr>
          <p:cNvCxnSpPr>
            <a:cxnSpLocks/>
          </p:cNvCxnSpPr>
          <p:nvPr/>
        </p:nvCxnSpPr>
        <p:spPr>
          <a:xfrm>
            <a:off x="176989" y="3295723"/>
            <a:ext cx="3247053" cy="0"/>
          </a:xfrm>
          <a:prstGeom prst="line">
            <a:avLst/>
          </a:prstGeom>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24D644B5-18F4-432E-8738-2B48679AAEC2}"/>
              </a:ext>
            </a:extLst>
          </p:cNvPr>
          <p:cNvPicPr>
            <a:picLocks noChangeAspect="1"/>
          </p:cNvPicPr>
          <p:nvPr/>
        </p:nvPicPr>
        <p:blipFill>
          <a:blip r:embed="rId4"/>
          <a:stretch>
            <a:fillRect/>
          </a:stretch>
        </p:blipFill>
        <p:spPr>
          <a:xfrm>
            <a:off x="241401" y="5659899"/>
            <a:ext cx="2633556" cy="918943"/>
          </a:xfrm>
          <a:prstGeom prst="rect">
            <a:avLst/>
          </a:prstGeom>
        </p:spPr>
      </p:pic>
      <p:pic>
        <p:nvPicPr>
          <p:cNvPr id="24" name="Picture 23">
            <a:extLst>
              <a:ext uri="{FF2B5EF4-FFF2-40B4-BE49-F238E27FC236}">
                <a16:creationId xmlns:a16="http://schemas.microsoft.com/office/drawing/2014/main" id="{14E5B8FD-10CC-4A35-95EF-B69D444B80B3}"/>
              </a:ext>
            </a:extLst>
          </p:cNvPr>
          <p:cNvPicPr>
            <a:picLocks noChangeAspect="1"/>
          </p:cNvPicPr>
          <p:nvPr/>
        </p:nvPicPr>
        <p:blipFill>
          <a:blip r:embed="rId5"/>
          <a:stretch>
            <a:fillRect/>
          </a:stretch>
        </p:blipFill>
        <p:spPr>
          <a:xfrm>
            <a:off x="3680611" y="4602624"/>
            <a:ext cx="5430369" cy="2050241"/>
          </a:xfrm>
          <a:prstGeom prst="rect">
            <a:avLst/>
          </a:prstGeom>
        </p:spPr>
      </p:pic>
      <p:pic>
        <p:nvPicPr>
          <p:cNvPr id="4" name="Picture 3">
            <a:extLst>
              <a:ext uri="{FF2B5EF4-FFF2-40B4-BE49-F238E27FC236}">
                <a16:creationId xmlns:a16="http://schemas.microsoft.com/office/drawing/2014/main" id="{F3EFEF3E-E7F1-4588-983C-AA8896F5B4D1}"/>
              </a:ext>
            </a:extLst>
          </p:cNvPr>
          <p:cNvPicPr>
            <a:picLocks noChangeAspect="1"/>
          </p:cNvPicPr>
          <p:nvPr/>
        </p:nvPicPr>
        <p:blipFill>
          <a:blip r:embed="rId6"/>
          <a:stretch>
            <a:fillRect/>
          </a:stretch>
        </p:blipFill>
        <p:spPr>
          <a:xfrm>
            <a:off x="216939" y="4213354"/>
            <a:ext cx="2658018" cy="918943"/>
          </a:xfrm>
          <a:prstGeom prst="rect">
            <a:avLst/>
          </a:prstGeom>
        </p:spPr>
      </p:pic>
      <p:pic>
        <p:nvPicPr>
          <p:cNvPr id="7" name="Picture 6">
            <a:extLst>
              <a:ext uri="{FF2B5EF4-FFF2-40B4-BE49-F238E27FC236}">
                <a16:creationId xmlns:a16="http://schemas.microsoft.com/office/drawing/2014/main" id="{06B14176-D9F4-4D39-BB8E-0AB48A0F657B}"/>
              </a:ext>
            </a:extLst>
          </p:cNvPr>
          <p:cNvPicPr>
            <a:picLocks noChangeAspect="1"/>
          </p:cNvPicPr>
          <p:nvPr/>
        </p:nvPicPr>
        <p:blipFill>
          <a:blip r:embed="rId7"/>
          <a:stretch>
            <a:fillRect/>
          </a:stretch>
        </p:blipFill>
        <p:spPr>
          <a:xfrm>
            <a:off x="4062843" y="2338623"/>
            <a:ext cx="5048142" cy="1895908"/>
          </a:xfrm>
          <a:prstGeom prst="rect">
            <a:avLst/>
          </a:prstGeom>
        </p:spPr>
      </p:pic>
    </p:spTree>
    <p:extLst>
      <p:ext uri="{BB962C8B-B14F-4D97-AF65-F5344CB8AC3E}">
        <p14:creationId xmlns:p14="http://schemas.microsoft.com/office/powerpoint/2010/main" val="4868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138566" y="446098"/>
            <a:ext cx="6404549" cy="605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Model 4: Naïve Bayes</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Google Shape;108;p20">
            <a:extLst>
              <a:ext uri="{FF2B5EF4-FFF2-40B4-BE49-F238E27FC236}">
                <a16:creationId xmlns:a16="http://schemas.microsoft.com/office/drawing/2014/main" id="{0E6A9E01-F41D-4D89-BCB6-3E44E9E85AAE}"/>
              </a:ext>
            </a:extLst>
          </p:cNvPr>
          <p:cNvSpPr txBox="1"/>
          <p:nvPr/>
        </p:nvSpPr>
        <p:spPr>
          <a:xfrm>
            <a:off x="3657583" y="144134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Class Wise Accuracies</a:t>
            </a:r>
            <a:endParaRPr lang="en-US"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9" name="Google Shape;108;p20">
            <a:extLst>
              <a:ext uri="{FF2B5EF4-FFF2-40B4-BE49-F238E27FC236}">
                <a16:creationId xmlns:a16="http://schemas.microsoft.com/office/drawing/2014/main" id="{A6131729-CA51-4B4D-951D-F01B51BA1115}"/>
              </a:ext>
            </a:extLst>
          </p:cNvPr>
          <p:cNvSpPr txBox="1"/>
          <p:nvPr/>
        </p:nvSpPr>
        <p:spPr>
          <a:xfrm>
            <a:off x="-1029409" y="1502091"/>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3" name="Google Shape;108;p20">
            <a:extLst>
              <a:ext uri="{FF2B5EF4-FFF2-40B4-BE49-F238E27FC236}">
                <a16:creationId xmlns:a16="http://schemas.microsoft.com/office/drawing/2014/main" id="{ADFBF616-902A-4D94-B5C5-72ADA4DA4061}"/>
              </a:ext>
            </a:extLst>
          </p:cNvPr>
          <p:cNvSpPr txBox="1"/>
          <p:nvPr/>
        </p:nvSpPr>
        <p:spPr>
          <a:xfrm>
            <a:off x="-1303730" y="343408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Confusion Matrix</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4" name="Google Shape;108;p20">
            <a:extLst>
              <a:ext uri="{FF2B5EF4-FFF2-40B4-BE49-F238E27FC236}">
                <a16:creationId xmlns:a16="http://schemas.microsoft.com/office/drawing/2014/main" id="{F31D9BCD-73FC-4F9E-A7F7-FFA3736E5EA5}"/>
              </a:ext>
            </a:extLst>
          </p:cNvPr>
          <p:cNvSpPr txBox="1"/>
          <p:nvPr/>
        </p:nvSpPr>
        <p:spPr>
          <a:xfrm>
            <a:off x="-1029411" y="2028666"/>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80.73</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62173F5-312C-43AF-A1F7-73314168E1AB}"/>
              </a:ext>
            </a:extLst>
          </p:cNvPr>
          <p:cNvPicPr>
            <a:picLocks noChangeAspect="1"/>
          </p:cNvPicPr>
          <p:nvPr/>
        </p:nvPicPr>
        <p:blipFill>
          <a:blip r:embed="rId4"/>
          <a:stretch>
            <a:fillRect/>
          </a:stretch>
        </p:blipFill>
        <p:spPr>
          <a:xfrm>
            <a:off x="72117" y="5740516"/>
            <a:ext cx="2916205" cy="1027843"/>
          </a:xfrm>
          <a:prstGeom prst="rect">
            <a:avLst/>
          </a:prstGeom>
        </p:spPr>
      </p:pic>
      <p:pic>
        <p:nvPicPr>
          <p:cNvPr id="5" name="Picture 4">
            <a:extLst>
              <a:ext uri="{FF2B5EF4-FFF2-40B4-BE49-F238E27FC236}">
                <a16:creationId xmlns:a16="http://schemas.microsoft.com/office/drawing/2014/main" id="{D37EFE44-BF9D-4F1B-B014-4E1E6965F327}"/>
              </a:ext>
            </a:extLst>
          </p:cNvPr>
          <p:cNvPicPr>
            <a:picLocks noChangeAspect="1"/>
          </p:cNvPicPr>
          <p:nvPr/>
        </p:nvPicPr>
        <p:blipFill>
          <a:blip r:embed="rId5"/>
          <a:stretch>
            <a:fillRect/>
          </a:stretch>
        </p:blipFill>
        <p:spPr>
          <a:xfrm>
            <a:off x="3355456" y="4682245"/>
            <a:ext cx="5551241" cy="1982586"/>
          </a:xfrm>
          <a:prstGeom prst="rect">
            <a:avLst/>
          </a:prstGeom>
        </p:spPr>
      </p:pic>
      <p:sp>
        <p:nvSpPr>
          <p:cNvPr id="10" name="Google Shape;108;p20">
            <a:extLst>
              <a:ext uri="{FF2B5EF4-FFF2-40B4-BE49-F238E27FC236}">
                <a16:creationId xmlns:a16="http://schemas.microsoft.com/office/drawing/2014/main" id="{8E768719-2955-4D7D-BB69-6443291245EB}"/>
              </a:ext>
            </a:extLst>
          </p:cNvPr>
          <p:cNvSpPr txBox="1"/>
          <p:nvPr/>
        </p:nvSpPr>
        <p:spPr>
          <a:xfrm>
            <a:off x="-1029411" y="2441290"/>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Test</a:t>
            </a:r>
            <a:r>
              <a:rPr lang="en-US" sz="2400" b="1" i="0" u="none" strike="noStrike" cap="none" dirty="0">
                <a:solidFill>
                  <a:srgbClr val="002776"/>
                </a:solidFill>
                <a:latin typeface="Times New Roman"/>
                <a:ea typeface="Times New Roman"/>
                <a:cs typeface="Times New Roman"/>
                <a:sym typeface="Times New Roman"/>
              </a:rPr>
              <a:t> Model Accuracy</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1" name="Google Shape;108;p20">
            <a:extLst>
              <a:ext uri="{FF2B5EF4-FFF2-40B4-BE49-F238E27FC236}">
                <a16:creationId xmlns:a16="http://schemas.microsoft.com/office/drawing/2014/main" id="{72F03974-7AC2-44AC-9EC1-7DFABBE0F4DC}"/>
              </a:ext>
            </a:extLst>
          </p:cNvPr>
          <p:cNvSpPr txBox="1"/>
          <p:nvPr/>
        </p:nvSpPr>
        <p:spPr>
          <a:xfrm>
            <a:off x="-1076068" y="2856907"/>
            <a:ext cx="5414087"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dirty="0">
                <a:solidFill>
                  <a:srgbClr val="002776"/>
                </a:solidFill>
                <a:latin typeface="Times New Roman"/>
                <a:ea typeface="Times New Roman"/>
                <a:cs typeface="Times New Roman"/>
                <a:sym typeface="Times New Roman"/>
              </a:rPr>
              <a:t>69</a:t>
            </a:r>
            <a:r>
              <a:rPr lang="en-US" sz="2400" b="1" i="0" u="none" strike="noStrike" cap="none" dirty="0">
                <a:solidFill>
                  <a:srgbClr val="002776"/>
                </a:solidFill>
                <a:latin typeface="Times New Roman"/>
                <a:ea typeface="Times New Roman"/>
                <a:cs typeface="Times New Roman"/>
                <a:sym typeface="Times New Roman"/>
              </a:rPr>
              <a:t>.63</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5" name="Google Shape;108;p20">
            <a:extLst>
              <a:ext uri="{FF2B5EF4-FFF2-40B4-BE49-F238E27FC236}">
                <a16:creationId xmlns:a16="http://schemas.microsoft.com/office/drawing/2014/main" id="{ACAAB762-8EEA-41D5-8ADD-B4EC2CC12DA1}"/>
              </a:ext>
            </a:extLst>
          </p:cNvPr>
          <p:cNvSpPr txBox="1"/>
          <p:nvPr/>
        </p:nvSpPr>
        <p:spPr>
          <a:xfrm>
            <a:off x="0" y="381927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
        <p:nvSpPr>
          <p:cNvPr id="16" name="Google Shape;108;p20">
            <a:extLst>
              <a:ext uri="{FF2B5EF4-FFF2-40B4-BE49-F238E27FC236}">
                <a16:creationId xmlns:a16="http://schemas.microsoft.com/office/drawing/2014/main" id="{1EFC1A4E-6609-4A49-A25A-F9F3C02D5578}"/>
              </a:ext>
            </a:extLst>
          </p:cNvPr>
          <p:cNvSpPr txBox="1"/>
          <p:nvPr/>
        </p:nvSpPr>
        <p:spPr>
          <a:xfrm>
            <a:off x="-72119" y="5206397"/>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F49DFEDA-3110-436D-AE16-593AEFB8864B}"/>
              </a:ext>
            </a:extLst>
          </p:cNvPr>
          <p:cNvPicPr>
            <a:picLocks noChangeAspect="1"/>
          </p:cNvPicPr>
          <p:nvPr/>
        </p:nvPicPr>
        <p:blipFill>
          <a:blip r:embed="rId6"/>
          <a:stretch>
            <a:fillRect/>
          </a:stretch>
        </p:blipFill>
        <p:spPr>
          <a:xfrm>
            <a:off x="176989" y="4204473"/>
            <a:ext cx="2562225" cy="876300"/>
          </a:xfrm>
          <a:prstGeom prst="rect">
            <a:avLst/>
          </a:prstGeom>
        </p:spPr>
      </p:pic>
      <p:sp>
        <p:nvSpPr>
          <p:cNvPr id="17" name="Google Shape;108;p20">
            <a:extLst>
              <a:ext uri="{FF2B5EF4-FFF2-40B4-BE49-F238E27FC236}">
                <a16:creationId xmlns:a16="http://schemas.microsoft.com/office/drawing/2014/main" id="{C7855740-0392-45C9-9E39-FBDE4223EE69}"/>
              </a:ext>
            </a:extLst>
          </p:cNvPr>
          <p:cNvSpPr txBox="1"/>
          <p:nvPr/>
        </p:nvSpPr>
        <p:spPr>
          <a:xfrm>
            <a:off x="4500873" y="1870184"/>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Train</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51A5E13F-5ADC-46F9-A627-A794FF2FD03C}"/>
              </a:ext>
            </a:extLst>
          </p:cNvPr>
          <p:cNvPicPr>
            <a:picLocks noChangeAspect="1"/>
          </p:cNvPicPr>
          <p:nvPr/>
        </p:nvPicPr>
        <p:blipFill>
          <a:blip r:embed="rId7"/>
          <a:stretch>
            <a:fillRect/>
          </a:stretch>
        </p:blipFill>
        <p:spPr>
          <a:xfrm>
            <a:off x="3828497" y="2298889"/>
            <a:ext cx="5078200" cy="1852962"/>
          </a:xfrm>
          <a:prstGeom prst="rect">
            <a:avLst/>
          </a:prstGeom>
        </p:spPr>
      </p:pic>
      <p:sp>
        <p:nvSpPr>
          <p:cNvPr id="19" name="Google Shape;108;p20">
            <a:extLst>
              <a:ext uri="{FF2B5EF4-FFF2-40B4-BE49-F238E27FC236}">
                <a16:creationId xmlns:a16="http://schemas.microsoft.com/office/drawing/2014/main" id="{C53F4820-CCC7-45A1-AFC8-EBD7E6DC549A}"/>
              </a:ext>
            </a:extLst>
          </p:cNvPr>
          <p:cNvSpPr txBox="1"/>
          <p:nvPr/>
        </p:nvSpPr>
        <p:spPr>
          <a:xfrm>
            <a:off x="4384676" y="4214146"/>
            <a:ext cx="1530220" cy="4284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400" b="1" i="0" u="none" strike="noStrike" cap="none" dirty="0">
                <a:solidFill>
                  <a:srgbClr val="002776"/>
                </a:solidFill>
                <a:latin typeface="Times New Roman"/>
                <a:ea typeface="Times New Roman"/>
                <a:cs typeface="Times New Roman"/>
                <a:sym typeface="Times New Roman"/>
              </a:rPr>
              <a:t>Test</a:t>
            </a:r>
          </a:p>
          <a:p>
            <a:pPr marL="0" marR="0" lvl="0" indent="0" algn="ctr" rtl="0">
              <a:lnSpc>
                <a:spcPct val="100000"/>
              </a:lnSpc>
              <a:spcBef>
                <a:spcPts val="0"/>
              </a:spcBef>
              <a:spcAft>
                <a:spcPts val="0"/>
              </a:spcAft>
              <a:buClr>
                <a:srgbClr val="002776"/>
              </a:buClr>
              <a:buSzPts val="2800"/>
              <a:buFont typeface="Arial"/>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cxnSp>
        <p:nvCxnSpPr>
          <p:cNvPr id="21" name="Straight Connector 20">
            <a:extLst>
              <a:ext uri="{FF2B5EF4-FFF2-40B4-BE49-F238E27FC236}">
                <a16:creationId xmlns:a16="http://schemas.microsoft.com/office/drawing/2014/main" id="{8EE14031-0E42-4E2F-A1DF-82C87E6CEBF5}"/>
              </a:ext>
            </a:extLst>
          </p:cNvPr>
          <p:cNvCxnSpPr/>
          <p:nvPr/>
        </p:nvCxnSpPr>
        <p:spPr>
          <a:xfrm>
            <a:off x="3442997" y="1492809"/>
            <a:ext cx="0" cy="526626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81DB26E-45D7-48F5-ACE3-C50BC495C2CB}"/>
              </a:ext>
            </a:extLst>
          </p:cNvPr>
          <p:cNvCxnSpPr>
            <a:cxnSpLocks/>
          </p:cNvCxnSpPr>
          <p:nvPr/>
        </p:nvCxnSpPr>
        <p:spPr>
          <a:xfrm>
            <a:off x="176989" y="3295723"/>
            <a:ext cx="324705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50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14975" y="1273142"/>
            <a:ext cx="7559400" cy="4217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b="1" dirty="0">
                <a:solidFill>
                  <a:srgbClr val="002776"/>
                </a:solidFill>
              </a:rPr>
              <a:t>Business Problem:</a:t>
            </a:r>
            <a:endParaRPr sz="2800" b="1" dirty="0">
              <a:solidFill>
                <a:srgbClr val="002776"/>
              </a:solidFill>
            </a:endParaRPr>
          </a:p>
          <a:p>
            <a:pPr marL="0" lvl="0" indent="0" algn="l" rtl="0">
              <a:lnSpc>
                <a:spcPct val="115000"/>
              </a:lnSpc>
              <a:spcBef>
                <a:spcPts val="0"/>
              </a:spcBef>
              <a:spcAft>
                <a:spcPts val="0"/>
              </a:spcAft>
              <a:buNone/>
            </a:pPr>
            <a:endParaRPr sz="2800" b="1" dirty="0">
              <a:solidFill>
                <a:srgbClr val="002776"/>
              </a:solidFill>
            </a:endParaRPr>
          </a:p>
        </p:txBody>
      </p:sp>
      <p:sp>
        <p:nvSpPr>
          <p:cNvPr id="81" name="Google Shape;81;p16"/>
          <p:cNvSpPr txBox="1"/>
          <p:nvPr/>
        </p:nvSpPr>
        <p:spPr>
          <a:xfrm>
            <a:off x="314975" y="2225450"/>
            <a:ext cx="8643900" cy="2205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800" dirty="0">
                <a:solidFill>
                  <a:srgbClr val="20124D"/>
                </a:solidFill>
                <a:latin typeface="Times New Roman"/>
                <a:ea typeface="Times New Roman"/>
                <a:cs typeface="Times New Roman"/>
                <a:sym typeface="Times New Roman"/>
              </a:rPr>
              <a:t>Objective:</a:t>
            </a:r>
            <a:endParaRPr sz="2800" dirty="0">
              <a:solidFill>
                <a:srgbClr val="20124D"/>
              </a:solidFill>
              <a:latin typeface="Times New Roman"/>
              <a:ea typeface="Times New Roman"/>
              <a:cs typeface="Times New Roman"/>
              <a:sym typeface="Times New Roman"/>
            </a:endParaRPr>
          </a:p>
          <a:p>
            <a:pPr>
              <a:lnSpc>
                <a:spcPct val="115000"/>
              </a:lnSpc>
            </a:pPr>
            <a:r>
              <a:rPr lang="en-IN" sz="1800" dirty="0">
                <a:effectLst/>
                <a:latin typeface="Arial" panose="020B0604020202020204" pitchFamily="34" charset="0"/>
                <a:ea typeface="Arial" panose="020B0604020202020204" pitchFamily="34" charset="0"/>
              </a:rPr>
              <a:t>This product could be helpful for companies like 1mg to provide detailed rating of the side effects of the product over their site. It could also be helpful for the patients who are buying drugs online to check the side effects of the drugs before buying it.</a:t>
            </a:r>
          </a:p>
          <a:p>
            <a:pPr marL="0" marR="0" lvl="0" indent="0" algn="just" rtl="0">
              <a:lnSpc>
                <a:spcPct val="100000"/>
              </a:lnSpc>
              <a:spcBef>
                <a:spcPts val="0"/>
              </a:spcBef>
              <a:spcAft>
                <a:spcPts val="0"/>
              </a:spcAft>
              <a:buNone/>
            </a:pPr>
            <a:endParaRPr sz="2800" dirty="0">
              <a:solidFill>
                <a:srgbClr val="20124D"/>
              </a:solidFill>
              <a:latin typeface="Times New Roman"/>
              <a:ea typeface="Times New Roman"/>
              <a:cs typeface="Times New Roman"/>
              <a:sym typeface="Times New Roman"/>
            </a:endParaRPr>
          </a:p>
        </p:txBody>
      </p:sp>
      <p:pic>
        <p:nvPicPr>
          <p:cNvPr id="82" name="Google Shape;82;p1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3" name="Google Shape;83;p16"/>
          <p:cNvSpPr txBox="1"/>
          <p:nvPr/>
        </p:nvSpPr>
        <p:spPr>
          <a:xfrm flipH="1">
            <a:off x="-1985880" y="856525"/>
            <a:ext cx="2113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138566" y="446098"/>
            <a:ext cx="6404549" cy="6056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600" b="1" i="0" u="none" strike="noStrike" cap="none" dirty="0">
                <a:solidFill>
                  <a:srgbClr val="002776"/>
                </a:solidFill>
                <a:latin typeface="Times New Roman"/>
                <a:ea typeface="Times New Roman"/>
                <a:cs typeface="Times New Roman"/>
                <a:sym typeface="Times New Roman"/>
              </a:rPr>
              <a:t>Deployment Plan</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53F1A185-F580-403C-B4AB-311338E468D2}"/>
              </a:ext>
            </a:extLst>
          </p:cNvPr>
          <p:cNvPicPr>
            <a:picLocks noChangeAspect="1"/>
          </p:cNvPicPr>
          <p:nvPr/>
        </p:nvPicPr>
        <p:blipFill>
          <a:blip r:embed="rId4"/>
          <a:stretch>
            <a:fillRect/>
          </a:stretch>
        </p:blipFill>
        <p:spPr>
          <a:xfrm>
            <a:off x="682551" y="873733"/>
            <a:ext cx="8276254" cy="5984267"/>
          </a:xfrm>
          <a:prstGeom prst="rect">
            <a:avLst/>
          </a:prstGeom>
        </p:spPr>
      </p:pic>
    </p:spTree>
    <p:extLst>
      <p:ext uri="{BB962C8B-B14F-4D97-AF65-F5344CB8AC3E}">
        <p14:creationId xmlns:p14="http://schemas.microsoft.com/office/powerpoint/2010/main" val="1507308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90782" y="305924"/>
            <a:ext cx="346264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Challenges faced?</a:t>
            </a:r>
            <a:endParaRPr dirty="0"/>
          </a:p>
        </p:txBody>
      </p:sp>
      <p:pic>
        <p:nvPicPr>
          <p:cNvPr id="171" name="Google Shape;171;p2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72" name="Google Shape;172;p27"/>
          <p:cNvSpPr txBox="1"/>
          <p:nvPr/>
        </p:nvSpPr>
        <p:spPr>
          <a:xfrm>
            <a:off x="90782" y="3429000"/>
            <a:ext cx="436547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How did you overcome?</a:t>
            </a:r>
            <a:endParaRPr/>
          </a:p>
        </p:txBody>
      </p:sp>
      <p:sp>
        <p:nvSpPr>
          <p:cNvPr id="6" name="Google Shape;170;p27">
            <a:extLst>
              <a:ext uri="{FF2B5EF4-FFF2-40B4-BE49-F238E27FC236}">
                <a16:creationId xmlns:a16="http://schemas.microsoft.com/office/drawing/2014/main" id="{106503A6-32C0-4B27-B8EC-32BC5888C0DF}"/>
              </a:ext>
            </a:extLst>
          </p:cNvPr>
          <p:cNvSpPr txBox="1"/>
          <p:nvPr/>
        </p:nvSpPr>
        <p:spPr>
          <a:xfrm>
            <a:off x="121408" y="924364"/>
            <a:ext cx="7818943" cy="243465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Font typeface="+mj-lt"/>
              <a:buAutoNum type="arabicPeriod"/>
            </a:pPr>
            <a:r>
              <a:rPr lang="en-US" dirty="0"/>
              <a:t>While Collecting the data we faced some challenges- We were not able to fetch the data as per requirement.</a:t>
            </a:r>
          </a:p>
          <a:p>
            <a:pPr marL="342900" marR="0" lvl="0" indent="-342900" algn="l" rtl="0">
              <a:spcBef>
                <a:spcPts val="0"/>
              </a:spcBef>
              <a:spcAft>
                <a:spcPts val="0"/>
              </a:spcAft>
              <a:buFont typeface="+mj-lt"/>
              <a:buAutoNum type="arabicPeriod"/>
            </a:pPr>
            <a:r>
              <a:rPr lang="en-US" dirty="0"/>
              <a:t>While doing EDA process, we faced some challenges- When we check the missing column data  using python code, we found less columns, but our data file contained lots of missing column data.</a:t>
            </a:r>
          </a:p>
          <a:p>
            <a:pPr marL="342900" marR="0" lvl="0" indent="-342900" algn="l" rtl="0">
              <a:spcBef>
                <a:spcPts val="0"/>
              </a:spcBef>
              <a:spcAft>
                <a:spcPts val="0"/>
              </a:spcAft>
              <a:buFont typeface="+mj-lt"/>
              <a:buAutoNum type="arabicPeriod"/>
            </a:pPr>
            <a:r>
              <a:rPr lang="en-US" dirty="0"/>
              <a:t>While doing condition columns, analysis we faced some challenges- While doing condition column analysis, we found around 38000 other condition data point because of this it was impacting to our analysis.</a:t>
            </a:r>
          </a:p>
          <a:p>
            <a:pPr marR="0" lvl="0" algn="l" rtl="0">
              <a:spcBef>
                <a:spcPts val="0"/>
              </a:spcBef>
              <a:spcAft>
                <a:spcPts val="0"/>
              </a:spcAft>
            </a:pPr>
            <a:endParaRPr lang="en-US" dirty="0"/>
          </a:p>
          <a:p>
            <a:pPr marL="342900" marR="0" lvl="0" indent="-342900" algn="l" rtl="0">
              <a:spcBef>
                <a:spcPts val="0"/>
              </a:spcBef>
              <a:spcAft>
                <a:spcPts val="0"/>
              </a:spcAft>
              <a:buFont typeface="+mj-lt"/>
              <a:buAutoNum type="arabicPeriod"/>
            </a:pPr>
            <a:endParaRPr dirty="0"/>
          </a:p>
        </p:txBody>
      </p:sp>
      <p:sp>
        <p:nvSpPr>
          <p:cNvPr id="8" name="TextBox 7">
            <a:extLst>
              <a:ext uri="{FF2B5EF4-FFF2-40B4-BE49-F238E27FC236}">
                <a16:creationId xmlns:a16="http://schemas.microsoft.com/office/drawing/2014/main" id="{1379EE88-4892-4E8D-BDB8-F6E8BE5DBAE4}"/>
              </a:ext>
            </a:extLst>
          </p:cNvPr>
          <p:cNvSpPr txBox="1"/>
          <p:nvPr/>
        </p:nvSpPr>
        <p:spPr>
          <a:xfrm>
            <a:off x="121407" y="4142857"/>
            <a:ext cx="8182838" cy="1169551"/>
          </a:xfrm>
          <a:prstGeom prst="rect">
            <a:avLst/>
          </a:prstGeom>
          <a:noFill/>
        </p:spPr>
        <p:txBody>
          <a:bodyPr wrap="square">
            <a:spAutoFit/>
          </a:bodyPr>
          <a:lstStyle/>
          <a:p>
            <a:pPr marL="342900" indent="-342900">
              <a:buFont typeface="+mj-lt"/>
              <a:buAutoNum type="arabicPeriod"/>
            </a:pPr>
            <a:r>
              <a:rPr lang="en-US" dirty="0"/>
              <a:t>We tried to fetch the data using the beautiful-soup method, but we could not then we started  researching, finally we found new the auto-scraper library, using this library we fetch the data as per requirement.   </a:t>
            </a:r>
          </a:p>
          <a:p>
            <a:pPr marL="342900" indent="-342900">
              <a:buFont typeface="+mj-lt"/>
              <a:buAutoNum type="arabicPeriod"/>
            </a:pPr>
            <a:r>
              <a:rPr lang="en-US" dirty="0"/>
              <a:t>We filled the NAN values in our data file, then we ran python code.</a:t>
            </a:r>
          </a:p>
          <a:p>
            <a:pPr marL="342900" indent="-342900">
              <a:buFont typeface="+mj-lt"/>
              <a:buAutoNum type="arabicPeriod"/>
            </a:pPr>
            <a:r>
              <a:rPr lang="en-US" dirty="0"/>
              <a:t>We decided to drop other condition data.</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3599331" y="3137647"/>
            <a:ext cx="202596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178" name="Google Shape;178;p2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14975" y="1273142"/>
            <a:ext cx="7559400" cy="4217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b="1" dirty="0">
                <a:solidFill>
                  <a:srgbClr val="002776"/>
                </a:solidFill>
              </a:rPr>
              <a:t>Dataset:</a:t>
            </a:r>
            <a:endParaRPr sz="2800" b="1" dirty="0">
              <a:solidFill>
                <a:srgbClr val="002776"/>
              </a:solidFill>
            </a:endParaRPr>
          </a:p>
          <a:p>
            <a:pPr marL="0" lvl="0" indent="0" algn="l" rtl="0">
              <a:lnSpc>
                <a:spcPct val="115000"/>
              </a:lnSpc>
              <a:spcBef>
                <a:spcPts val="0"/>
              </a:spcBef>
              <a:spcAft>
                <a:spcPts val="0"/>
              </a:spcAft>
              <a:buNone/>
            </a:pPr>
            <a:r>
              <a:rPr lang="en-US" sz="1800" b="1" dirty="0">
                <a:solidFill>
                  <a:srgbClr val="002776"/>
                </a:solidFill>
              </a:rPr>
              <a:t>Data Source: </a:t>
            </a:r>
            <a:r>
              <a:rPr lang="en-US" sz="1800" b="1" dirty="0" err="1">
                <a:solidFill>
                  <a:srgbClr val="002776"/>
                </a:solidFill>
              </a:rPr>
              <a:t>Druglib</a:t>
            </a:r>
            <a:r>
              <a:rPr lang="en-US" sz="1800" b="1" dirty="0">
                <a:solidFill>
                  <a:srgbClr val="002776"/>
                </a:solidFill>
              </a:rPr>
              <a:t> and </a:t>
            </a:r>
            <a:r>
              <a:rPr lang="en-US" sz="1800" b="1" dirty="0" err="1">
                <a:solidFill>
                  <a:srgbClr val="002776"/>
                </a:solidFill>
              </a:rPr>
              <a:t>DrugBank</a:t>
            </a:r>
            <a:endParaRPr sz="1800" b="1" dirty="0">
              <a:solidFill>
                <a:srgbClr val="002776"/>
              </a:solidFill>
            </a:endParaRPr>
          </a:p>
        </p:txBody>
      </p:sp>
      <p:sp>
        <p:nvSpPr>
          <p:cNvPr id="81" name="Google Shape;81;p16"/>
          <p:cNvSpPr txBox="1"/>
          <p:nvPr/>
        </p:nvSpPr>
        <p:spPr>
          <a:xfrm>
            <a:off x="314975" y="2225450"/>
            <a:ext cx="8643900" cy="2205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endParaRPr sz="2800" dirty="0">
              <a:solidFill>
                <a:srgbClr val="20124D"/>
              </a:solidFill>
              <a:latin typeface="Times New Roman"/>
              <a:ea typeface="Times New Roman"/>
              <a:cs typeface="Times New Roman"/>
              <a:sym typeface="Times New Roman"/>
            </a:endParaRPr>
          </a:p>
        </p:txBody>
      </p:sp>
      <p:pic>
        <p:nvPicPr>
          <p:cNvPr id="82" name="Google Shape;82;p1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3" name="Google Shape;83;p16"/>
          <p:cNvSpPr txBox="1"/>
          <p:nvPr/>
        </p:nvSpPr>
        <p:spPr>
          <a:xfrm flipH="1">
            <a:off x="-1985880" y="856525"/>
            <a:ext cx="2113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BFBCB4F-0F37-471E-91DF-66E2B7F4349F}"/>
              </a:ext>
            </a:extLst>
          </p:cNvPr>
          <p:cNvPicPr>
            <a:picLocks noChangeAspect="1"/>
          </p:cNvPicPr>
          <p:nvPr/>
        </p:nvPicPr>
        <p:blipFill>
          <a:blip r:embed="rId4"/>
          <a:stretch>
            <a:fillRect/>
          </a:stretch>
        </p:blipFill>
        <p:spPr>
          <a:xfrm>
            <a:off x="42862" y="3114675"/>
            <a:ext cx="9058275" cy="628650"/>
          </a:xfrm>
          <a:prstGeom prst="rect">
            <a:avLst/>
          </a:prstGeom>
        </p:spPr>
      </p:pic>
    </p:spTree>
    <p:extLst>
      <p:ext uri="{BB962C8B-B14F-4D97-AF65-F5344CB8AC3E}">
        <p14:creationId xmlns:p14="http://schemas.microsoft.com/office/powerpoint/2010/main" val="62493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9" name="Google Shape;89;p17"/>
          <p:cNvSpPr txBox="1"/>
          <p:nvPr/>
        </p:nvSpPr>
        <p:spPr>
          <a:xfrm>
            <a:off x="370390" y="266218"/>
            <a:ext cx="613458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Project Architecture / Project Flow</a:t>
            </a:r>
            <a:endParaRPr dirty="0"/>
          </a:p>
        </p:txBody>
      </p:sp>
      <p:pic>
        <p:nvPicPr>
          <p:cNvPr id="19" name="Picture 18">
            <a:extLst>
              <a:ext uri="{FF2B5EF4-FFF2-40B4-BE49-F238E27FC236}">
                <a16:creationId xmlns:a16="http://schemas.microsoft.com/office/drawing/2014/main" id="{9E5EF86B-A985-4FC5-A818-D89E3DB82C56}"/>
              </a:ext>
            </a:extLst>
          </p:cNvPr>
          <p:cNvPicPr>
            <a:picLocks noChangeAspect="1"/>
          </p:cNvPicPr>
          <p:nvPr/>
        </p:nvPicPr>
        <p:blipFill>
          <a:blip r:embed="rId4"/>
          <a:stretch>
            <a:fillRect/>
          </a:stretch>
        </p:blipFill>
        <p:spPr>
          <a:xfrm>
            <a:off x="92597" y="1364247"/>
            <a:ext cx="8958805" cy="5072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1354237" y="2842266"/>
            <a:ext cx="6435525"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Exploratory Data Analysis (EDA) and </a:t>
            </a:r>
            <a:endParaRPr dirty="0"/>
          </a:p>
          <a:p>
            <a:pPr marL="0" marR="0" lvl="0" indent="0" algn="l" rtl="0">
              <a:spcBef>
                <a:spcPts val="0"/>
              </a:spcBef>
              <a:spcAft>
                <a:spcPts val="0"/>
              </a:spcAft>
              <a:buNone/>
            </a:pPr>
            <a:r>
              <a:rPr lang="en-US" sz="2800" b="1" dirty="0">
                <a:solidFill>
                  <a:srgbClr val="002776"/>
                </a:solidFill>
                <a:latin typeface="Arial"/>
                <a:ea typeface="Arial"/>
                <a:cs typeface="Arial"/>
                <a:sym typeface="Arial"/>
              </a:rPr>
              <a:t>Feature Engineering</a:t>
            </a:r>
            <a:endParaRPr dirty="0"/>
          </a:p>
        </p:txBody>
      </p:sp>
      <p:pic>
        <p:nvPicPr>
          <p:cNvPr id="95" name="Google Shape;95;p1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0" y="0"/>
            <a:ext cx="7464490" cy="35456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2776"/>
                </a:solidFill>
                <a:latin typeface="Times New Roman"/>
                <a:ea typeface="Times New Roman"/>
                <a:cs typeface="Times New Roman"/>
                <a:sym typeface="Times New Roman"/>
              </a:rPr>
              <a:t>Data set details:</a:t>
            </a:r>
            <a:endParaRPr sz="2800" b="1" dirty="0">
              <a:solidFill>
                <a:srgbClr val="002776"/>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u="sng" dirty="0">
                <a:solidFill>
                  <a:srgbClr val="002776"/>
                </a:solidFill>
                <a:latin typeface="Times New Roman"/>
                <a:ea typeface="Times New Roman"/>
                <a:cs typeface="Times New Roman"/>
                <a:sym typeface="Times New Roman"/>
              </a:rPr>
              <a:t>EDA – </a:t>
            </a:r>
            <a:r>
              <a:rPr lang="en-US" sz="2000" b="1" u="sng" dirty="0" err="1">
                <a:solidFill>
                  <a:srgbClr val="002776"/>
                </a:solidFill>
                <a:latin typeface="Times New Roman"/>
                <a:ea typeface="Times New Roman"/>
                <a:cs typeface="Times New Roman"/>
                <a:sym typeface="Times New Roman"/>
              </a:rPr>
              <a:t>Webmd</a:t>
            </a:r>
            <a:r>
              <a:rPr lang="en-US" sz="2000" b="1" u="sng" dirty="0">
                <a:solidFill>
                  <a:srgbClr val="002776"/>
                </a:solidFill>
                <a:latin typeface="Times New Roman"/>
                <a:ea typeface="Times New Roman"/>
                <a:cs typeface="Times New Roman"/>
                <a:sym typeface="Times New Roman"/>
              </a:rPr>
              <a:t> dataset</a:t>
            </a:r>
          </a:p>
          <a:p>
            <a:pPr marL="0" marR="0" lvl="0" indent="0" algn="l" rtl="0">
              <a:spcBef>
                <a:spcPts val="0"/>
              </a:spcBef>
              <a:spcAft>
                <a:spcPts val="0"/>
              </a:spcAft>
              <a:buNone/>
            </a:pPr>
            <a:endParaRPr lang="en-US" sz="2000" b="1" u="sng" dirty="0">
              <a:solidFill>
                <a:srgbClr val="002776"/>
              </a:solidFill>
              <a:latin typeface="Times New Roman"/>
              <a:ea typeface="Times New Roman"/>
              <a:cs typeface="Times New Roman"/>
              <a:sym typeface="Times New Roman"/>
            </a:endParaRPr>
          </a:p>
          <a:p>
            <a:pPr marL="342900" indent="-342900">
              <a:buFont typeface="Wingdings" panose="05000000000000000000" pitchFamily="2" charset="2"/>
              <a:buChar char="§"/>
            </a:pPr>
            <a:r>
              <a:rPr lang="en-IN" b="1" i="0" dirty="0">
                <a:solidFill>
                  <a:srgbClr val="000000"/>
                </a:solidFill>
                <a:effectLst/>
                <a:latin typeface="Helvetica Neue"/>
              </a:rPr>
              <a:t>Text Data Pre-Processing</a:t>
            </a:r>
          </a:p>
          <a:p>
            <a:pPr marL="285750" indent="-285750">
              <a:buFont typeface="Wingdings" panose="05000000000000000000" pitchFamily="2" charset="2"/>
              <a:buChar char="ü"/>
            </a:pPr>
            <a:r>
              <a:rPr lang="en-IN" b="1" dirty="0">
                <a:latin typeface="Helvetica Neue"/>
              </a:rPr>
              <a:t>            Missing data </a:t>
            </a:r>
          </a:p>
          <a:p>
            <a:pPr marL="285750" indent="-285750">
              <a:buFont typeface="Wingdings" panose="05000000000000000000" pitchFamily="2" charset="2"/>
              <a:buChar char="ü"/>
            </a:pPr>
            <a:r>
              <a:rPr lang="en-IN" b="1" dirty="0">
                <a:latin typeface="Helvetica Neue"/>
              </a:rPr>
              <a:t>            Unique data</a:t>
            </a:r>
          </a:p>
          <a:p>
            <a:pPr marL="285750" indent="-285750">
              <a:buFont typeface="Wingdings" panose="05000000000000000000" pitchFamily="2" charset="2"/>
              <a:buChar char="ü"/>
            </a:pPr>
            <a:r>
              <a:rPr lang="en-IN" b="1" dirty="0">
                <a:latin typeface="Helvetica Neue"/>
              </a:rPr>
              <a:t>            Duplicate data</a:t>
            </a:r>
          </a:p>
          <a:p>
            <a:pPr marL="285750" indent="-285750">
              <a:buFont typeface="Wingdings" panose="05000000000000000000" pitchFamily="2" charset="2"/>
              <a:buChar char="ü"/>
            </a:pPr>
            <a:r>
              <a:rPr lang="en-IN" b="1" dirty="0">
                <a:latin typeface="Helvetica Neue"/>
              </a:rPr>
              <a:t>            Data visualization</a:t>
            </a:r>
          </a:p>
          <a:p>
            <a:r>
              <a:rPr lang="en-IN" b="1" dirty="0">
                <a:latin typeface="Helvetica Neue"/>
              </a:rPr>
              <a:t>  </a:t>
            </a:r>
          </a:p>
          <a:p>
            <a:pPr marL="285750" indent="-285750">
              <a:buFont typeface="Wingdings" panose="05000000000000000000" pitchFamily="2" charset="2"/>
              <a:buChar char="§"/>
            </a:pPr>
            <a:r>
              <a:rPr lang="en-IN" b="1" i="0" dirty="0">
                <a:solidFill>
                  <a:srgbClr val="000000"/>
                </a:solidFill>
                <a:effectLst/>
                <a:latin typeface="Helvetica Neue"/>
              </a:rPr>
              <a:t> Data Cleaning</a:t>
            </a:r>
          </a:p>
          <a:p>
            <a:pPr marL="285750" indent="-285750">
              <a:buFont typeface="Wingdings" panose="05000000000000000000" pitchFamily="2" charset="2"/>
              <a:buChar char="ü"/>
            </a:pPr>
            <a:r>
              <a:rPr lang="en-IN" b="1" i="0" dirty="0">
                <a:solidFill>
                  <a:srgbClr val="000000"/>
                </a:solidFill>
                <a:effectLst/>
                <a:latin typeface="Helvetica Neue"/>
              </a:rPr>
              <a:t>          Removing -square bracket, punctuation, words containing numbers etc.</a:t>
            </a:r>
          </a:p>
          <a:p>
            <a:pPr marL="285750" indent="-285750">
              <a:buFont typeface="Wingdings" panose="05000000000000000000" pitchFamily="2" charset="2"/>
              <a:buChar char="ü"/>
            </a:pPr>
            <a:r>
              <a:rPr lang="en-IN" b="1" dirty="0">
                <a:latin typeface="Helvetica Neue"/>
              </a:rPr>
              <a:t>          Creating </a:t>
            </a:r>
            <a:r>
              <a:rPr lang="en-IN" b="1" i="0" dirty="0">
                <a:solidFill>
                  <a:srgbClr val="000000"/>
                </a:solidFill>
                <a:effectLst/>
                <a:latin typeface="Helvetica Neue"/>
              </a:rPr>
              <a:t>Contractions etc (ex- I’II to I will)</a:t>
            </a:r>
          </a:p>
          <a:p>
            <a:endParaRPr lang="en-IN" b="1" i="0" dirty="0">
              <a:solidFill>
                <a:srgbClr val="000000"/>
              </a:solidFill>
              <a:effectLst/>
              <a:latin typeface="Helvetica Neue"/>
            </a:endParaRPr>
          </a:p>
          <a:p>
            <a:pPr marL="285750" indent="-285750">
              <a:buFont typeface="Wingdings" panose="05000000000000000000" pitchFamily="2" charset="2"/>
              <a:buChar char="ü"/>
            </a:pPr>
            <a:endParaRPr lang="en-IN" b="1" i="0" dirty="0">
              <a:solidFill>
                <a:srgbClr val="000000"/>
              </a:solidFill>
              <a:effectLst/>
              <a:latin typeface="Helvetica Neue"/>
            </a:endParaRPr>
          </a:p>
          <a:p>
            <a:endParaRPr lang="en-IN" b="1" i="0" dirty="0">
              <a:solidFill>
                <a:srgbClr val="000000"/>
              </a:solidFill>
              <a:effectLst/>
              <a:latin typeface="Helvetica Neue"/>
            </a:endParaRPr>
          </a:p>
          <a:p>
            <a:pPr marL="342900" marR="0" lvl="0" indent="-342900" algn="l" rtl="0">
              <a:spcBef>
                <a:spcPts val="0"/>
              </a:spcBef>
              <a:spcAft>
                <a:spcPts val="0"/>
              </a:spcAft>
              <a:buFont typeface="Wingdings" panose="05000000000000000000" pitchFamily="2" charset="2"/>
              <a:buChar char="§"/>
            </a:pPr>
            <a:endParaRPr sz="2000" b="1" u="sng" dirty="0">
              <a:solidFill>
                <a:srgbClr val="002776"/>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rgbClr val="002776"/>
              </a:solidFill>
              <a:latin typeface="Times New Roman"/>
              <a:ea typeface="Times New Roman"/>
              <a:cs typeface="Times New Roman"/>
              <a:sym typeface="Times New Roman"/>
            </a:endParaRPr>
          </a:p>
        </p:txBody>
      </p:sp>
      <p:pic>
        <p:nvPicPr>
          <p:cNvPr id="101" name="Google Shape;101;p1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02" name="Google Shape;102;p19"/>
          <p:cNvSpPr txBox="1"/>
          <p:nvPr/>
        </p:nvSpPr>
        <p:spPr>
          <a:xfrm rot="10800000" flipH="1">
            <a:off x="-3000375" y="1692000"/>
            <a:ext cx="1539300" cy="1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6" name="Picture 5">
            <a:extLst>
              <a:ext uri="{FF2B5EF4-FFF2-40B4-BE49-F238E27FC236}">
                <a16:creationId xmlns:a16="http://schemas.microsoft.com/office/drawing/2014/main" id="{56DE3337-D5F8-4DC0-B63B-74318304D995}"/>
              </a:ext>
            </a:extLst>
          </p:cNvPr>
          <p:cNvPicPr>
            <a:picLocks noChangeAspect="1"/>
          </p:cNvPicPr>
          <p:nvPr/>
        </p:nvPicPr>
        <p:blipFill>
          <a:blip r:embed="rId4"/>
          <a:stretch>
            <a:fillRect/>
          </a:stretch>
        </p:blipFill>
        <p:spPr>
          <a:xfrm>
            <a:off x="0" y="3340363"/>
            <a:ext cx="8817429" cy="2627803"/>
          </a:xfrm>
          <a:prstGeom prst="rect">
            <a:avLst/>
          </a:prstGeom>
        </p:spPr>
      </p:pic>
      <p:pic>
        <p:nvPicPr>
          <p:cNvPr id="5" name="Picture 4">
            <a:extLst>
              <a:ext uri="{FF2B5EF4-FFF2-40B4-BE49-F238E27FC236}">
                <a16:creationId xmlns:a16="http://schemas.microsoft.com/office/drawing/2014/main" id="{9FA8CDBA-9E79-49E5-88BD-4E2A31EC6AFA}"/>
              </a:ext>
            </a:extLst>
          </p:cNvPr>
          <p:cNvPicPr>
            <a:picLocks noChangeAspect="1"/>
          </p:cNvPicPr>
          <p:nvPr/>
        </p:nvPicPr>
        <p:blipFill>
          <a:blip r:embed="rId5"/>
          <a:stretch>
            <a:fillRect/>
          </a:stretch>
        </p:blipFill>
        <p:spPr>
          <a:xfrm>
            <a:off x="3959290" y="666364"/>
            <a:ext cx="3526481" cy="17036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34764113-AAFD-48B8-9711-B402EDE51B9B}"/>
              </a:ext>
            </a:extLst>
          </p:cNvPr>
          <p:cNvPicPr>
            <a:picLocks noChangeAspect="1"/>
          </p:cNvPicPr>
          <p:nvPr/>
        </p:nvPicPr>
        <p:blipFill>
          <a:blip r:embed="rId4"/>
          <a:stretch>
            <a:fillRect/>
          </a:stretch>
        </p:blipFill>
        <p:spPr>
          <a:xfrm>
            <a:off x="554889" y="4348015"/>
            <a:ext cx="4105275" cy="2000250"/>
          </a:xfrm>
          <a:prstGeom prst="rect">
            <a:avLst/>
          </a:prstGeom>
        </p:spPr>
      </p:pic>
      <p:sp>
        <p:nvSpPr>
          <p:cNvPr id="9" name="Google Shape;94;p18">
            <a:extLst>
              <a:ext uri="{FF2B5EF4-FFF2-40B4-BE49-F238E27FC236}">
                <a16:creationId xmlns:a16="http://schemas.microsoft.com/office/drawing/2014/main" id="{14F05929-EEA9-4DFE-9B96-CDE6F7139768}"/>
              </a:ext>
            </a:extLst>
          </p:cNvPr>
          <p:cNvSpPr txBox="1"/>
          <p:nvPr/>
        </p:nvSpPr>
        <p:spPr>
          <a:xfrm>
            <a:off x="720265" y="1150066"/>
            <a:ext cx="3068473" cy="4113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002776"/>
                </a:solidFill>
                <a:latin typeface="Arial"/>
                <a:ea typeface="Arial"/>
                <a:cs typeface="Arial"/>
                <a:sym typeface="Arial"/>
              </a:rPr>
              <a:t>Missing Dataset</a:t>
            </a:r>
            <a:endParaRPr sz="1600" dirty="0"/>
          </a:p>
        </p:txBody>
      </p:sp>
      <p:pic>
        <p:nvPicPr>
          <p:cNvPr id="7" name="Picture 6">
            <a:extLst>
              <a:ext uri="{FF2B5EF4-FFF2-40B4-BE49-F238E27FC236}">
                <a16:creationId xmlns:a16="http://schemas.microsoft.com/office/drawing/2014/main" id="{01580A34-7FDD-4A32-A68C-2DB81CEA1F3D}"/>
              </a:ext>
            </a:extLst>
          </p:cNvPr>
          <p:cNvPicPr>
            <a:picLocks noChangeAspect="1"/>
          </p:cNvPicPr>
          <p:nvPr/>
        </p:nvPicPr>
        <p:blipFill>
          <a:blip r:embed="rId5"/>
          <a:stretch>
            <a:fillRect/>
          </a:stretch>
        </p:blipFill>
        <p:spPr>
          <a:xfrm>
            <a:off x="5215188" y="4060796"/>
            <a:ext cx="3187308" cy="2502955"/>
          </a:xfrm>
          <a:prstGeom prst="rect">
            <a:avLst/>
          </a:prstGeom>
        </p:spPr>
      </p:pic>
      <p:pic>
        <p:nvPicPr>
          <p:cNvPr id="13" name="Picture 12">
            <a:extLst>
              <a:ext uri="{FF2B5EF4-FFF2-40B4-BE49-F238E27FC236}">
                <a16:creationId xmlns:a16="http://schemas.microsoft.com/office/drawing/2014/main" id="{FA7FD487-88F5-40A6-9A90-212D3632FE4C}"/>
              </a:ext>
            </a:extLst>
          </p:cNvPr>
          <p:cNvPicPr>
            <a:picLocks noChangeAspect="1"/>
          </p:cNvPicPr>
          <p:nvPr/>
        </p:nvPicPr>
        <p:blipFill>
          <a:blip r:embed="rId6"/>
          <a:stretch>
            <a:fillRect/>
          </a:stretch>
        </p:blipFill>
        <p:spPr>
          <a:xfrm>
            <a:off x="3095956" y="1287023"/>
            <a:ext cx="5673012" cy="2636816"/>
          </a:xfrm>
          <a:prstGeom prst="rect">
            <a:avLst/>
          </a:prstGeom>
        </p:spPr>
      </p:pic>
      <p:sp>
        <p:nvSpPr>
          <p:cNvPr id="17" name="Google Shape;94;p18">
            <a:extLst>
              <a:ext uri="{FF2B5EF4-FFF2-40B4-BE49-F238E27FC236}">
                <a16:creationId xmlns:a16="http://schemas.microsoft.com/office/drawing/2014/main" id="{978DCB2B-A160-4E8A-8B4B-F1DDDD14104E}"/>
              </a:ext>
            </a:extLst>
          </p:cNvPr>
          <p:cNvSpPr txBox="1"/>
          <p:nvPr/>
        </p:nvSpPr>
        <p:spPr>
          <a:xfrm>
            <a:off x="4660164" y="992038"/>
            <a:ext cx="3068473" cy="294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002776"/>
                </a:solidFill>
                <a:latin typeface="Arial"/>
                <a:ea typeface="Arial"/>
                <a:cs typeface="Arial"/>
                <a:sym typeface="Arial"/>
              </a:rPr>
              <a:t>Missing Datapoint</a:t>
            </a:r>
            <a:endParaRPr sz="1600" dirty="0"/>
          </a:p>
        </p:txBody>
      </p:sp>
      <p:pic>
        <p:nvPicPr>
          <p:cNvPr id="5" name="Picture 4">
            <a:extLst>
              <a:ext uri="{FF2B5EF4-FFF2-40B4-BE49-F238E27FC236}">
                <a16:creationId xmlns:a16="http://schemas.microsoft.com/office/drawing/2014/main" id="{898FCCC6-46F6-458F-891B-B3BD1C19FA44}"/>
              </a:ext>
            </a:extLst>
          </p:cNvPr>
          <p:cNvPicPr>
            <a:picLocks noChangeAspect="1"/>
          </p:cNvPicPr>
          <p:nvPr/>
        </p:nvPicPr>
        <p:blipFill>
          <a:blip r:embed="rId7"/>
          <a:stretch>
            <a:fillRect/>
          </a:stretch>
        </p:blipFill>
        <p:spPr>
          <a:xfrm>
            <a:off x="375032" y="1664196"/>
            <a:ext cx="2495550" cy="1657350"/>
          </a:xfrm>
          <a:prstGeom prst="rect">
            <a:avLst/>
          </a:prstGeom>
        </p:spPr>
      </p:pic>
      <p:sp>
        <p:nvSpPr>
          <p:cNvPr id="18" name="Google Shape;108;p20">
            <a:extLst>
              <a:ext uri="{FF2B5EF4-FFF2-40B4-BE49-F238E27FC236}">
                <a16:creationId xmlns:a16="http://schemas.microsoft.com/office/drawing/2014/main" id="{94F2C7B0-EA9E-426A-8A92-9009DA7364A4}"/>
              </a:ext>
            </a:extLst>
          </p:cNvPr>
          <p:cNvSpPr txBox="1"/>
          <p:nvPr/>
        </p:nvSpPr>
        <p:spPr>
          <a:xfrm>
            <a:off x="1622807" y="156830"/>
            <a:ext cx="6249000" cy="34548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EDA: Missing Column Data Analysis</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442925" y="0"/>
            <a:ext cx="8060400" cy="64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Times New Roman"/>
                <a:ea typeface="Times New Roman"/>
                <a:cs typeface="Times New Roman"/>
                <a:sym typeface="Times New Roman"/>
              </a:rPr>
              <a:t>Exploratory Data Analysis (EDA):</a:t>
            </a:r>
            <a:endParaRPr sz="2800" b="1" i="0" u="none" strike="noStrike" cap="none"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highlight>
                <a:srgbClr val="FFFFFF"/>
              </a:highlight>
            </a:endParaRPr>
          </a:p>
          <a:p>
            <a:pPr marL="0" marR="0" lvl="0" indent="0" algn="l" rtl="0">
              <a:lnSpc>
                <a:spcPct val="100000"/>
              </a:lnSpc>
              <a:spcBef>
                <a:spcPts val="0"/>
              </a:spcBef>
              <a:spcAft>
                <a:spcPts val="0"/>
              </a:spcAft>
              <a:buNone/>
            </a:pPr>
            <a:r>
              <a:rPr lang="en-US" sz="1800" dirty="0">
                <a:highlight>
                  <a:srgbClr val="FFFFFF"/>
                </a:highlight>
              </a:rPr>
              <a:t>  </a:t>
            </a: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18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dirty="0">
                <a:highlight>
                  <a:srgbClr val="FFFFFF"/>
                </a:highlight>
                <a:latin typeface="Times New Roman"/>
                <a:ea typeface="Times New Roman"/>
                <a:cs typeface="Times New Roman"/>
                <a:sym typeface="Times New Roman"/>
              </a:rPr>
              <a:t> </a:t>
            </a: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2800" b="1" dirty="0">
              <a:solidFill>
                <a:srgbClr val="00277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2776"/>
              </a:buClr>
              <a:buSzPts val="2800"/>
              <a:buFont typeface="Arial"/>
              <a:buNone/>
            </a:pPr>
            <a:endParaRPr sz="1800" b="1" dirty="0">
              <a:solidFill>
                <a:srgbClr val="002776"/>
              </a:solidFill>
              <a:latin typeface="Times New Roman"/>
              <a:ea typeface="Times New Roman"/>
              <a:cs typeface="Times New Roman"/>
              <a:sym typeface="Times New Roman"/>
            </a:endParaRPr>
          </a:p>
        </p:txBody>
      </p:sp>
      <p:pic>
        <p:nvPicPr>
          <p:cNvPr id="109" name="Google Shape;109;p2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9" name="Google Shape;94;p18">
            <a:extLst>
              <a:ext uri="{FF2B5EF4-FFF2-40B4-BE49-F238E27FC236}">
                <a16:creationId xmlns:a16="http://schemas.microsoft.com/office/drawing/2014/main" id="{14F05929-EEA9-4DFE-9B96-CDE6F7139768}"/>
              </a:ext>
            </a:extLst>
          </p:cNvPr>
          <p:cNvSpPr txBox="1"/>
          <p:nvPr/>
        </p:nvSpPr>
        <p:spPr>
          <a:xfrm>
            <a:off x="640675" y="610757"/>
            <a:ext cx="3068473" cy="4113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002776"/>
                </a:solidFill>
                <a:latin typeface="Arial"/>
                <a:ea typeface="Arial"/>
                <a:cs typeface="Arial"/>
                <a:sym typeface="Arial"/>
              </a:rPr>
              <a:t>Unique Dataset</a:t>
            </a:r>
            <a:endParaRPr sz="1600" dirty="0"/>
          </a:p>
        </p:txBody>
      </p:sp>
      <p:pic>
        <p:nvPicPr>
          <p:cNvPr id="4" name="Picture 3">
            <a:extLst>
              <a:ext uri="{FF2B5EF4-FFF2-40B4-BE49-F238E27FC236}">
                <a16:creationId xmlns:a16="http://schemas.microsoft.com/office/drawing/2014/main" id="{DE7F3C42-A646-4C0F-A638-5019FA80EB86}"/>
              </a:ext>
            </a:extLst>
          </p:cNvPr>
          <p:cNvPicPr>
            <a:picLocks noChangeAspect="1"/>
          </p:cNvPicPr>
          <p:nvPr/>
        </p:nvPicPr>
        <p:blipFill>
          <a:blip r:embed="rId4"/>
          <a:stretch>
            <a:fillRect/>
          </a:stretch>
        </p:blipFill>
        <p:spPr>
          <a:xfrm>
            <a:off x="-12555" y="921707"/>
            <a:ext cx="3380932" cy="1826794"/>
          </a:xfrm>
          <a:prstGeom prst="rect">
            <a:avLst/>
          </a:prstGeom>
        </p:spPr>
      </p:pic>
      <p:pic>
        <p:nvPicPr>
          <p:cNvPr id="6" name="Picture 5">
            <a:extLst>
              <a:ext uri="{FF2B5EF4-FFF2-40B4-BE49-F238E27FC236}">
                <a16:creationId xmlns:a16="http://schemas.microsoft.com/office/drawing/2014/main" id="{AAA3AB4E-8D80-4385-A0A2-451663E03CA3}"/>
              </a:ext>
            </a:extLst>
          </p:cNvPr>
          <p:cNvPicPr>
            <a:picLocks noChangeAspect="1"/>
          </p:cNvPicPr>
          <p:nvPr/>
        </p:nvPicPr>
        <p:blipFill>
          <a:blip r:embed="rId5"/>
          <a:stretch>
            <a:fillRect/>
          </a:stretch>
        </p:blipFill>
        <p:spPr>
          <a:xfrm>
            <a:off x="2558007" y="2748501"/>
            <a:ext cx="6400798" cy="3763869"/>
          </a:xfrm>
          <a:prstGeom prst="rect">
            <a:avLst/>
          </a:prstGeom>
        </p:spPr>
      </p:pic>
    </p:spTree>
    <p:extLst>
      <p:ext uri="{BB962C8B-B14F-4D97-AF65-F5344CB8AC3E}">
        <p14:creationId xmlns:p14="http://schemas.microsoft.com/office/powerpoint/2010/main" val="4196116693"/>
      </p:ext>
    </p:extLst>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2639</TotalTime>
  <Words>1012</Words>
  <Application>Microsoft Office PowerPoint</Application>
  <PresentationFormat>On-screen Show (4:3)</PresentationFormat>
  <Paragraphs>297</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Helvetica Neue</vt:lpstr>
      <vt:lpstr>Noto Sans Symbols</vt:lpstr>
      <vt:lpstr>Source Code Pro</vt:lpstr>
      <vt:lpstr>Oswald</vt:lpstr>
      <vt:lpstr>Wingdings</vt:lpstr>
      <vt:lpstr>Verdana</vt:lpstr>
      <vt:lpstr>Century Gothic</vt:lpstr>
      <vt:lpstr>Calibri</vt:lpstr>
      <vt:lpstr>Arial</vt:lpstr>
      <vt:lpstr>Times New Roman</vt:lpstr>
      <vt:lpstr>Modern Writer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dc:creator>
  <cp:lastModifiedBy>aravind MB</cp:lastModifiedBy>
  <cp:revision>85</cp:revision>
  <dcterms:modified xsi:type="dcterms:W3CDTF">2021-07-20T15:14:40Z</dcterms:modified>
</cp:coreProperties>
</file>