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18" r:id="rId1"/>
  </p:sldMasterIdLst>
  <p:sldIdLst>
    <p:sldId id="256" r:id="rId2"/>
    <p:sldId id="270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66"/>
  </p:normalViewPr>
  <p:slideViewPr>
    <p:cSldViewPr snapToGrid="0">
      <p:cViewPr>
        <p:scale>
          <a:sx n="187" d="100"/>
          <a:sy n="187" d="100"/>
        </p:scale>
        <p:origin x="-1912" y="-2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789-F570-1E46-8484-6EDD45BA5DFF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83AD-72DE-544D-9AFE-283534DE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23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789-F570-1E46-8484-6EDD45BA5DFF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83AD-72DE-544D-9AFE-283534DE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62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789-F570-1E46-8484-6EDD45BA5DFF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83AD-72DE-544D-9AFE-283534DE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16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789-F570-1E46-8484-6EDD45BA5DFF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83AD-72DE-544D-9AFE-283534DE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840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789-F570-1E46-8484-6EDD45BA5DFF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83AD-72DE-544D-9AFE-283534DE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169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789-F570-1E46-8484-6EDD45BA5DFF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83AD-72DE-544D-9AFE-283534DE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583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789-F570-1E46-8484-6EDD45BA5DFF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83AD-72DE-544D-9AFE-283534DE76C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7798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789-F570-1E46-8484-6EDD45BA5DFF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83AD-72DE-544D-9AFE-283534DE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20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789-F570-1E46-8484-6EDD45BA5DFF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83AD-72DE-544D-9AFE-283534DE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573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FF789-F570-1E46-8484-6EDD45BA5DFF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83AD-72DE-544D-9AFE-283534DE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46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AF7FF789-F570-1E46-8484-6EDD45BA5DFF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D83AD-72DE-544D-9AFE-283534DE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77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AF7FF789-F570-1E46-8484-6EDD45BA5DFF}" type="datetimeFigureOut">
              <a:rPr lang="en-US" smtClean="0"/>
              <a:t>11/22/23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508D83AD-72DE-544D-9AFE-283534DE76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231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9" r:id="rId1"/>
    <p:sldLayoutId id="2147483920" r:id="rId2"/>
    <p:sldLayoutId id="2147483921" r:id="rId3"/>
    <p:sldLayoutId id="2147483922" r:id="rId4"/>
    <p:sldLayoutId id="2147483923" r:id="rId5"/>
    <p:sldLayoutId id="2147483924" r:id="rId6"/>
    <p:sldLayoutId id="2147483925" r:id="rId7"/>
    <p:sldLayoutId id="2147483926" r:id="rId8"/>
    <p:sldLayoutId id="2147483927" r:id="rId9"/>
    <p:sldLayoutId id="2147483928" r:id="rId10"/>
    <p:sldLayoutId id="214748392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e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apple.com/download/" TargetMode="External"/><Relationship Id="rId2" Type="http://schemas.openxmlformats.org/officeDocument/2006/relationships/hyperlink" Target="https://nodejs.org/en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aw.githubusercontent.com/Homebrew/install/master/install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device-farm/" TargetMode="External"/><Relationship Id="rId2" Type="http://schemas.openxmlformats.org/officeDocument/2006/relationships/hyperlink" Target="https://www.jenkins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browserstack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EABF5-4B5E-BD41-27B6-00B5453C4F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Appium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4ADCE5-E664-6DAA-00BB-58AC58EDBB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-Aravind</a:t>
            </a:r>
          </a:p>
        </p:txBody>
      </p:sp>
    </p:spTree>
    <p:extLst>
      <p:ext uri="{BB962C8B-B14F-4D97-AF65-F5344CB8AC3E}">
        <p14:creationId xmlns:p14="http://schemas.microsoft.com/office/powerpoint/2010/main" val="4084549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E0465-31BB-56E2-F5EC-77C278B4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Appium – How does it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83224-5277-5529-96C0-9898E4403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92929"/>
                </a:solidFill>
                <a:effectLst/>
                <a:latin typeface="source-serif-pro"/>
              </a:rPr>
              <a:t>Appium is an </a:t>
            </a:r>
            <a:r>
              <a:rPr lang="en-IN" b="0" i="1" dirty="0">
                <a:solidFill>
                  <a:srgbClr val="292929"/>
                </a:solidFill>
                <a:effectLst/>
                <a:latin typeface="source-serif-pro"/>
              </a:rPr>
              <a:t>HTTP</a:t>
            </a:r>
            <a:r>
              <a:rPr lang="en-IN" b="0" i="0" dirty="0">
                <a:solidFill>
                  <a:srgbClr val="292929"/>
                </a:solidFill>
                <a:effectLst/>
                <a:latin typeface="source-serif-pro"/>
              </a:rPr>
              <a:t> server written in </a:t>
            </a:r>
            <a:r>
              <a:rPr lang="en-IN" b="1" i="0" u="sng" dirty="0">
                <a:effectLst/>
                <a:latin typeface="source-serif-pro"/>
                <a:hlinkClick r:id="rId2"/>
              </a:rPr>
              <a:t>nodejs</a:t>
            </a:r>
            <a:r>
              <a:rPr lang="en-IN" b="0" i="0" dirty="0">
                <a:solidFill>
                  <a:srgbClr val="292929"/>
                </a:solidFill>
                <a:effectLst/>
                <a:latin typeface="source-serif-pro"/>
              </a:rPr>
              <a:t> that exposes </a:t>
            </a:r>
            <a:r>
              <a:rPr lang="en-IN" b="0" i="1" dirty="0">
                <a:solidFill>
                  <a:srgbClr val="292929"/>
                </a:solidFill>
                <a:effectLst/>
                <a:latin typeface="source-serif-pro"/>
              </a:rPr>
              <a:t>REST API</a:t>
            </a:r>
            <a:r>
              <a:rPr lang="en-IN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</a:p>
          <a:p>
            <a:pPr algn="l"/>
            <a:r>
              <a:rPr lang="en-IN" b="0" i="0" dirty="0">
                <a:solidFill>
                  <a:srgbClr val="292929"/>
                </a:solidFill>
                <a:effectLst/>
                <a:latin typeface="source-serif-pro"/>
              </a:rPr>
              <a:t>client communicates with Appium server via </a:t>
            </a:r>
            <a:r>
              <a:rPr lang="en-IN" b="0" i="1" dirty="0">
                <a:solidFill>
                  <a:srgbClr val="292929"/>
                </a:solidFill>
                <a:effectLst/>
                <a:latin typeface="source-serif-pro"/>
              </a:rPr>
              <a:t>REST API’s</a:t>
            </a:r>
            <a:r>
              <a:rPr lang="en-IN" b="0" i="0" dirty="0">
                <a:solidFill>
                  <a:srgbClr val="292929"/>
                </a:solidFill>
                <a:effectLst/>
                <a:latin typeface="source-serif-pro"/>
              </a:rPr>
              <a:t> and it is handled by </a:t>
            </a:r>
            <a:r>
              <a:rPr lang="en-IN" b="1" i="0" dirty="0">
                <a:solidFill>
                  <a:srgbClr val="292929"/>
                </a:solidFill>
                <a:effectLst/>
                <a:latin typeface="source-serif-pro"/>
              </a:rPr>
              <a:t>Mobile JSON Wire Protocol</a:t>
            </a:r>
            <a:r>
              <a:rPr lang="en-IN" b="0" i="0" dirty="0">
                <a:solidFill>
                  <a:srgbClr val="292929"/>
                </a:solidFill>
                <a:effectLst/>
                <a:latin typeface="source-serif-pro"/>
              </a:rPr>
              <a:t>.</a:t>
            </a:r>
          </a:p>
          <a:p>
            <a:r>
              <a:rPr lang="en-IN" dirty="0"/>
              <a:t>Initially it happens through the Appium session created</a:t>
            </a:r>
          </a:p>
          <a:p>
            <a:r>
              <a:rPr lang="en-IN" dirty="0">
                <a:effectLst/>
              </a:rPr>
              <a:t>Interaction between android or </a:t>
            </a:r>
            <a:r>
              <a:rPr lang="en-IN" dirty="0" err="1">
                <a:effectLst/>
              </a:rPr>
              <a:t>ios</a:t>
            </a:r>
            <a:r>
              <a:rPr lang="en-IN" dirty="0">
                <a:effectLst/>
              </a:rPr>
              <a:t> happened w</a:t>
            </a:r>
            <a:r>
              <a:rPr lang="en-IN" dirty="0"/>
              <a:t>ith the help of  “Desired Capabilities”</a:t>
            </a:r>
          </a:p>
          <a:p>
            <a:pPr marL="0" indent="0">
              <a:buNone/>
            </a:pPr>
            <a:endParaRPr lang="en-IN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48295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D8FA7-6703-7AA9-F527-EC68124B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Appium - </a:t>
            </a:r>
            <a:r>
              <a:rPr lang="en-US" dirty="0" err="1"/>
              <a:t>Andorid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E9A18-0363-CB8F-7FDF-E8EEB590F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Client Library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Sends Rest API </a:t>
            </a:r>
          </a:p>
          <a:p>
            <a:r>
              <a:rPr lang="en-US" dirty="0"/>
              <a:t>Rest API </a:t>
            </a:r>
            <a:r>
              <a:rPr lang="en-US" dirty="0">
                <a:sym typeface="Wingdings" pitchFamily="2" charset="2"/>
              </a:rPr>
              <a:t> Appium Server using </a:t>
            </a:r>
            <a:r>
              <a:rPr lang="en-US" b="1" dirty="0">
                <a:sym typeface="Wingdings" pitchFamily="2" charset="2"/>
              </a:rPr>
              <a:t>Mobile </a:t>
            </a:r>
            <a:r>
              <a:rPr lang="en-US" b="1" dirty="0" err="1">
                <a:sym typeface="Wingdings" pitchFamily="2" charset="2"/>
              </a:rPr>
              <a:t>json</a:t>
            </a:r>
            <a:r>
              <a:rPr lang="en-US" b="1" dirty="0">
                <a:sym typeface="Wingdings" pitchFamily="2" charset="2"/>
              </a:rPr>
              <a:t> wire protocol</a:t>
            </a:r>
          </a:p>
          <a:p>
            <a:r>
              <a:rPr lang="en-US" dirty="0">
                <a:sym typeface="Wingdings" pitchFamily="2" charset="2"/>
              </a:rPr>
              <a:t>Appium server  Device emulator/ real device</a:t>
            </a:r>
          </a:p>
          <a:p>
            <a:r>
              <a:rPr lang="en-US" dirty="0">
                <a:sym typeface="Wingdings" pitchFamily="2" charset="2"/>
              </a:rPr>
              <a:t>Commands used by </a:t>
            </a:r>
            <a:r>
              <a:rPr lang="en-US" dirty="0" err="1">
                <a:sym typeface="Wingdings" pitchFamily="2" charset="2"/>
              </a:rPr>
              <a:t>bootstrap.jar</a:t>
            </a:r>
            <a:r>
              <a:rPr lang="en-US" dirty="0">
                <a:sym typeface="Wingdings" pitchFamily="2" charset="2"/>
              </a:rPr>
              <a:t> in </a:t>
            </a:r>
            <a:r>
              <a:rPr lang="en-US" dirty="0" err="1">
                <a:sym typeface="Wingdings" pitchFamily="2" charset="2"/>
              </a:rPr>
              <a:t>Andorid</a:t>
            </a:r>
            <a:r>
              <a:rPr lang="en-US" dirty="0">
                <a:sym typeface="Wingdings" pitchFamily="2" charset="2"/>
              </a:rPr>
              <a:t> and converts to understandable format as </a:t>
            </a:r>
            <a:r>
              <a:rPr lang="en-US" dirty="0" err="1">
                <a:sym typeface="Wingdings" pitchFamily="2" charset="2"/>
              </a:rPr>
              <a:t>UIAutomator</a:t>
            </a:r>
            <a:r>
              <a:rPr lang="en-US" dirty="0">
                <a:sym typeface="Wingdings" pitchFamily="2" charset="2"/>
              </a:rPr>
              <a:t>(UIAutomator2)</a:t>
            </a:r>
          </a:p>
          <a:p>
            <a:r>
              <a:rPr lang="en-US" dirty="0" err="1">
                <a:sym typeface="Wingdings" pitchFamily="2" charset="2"/>
              </a:rPr>
              <a:t>UIAutomator</a:t>
            </a:r>
            <a:r>
              <a:rPr lang="en-US" dirty="0">
                <a:sym typeface="Wingdings" pitchFamily="2" charset="2"/>
              </a:rPr>
              <a:t> sends command to Device</a:t>
            </a:r>
          </a:p>
          <a:p>
            <a:r>
              <a:rPr lang="en-US" dirty="0">
                <a:sym typeface="Wingdings" pitchFamily="2" charset="2"/>
              </a:rPr>
              <a:t>Device  Appium server</a:t>
            </a:r>
          </a:p>
          <a:p>
            <a:r>
              <a:rPr lang="en-US" dirty="0">
                <a:sym typeface="Wingdings" pitchFamily="2" charset="2"/>
              </a:rPr>
              <a:t>Appium Server 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790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92943-E34F-CC63-C127-FF637EC52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Appium - IOS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53B00-6703-9D6F-3730-72440B866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0" i="0" dirty="0">
                <a:solidFill>
                  <a:srgbClr val="292929"/>
                </a:solidFill>
                <a:effectLst/>
                <a:latin typeface="source-serif-pro"/>
              </a:rPr>
              <a:t>Appium uses Apple’s native </a:t>
            </a:r>
            <a:r>
              <a:rPr lang="en-IN" b="0" i="0" dirty="0" err="1">
                <a:solidFill>
                  <a:srgbClr val="292929"/>
                </a:solidFill>
                <a:effectLst/>
                <a:latin typeface="source-serif-pro"/>
              </a:rPr>
              <a:t>XCUITest</a:t>
            </a:r>
            <a:r>
              <a:rPr lang="en-IN" b="0" i="0" dirty="0">
                <a:solidFill>
                  <a:srgbClr val="292929"/>
                </a:solidFill>
                <a:effectLst/>
                <a:latin typeface="source-serif-pro"/>
              </a:rPr>
              <a:t> API to interact with UI components of Application Under Test</a:t>
            </a:r>
          </a:p>
          <a:p>
            <a:r>
              <a:rPr lang="en-IN" dirty="0">
                <a:solidFill>
                  <a:srgbClr val="292929"/>
                </a:solidFill>
                <a:latin typeface="source-serif-pro"/>
              </a:rPr>
              <a:t>Client Library </a:t>
            </a:r>
            <a:r>
              <a:rPr lang="en-IN" dirty="0">
                <a:solidFill>
                  <a:srgbClr val="292929"/>
                </a:solidFill>
                <a:latin typeface="source-serif-pro"/>
                <a:sym typeface="Wingdings" pitchFamily="2" charset="2"/>
              </a:rPr>
              <a:t> REST API</a:t>
            </a:r>
          </a:p>
          <a:p>
            <a:r>
              <a:rPr lang="en-IN" dirty="0">
                <a:solidFill>
                  <a:srgbClr val="292929"/>
                </a:solidFill>
                <a:latin typeface="source-serif-pro"/>
                <a:sym typeface="Wingdings" pitchFamily="2" charset="2"/>
              </a:rPr>
              <a:t>Request  Appium  </a:t>
            </a:r>
            <a:r>
              <a:rPr lang="en-IN" b="1" dirty="0">
                <a:solidFill>
                  <a:srgbClr val="292929"/>
                </a:solidFill>
                <a:latin typeface="source-serif-pro"/>
                <a:sym typeface="Wingdings" pitchFamily="2" charset="2"/>
              </a:rPr>
              <a:t>Mobile </a:t>
            </a:r>
            <a:r>
              <a:rPr lang="en-IN" b="1" dirty="0" err="1">
                <a:solidFill>
                  <a:srgbClr val="292929"/>
                </a:solidFill>
                <a:latin typeface="source-serif-pro"/>
                <a:sym typeface="Wingdings" pitchFamily="2" charset="2"/>
              </a:rPr>
              <a:t>json</a:t>
            </a:r>
            <a:r>
              <a:rPr lang="en-IN" b="1" dirty="0">
                <a:solidFill>
                  <a:srgbClr val="292929"/>
                </a:solidFill>
                <a:latin typeface="source-serif-pro"/>
                <a:sym typeface="Wingdings" pitchFamily="2" charset="2"/>
              </a:rPr>
              <a:t> wire protocol</a:t>
            </a:r>
          </a:p>
          <a:p>
            <a:r>
              <a:rPr lang="en-IN" dirty="0">
                <a:solidFill>
                  <a:srgbClr val="292929"/>
                </a:solidFill>
                <a:latin typeface="source-serif-pro"/>
                <a:sym typeface="Wingdings" pitchFamily="2" charset="2"/>
              </a:rPr>
              <a:t>Appium  IOS Device</a:t>
            </a:r>
          </a:p>
          <a:p>
            <a:r>
              <a:rPr lang="en-IN" dirty="0">
                <a:solidFill>
                  <a:srgbClr val="292929"/>
                </a:solidFill>
                <a:latin typeface="source-serif-pro"/>
                <a:sym typeface="Wingdings" pitchFamily="2" charset="2"/>
              </a:rPr>
              <a:t>Commands will be interpreted  by </a:t>
            </a:r>
            <a:r>
              <a:rPr lang="en-IN" b="1" dirty="0" err="1">
                <a:solidFill>
                  <a:srgbClr val="292929"/>
                </a:solidFill>
                <a:latin typeface="source-serif-pro"/>
                <a:sym typeface="Wingdings" pitchFamily="2" charset="2"/>
              </a:rPr>
              <a:t>webdriveragent.app</a:t>
            </a:r>
            <a:endParaRPr lang="en-IN" b="1" dirty="0">
              <a:solidFill>
                <a:srgbClr val="292929"/>
              </a:solidFill>
              <a:latin typeface="source-serif-pro"/>
              <a:sym typeface="Wingdings" pitchFamily="2" charset="2"/>
            </a:endParaRPr>
          </a:p>
          <a:p>
            <a:r>
              <a:rPr lang="en-IN" dirty="0" err="1">
                <a:solidFill>
                  <a:srgbClr val="292929"/>
                </a:solidFill>
                <a:latin typeface="source-serif-pro"/>
                <a:sym typeface="Wingdings" pitchFamily="2" charset="2"/>
              </a:rPr>
              <a:t>Webdriveragent</a:t>
            </a:r>
            <a:r>
              <a:rPr lang="en-IN" dirty="0">
                <a:solidFill>
                  <a:srgbClr val="292929"/>
                </a:solidFill>
                <a:latin typeface="source-serif-pro"/>
                <a:sym typeface="Wingdings" pitchFamily="2" charset="2"/>
              </a:rPr>
              <a:t>  converts to </a:t>
            </a:r>
            <a:r>
              <a:rPr lang="en-IN" dirty="0" err="1">
                <a:solidFill>
                  <a:srgbClr val="292929"/>
                </a:solidFill>
                <a:latin typeface="source-serif-pro"/>
                <a:sym typeface="Wingdings" pitchFamily="2" charset="2"/>
              </a:rPr>
              <a:t>ios</a:t>
            </a:r>
            <a:r>
              <a:rPr lang="en-IN" dirty="0">
                <a:solidFill>
                  <a:srgbClr val="292929"/>
                </a:solidFill>
                <a:latin typeface="source-serif-pro"/>
                <a:sym typeface="Wingdings" pitchFamily="2" charset="2"/>
              </a:rPr>
              <a:t> device understandable  using </a:t>
            </a:r>
            <a:r>
              <a:rPr lang="en-IN" dirty="0" err="1">
                <a:solidFill>
                  <a:srgbClr val="292929"/>
                </a:solidFill>
                <a:latin typeface="source-serif-pro"/>
                <a:sym typeface="Wingdings" pitchFamily="2" charset="2"/>
              </a:rPr>
              <a:t>XCUITest</a:t>
            </a:r>
            <a:endParaRPr lang="en-IN" dirty="0">
              <a:solidFill>
                <a:srgbClr val="292929"/>
              </a:solidFill>
              <a:latin typeface="source-serif-pro"/>
              <a:sym typeface="Wingdings" pitchFamily="2" charset="2"/>
            </a:endParaRPr>
          </a:p>
          <a:p>
            <a:r>
              <a:rPr lang="en-IN" dirty="0">
                <a:solidFill>
                  <a:srgbClr val="292929"/>
                </a:solidFill>
                <a:latin typeface="source-serif-pro"/>
                <a:sym typeface="Wingdings" pitchFamily="2" charset="2"/>
              </a:rPr>
              <a:t>From the device  Appium server using </a:t>
            </a:r>
            <a:r>
              <a:rPr lang="en-IN" dirty="0" err="1">
                <a:solidFill>
                  <a:srgbClr val="292929"/>
                </a:solidFill>
                <a:latin typeface="source-serif-pro"/>
                <a:sym typeface="Wingdings" pitchFamily="2" charset="2"/>
              </a:rPr>
              <a:t>webdriveragent</a:t>
            </a:r>
            <a:endParaRPr lang="en-IN" dirty="0">
              <a:solidFill>
                <a:srgbClr val="292929"/>
              </a:solidFill>
              <a:latin typeface="source-serif-pro"/>
              <a:sym typeface="Wingdings" pitchFamily="2" charset="2"/>
            </a:endParaRPr>
          </a:p>
          <a:p>
            <a:r>
              <a:rPr lang="en-IN" dirty="0">
                <a:solidFill>
                  <a:srgbClr val="292929"/>
                </a:solidFill>
                <a:latin typeface="source-serif-pro"/>
                <a:sym typeface="Wingdings" pitchFamily="2" charset="2"/>
              </a:rPr>
              <a:t>Appium  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663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5DD0-015A-9DF1-330B-2E763292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Appium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C816F-2036-30CB-9B66-73E58C44F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0835" y="2153412"/>
            <a:ext cx="9359485" cy="3910921"/>
          </a:xfrm>
        </p:spPr>
        <p:txBody>
          <a:bodyPr>
            <a:normAutofit fontScale="55000" lnSpcReduction="20000"/>
          </a:bodyPr>
          <a:lstStyle/>
          <a:p>
            <a:endParaRPr lang="en-US" dirty="0"/>
          </a:p>
          <a:p>
            <a:r>
              <a:rPr lang="en-US" dirty="0"/>
              <a:t>Direct download – windows exe or </a:t>
            </a:r>
            <a:r>
              <a:rPr lang="en-US" dirty="0" err="1"/>
              <a:t>ios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Links – Appium desktop server</a:t>
            </a:r>
          </a:p>
          <a:p>
            <a:r>
              <a:rPr lang="en-US" dirty="0" err="1"/>
              <a:t>Npm</a:t>
            </a:r>
            <a:endParaRPr lang="en-US" dirty="0"/>
          </a:p>
          <a:p>
            <a:pPr lvl="1"/>
            <a:r>
              <a:rPr lang="en-US" dirty="0"/>
              <a:t>Install node </a:t>
            </a:r>
            <a:r>
              <a:rPr lang="en-IN" i="1" dirty="0">
                <a:solidFill>
                  <a:srgbClr val="0563C2"/>
                </a:solidFill>
                <a:effectLst/>
                <a:latin typeface="Helvetica" pitchFamily="2" charset="0"/>
                <a:hlinkClick r:id="rId2"/>
              </a:rPr>
              <a:t>https://nodejs.org/en/download/</a:t>
            </a:r>
            <a:endParaRPr lang="en-IN" i="1" dirty="0">
              <a:solidFill>
                <a:srgbClr val="0563C2"/>
              </a:solidFill>
              <a:effectLst/>
              <a:latin typeface="Helvetica" pitchFamily="2" charset="0"/>
            </a:endParaRPr>
          </a:p>
          <a:p>
            <a:pPr lvl="1"/>
            <a:r>
              <a:rPr lang="en-IN" i="1" dirty="0">
                <a:solidFill>
                  <a:srgbClr val="44546A"/>
                </a:solidFill>
                <a:effectLst/>
                <a:latin typeface="Helvetica" pitchFamily="2" charset="0"/>
              </a:rPr>
              <a:t>$ </a:t>
            </a:r>
            <a:r>
              <a:rPr lang="en-IN" i="1" dirty="0" err="1">
                <a:solidFill>
                  <a:srgbClr val="44546A"/>
                </a:solidFill>
                <a:effectLst/>
                <a:latin typeface="Helvetica" pitchFamily="2" charset="0"/>
              </a:rPr>
              <a:t>npm</a:t>
            </a:r>
            <a:r>
              <a:rPr lang="en-IN" i="1" dirty="0">
                <a:solidFill>
                  <a:srgbClr val="44546A"/>
                </a:solidFill>
                <a:effectLst/>
                <a:latin typeface="Helvetica" pitchFamily="2" charset="0"/>
              </a:rPr>
              <a:t> install -g </a:t>
            </a:r>
            <a:r>
              <a:rPr lang="en-IN" i="1" dirty="0" err="1">
                <a:solidFill>
                  <a:srgbClr val="44546A"/>
                </a:solidFill>
                <a:effectLst/>
                <a:latin typeface="Helvetica" pitchFamily="2" charset="0"/>
              </a:rPr>
              <a:t>appium</a:t>
            </a:r>
            <a:r>
              <a:rPr lang="en-IN" i="1" dirty="0">
                <a:solidFill>
                  <a:srgbClr val="44546A"/>
                </a:solidFill>
                <a:effectLst/>
                <a:latin typeface="Helvetica" pitchFamily="2" charset="0"/>
              </a:rPr>
              <a:t>-doctor</a:t>
            </a:r>
            <a:endParaRPr lang="en-IN" dirty="0">
              <a:solidFill>
                <a:srgbClr val="44546A"/>
              </a:solidFill>
              <a:effectLst/>
              <a:latin typeface="Helvetica" pitchFamily="2" charset="0"/>
            </a:endParaRPr>
          </a:p>
          <a:p>
            <a:pPr lvl="1"/>
            <a:r>
              <a:rPr lang="en-IN" i="1" dirty="0">
                <a:solidFill>
                  <a:srgbClr val="44546A"/>
                </a:solidFill>
                <a:effectLst/>
                <a:latin typeface="Helvetica" pitchFamily="2" charset="0"/>
              </a:rPr>
              <a:t>$ </a:t>
            </a:r>
            <a:r>
              <a:rPr lang="en-IN" i="1" dirty="0" err="1">
                <a:solidFill>
                  <a:srgbClr val="44546A"/>
                </a:solidFill>
                <a:effectLst/>
                <a:latin typeface="Helvetica" pitchFamily="2" charset="0"/>
              </a:rPr>
              <a:t>appium</a:t>
            </a:r>
            <a:r>
              <a:rPr lang="en-IN" i="1" dirty="0">
                <a:solidFill>
                  <a:srgbClr val="44546A"/>
                </a:solidFill>
                <a:effectLst/>
                <a:latin typeface="Helvetica" pitchFamily="2" charset="0"/>
              </a:rPr>
              <a:t>-doctor </a:t>
            </a:r>
            <a:r>
              <a:rPr lang="en-IN" i="1" dirty="0">
                <a:solidFill>
                  <a:srgbClr val="44546A"/>
                </a:solidFill>
                <a:effectLst/>
                <a:latin typeface="Helvetica" pitchFamily="2" charset="0"/>
                <a:sym typeface="Wingdings" pitchFamily="2" charset="2"/>
              </a:rPr>
              <a:t> this gives the components missing</a:t>
            </a:r>
            <a:endParaRPr lang="en-IN" dirty="0">
              <a:solidFill>
                <a:srgbClr val="44546A"/>
              </a:solidFill>
              <a:effectLst/>
              <a:latin typeface="Helvetica" pitchFamily="2" charset="0"/>
            </a:endParaRPr>
          </a:p>
          <a:p>
            <a:pPr marL="457200" lvl="1" indent="0">
              <a:buNone/>
            </a:pPr>
            <a:endParaRPr lang="en-IN" i="1" dirty="0">
              <a:solidFill>
                <a:srgbClr val="0563C2"/>
              </a:solidFill>
              <a:effectLst/>
              <a:latin typeface="Helvetica" pitchFamily="2" charset="0"/>
            </a:endParaRPr>
          </a:p>
          <a:p>
            <a:pPr lvl="1"/>
            <a:endParaRPr lang="en-IN" i="1" dirty="0">
              <a:solidFill>
                <a:srgbClr val="0563C2"/>
              </a:solidFill>
              <a:latin typeface="Helvetica" pitchFamily="2" charset="0"/>
            </a:endParaRPr>
          </a:p>
          <a:p>
            <a:pPr lvl="1"/>
            <a:r>
              <a:rPr lang="en-IN" dirty="0"/>
              <a:t>On Mac</a:t>
            </a:r>
          </a:p>
          <a:p>
            <a:pPr lvl="2"/>
            <a:r>
              <a:rPr lang="en-IN" i="1" dirty="0">
                <a:solidFill>
                  <a:srgbClr val="1155CD"/>
                </a:solidFill>
                <a:effectLst/>
                <a:latin typeface="Helvetica" pitchFamily="2" charset="0"/>
                <a:hlinkClick r:id="rId3"/>
              </a:rPr>
              <a:t>https://developer.apple.com/download/</a:t>
            </a:r>
            <a:endParaRPr lang="en-IN" i="1" dirty="0">
              <a:solidFill>
                <a:srgbClr val="1155CD"/>
              </a:solidFill>
              <a:effectLst/>
              <a:latin typeface="Helvetica" pitchFamily="2" charset="0"/>
            </a:endParaRPr>
          </a:p>
          <a:p>
            <a:pPr lvl="2"/>
            <a:r>
              <a:rPr lang="en-IN" sz="2400" dirty="0"/>
              <a:t>From command line </a:t>
            </a:r>
            <a:r>
              <a:rPr lang="en-IN" i="1" dirty="0">
                <a:solidFill>
                  <a:srgbClr val="1155CD"/>
                </a:solidFill>
                <a:latin typeface="Helvetica" pitchFamily="2" charset="0"/>
                <a:sym typeface="Wingdings" pitchFamily="2" charset="2"/>
              </a:rPr>
              <a:t> </a:t>
            </a:r>
            <a:r>
              <a:rPr lang="en-IN" i="1" dirty="0">
                <a:effectLst/>
                <a:latin typeface="Helvetica" pitchFamily="2" charset="0"/>
              </a:rPr>
              <a:t>$ </a:t>
            </a:r>
            <a:r>
              <a:rPr lang="en-IN" i="1" dirty="0" err="1">
                <a:effectLst/>
                <a:latin typeface="Helvetica" pitchFamily="2" charset="0"/>
              </a:rPr>
              <a:t>xcode</a:t>
            </a:r>
            <a:r>
              <a:rPr lang="en-IN" i="1" dirty="0">
                <a:effectLst/>
                <a:latin typeface="Helvetica" pitchFamily="2" charset="0"/>
              </a:rPr>
              <a:t>-select –install</a:t>
            </a:r>
          </a:p>
          <a:p>
            <a:pPr lvl="1"/>
            <a:r>
              <a:rPr lang="en-IN" sz="2000" dirty="0" err="1"/>
              <a:t>homeBrew</a:t>
            </a:r>
            <a:r>
              <a:rPr lang="en-IN" i="1" dirty="0">
                <a:latin typeface="Helvetica" pitchFamily="2" charset="0"/>
              </a:rPr>
              <a:t> </a:t>
            </a:r>
            <a:r>
              <a:rPr lang="en-IN" i="1" dirty="0">
                <a:latin typeface="Helvetica" pitchFamily="2" charset="0"/>
                <a:sym typeface="Wingdings" pitchFamily="2" charset="2"/>
              </a:rPr>
              <a:t> 	</a:t>
            </a:r>
            <a:r>
              <a:rPr lang="en-IN" i="1" dirty="0">
                <a:effectLst/>
                <a:latin typeface="Helvetica" pitchFamily="2" charset="0"/>
              </a:rPr>
              <a:t>$ /</a:t>
            </a:r>
            <a:r>
              <a:rPr lang="en-IN" i="1" dirty="0" err="1">
                <a:effectLst/>
                <a:latin typeface="Helvetica" pitchFamily="2" charset="0"/>
              </a:rPr>
              <a:t>usr</a:t>
            </a:r>
            <a:r>
              <a:rPr lang="en-IN" i="1" dirty="0">
                <a:effectLst/>
                <a:latin typeface="Helvetica" pitchFamily="2" charset="0"/>
              </a:rPr>
              <a:t>/bin/ruby -e "$(curl –</a:t>
            </a:r>
            <a:r>
              <a:rPr lang="en-IN" i="1" dirty="0" err="1">
                <a:effectLst/>
                <a:latin typeface="Helvetica" pitchFamily="2" charset="0"/>
              </a:rPr>
              <a:t>fsSL</a:t>
            </a:r>
            <a:r>
              <a:rPr lang="en-IN" dirty="0">
                <a:latin typeface="Helvetica" pitchFamily="2" charset="0"/>
              </a:rPr>
              <a:t> </a:t>
            </a:r>
            <a:r>
              <a:rPr lang="en-IN" i="1" dirty="0">
                <a:effectLst/>
                <a:latin typeface="Helvetica" pitchFamily="2" charset="0"/>
                <a:hlinkClick r:id="rId4"/>
              </a:rPr>
              <a:t>https://raw.githubusercontent.com/Homebrew/install/master/install</a:t>
            </a:r>
            <a:r>
              <a:rPr lang="en-IN" i="1" dirty="0">
                <a:effectLst/>
                <a:latin typeface="Helvetica" pitchFamily="2" charset="0"/>
              </a:rPr>
              <a:t>)”</a:t>
            </a:r>
          </a:p>
          <a:p>
            <a:pPr lvl="1"/>
            <a:r>
              <a:rPr lang="en-IN" i="1" dirty="0">
                <a:effectLst/>
                <a:latin typeface="Helvetica" pitchFamily="2" charset="0"/>
              </a:rPr>
              <a:t>$ brew install </a:t>
            </a:r>
            <a:r>
              <a:rPr lang="en-IN" i="1" dirty="0" err="1">
                <a:effectLst/>
                <a:latin typeface="Helvetica" pitchFamily="2" charset="0"/>
              </a:rPr>
              <a:t>libimobiledevice</a:t>
            </a:r>
            <a:r>
              <a:rPr lang="en-IN" i="1" dirty="0">
                <a:effectLst/>
                <a:latin typeface="Helvetica" pitchFamily="2" charset="0"/>
              </a:rPr>
              <a:t> --HEAD</a:t>
            </a:r>
            <a:endParaRPr lang="en-IN" dirty="0">
              <a:effectLst/>
              <a:latin typeface="Helvetica" pitchFamily="2" charset="0"/>
            </a:endParaRPr>
          </a:p>
          <a:p>
            <a:pPr lvl="1"/>
            <a:r>
              <a:rPr lang="en-IN" i="1" dirty="0">
                <a:effectLst/>
                <a:latin typeface="Helvetica" pitchFamily="2" charset="0"/>
              </a:rPr>
              <a:t>$ </a:t>
            </a:r>
            <a:r>
              <a:rPr lang="en-IN" i="1" dirty="0" err="1">
                <a:effectLst/>
                <a:latin typeface="Helvetica" pitchFamily="2" charset="0"/>
              </a:rPr>
              <a:t>npm</a:t>
            </a:r>
            <a:r>
              <a:rPr lang="en-IN" i="1" dirty="0">
                <a:effectLst/>
                <a:latin typeface="Helvetica" pitchFamily="2" charset="0"/>
              </a:rPr>
              <a:t> install -g </a:t>
            </a:r>
            <a:r>
              <a:rPr lang="en-IN" i="1" dirty="0" err="1">
                <a:effectLst/>
                <a:latin typeface="Helvetica" pitchFamily="2" charset="0"/>
              </a:rPr>
              <a:t>ios</a:t>
            </a:r>
            <a:r>
              <a:rPr lang="en-IN" i="1" dirty="0">
                <a:effectLst/>
                <a:latin typeface="Helvetica" pitchFamily="2" charset="0"/>
              </a:rPr>
              <a:t>-deploy</a:t>
            </a:r>
          </a:p>
          <a:p>
            <a:pPr lvl="1"/>
            <a:r>
              <a:rPr lang="en-IN" i="1" dirty="0">
                <a:effectLst/>
                <a:latin typeface="Helvetica" pitchFamily="2" charset="0"/>
              </a:rPr>
              <a:t>$ brew install </a:t>
            </a:r>
            <a:r>
              <a:rPr lang="en-IN" i="1" dirty="0" err="1">
                <a:effectLst/>
                <a:latin typeface="Helvetica" pitchFamily="2" charset="0"/>
              </a:rPr>
              <a:t>carthage</a:t>
            </a:r>
            <a:endParaRPr lang="en-IN" dirty="0">
              <a:effectLst/>
              <a:latin typeface="Helvetica" pitchFamily="2" charset="0"/>
            </a:endParaRPr>
          </a:p>
          <a:p>
            <a:pPr lvl="1"/>
            <a:endParaRPr lang="en-IN" dirty="0">
              <a:effectLst/>
              <a:latin typeface="Helvetica" pitchFamily="2" charset="0"/>
            </a:endParaRPr>
          </a:p>
          <a:p>
            <a:pPr marL="457200" lvl="1" indent="0">
              <a:buNone/>
            </a:pPr>
            <a:endParaRPr lang="en-IN" dirty="0">
              <a:effectLst/>
              <a:latin typeface="Helvetica" pitchFamily="2" charset="0"/>
            </a:endParaRPr>
          </a:p>
          <a:p>
            <a:pPr lvl="2"/>
            <a:endParaRPr lang="en-IN" dirty="0">
              <a:effectLst/>
              <a:latin typeface="Helvetica" pitchFamily="2" charset="0"/>
            </a:endParaRPr>
          </a:p>
          <a:p>
            <a:pPr lvl="2"/>
            <a:endParaRPr lang="en-IN" dirty="0">
              <a:solidFill>
                <a:srgbClr val="1155CD"/>
              </a:solidFill>
              <a:effectLst/>
              <a:latin typeface="Helvetica" pitchFamily="2" charset="0"/>
            </a:endParaRPr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8141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56E5-0C73-CAA1-5EA9-EB604C9B6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Adb</a:t>
            </a:r>
            <a:r>
              <a:rPr lang="en-US" dirty="0"/>
              <a:t>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0E42E-81E2-99E9-3AC7-8135D71813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err="1"/>
              <a:t>adb</a:t>
            </a:r>
            <a:r>
              <a:rPr lang="en-US" dirty="0"/>
              <a:t> devices </a:t>
            </a:r>
            <a:r>
              <a:rPr lang="en-US" dirty="0">
                <a:sym typeface="Wingdings" pitchFamily="2" charset="2"/>
              </a:rPr>
              <a:t> list the devices attached to the laptop/desktop</a:t>
            </a:r>
          </a:p>
          <a:p>
            <a:pPr lvl="1"/>
            <a:r>
              <a:rPr lang="en-US" dirty="0">
                <a:sym typeface="Wingdings" pitchFamily="2" charset="2"/>
              </a:rPr>
              <a:t>Can be emulator or simulator or real device</a:t>
            </a:r>
          </a:p>
          <a:p>
            <a:pPr lvl="1"/>
            <a:r>
              <a:rPr lang="en-US" dirty="0">
                <a:sym typeface="Wingdings" pitchFamily="2" charset="2"/>
              </a:rPr>
              <a:t>Example: </a:t>
            </a:r>
            <a:r>
              <a:rPr lang="en-US" dirty="0" err="1">
                <a:sym typeface="Wingdings" pitchFamily="2" charset="2"/>
              </a:rPr>
              <a:t>adb</a:t>
            </a:r>
            <a:r>
              <a:rPr lang="en-US" dirty="0">
                <a:sym typeface="Wingdings" pitchFamily="2" charset="2"/>
              </a:rPr>
              <a:t> devices  list all the devices attached to your laptop or desktop (simulator or emulator or real device)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6562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27195-D637-D6B2-DF20-65F49E4EE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3979B-2300-1714-5D4F-E69FEF709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Q &amp; A</a:t>
            </a:r>
            <a:br>
              <a:rPr lang="en-US" dirty="0"/>
            </a:br>
            <a:r>
              <a:rPr lang="en-IN" sz="1800" b="0" i="0" u="none" strike="noStrike" dirty="0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Queries Related to Class and Schedule</a:t>
            </a:r>
          </a:p>
          <a:p>
            <a:pPr marL="742950" lvl="1" indent="-285750" rtl="0" fontAlgn="base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Name : Kumar</a:t>
            </a:r>
            <a:endParaRPr lang="en-IN" sz="1400" b="0" i="0" u="none" strike="noStrike" dirty="0">
              <a:solidFill>
                <a:srgbClr val="434343"/>
              </a:solidFill>
              <a:effectLst/>
              <a:latin typeface="Roboto" panose="02000000000000000000" pitchFamily="2" charset="0"/>
            </a:endParaRPr>
          </a:p>
          <a:p>
            <a:pPr marL="742950" lvl="1" indent="-28575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N" sz="1800" b="0" i="0" u="none" strike="noStrike" dirty="0">
                <a:solidFill>
                  <a:srgbClr val="434343"/>
                </a:solidFill>
                <a:effectLst/>
                <a:latin typeface="Roboto" panose="02000000000000000000" pitchFamily="2" charset="0"/>
              </a:rPr>
              <a:t>Contact: +918019952427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6831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E6258-0CFD-89E0-85CD-EA2D9808A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FF4E8-3BD5-A5A8-9AE3-41276AD14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153412"/>
            <a:ext cx="7729728" cy="3586615"/>
          </a:xfrm>
        </p:spPr>
        <p:txBody>
          <a:bodyPr/>
          <a:lstStyle/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IN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Name : Aravind</a:t>
            </a:r>
            <a:endParaRPr lang="en-IN" b="0" dirty="0">
              <a:solidFill>
                <a:schemeClr val="tx1"/>
              </a:solidFill>
              <a:effectLst/>
            </a:endParaRPr>
          </a:p>
          <a:p>
            <a:pPr rtl="0">
              <a:spcBef>
                <a:spcPts val="0"/>
              </a:spcBef>
              <a:spcAft>
                <a:spcPts val="1200"/>
              </a:spcAft>
            </a:pPr>
            <a:r>
              <a:rPr lang="en-IN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Experience:</a:t>
            </a:r>
            <a:endParaRPr lang="en-IN" b="0" dirty="0">
              <a:solidFill>
                <a:schemeClr val="tx1"/>
              </a:solidFill>
              <a:effectLst/>
            </a:endParaRPr>
          </a:p>
          <a:p>
            <a:pPr mar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IN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I am Aravind. I have 11+ years of experience as Automation Engineer. Have worked with a variety of frameworks like Appium, Selenium web driver, Cucumber-JVM, TestNG, JUnit and </a:t>
            </a:r>
            <a:r>
              <a:rPr lang="en-IN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Cypress.io</a:t>
            </a:r>
            <a:r>
              <a:rPr lang="en-IN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. Have worked with high-profile clients like Verizon, Standard Chartered, </a:t>
            </a:r>
            <a:r>
              <a:rPr lang="en-IN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EmiratesNBD</a:t>
            </a:r>
            <a:r>
              <a:rPr lang="en-IN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 and </a:t>
            </a:r>
            <a:r>
              <a:rPr lang="en-IN" sz="1800" b="0" i="0" u="none" strike="noStrike" dirty="0" err="1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Binance</a:t>
            </a:r>
            <a:r>
              <a:rPr lang="en-IN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. I have been part of corporate training for around </a:t>
            </a:r>
            <a:r>
              <a:rPr lang="en-IN" dirty="0">
                <a:solidFill>
                  <a:schemeClr val="tx1"/>
                </a:solidFill>
                <a:latin typeface="Roboto" panose="02000000000000000000" pitchFamily="2" charset="0"/>
              </a:rPr>
              <a:t>7 </a:t>
            </a:r>
            <a:r>
              <a:rPr lang="en-IN" sz="1800" b="0" i="0" u="none" strike="noStrike" dirty="0">
                <a:solidFill>
                  <a:schemeClr val="tx1"/>
                </a:solidFill>
                <a:effectLst/>
                <a:latin typeface="Roboto" panose="02000000000000000000" pitchFamily="2" charset="0"/>
              </a:rPr>
              <a:t>years.</a:t>
            </a:r>
            <a:endParaRPr lang="en-IN" b="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6808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F23C1-9694-1F24-DBF3-7EE1114253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Mobile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EAECA-E19D-34EC-CE27-EE1B5514A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Automation is the process of automating the mobile application</a:t>
            </a:r>
          </a:p>
          <a:p>
            <a:r>
              <a:rPr lang="en-US" dirty="0"/>
              <a:t>Mobile Application are categorized as 3 types</a:t>
            </a:r>
          </a:p>
          <a:p>
            <a:pPr lvl="1"/>
            <a:r>
              <a:rPr lang="en-US" dirty="0"/>
              <a:t>Native Application</a:t>
            </a:r>
          </a:p>
          <a:p>
            <a:pPr lvl="1"/>
            <a:r>
              <a:rPr lang="en-US" dirty="0"/>
              <a:t>Web Application</a:t>
            </a:r>
          </a:p>
          <a:p>
            <a:pPr lvl="1"/>
            <a:r>
              <a:rPr lang="en-US" dirty="0"/>
              <a:t>Hybrid Application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833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09311-7E1F-B63E-0F59-640B8752C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Native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C562F-87AC-3329-61DA-1DEC3DBC1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92929"/>
                </a:solidFill>
                <a:effectLst/>
                <a:latin typeface="source-serif-pro"/>
              </a:rPr>
              <a:t>Apps that are written specifically for a platform such as android or iOS. An android native app cant run on iPhone and vice versa.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63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B6999-E20A-061F-4D1A-C41974BF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Web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7BE07-6C33-9ED6-48C6-7312383AF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92929"/>
                </a:solidFill>
                <a:effectLst/>
                <a:latin typeface="source-serif-pro"/>
              </a:rPr>
              <a:t> Support for safari on iOS and chrome or Built-in browser on Android.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6918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2AFE3-A605-A953-968B-1BC980EF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Application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D03A6B-59ED-9F29-4CD2-C595BC0D3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92929"/>
                </a:solidFill>
                <a:effectLst/>
                <a:latin typeface="source-serif-pro"/>
              </a:rPr>
              <a:t>They are web applications written in HTML5 and JavaScript, wrapped inside native containers.</a:t>
            </a:r>
          </a:p>
          <a:p>
            <a:r>
              <a:rPr lang="en-IN" dirty="0">
                <a:solidFill>
                  <a:srgbClr val="292929"/>
                </a:solidFill>
                <a:latin typeface="source-serif-pro"/>
              </a:rPr>
              <a:t>Technically they work as web but we have application for 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81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440C3-59CA-4A23-5A6D-21C019D0F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Appium – Mobile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8AA2D-F42E-E2D8-68B8-1483A4A51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Pre-requisite</a:t>
            </a:r>
          </a:p>
          <a:p>
            <a:pPr lvl="1"/>
            <a:r>
              <a:rPr lang="en-US" dirty="0"/>
              <a:t>Java </a:t>
            </a:r>
          </a:p>
          <a:p>
            <a:pPr lvl="1"/>
            <a:r>
              <a:rPr lang="en-US" dirty="0"/>
              <a:t>Selenium(optional)</a:t>
            </a:r>
          </a:p>
          <a:p>
            <a:pPr lvl="1"/>
            <a:r>
              <a:rPr lang="en-US" dirty="0" err="1"/>
              <a:t>Andorid</a:t>
            </a:r>
            <a:r>
              <a:rPr lang="en-US" dirty="0"/>
              <a:t> SDK(</a:t>
            </a:r>
            <a:r>
              <a:rPr lang="en-US" dirty="0" err="1"/>
              <a:t>Andorid</a:t>
            </a:r>
            <a:r>
              <a:rPr lang="en-US" dirty="0"/>
              <a:t> Studio)</a:t>
            </a:r>
          </a:p>
          <a:p>
            <a:pPr lvl="1"/>
            <a:r>
              <a:rPr lang="en-US" dirty="0" err="1"/>
              <a:t>Xcode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only for </a:t>
            </a:r>
            <a:r>
              <a:rPr lang="en-US" dirty="0" err="1">
                <a:sym typeface="Wingdings" pitchFamily="2" charset="2"/>
              </a:rPr>
              <a:t>ios</a:t>
            </a:r>
            <a:endParaRPr lang="en-US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Appium  2.x version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4455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88DA6-4EB1-F160-910F-0BB329816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Appium Automation  -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377188-EC48-9E8D-4B44-2EBB83B6A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92929"/>
                </a:solidFill>
                <a:effectLst/>
                <a:latin typeface="source-serif-pro"/>
              </a:rPr>
              <a:t>Appium is an open source test automation framework used for mobile automation testing across different platforms such as iOS and Android.</a:t>
            </a:r>
          </a:p>
          <a:p>
            <a:r>
              <a:rPr lang="en-IN" b="0" i="0" dirty="0">
                <a:solidFill>
                  <a:srgbClr val="292929"/>
                </a:solidFill>
                <a:effectLst/>
                <a:latin typeface="source-serif-pro"/>
              </a:rPr>
              <a:t>It also supports mobile web browser automation and has a wide variety of language support for automation. </a:t>
            </a:r>
            <a:endParaRPr lang="en-IN" dirty="0">
              <a:solidFill>
                <a:srgbClr val="292929"/>
              </a:solidFill>
              <a:latin typeface="source-serif-pro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38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4F20-60B6-4112-5CF0-209D1CCD9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Appium – 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91373-ABDB-E369-FE94-7CB603CAB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Open source</a:t>
            </a:r>
          </a:p>
          <a:p>
            <a:r>
              <a:rPr lang="en-IN" dirty="0"/>
              <a:t>Provides support to Native application , Hybrid application and Web Browsers on mobile</a:t>
            </a:r>
          </a:p>
          <a:p>
            <a:r>
              <a:rPr lang="en-IN" dirty="0"/>
              <a:t>Support major programming languages such as Java, Python , C#, Ruby, </a:t>
            </a:r>
            <a:r>
              <a:rPr lang="en-IN" dirty="0" err="1"/>
              <a:t>Javascript</a:t>
            </a:r>
            <a:r>
              <a:rPr lang="en-IN" dirty="0"/>
              <a:t>, PHP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dirty="0"/>
              <a:t>Integrates seamlessly with Continuous Integration tools such as </a:t>
            </a:r>
            <a:r>
              <a:rPr lang="en-IN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Jenkins</a:t>
            </a:r>
            <a:r>
              <a:rPr lang="en-IN" dirty="0"/>
              <a:t>.</a:t>
            </a:r>
          </a:p>
          <a:p>
            <a:r>
              <a:rPr lang="en-IN" dirty="0"/>
              <a:t>Test code can run on emulators, simulators, real devices and cloud based mobile automation services such as </a:t>
            </a:r>
            <a:r>
              <a:rPr lang="en-IN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AWS Device Farm</a:t>
            </a:r>
            <a:r>
              <a:rPr lang="en-IN" dirty="0"/>
              <a:t>, </a:t>
            </a:r>
            <a:r>
              <a:rPr lang="en-IN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BrowserStack</a:t>
            </a:r>
            <a:endParaRPr lang="en-IN" dirty="0"/>
          </a:p>
          <a:p>
            <a:r>
              <a:rPr lang="en-IN" dirty="0"/>
              <a:t>Its not lie </a:t>
            </a:r>
            <a:r>
              <a:rPr lang="en-IN" dirty="0" err="1"/>
              <a:t>XCUITest</a:t>
            </a:r>
            <a:r>
              <a:rPr lang="en-IN" dirty="0"/>
              <a:t>(</a:t>
            </a:r>
            <a:r>
              <a:rPr lang="en-IN" dirty="0" err="1"/>
              <a:t>ios</a:t>
            </a:r>
            <a:r>
              <a:rPr lang="en-IN" dirty="0"/>
              <a:t>) or Espresso(android) </a:t>
            </a:r>
            <a:r>
              <a:rPr lang="en-IN" dirty="0">
                <a:sym typeface="Wingdings" pitchFamily="2" charset="2"/>
              </a:rPr>
              <a:t> they work with application code</a:t>
            </a:r>
          </a:p>
          <a:p>
            <a:r>
              <a:rPr lang="en-IN" dirty="0">
                <a:sym typeface="Wingdings" pitchFamily="2" charset="2"/>
              </a:rPr>
              <a:t>Appium doesn’t work with application code directly but with the application itself – </a:t>
            </a:r>
            <a:r>
              <a:rPr lang="en-IN" dirty="0" err="1">
                <a:sym typeface="Wingdings" pitchFamily="2" charset="2"/>
              </a:rPr>
              <a:t>apk</a:t>
            </a:r>
            <a:r>
              <a:rPr lang="en-IN" dirty="0">
                <a:sym typeface="Wingdings" pitchFamily="2" charset="2"/>
              </a:rPr>
              <a:t> or </a:t>
            </a:r>
            <a:r>
              <a:rPr lang="en-IN" dirty="0" err="1">
                <a:sym typeface="Wingdings" pitchFamily="2" charset="2"/>
              </a:rPr>
              <a:t>pkg</a:t>
            </a:r>
            <a:r>
              <a:rPr lang="en-IN" dirty="0">
                <a:sym typeface="Wingdings" pitchFamily="2" charset="2"/>
              </a:rPr>
              <a:t> or </a:t>
            </a:r>
            <a:r>
              <a:rPr lang="en-IN" dirty="0" err="1">
                <a:sym typeface="Wingdings" pitchFamily="2" charset="2"/>
              </a:rPr>
              <a:t>ipa</a:t>
            </a:r>
            <a:endParaRPr lang="en-IN" dirty="0">
              <a:sym typeface="Wingdings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5406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{F1070B94-FED6-464C-9B35-2FCD51A7D9C0}tf10001120</Template>
  <TotalTime>4196</TotalTime>
  <Words>704</Words>
  <Application>Microsoft Macintosh PowerPoint</Application>
  <PresentationFormat>Widescreen</PresentationFormat>
  <Paragraphs>88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Gill Sans MT</vt:lpstr>
      <vt:lpstr>Helvetica</vt:lpstr>
      <vt:lpstr>Roboto</vt:lpstr>
      <vt:lpstr>source-serif-pro</vt:lpstr>
      <vt:lpstr>Parcel</vt:lpstr>
      <vt:lpstr>Appium Automation</vt:lpstr>
      <vt:lpstr>Introduction</vt:lpstr>
      <vt:lpstr>What is Mobile Automation</vt:lpstr>
      <vt:lpstr>Native Application</vt:lpstr>
      <vt:lpstr>Web Application</vt:lpstr>
      <vt:lpstr>Hybrid Application</vt:lpstr>
      <vt:lpstr>Appium – Mobile Automation</vt:lpstr>
      <vt:lpstr>Appium Automation  - Intro</vt:lpstr>
      <vt:lpstr>Appium – Advantages</vt:lpstr>
      <vt:lpstr>Appium – How does it work</vt:lpstr>
      <vt:lpstr>Appium - Andorid</vt:lpstr>
      <vt:lpstr>Appium - IOS</vt:lpstr>
      <vt:lpstr>Install Appium</vt:lpstr>
      <vt:lpstr>Adb Commands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Appium Automation</dc:title>
  <dc:creator>AravindBalaji R</dc:creator>
  <cp:lastModifiedBy>AravindBalaji R</cp:lastModifiedBy>
  <cp:revision>29</cp:revision>
  <dcterms:created xsi:type="dcterms:W3CDTF">2023-05-16T17:43:14Z</dcterms:created>
  <dcterms:modified xsi:type="dcterms:W3CDTF">2023-11-23T02:35:29Z</dcterms:modified>
</cp:coreProperties>
</file>