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4C766-A720-48CB-82FB-9164FCFFBC4C}">
  <a:tblStyle styleId="{1F24C766-A720-48CB-82FB-9164FCFFB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e7d7d0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e7d7d0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e7d7d0d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e7d7d0d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e7d7d0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e7d7d0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56de5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56de5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56de5b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56de5b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e7d7d0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ae7d7d0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56de5b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b56de5b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b56de5b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b56de5b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b56de5b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b56de5b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ec456a8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ec456a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56de5b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56de5b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b56de5b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b56de5b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56de5b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56de5b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ec456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ec456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ec456a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ec456a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ec456a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cec456a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cec456a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cec456a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cec456a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cec456a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cec456a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cec456a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cec456a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cec456a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032f9e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032f9e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e7d7d0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e7d7d0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032f9ee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032f9ee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032f9ee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032f9ee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032f9ee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032f9ee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032f9ee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032f9ee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032f9ee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032f9ee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032f9ee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032f9ee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032f9ee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032f9ee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c7df48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c7df48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e7d7d0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e7d7d0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e7d7d0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e7d7d0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ae7d7d0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ae7d7d0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e7d7d0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ae7d7d0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ae7d7d0d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ae7d7d0d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e7d7d0d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ae7d7d0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implilearn.com/tutorials/javascript-tutorial/javascript-function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Aravind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{1F24C766-A720-48CB-82FB-9164FCFFBC4C}</a:tableStyleId>
              </a:tblPr>
              <a:tblGrid>
                <a:gridCol w="2626600"/>
                <a:gridCol w="2626600"/>
                <a:gridCol w="2626600"/>
              </a:tblGrid>
              <a:tr h="4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==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Is equal to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10==20 = false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===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Identical (equal and of same type)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10==20 = false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!=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Not equal to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10!=20 = true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4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!==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Not Identical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20!==20 = false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&gt;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Greater than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20&gt;10 = true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&gt;=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Greater than or equal to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20&gt;=10 = true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&lt;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Less than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20&lt;10 = false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&lt;=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Less than or equal to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20&lt;=10 = false</a:t>
                      </a:r>
                      <a:endParaRPr sz="120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 declaration happens by using 3 keywords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Name must start with a letter (a to z or A to Z), underscore( _ ), or dollar( $ ) sign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first letter we can use digits (0 to 9), for example value1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JavaScript variables are case sensitive, for example x and X are different variables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Below are the </a:t>
            </a:r>
            <a:r>
              <a:rPr b="1" lang="en"/>
              <a:t>keywords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L</a:t>
            </a:r>
            <a:r>
              <a:rPr lang="en" sz="1800"/>
              <a:t>et (old way of usage)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Var - can be changed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Const - cannot be changed once declared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 Statement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else 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Do-while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 Javascript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discussion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and Array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and Numbers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array is a </a:t>
            </a:r>
            <a:r>
              <a:rPr lang="en"/>
              <a:t>representation</a:t>
            </a:r>
            <a:r>
              <a:rPr lang="en"/>
              <a:t> of </a:t>
            </a:r>
            <a:r>
              <a:rPr lang="en"/>
              <a:t>similar</a:t>
            </a:r>
            <a:r>
              <a:rPr lang="en"/>
              <a:t>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/>
              <a:t>By array literal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/>
              <a:t>By creating instance of Array directly (using new keyword)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/>
              <a:t>By using an Array constructor (using new keyword)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perform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reuse a block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 name(){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block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- usage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apply()  → </a:t>
            </a:r>
            <a:r>
              <a:rPr lang="en"/>
              <a:t>method is used to call a function contains this value and an argument contains elements of an array.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bind() →</a:t>
            </a:r>
            <a:r>
              <a:rPr lang="en"/>
              <a:t> method is used to create a new function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call() →</a:t>
            </a:r>
            <a:r>
              <a:rPr lang="en"/>
              <a:t> method is used to call a function contains this value and an argument provided individually.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toString()</a:t>
            </a:r>
            <a:r>
              <a:rPr lang="en"/>
              <a:t> → method returns a string.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Objects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is an entity having state and behavior (properties and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as below,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object={property1:value1,property2:value2.....propertyN:valueN}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Functions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78175" y="1229875"/>
            <a:ext cx="86541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5" y="1229875"/>
            <a:ext cx="5528075" cy="3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2: Java script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Discuss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OOPS concept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Inheritance- Types with Def and Examples,Super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 in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OOP(Object Oriented Program) is to </a:t>
            </a:r>
            <a:r>
              <a:rPr b="1" lang="en">
                <a:solidFill>
                  <a:srgbClr val="000000"/>
                </a:solidFill>
              </a:rPr>
              <a:t>separate concerns and responsibilities</a:t>
            </a:r>
            <a:r>
              <a:rPr lang="en">
                <a:solidFill>
                  <a:srgbClr val="000000"/>
                </a:solidFill>
              </a:rPr>
              <a:t> into </a:t>
            </a:r>
            <a:r>
              <a:rPr b="1" lang="en">
                <a:solidFill>
                  <a:srgbClr val="000000"/>
                </a:solidFill>
              </a:rPr>
              <a:t>entities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OOP is very useful on large scale projects, as it facilitates code modularity and organization.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Entities are coded as </a:t>
            </a:r>
            <a:r>
              <a:rPr b="1" lang="en">
                <a:solidFill>
                  <a:srgbClr val="000000"/>
                </a:solidFill>
              </a:rPr>
              <a:t>objects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 each entity will group a given set of information (</a:t>
            </a:r>
            <a:r>
              <a:rPr b="1" lang="en">
                <a:solidFill>
                  <a:srgbClr val="000000"/>
                </a:solidFill>
              </a:rPr>
              <a:t>properties</a:t>
            </a:r>
            <a:r>
              <a:rPr lang="en">
                <a:solidFill>
                  <a:srgbClr val="000000"/>
                </a:solidFill>
              </a:rPr>
              <a:t>) and actions (</a:t>
            </a:r>
            <a:r>
              <a:rPr b="1" lang="en">
                <a:solidFill>
                  <a:srgbClr val="000000"/>
                </a:solidFill>
              </a:rPr>
              <a:t>methods</a:t>
            </a:r>
            <a:r>
              <a:rPr lang="en">
                <a:solidFill>
                  <a:srgbClr val="000000"/>
                </a:solidFill>
              </a:rPr>
              <a:t>) that can be performed by the entity.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Class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Classes are the blueprints or molds that we're going to use to create the actual objects.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 names are declared with a </a:t>
            </a:r>
            <a:r>
              <a:rPr b="1" lang="en"/>
              <a:t>capital first letter</a:t>
            </a:r>
            <a:r>
              <a:rPr lang="en"/>
              <a:t> and </a:t>
            </a:r>
            <a:r>
              <a:rPr b="1" lang="en"/>
              <a:t>camelCase by convention</a:t>
            </a:r>
            <a:r>
              <a:rPr lang="en"/>
              <a:t>. The class keyword creates a constant, so it cannot be redefined afterwards.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Example: ClassA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Classes must always have a constructor</a:t>
            </a:r>
            <a:r>
              <a:rPr lang="en"/>
              <a:t> method that will later on be used to </a:t>
            </a:r>
            <a:r>
              <a:rPr b="1" lang="en"/>
              <a:t>instantiate</a:t>
            </a:r>
            <a:r>
              <a:rPr lang="en"/>
              <a:t> that class.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 constructor in JavaScript is just a plain old function that returns an object. 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b="1" lang="en"/>
              <a:t>“this” keyword </a:t>
            </a:r>
            <a:r>
              <a:rPr lang="en"/>
              <a:t>points to the class itself and is used to define the class properties within the constructor method.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Methods can be added by simply defining the function name and its execution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-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Inheritance is the ability to </a:t>
            </a:r>
            <a:r>
              <a:rPr b="1" lang="en">
                <a:solidFill>
                  <a:srgbClr val="000000"/>
                </a:solidFill>
              </a:rPr>
              <a:t>create classes based on other classes</a:t>
            </a:r>
            <a:endParaRPr b="1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we can define a parent class (with certain properties and methods), and then children classes that will inherit from the parent class all the properties and methods that it has.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we use the </a:t>
            </a:r>
            <a:r>
              <a:rPr b="1" lang="en">
                <a:solidFill>
                  <a:srgbClr val="000000"/>
                </a:solidFill>
              </a:rPr>
              <a:t>extends</a:t>
            </a:r>
            <a:r>
              <a:rPr lang="en">
                <a:solidFill>
                  <a:srgbClr val="000000"/>
                </a:solidFill>
              </a:rPr>
              <a:t> keyword to declare the parent class we want to inherit from.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Class nameA </a:t>
            </a:r>
            <a:r>
              <a:rPr b="1" lang="en">
                <a:solidFill>
                  <a:srgbClr val="000000"/>
                </a:solidFill>
              </a:rPr>
              <a:t>extends</a:t>
            </a:r>
            <a:r>
              <a:rPr lang="en">
                <a:solidFill>
                  <a:srgbClr val="000000"/>
                </a:solidFill>
              </a:rPr>
              <a:t> nameB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Then on the constructor method, we have to declare the "</a:t>
            </a:r>
            <a:r>
              <a:rPr b="1" lang="en">
                <a:solidFill>
                  <a:srgbClr val="000000"/>
                </a:solidFill>
              </a:rPr>
              <a:t>power</a:t>
            </a:r>
            <a:r>
              <a:rPr lang="en">
                <a:solidFill>
                  <a:srgbClr val="000000"/>
                </a:solidFill>
              </a:rPr>
              <a:t>" parameter and use the “</a:t>
            </a:r>
            <a:r>
              <a:rPr b="1" lang="en">
                <a:solidFill>
                  <a:srgbClr val="000000"/>
                </a:solidFill>
              </a:rPr>
              <a:t>super” function to indicate that property is declared on the parent class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 class can only have </a:t>
            </a:r>
            <a:r>
              <a:rPr b="1" lang="en">
                <a:solidFill>
                  <a:srgbClr val="000000"/>
                </a:solidFill>
              </a:rPr>
              <a:t>one parent class to inherit </a:t>
            </a:r>
            <a:r>
              <a:rPr lang="en">
                <a:solidFill>
                  <a:srgbClr val="000000"/>
                </a:solidFill>
              </a:rPr>
              <a:t>from.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If a child class inherits any properties from a parent class, it must first assign the parent properties calling the super() function before assigning its own properties.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Children classes can override the parent's properties and methods.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OOPS- Encapsulation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decides which information to show and which information to hide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implemented through public and private properties and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by default is </a:t>
            </a:r>
            <a:r>
              <a:rPr lang="en"/>
              <a:t>always</a:t>
            </a:r>
            <a:r>
              <a:rPr lang="en"/>
              <a:t>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 is useful in cases where we need certain properties or methods for the inner working of the object, but we don't want to expose that to the exterior.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Prototype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prototype-based language that facilitates the objects to acquire properties and features from one another.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as </a:t>
            </a:r>
            <a:r>
              <a:rPr lang="en"/>
              <a:t>below</a:t>
            </a:r>
            <a:r>
              <a:rPr lang="en"/>
              <a:t> 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ClassName.prototype.methodName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an object is created in JavaScript, its corresponding functions are loaded into memory. So, a new copy of the function is created on each object creation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OOPS- Abstraction	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Abstraction</a:t>
            </a:r>
            <a:r>
              <a:rPr lang="en"/>
              <a:t> is the process of hiding the implementation details and to show only the functionality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Please note that an instance of Abstract Class cannot be created.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/>
              <a:t>JavaScript Abstraction reduces the duplication of the code.</a:t>
            </a:r>
            <a:endParaRPr b="1" i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of “</a:t>
            </a:r>
            <a:r>
              <a:rPr b="1" lang="en"/>
              <a:t>instanceof</a:t>
            </a:r>
            <a:r>
              <a:rPr lang="en"/>
              <a:t>” - used to check the type of object at runtime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Returns</a:t>
            </a:r>
            <a:r>
              <a:rPr lang="en"/>
              <a:t> true or false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returned value is true, then it indicates that the object is an instance of a particular class and if the returned value is false then it is not.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Syntax :</a:t>
            </a:r>
            <a:r>
              <a:rPr lang="en"/>
              <a:t> var myVar = objectName instanceof objectType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2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Object.create()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static method creates a new object, using an existing object as the prototype of the newly created object.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cannot have implementation of the function inside the abstract class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- Polymorphism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olymorphism is a core concept of an object-oriented paradigm that provides a way to perform a single action in different forms.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Overloading - compile time 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Overriding - runtime 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an ability to call the same method on different JavaScript objects.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xception handling is a process or method used for handling the abnormal statements in the code and executing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statement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Try…catch block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 Statement,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try…catch statements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have one try block and multiple catch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try…catch…finally statements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Finally → whatever we write in finally that will get displayed or performed . Irrespective of the function/method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Discussion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and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declarations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and Write using JS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229875"/>
            <a:ext cx="85206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b="1" lang="en" sz="1760"/>
              <a:t>‘fs’</a:t>
            </a:r>
            <a:r>
              <a:rPr lang="en" sz="1760"/>
              <a:t>  in javascript is nothing but the module required by javascript to </a:t>
            </a:r>
            <a:r>
              <a:rPr lang="en" sz="1760"/>
              <a:t>perform</a:t>
            </a:r>
            <a:r>
              <a:rPr lang="en" sz="1760"/>
              <a:t> the operation</a:t>
            </a:r>
            <a:endParaRPr sz="176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F</a:t>
            </a:r>
            <a:r>
              <a:rPr lang="en" sz="1480"/>
              <a:t>s → File System module</a:t>
            </a:r>
            <a:endParaRPr sz="1480"/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fs.readFile() and fs.writeFile() methods are used to read and write the files</a:t>
            </a:r>
            <a:endParaRPr sz="1760"/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fs.readFile()</a:t>
            </a:r>
            <a:endParaRPr sz="176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480"/>
              <a:t>fs.readFile( file_name, encoding, callback_function )</a:t>
            </a:r>
            <a:endParaRPr b="1" sz="148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filename: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contains the filename to be read, or the whole path if the file is saved elsewhere.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encoding: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stores the file’s encoding. </a:t>
            </a: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‘utf8’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default setting.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function: 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function that is invoked after the file has been read. It requires two inputs: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■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err: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there was an error.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■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file’s content.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fs.writeFile()</a:t>
            </a:r>
            <a:endParaRPr sz="176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480"/>
              <a:t>fs.writeFile( file_name, data, options, callback )</a:t>
            </a:r>
            <a:endParaRPr b="1" sz="148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file_name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It’s a string, a buffer, a URL, or a file description integer that specifies the location of the file to be written. When you use a file descriptor, it will function similarly to the fs. write() method.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data that will be sent to the file is a string, Buffer, TypedArray, or DataView.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It’s a string or object that may be used to indicate optional output options. It includes three more parameters that may be selected.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function gets invoked when the method is run.</a:t>
            </a:r>
            <a:endParaRPr sz="14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using JS	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and writing json is same as text file but there few keywords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JSON.stringify (data) → return json format which can be written to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JSON.parse(data) →takes JSON data as input and returns a new JavaScript object.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Map and JS Set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Map - it is used to map key to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exists as  key-value pair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 →</a:t>
            </a:r>
            <a:r>
              <a:rPr lang="en"/>
              <a:t> new Map</a:t>
            </a:r>
            <a:r>
              <a:rPr lang="en"/>
              <a:t>([iterable])</a:t>
            </a:r>
            <a:r>
              <a:rPr lang="en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Iterable → is usually a array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map object cannot contain the duplicate keys.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map object can contain the duplicate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key and value can be of any type (allows both object and primitive values).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map object iterates its elements in insertion order.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Set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Set - used to store the elements with unique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new Set([iterable])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It represents an iterable object whose elements will be added to the new 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set object uses the concept of keys internally.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set object cannot contain the duplicate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 set object iterates its elements in insertion order.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Promise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value after a asynchronous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is nothing but the tasks can be started parallely without waiting for 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helps to complete more tasks in shorter period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handle Asynchronous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call 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promise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Promise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rgbClr val="000000"/>
                </a:solidFill>
              </a:rPr>
              <a:t>Promise is a special JavaScript object. It produces a value after an asynchronous operation completes successfully, or an error happens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Success → resolve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Failure → reject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Syntax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b="1" lang="en" sz="1700">
                <a:solidFill>
                  <a:srgbClr val="000000"/>
                </a:solidFill>
              </a:rPr>
              <a:t>let promise = new Promise(function(resolve, reject) {   }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n</a:t>
            </a:r>
            <a:r>
              <a:rPr lang="en" sz="1700">
                <a:solidFill>
                  <a:srgbClr val="000000"/>
                </a:solidFill>
              </a:rPr>
              <a:t>ew Promise() will return promise as object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Internal properties/states of promise → </a:t>
            </a:r>
            <a:r>
              <a:rPr b="1" lang="en" sz="1700">
                <a:solidFill>
                  <a:srgbClr val="000000"/>
                </a:solidFill>
              </a:rPr>
              <a:t>state,pending,fulfilled,rejected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Promise used executor function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Uses then(), try/catch() and finally()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callback is a function which is to be executed after another function has finished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</a:t>
            </a:r>
            <a:r>
              <a:rPr lang="en">
                <a:uFill>
                  <a:noFill/>
                </a:uFill>
                <a:hlinkClick r:id="rId3"/>
              </a:rPr>
              <a:t> function</a:t>
            </a:r>
            <a:r>
              <a:rPr lang="en"/>
              <a:t> that is passed as an argument to another function so that it can be executed in that other function is called as a callback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callback's primary purpose is to execute code in response to an event.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async/await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Javascript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an object-based scripting language which is lightweight and cross-platform.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Translator (embedded in the browser) is responsible for translating the JavaScript code for the web browser.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interpreted, full-fledged programming language that enables dynamic interactivity on websites when applied to an HTML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JavaScript, users can build modern web applications to </a:t>
            </a:r>
            <a:r>
              <a:rPr b="1" lang="en"/>
              <a:t>interact directly without reloading the page every time</a:t>
            </a:r>
            <a:r>
              <a:rPr lang="en"/>
              <a:t>. The traditional website uses js to provide several forms of interactivity and simplicity.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All popular web browsers support JavaScript as they provide built-in execution environments.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JavaScript follows the syntax and structure of the C programming language. Thus, it is a structured programming language.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JavaScript is a weakly typed language, where certain types are implicitly cast (depending on the operation).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JavaScript is an object-oriented programming language that uses </a:t>
            </a:r>
            <a:r>
              <a:rPr b="1" lang="en"/>
              <a:t>prototypes</a:t>
            </a:r>
            <a:r>
              <a:rPr lang="en"/>
              <a:t> rather than using classes for inheritance.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It is a light-weighted and interpreted language.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It is a</a:t>
            </a:r>
            <a:r>
              <a:rPr b="1" lang="en"/>
              <a:t> case-sensitive </a:t>
            </a:r>
            <a:r>
              <a:rPr lang="en"/>
              <a:t>language.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JavaScript is supportable in several operating systems including, Windows, macOS, etc.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It provides good control to the users over the web browsers.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Script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Head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alert (pop up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External File (name.js)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Comment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code easy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unnecessary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line represented by → //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 line represented by → /**/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and Operators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→ “”,’’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→ 1,2,3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→ true/false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 → hoisting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→ no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Non-Primitive Data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- 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 -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 -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-/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Modulus (Remainder) -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- 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Decrement - --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