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Teko"/>
      <p:regular r:id="rId30"/>
      <p:bold r:id="rId31"/>
    </p:embeddedFont>
    <p:embeddedFont>
      <p:font typeface="Garamon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 uri="http://customooxmlschemas.google.com/">
      <go:slidesCustomData xmlns:go="http://customooxmlschemas.google.com/" r:id="rId36" roundtripDataSignature="AMtx7mgmGHLZI+tW1ld96TL+iGWbFVMB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eko-bold.fntdata"/><Relationship Id="rId30" Type="http://schemas.openxmlformats.org/officeDocument/2006/relationships/font" Target="fonts/Teko-regular.fntdata"/><Relationship Id="rId11" Type="http://schemas.openxmlformats.org/officeDocument/2006/relationships/slide" Target="slides/slide6.xml"/><Relationship Id="rId33" Type="http://schemas.openxmlformats.org/officeDocument/2006/relationships/font" Target="fonts/Garamond-bold.fntdata"/><Relationship Id="rId10" Type="http://schemas.openxmlformats.org/officeDocument/2006/relationships/slide" Target="slides/slide5.xml"/><Relationship Id="rId32" Type="http://schemas.openxmlformats.org/officeDocument/2006/relationships/font" Target="fonts/Garamond-regular.fntdata"/><Relationship Id="rId13" Type="http://schemas.openxmlformats.org/officeDocument/2006/relationships/slide" Target="slides/slide8.xml"/><Relationship Id="rId35" Type="http://schemas.openxmlformats.org/officeDocument/2006/relationships/font" Target="fonts/Garamond-boldItalic.fntdata"/><Relationship Id="rId12" Type="http://schemas.openxmlformats.org/officeDocument/2006/relationships/slide" Target="slides/slide7.xml"/><Relationship Id="rId34" Type="http://schemas.openxmlformats.org/officeDocument/2006/relationships/font" Target="fonts/Garamon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23829abf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23829ab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23829abf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723829ab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723829abf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723829abf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723829abf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723829ab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2723829abf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2723829ab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23829abf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723829ab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723829abf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723829ab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723829abf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723829abf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2d9b1fa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2d9b1f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730561f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730561f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730561f5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730561f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30561f5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30561f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30561f5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730561f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4"/>
          <p:cNvGrpSpPr/>
          <p:nvPr/>
        </p:nvGrpSpPr>
        <p:grpSpPr>
          <a:xfrm>
            <a:off x="-16934" y="0"/>
            <a:ext cx="12231160" cy="6856214"/>
            <a:chOff x="-16934" y="0"/>
            <a:chExt cx="12231160" cy="6856214"/>
          </a:xfrm>
        </p:grpSpPr>
        <p:pic>
          <p:nvPicPr>
            <p:cNvPr descr="HD-PanelTitleR1.png" id="18" name="Google Shape;18;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4"/>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4"/>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4"/>
            <p:cNvPicPr preferRelativeResize="0"/>
            <p:nvPr/>
          </p:nvPicPr>
          <p:blipFill rotWithShape="1">
            <a:blip r:embed="rId4">
              <a:alphaModFix/>
            </a:blip>
            <a:srcRect b="0" l="0" r="0" t="0"/>
            <a:stretch/>
          </p:blipFill>
          <p:spPr>
            <a:xfrm>
              <a:off x="9736202" y="3147609"/>
              <a:ext cx="2478024" cy="612648"/>
            </a:xfrm>
            <a:prstGeom prst="rect">
              <a:avLst/>
            </a:prstGeom>
            <a:noFill/>
            <a:ln>
              <a:noFill/>
            </a:ln>
          </p:spPr>
        </p:pic>
      </p:grpSp>
      <p:sp>
        <p:nvSpPr>
          <p:cNvPr id="22" name="Google Shape;22;p14"/>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4"/>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4"/>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3"/>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3"/>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4"/>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5"/>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5"/>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5"/>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5"/>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6"/>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7"/>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7"/>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7"/>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7"/>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7"/>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8"/>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8"/>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8"/>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8"/>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30"/>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0"/>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0"/>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1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4" name="Google Shape;44;p1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45" name="Google Shape;45;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17"/>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8"/>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52" name="Google Shape;5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18"/>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cxnSp>
        <p:nvCxnSpPr>
          <p:cNvPr id="57" name="Google Shape;57;p19"/>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8" name="Google Shape;58;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9"/>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1" name="Google Shape;61;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7" name="Google Shape;67;p20"/>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8" name="Google Shape;68;p20"/>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9" name="Google Shape;69;p20"/>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0" name="Google Shape;70;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2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2"/>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2"/>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1.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jpg"/><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3"/>
          <p:cNvGrpSpPr/>
          <p:nvPr/>
        </p:nvGrpSpPr>
        <p:grpSpPr>
          <a:xfrm>
            <a:off x="-15736" y="0"/>
            <a:ext cx="12229962" cy="6856214"/>
            <a:chOff x="-15736" y="0"/>
            <a:chExt cx="12229962" cy="6856214"/>
          </a:xfrm>
        </p:grpSpPr>
        <p:pic>
          <p:nvPicPr>
            <p:cNvPr descr="HD-PanelContent.png" id="7" name="Google Shape;7;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3"/>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3"/>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3"/>
            <p:cNvPicPr preferRelativeResize="0"/>
            <p:nvPr/>
          </p:nvPicPr>
          <p:blipFill rotWithShape="1">
            <a:blip r:embed="rId4">
              <a:alphaModFix/>
            </a:blip>
            <a:srcRect b="0" l="0" r="0" t="0"/>
            <a:stretch/>
          </p:blipFill>
          <p:spPr>
            <a:xfrm>
              <a:off x="11436986" y="3153832"/>
              <a:ext cx="777240" cy="606425"/>
            </a:xfrm>
            <a:prstGeom prst="rect">
              <a:avLst/>
            </a:prstGeom>
            <a:noFill/>
            <a:ln>
              <a:noFill/>
            </a:ln>
          </p:spPr>
        </p:pic>
      </p:grpSp>
      <p:sp>
        <p:nvSpPr>
          <p:cNvPr id="11" name="Google Shape;11;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ute-pictures.blogspot.co.uk/2011/08/75-free-stock-images-3d-human-character.html" TargetMode="Externa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800"/>
              <a:buFont typeface="Garamond"/>
              <a:buNone/>
            </a:pPr>
            <a:br>
              <a:rPr lang="en-US" sz="4800"/>
            </a:br>
            <a:br>
              <a:rPr lang="en-US" sz="4800"/>
            </a:br>
            <a:br>
              <a:rPr lang="en-US" sz="4800"/>
            </a:br>
            <a:br>
              <a:rPr lang="en-US" sz="4800"/>
            </a:br>
            <a:br>
              <a:rPr lang="en-US" sz="4800"/>
            </a:br>
            <a:r>
              <a:rPr lang="en-US" sz="4400"/>
              <a:t>FILLING STATION</a:t>
            </a:r>
            <a:br>
              <a:rPr lang="en-US" sz="4400"/>
            </a:br>
            <a:r>
              <a:rPr lang="en-US" sz="4400"/>
              <a:t>MANAGEMENT SYSTEM</a:t>
            </a:r>
            <a:endParaRPr sz="4400"/>
          </a:p>
        </p:txBody>
      </p:sp>
      <p:sp>
        <p:nvSpPr>
          <p:cNvPr id="152" name="Google Shape;152;p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spcBef>
                <a:spcPts val="0"/>
              </a:spcBef>
              <a:spcAft>
                <a:spcPts val="0"/>
              </a:spcAft>
              <a:buSzPct val="115000"/>
              <a:buNone/>
            </a:pPr>
            <a:r>
              <a:rPr lang="en-US" sz="7200"/>
              <a:t>By: - </a:t>
            </a:r>
            <a:endParaRPr/>
          </a:p>
          <a:p>
            <a:pPr indent="0" lvl="0" marL="0" rtl="0" algn="just">
              <a:spcBef>
                <a:spcPts val="960"/>
              </a:spcBef>
              <a:spcAft>
                <a:spcPts val="0"/>
              </a:spcAft>
              <a:buSzPct val="115000"/>
              <a:buNone/>
            </a:pPr>
            <a:r>
              <a:rPr lang="en-US" sz="7200"/>
              <a:t>AP19110010196		-		Aravind</a:t>
            </a:r>
            <a:endParaRPr/>
          </a:p>
          <a:p>
            <a:pPr indent="0" lvl="0" marL="0" rtl="0" algn="just">
              <a:spcBef>
                <a:spcPts val="960"/>
              </a:spcBef>
              <a:spcAft>
                <a:spcPts val="0"/>
              </a:spcAft>
              <a:buSzPct val="115000"/>
              <a:buNone/>
            </a:pPr>
            <a:r>
              <a:rPr lang="en-US" sz="7200"/>
              <a:t>AP19110010239		-		Nitya</a:t>
            </a:r>
            <a:endParaRPr/>
          </a:p>
          <a:p>
            <a:pPr indent="0" lvl="0" marL="0" rtl="0" algn="just">
              <a:spcBef>
                <a:spcPts val="960"/>
              </a:spcBef>
              <a:spcAft>
                <a:spcPts val="0"/>
              </a:spcAft>
              <a:buSzPct val="115000"/>
              <a:buNone/>
            </a:pPr>
            <a:r>
              <a:rPr lang="en-US" sz="7200"/>
              <a:t>AP19110010254 		-		Gowtham</a:t>
            </a:r>
            <a:endParaRPr/>
          </a:p>
          <a:p>
            <a:pPr indent="0" lvl="0" marL="0" rtl="0" algn="just">
              <a:spcBef>
                <a:spcPts val="960"/>
              </a:spcBef>
              <a:spcAft>
                <a:spcPts val="0"/>
              </a:spcAft>
              <a:buSzPct val="115000"/>
              <a:buNone/>
            </a:pPr>
            <a:r>
              <a:rPr lang="en-US" sz="7200"/>
              <a:t>AP19110010283 		-		Deepak</a:t>
            </a:r>
            <a:endParaRPr/>
          </a:p>
          <a:p>
            <a:pPr indent="0" lvl="0" marL="0" rtl="0" algn="ctr">
              <a:spcBef>
                <a:spcPts val="900"/>
              </a:spcBef>
              <a:spcAft>
                <a:spcPts val="0"/>
              </a:spcAft>
              <a:buSzPct val="115000"/>
              <a:buNone/>
            </a:pPr>
            <a:br>
              <a:rPr lang="en-US" sz="6000"/>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txBox="1"/>
          <p:nvPr>
            <p:ph type="title"/>
          </p:nvPr>
        </p:nvSpPr>
        <p:spPr>
          <a:xfrm>
            <a:off x="1293811" y="2061712"/>
            <a:ext cx="3718455" cy="698421"/>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Teko"/>
              <a:buNone/>
            </a:pPr>
            <a:r>
              <a:rPr lang="en-US" sz="4400">
                <a:latin typeface="Teko"/>
                <a:ea typeface="Teko"/>
                <a:cs typeface="Teko"/>
                <a:sym typeface="Teko"/>
              </a:rPr>
              <a:t>Proposed System</a:t>
            </a:r>
            <a:endParaRPr sz="4400">
              <a:latin typeface="Teko"/>
              <a:ea typeface="Teko"/>
              <a:cs typeface="Teko"/>
              <a:sym typeface="Teko"/>
            </a:endParaRPr>
          </a:p>
        </p:txBody>
      </p:sp>
      <p:sp>
        <p:nvSpPr>
          <p:cNvPr id="208" name="Google Shape;208;p5"/>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p>
            <a:pPr indent="-110490" lvl="0" marL="285750" rtl="0" algn="l">
              <a:spcBef>
                <a:spcPts val="0"/>
              </a:spcBef>
              <a:spcAft>
                <a:spcPts val="0"/>
              </a:spcAft>
              <a:buSzPts val="2760"/>
              <a:buNone/>
            </a:pPr>
            <a:r>
              <a:t/>
            </a:r>
            <a:endParaRPr/>
          </a:p>
          <a:p>
            <a:pPr indent="-285750" lvl="0" marL="285750" rtl="0" algn="l">
              <a:spcBef>
                <a:spcPts val="1080"/>
              </a:spcBef>
              <a:spcAft>
                <a:spcPts val="0"/>
              </a:spcAft>
              <a:buClr>
                <a:schemeClr val="dk1"/>
              </a:buClr>
              <a:buSzPts val="2760"/>
              <a:buFont typeface="Times New Roman"/>
              <a:buChar char="•"/>
            </a:pPr>
            <a:r>
              <a:rPr lang="en-US">
                <a:solidFill>
                  <a:schemeClr val="dk1"/>
                </a:solidFill>
                <a:latin typeface="Times New Roman"/>
                <a:ea typeface="Times New Roman"/>
                <a:cs typeface="Times New Roman"/>
                <a:sym typeface="Times New Roman"/>
              </a:rPr>
              <a:t>Main system functionalities :</a:t>
            </a:r>
            <a:endParaRPr>
              <a:solidFill>
                <a:schemeClr val="dk1"/>
              </a:solidFill>
              <a:latin typeface="Times New Roman"/>
              <a:ea typeface="Times New Roman"/>
              <a:cs typeface="Times New Roman"/>
              <a:sym typeface="Times New Roman"/>
            </a:endParaRPr>
          </a:p>
          <a:p>
            <a:pPr indent="-300355" lvl="1" marL="742950" rtl="0" algn="l">
              <a:spcBef>
                <a:spcPts val="1000"/>
              </a:spcBef>
              <a:spcAft>
                <a:spcPts val="0"/>
              </a:spcAft>
              <a:buClr>
                <a:schemeClr val="dk1"/>
              </a:buClr>
              <a:buSzPts val="2300"/>
              <a:buFont typeface="Times New Roman"/>
              <a:buChar char="o"/>
            </a:pPr>
            <a:r>
              <a:rPr lang="en-US">
                <a:solidFill>
                  <a:schemeClr val="dk1"/>
                </a:solidFill>
                <a:latin typeface="Times New Roman"/>
                <a:ea typeface="Times New Roman"/>
                <a:cs typeface="Times New Roman"/>
                <a:sym typeface="Times New Roman"/>
              </a:rPr>
              <a:t>Sale, Stock and Density Calculation</a:t>
            </a:r>
            <a:endParaRPr>
              <a:solidFill>
                <a:schemeClr val="dk1"/>
              </a:solidFill>
              <a:latin typeface="Times New Roman"/>
              <a:ea typeface="Times New Roman"/>
              <a:cs typeface="Times New Roman"/>
              <a:sym typeface="Times New Roman"/>
            </a:endParaRPr>
          </a:p>
          <a:p>
            <a:pPr indent="-285750" lvl="1" marL="742950" rtl="0" algn="l">
              <a:spcBef>
                <a:spcPts val="1000"/>
              </a:spcBef>
              <a:spcAft>
                <a:spcPts val="0"/>
              </a:spcAft>
              <a:buClr>
                <a:schemeClr val="dk1"/>
              </a:buClr>
              <a:buSzPts val="2300"/>
              <a:buFont typeface="Times New Roman"/>
              <a:buChar char="o"/>
            </a:pPr>
            <a:r>
              <a:rPr lang="en-US">
                <a:solidFill>
                  <a:schemeClr val="dk1"/>
                </a:solidFill>
                <a:latin typeface="Times New Roman"/>
                <a:ea typeface="Times New Roman"/>
                <a:cs typeface="Times New Roman"/>
                <a:sym typeface="Times New Roman"/>
              </a:rPr>
              <a:t>Records Display</a:t>
            </a:r>
            <a:endParaRPr>
              <a:solidFill>
                <a:schemeClr val="dk1"/>
              </a:solidFill>
              <a:latin typeface="Times New Roman"/>
              <a:ea typeface="Times New Roman"/>
              <a:cs typeface="Times New Roman"/>
              <a:sym typeface="Times New Roman"/>
            </a:endParaRPr>
          </a:p>
          <a:p>
            <a:pPr indent="-285750" lvl="0" marL="285750" rtl="0" algn="l">
              <a:spcBef>
                <a:spcPts val="1080"/>
              </a:spcBef>
              <a:spcAft>
                <a:spcPts val="0"/>
              </a:spcAft>
              <a:buClr>
                <a:schemeClr val="dk1"/>
              </a:buClr>
              <a:buSzPts val="2760"/>
              <a:buFont typeface="Times New Roman"/>
              <a:buChar char="•"/>
            </a:pPr>
            <a:r>
              <a:rPr lang="en-US">
                <a:solidFill>
                  <a:schemeClr val="dk1"/>
                </a:solidFill>
                <a:latin typeface="Times New Roman"/>
                <a:ea typeface="Times New Roman"/>
                <a:cs typeface="Times New Roman"/>
                <a:sym typeface="Times New Roman"/>
              </a:rPr>
              <a:t>Account section</a:t>
            </a:r>
            <a:endParaRPr>
              <a:solidFill>
                <a:schemeClr val="dk1"/>
              </a:solidFill>
              <a:latin typeface="Times New Roman"/>
              <a:ea typeface="Times New Roman"/>
              <a:cs typeface="Times New Roman"/>
              <a:sym typeface="Times New Roman"/>
            </a:endParaRPr>
          </a:p>
          <a:p>
            <a:pPr indent="0" lvl="0" marL="0" rtl="0" algn="l">
              <a:spcBef>
                <a:spcPts val="1080"/>
              </a:spcBef>
              <a:spcAft>
                <a:spcPts val="0"/>
              </a:spcAft>
              <a:buSzPts val="2760"/>
              <a:buNone/>
            </a:pPr>
            <a:r>
              <a:t/>
            </a:r>
            <a:endParaRPr>
              <a:solidFill>
                <a:schemeClr val="dk1"/>
              </a:solidFill>
            </a:endParaRPr>
          </a:p>
          <a:p>
            <a:pPr indent="0" lvl="0" marL="0" rtl="0" algn="l">
              <a:spcBef>
                <a:spcPts val="1080"/>
              </a:spcBef>
              <a:spcAft>
                <a:spcPts val="0"/>
              </a:spcAft>
              <a:buSzPts val="2760"/>
              <a:buNone/>
            </a:pPr>
            <a:r>
              <a:t/>
            </a:r>
            <a:endParaRPr/>
          </a:p>
          <a:p>
            <a:pPr indent="0" lvl="0" marL="0" rtl="0" algn="l">
              <a:spcBef>
                <a:spcPts val="1080"/>
              </a:spcBef>
              <a:spcAft>
                <a:spcPts val="0"/>
              </a:spcAft>
              <a:buSzPts val="2760"/>
              <a:buNone/>
            </a:pPr>
            <a:r>
              <a:t/>
            </a:r>
            <a:endParaRPr/>
          </a:p>
        </p:txBody>
      </p:sp>
      <p:sp>
        <p:nvSpPr>
          <p:cNvPr id="209" name="Google Shape;209;p5"/>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40"/>
              <a:buNone/>
            </a:pPr>
            <a:r>
              <a:rPr lang="en-US"/>
              <a:t>Required steps to achieve our Aim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Sale, Stock and Density Calculation</a:t>
            </a:r>
            <a:endParaRPr/>
          </a:p>
        </p:txBody>
      </p:sp>
      <p:sp>
        <p:nvSpPr>
          <p:cNvPr id="215" name="Google Shape;215;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24790" lvl="0" marL="285750" rtl="0" algn="l">
              <a:lnSpc>
                <a:spcPct val="8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Done for both Petrol and Diesel</a:t>
            </a:r>
            <a:endParaRPr sz="1800">
              <a:solidFill>
                <a:schemeClr val="dk1"/>
              </a:solidFill>
              <a:latin typeface="Times New Roman"/>
              <a:ea typeface="Times New Roman"/>
              <a:cs typeface="Times New Roman"/>
              <a:sym typeface="Times New Roman"/>
            </a:endParaRPr>
          </a:p>
          <a:p>
            <a:pPr indent="0" lvl="0" marL="285750" rtl="0" algn="l">
              <a:lnSpc>
                <a:spcPct val="8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24790" lvl="0" marL="285750" rtl="0" algn="l">
              <a:lnSpc>
                <a:spcPct val="80000"/>
              </a:lnSpc>
              <a:spcBef>
                <a:spcPts val="1080"/>
              </a:spcBef>
              <a:spcAft>
                <a:spcPts val="0"/>
              </a:spcAft>
              <a:buClr>
                <a:schemeClr val="dk1"/>
              </a:buClr>
              <a:buSzPts val="1800"/>
              <a:buFont typeface="Times New Roman"/>
              <a:buChar char="•"/>
            </a:pPr>
            <a:r>
              <a:rPr b="1" lang="en-US" sz="1800" u="sng">
                <a:solidFill>
                  <a:schemeClr val="dk1"/>
                </a:solidFill>
                <a:latin typeface="Times New Roman"/>
                <a:ea typeface="Times New Roman"/>
                <a:cs typeface="Times New Roman"/>
                <a:sym typeface="Times New Roman"/>
              </a:rPr>
              <a:t>Diesel/Petrol Sale :</a:t>
            </a:r>
            <a:endParaRPr b="1" sz="1800" u="sng">
              <a:solidFill>
                <a:schemeClr val="dk1"/>
              </a:solidFill>
              <a:latin typeface="Times New Roman"/>
              <a:ea typeface="Times New Roman"/>
              <a:cs typeface="Times New Roman"/>
              <a:sym typeface="Times New Roman"/>
            </a:endParaRPr>
          </a:p>
          <a:p>
            <a:pPr indent="0" lvl="0" marL="285750" rtl="0" algn="l">
              <a:lnSpc>
                <a:spcPct val="80000"/>
              </a:lnSpc>
              <a:spcBef>
                <a:spcPts val="1080"/>
              </a:spcBef>
              <a:spcAft>
                <a:spcPts val="0"/>
              </a:spcAft>
              <a:buNone/>
            </a:pPr>
            <a:r>
              <a:t/>
            </a:r>
            <a:endParaRPr b="1" sz="1800" u="sng">
              <a:solidFill>
                <a:schemeClr val="dk1"/>
              </a:solidFill>
              <a:latin typeface="Times New Roman"/>
              <a:ea typeface="Times New Roman"/>
              <a:cs typeface="Times New Roman"/>
              <a:sym typeface="Times New Roman"/>
            </a:endParaRPr>
          </a:p>
          <a:p>
            <a:pPr indent="-268605" lvl="1" marL="742950" rtl="0" algn="l">
              <a:lnSpc>
                <a:spcPct val="8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 this field we will calculate Total Meter Sale,  and Total Amount</a:t>
            </a:r>
            <a:endParaRPr/>
          </a:p>
          <a:p>
            <a:pPr indent="-285750" lvl="2" marL="1200150" rtl="0" algn="l">
              <a:lnSpc>
                <a:spcPct val="80000"/>
              </a:lnSpc>
              <a:spcBef>
                <a:spcPts val="1000"/>
              </a:spcBef>
              <a:spcAft>
                <a:spcPts val="0"/>
              </a:spcAft>
              <a:buSzPts val="2070"/>
              <a:buFont typeface="Noto Sans Symbols"/>
              <a:buChar char="▪"/>
            </a:pPr>
            <a:r>
              <a:rPr lang="en-US">
                <a:solidFill>
                  <a:schemeClr val="dk1"/>
                </a:solidFill>
                <a:latin typeface="Times New Roman"/>
                <a:ea typeface="Times New Roman"/>
                <a:cs typeface="Times New Roman"/>
                <a:sym typeface="Times New Roman"/>
              </a:rPr>
              <a:t>Total Meter Sale 	= 	SaleForNozzle1 + SaleForNozzle2 + SaleForNozzle3 + 							SaleForNozzle4</a:t>
            </a:r>
            <a:endParaRPr>
              <a:solidFill>
                <a:schemeClr val="dk1"/>
              </a:solidFill>
              <a:latin typeface="Times New Roman"/>
              <a:ea typeface="Times New Roman"/>
              <a:cs typeface="Times New Roman"/>
              <a:sym typeface="Times New Roman"/>
            </a:endParaRPr>
          </a:p>
          <a:p>
            <a:pPr indent="-285750" lvl="2" marL="1200150" rtl="0" algn="l">
              <a:lnSpc>
                <a:spcPct val="80000"/>
              </a:lnSpc>
              <a:spcBef>
                <a:spcPts val="1000"/>
              </a:spcBef>
              <a:spcAft>
                <a:spcPts val="0"/>
              </a:spcAft>
              <a:buSzPts val="2070"/>
              <a:buFont typeface="Noto Sans Symbols"/>
              <a:buChar char="▪"/>
            </a:pPr>
            <a:r>
              <a:rPr lang="en-US" sz="1800">
                <a:solidFill>
                  <a:schemeClr val="dk1"/>
                </a:solidFill>
                <a:latin typeface="Times New Roman"/>
                <a:ea typeface="Times New Roman"/>
                <a:cs typeface="Times New Roman"/>
                <a:sym typeface="Times New Roman"/>
              </a:rPr>
              <a:t>Actual sale = Total Meter Sale - Testing</a:t>
            </a:r>
            <a:endParaRPr>
              <a:solidFill>
                <a:schemeClr val="dk1"/>
              </a:solidFill>
              <a:latin typeface="Times New Roman"/>
              <a:ea typeface="Times New Roman"/>
              <a:cs typeface="Times New Roman"/>
              <a:sym typeface="Times New Roman"/>
            </a:endParaRPr>
          </a:p>
          <a:p>
            <a:pPr indent="-285750" lvl="2" marL="1200150" rtl="0" algn="l">
              <a:lnSpc>
                <a:spcPct val="80000"/>
              </a:lnSpc>
              <a:spcBef>
                <a:spcPts val="1000"/>
              </a:spcBef>
              <a:spcAft>
                <a:spcPts val="0"/>
              </a:spcAft>
              <a:buSzPts val="2070"/>
              <a:buFont typeface="Noto Sans Symbols"/>
              <a:buChar char="▪"/>
            </a:pPr>
            <a:r>
              <a:rPr lang="en-US" sz="1800">
                <a:solidFill>
                  <a:schemeClr val="dk1"/>
                </a:solidFill>
                <a:latin typeface="Times New Roman"/>
                <a:ea typeface="Times New Roman"/>
                <a:cs typeface="Times New Roman"/>
                <a:sym typeface="Times New Roman"/>
              </a:rPr>
              <a:t>Total Amount = Actual Sale * Rate</a:t>
            </a:r>
            <a:endParaRPr sz="1800">
              <a:solidFill>
                <a:schemeClr val="dk1"/>
              </a:solidFill>
              <a:latin typeface="Times New Roman"/>
              <a:ea typeface="Times New Roman"/>
              <a:cs typeface="Times New Roman"/>
              <a:sym typeface="Times New Roman"/>
            </a:endParaRPr>
          </a:p>
          <a:p>
            <a:pPr indent="0" lvl="0" marL="742950" rtl="0" algn="l">
              <a:lnSpc>
                <a:spcPct val="80000"/>
              </a:lnSpc>
              <a:spcBef>
                <a:spcPts val="1000"/>
              </a:spcBef>
              <a:spcAft>
                <a:spcPts val="0"/>
              </a:spcAft>
              <a:buSzPts val="688"/>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ph type="title"/>
          </p:nvPr>
        </p:nvSpPr>
        <p:spPr>
          <a:xfrm>
            <a:off x="1295402" y="982132"/>
            <a:ext cx="9601196" cy="131645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Sale, Stock and Density Calculation</a:t>
            </a:r>
            <a:endParaRPr/>
          </a:p>
        </p:txBody>
      </p:sp>
      <p:sp>
        <p:nvSpPr>
          <p:cNvPr id="221" name="Google Shape;221;p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287702" lvl="0" marL="285750" rtl="0" algn="l">
              <a:lnSpc>
                <a:spcPct val="80000"/>
              </a:lnSpc>
              <a:spcBef>
                <a:spcPts val="0"/>
              </a:spcBef>
              <a:spcAft>
                <a:spcPts val="0"/>
              </a:spcAft>
              <a:buSzPts val="1802"/>
              <a:buFont typeface="Times New Roman"/>
              <a:buChar char="•"/>
            </a:pPr>
            <a:r>
              <a:rPr b="1" lang="en-US" sz="1645" u="sng">
                <a:latin typeface="Times New Roman"/>
                <a:ea typeface="Times New Roman"/>
                <a:cs typeface="Times New Roman"/>
                <a:sym typeface="Times New Roman"/>
              </a:rPr>
              <a:t>Diesel/Petrol Stock :</a:t>
            </a:r>
            <a:endParaRPr sz="1740">
              <a:latin typeface="Times New Roman"/>
              <a:ea typeface="Times New Roman"/>
              <a:cs typeface="Times New Roman"/>
              <a:sym typeface="Times New Roman"/>
            </a:endParaRPr>
          </a:p>
          <a:p>
            <a:pPr indent="-300355" lvl="1" marL="742950" rtl="0" algn="l">
              <a:spcBef>
                <a:spcPts val="1000"/>
              </a:spcBef>
              <a:spcAft>
                <a:spcPts val="0"/>
              </a:spcAft>
              <a:buSzPts val="2300"/>
              <a:buFont typeface="Times New Roman"/>
              <a:buChar char="▪"/>
            </a:pPr>
            <a:r>
              <a:rPr lang="en-US">
                <a:latin typeface="Times New Roman"/>
                <a:ea typeface="Times New Roman"/>
                <a:cs typeface="Times New Roman"/>
                <a:sym typeface="Times New Roman"/>
              </a:rPr>
              <a:t>In this field we will calculate Total stock , Closing Stock and Variation</a:t>
            </a:r>
            <a:endParaRPr>
              <a:latin typeface="Times New Roman"/>
              <a:ea typeface="Times New Roman"/>
              <a:cs typeface="Times New Roman"/>
              <a:sym typeface="Times New Roman"/>
            </a:endParaRPr>
          </a:p>
          <a:p>
            <a:pPr indent="-285750" lvl="2" marL="1200150" rtl="0" algn="l">
              <a:spcBef>
                <a:spcPts val="960"/>
              </a:spcBef>
              <a:spcAft>
                <a:spcPts val="0"/>
              </a:spcAft>
              <a:buSzPts val="2070"/>
              <a:buFont typeface="Times New Roman"/>
              <a:buChar char="•"/>
            </a:pPr>
            <a:r>
              <a:rPr lang="en-US">
                <a:solidFill>
                  <a:schemeClr val="dk1"/>
                </a:solidFill>
                <a:latin typeface="Times New Roman"/>
                <a:ea typeface="Times New Roman"/>
                <a:cs typeface="Times New Roman"/>
                <a:sym typeface="Times New Roman"/>
              </a:rPr>
              <a:t>Total stock = opening stock + receipt stock</a:t>
            </a:r>
            <a:endParaRPr>
              <a:latin typeface="Times New Roman"/>
              <a:ea typeface="Times New Roman"/>
              <a:cs typeface="Times New Roman"/>
              <a:sym typeface="Times New Roman"/>
            </a:endParaRPr>
          </a:p>
          <a:p>
            <a:pPr indent="-285750" lvl="2" marL="1200150" rtl="0" algn="l">
              <a:spcBef>
                <a:spcPts val="960"/>
              </a:spcBef>
              <a:spcAft>
                <a:spcPts val="0"/>
              </a:spcAft>
              <a:buSzPts val="2070"/>
              <a:buFont typeface="Times New Roman"/>
              <a:buChar char="•"/>
            </a:pPr>
            <a:r>
              <a:rPr lang="en-US">
                <a:solidFill>
                  <a:schemeClr val="dk1"/>
                </a:solidFill>
                <a:latin typeface="Times New Roman"/>
                <a:ea typeface="Times New Roman"/>
                <a:cs typeface="Times New Roman"/>
                <a:sym typeface="Times New Roman"/>
              </a:rPr>
              <a:t>Closing Stock = Total Stock - Actual Sale	    </a:t>
            </a:r>
            <a:endParaRPr>
              <a:solidFill>
                <a:schemeClr val="dk1"/>
              </a:solidFill>
              <a:latin typeface="Times New Roman"/>
              <a:ea typeface="Times New Roman"/>
              <a:cs typeface="Times New Roman"/>
              <a:sym typeface="Times New Roman"/>
            </a:endParaRPr>
          </a:p>
          <a:p>
            <a:pPr indent="-285750" lvl="2" marL="1200150" rtl="0" algn="l">
              <a:spcBef>
                <a:spcPts val="960"/>
              </a:spcBef>
              <a:spcAft>
                <a:spcPts val="0"/>
              </a:spcAft>
              <a:buSzPts val="2070"/>
              <a:buFont typeface="Times New Roman"/>
              <a:buChar char="•"/>
            </a:pPr>
            <a:r>
              <a:rPr lang="en-US">
                <a:solidFill>
                  <a:schemeClr val="dk1"/>
                </a:solidFill>
                <a:latin typeface="Times New Roman"/>
                <a:ea typeface="Times New Roman"/>
                <a:cs typeface="Times New Roman"/>
                <a:sym typeface="Times New Roman"/>
              </a:rPr>
              <a:t>Variation = Actual Dip - Closing Stock</a:t>
            </a:r>
            <a:endParaRPr sz="1645">
              <a:latin typeface="Times New Roman"/>
              <a:ea typeface="Times New Roman"/>
              <a:cs typeface="Times New Roman"/>
              <a:sym typeface="Times New Roman"/>
            </a:endParaRPr>
          </a:p>
          <a:p>
            <a:pPr indent="0" lvl="1" marL="1085850" rtl="0" algn="just">
              <a:lnSpc>
                <a:spcPct val="80000"/>
              </a:lnSpc>
              <a:spcBef>
                <a:spcPts val="0"/>
              </a:spcBef>
              <a:spcAft>
                <a:spcPts val="0"/>
              </a:spcAft>
              <a:buSzPts val="1202"/>
              <a:buNone/>
            </a:pPr>
            <a:r>
              <a:t/>
            </a:r>
            <a:endParaRPr b="1" sz="1645" u="sng">
              <a:latin typeface="Times New Roman"/>
              <a:ea typeface="Times New Roman"/>
              <a:cs typeface="Times New Roman"/>
              <a:sym typeface="Times New Roman"/>
            </a:endParaRPr>
          </a:p>
          <a:p>
            <a:pPr indent="-287702" lvl="0" marL="285750" rtl="0" algn="l">
              <a:lnSpc>
                <a:spcPct val="80000"/>
              </a:lnSpc>
              <a:spcBef>
                <a:spcPts val="308"/>
              </a:spcBef>
              <a:spcAft>
                <a:spcPts val="0"/>
              </a:spcAft>
              <a:buSzPts val="1802"/>
              <a:buFont typeface="Times New Roman"/>
              <a:buChar char="•"/>
            </a:pPr>
            <a:r>
              <a:rPr b="1" lang="en-US" sz="1645" u="sng">
                <a:latin typeface="Times New Roman"/>
                <a:ea typeface="Times New Roman"/>
                <a:cs typeface="Times New Roman"/>
                <a:sym typeface="Times New Roman"/>
              </a:rPr>
              <a:t>Diesel/Petrol Density :</a:t>
            </a:r>
            <a:endParaRPr b="1" sz="1645" u="sng">
              <a:latin typeface="Times New Roman"/>
              <a:ea typeface="Times New Roman"/>
              <a:cs typeface="Times New Roman"/>
              <a:sym typeface="Times New Roman"/>
            </a:endParaRPr>
          </a:p>
          <a:p>
            <a:pPr indent="0" lvl="0" marL="285750" rtl="0" algn="l">
              <a:lnSpc>
                <a:spcPct val="80000"/>
              </a:lnSpc>
              <a:spcBef>
                <a:spcPts val="308"/>
              </a:spcBef>
              <a:spcAft>
                <a:spcPts val="0"/>
              </a:spcAft>
              <a:buNone/>
            </a:pPr>
            <a:r>
              <a:t/>
            </a:r>
            <a:endParaRPr b="1" sz="1645" u="sng">
              <a:latin typeface="Times New Roman"/>
              <a:ea typeface="Times New Roman"/>
              <a:cs typeface="Times New Roman"/>
              <a:sym typeface="Times New Roman"/>
            </a:endParaRPr>
          </a:p>
          <a:p>
            <a:pPr indent="-287702" lvl="1" marL="742950" rtl="0" algn="l">
              <a:lnSpc>
                <a:spcPct val="80000"/>
              </a:lnSpc>
              <a:spcBef>
                <a:spcPts val="908"/>
              </a:spcBef>
              <a:spcAft>
                <a:spcPts val="0"/>
              </a:spcAft>
              <a:buSzPts val="1802"/>
              <a:buFont typeface="Times New Roman"/>
              <a:buChar char="❖"/>
            </a:pPr>
            <a:r>
              <a:rPr lang="en-US" sz="1645">
                <a:latin typeface="Times New Roman"/>
                <a:ea typeface="Times New Roman"/>
                <a:cs typeface="Times New Roman"/>
                <a:sym typeface="Times New Roman"/>
              </a:rPr>
              <a:t>In this field we will calculate </a:t>
            </a:r>
            <a:r>
              <a:rPr i="0" lang="en-US" sz="1645" u="none" strike="noStrike">
                <a:solidFill>
                  <a:srgbClr val="000000"/>
                </a:solidFill>
                <a:latin typeface="Times New Roman"/>
                <a:ea typeface="Times New Roman"/>
                <a:cs typeface="Times New Roman"/>
                <a:sym typeface="Times New Roman"/>
              </a:rPr>
              <a:t>Density Difference </a:t>
            </a:r>
            <a:endParaRPr sz="1645">
              <a:solidFill>
                <a:srgbClr val="000000"/>
              </a:solidFill>
              <a:latin typeface="Times New Roman"/>
              <a:ea typeface="Times New Roman"/>
              <a:cs typeface="Times New Roman"/>
              <a:sym typeface="Times New Roman"/>
            </a:endParaRPr>
          </a:p>
          <a:p>
            <a:pPr indent="-268716" lvl="2" marL="1200150" rtl="0" algn="l">
              <a:lnSpc>
                <a:spcPct val="80000"/>
              </a:lnSpc>
              <a:spcBef>
                <a:spcPts val="908"/>
              </a:spcBef>
              <a:spcAft>
                <a:spcPts val="0"/>
              </a:spcAft>
              <a:buSzPts val="1802"/>
              <a:buFont typeface="Times New Roman"/>
              <a:buChar char="▪"/>
            </a:pPr>
            <a:r>
              <a:rPr lang="en-US" sz="1645">
                <a:solidFill>
                  <a:schemeClr val="dk1"/>
                </a:solidFill>
                <a:latin typeface="Times New Roman"/>
                <a:ea typeface="Times New Roman"/>
                <a:cs typeface="Times New Roman"/>
                <a:sym typeface="Times New Roman"/>
              </a:rPr>
              <a:t>Density Difference = Receipts Density - As Per Challan Density</a:t>
            </a:r>
            <a:endParaRPr sz="1645">
              <a:solidFill>
                <a:schemeClr val="dk1"/>
              </a:solidFill>
              <a:latin typeface="Times New Roman"/>
              <a:ea typeface="Times New Roman"/>
              <a:cs typeface="Times New Roman"/>
              <a:sym typeface="Times New Roman"/>
            </a:endParaRPr>
          </a:p>
          <a:p>
            <a:pPr indent="0" lvl="0" marL="1200150" rtl="0" algn="l">
              <a:lnSpc>
                <a:spcPct val="80000"/>
              </a:lnSpc>
              <a:spcBef>
                <a:spcPts val="908"/>
              </a:spcBef>
              <a:spcAft>
                <a:spcPts val="0"/>
              </a:spcAft>
              <a:buNone/>
            </a:pPr>
            <a:br>
              <a:rPr lang="en-US" sz="1170">
                <a:latin typeface="Times New Roman"/>
                <a:ea typeface="Times New Roman"/>
                <a:cs typeface="Times New Roman"/>
                <a:sym typeface="Times New Roman"/>
              </a:rPr>
            </a:br>
            <a:endParaRPr b="1" sz="1360" u="sng">
              <a:latin typeface="Times New Roman"/>
              <a:ea typeface="Times New Roman"/>
              <a:cs typeface="Times New Roman"/>
              <a:sym typeface="Times New Roman"/>
            </a:endParaRPr>
          </a:p>
          <a:p>
            <a:pPr indent="-183514" lvl="1" marL="1371600" rtl="0" algn="just">
              <a:lnSpc>
                <a:spcPct val="80000"/>
              </a:lnSpc>
              <a:spcBef>
                <a:spcPts val="600"/>
              </a:spcBef>
              <a:spcAft>
                <a:spcPts val="0"/>
              </a:spcAft>
              <a:buSzPts val="1093"/>
              <a:buFont typeface="Noto Sans Symbols"/>
              <a:buNone/>
            </a:pPr>
            <a:r>
              <a:t/>
            </a:r>
            <a:endParaRPr b="0" i="0" sz="1550" u="none" strike="noStrike">
              <a:solidFill>
                <a:srgbClr val="000000"/>
              </a:solidFill>
              <a:latin typeface="Times New Roman"/>
              <a:ea typeface="Times New Roman"/>
              <a:cs typeface="Times New Roman"/>
              <a:sym typeface="Times New Roman"/>
            </a:endParaRPr>
          </a:p>
          <a:p>
            <a:pPr indent="0" lvl="0" marL="0" rtl="0" algn="l">
              <a:lnSpc>
                <a:spcPct val="80000"/>
              </a:lnSpc>
              <a:spcBef>
                <a:spcPts val="336"/>
              </a:spcBef>
              <a:spcAft>
                <a:spcPts val="0"/>
              </a:spcAft>
              <a:buSzPts val="1311"/>
              <a:buNone/>
            </a:pPr>
            <a:r>
              <a:t/>
            </a:r>
            <a:endParaRPr b="1" sz="114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Records Display and Account Section</a:t>
            </a:r>
            <a:endParaRPr/>
          </a:p>
        </p:txBody>
      </p:sp>
      <p:sp>
        <p:nvSpPr>
          <p:cNvPr id="227" name="Google Shape;227;p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Font typeface="Times New Roman"/>
              <a:buChar char="•"/>
            </a:pPr>
            <a:r>
              <a:rPr lang="en-US">
                <a:latin typeface="Times New Roman"/>
                <a:ea typeface="Times New Roman"/>
                <a:cs typeface="Times New Roman"/>
                <a:sym typeface="Times New Roman"/>
              </a:rPr>
              <a:t>After calculation records are stored in Database</a:t>
            </a:r>
            <a:endParaRPr>
              <a:latin typeface="Times New Roman"/>
              <a:ea typeface="Times New Roman"/>
              <a:cs typeface="Times New Roman"/>
              <a:sym typeface="Times New Roman"/>
            </a:endParaRPr>
          </a:p>
          <a:p>
            <a:pPr indent="-285750" lvl="0" marL="285750" rtl="0" algn="l">
              <a:spcBef>
                <a:spcPts val="1080"/>
              </a:spcBef>
              <a:spcAft>
                <a:spcPts val="0"/>
              </a:spcAft>
              <a:buSzPts val="2760"/>
              <a:buFont typeface="Times New Roman"/>
              <a:buChar char="•"/>
            </a:pPr>
            <a:r>
              <a:rPr lang="en-US">
                <a:latin typeface="Times New Roman"/>
                <a:ea typeface="Times New Roman"/>
                <a:cs typeface="Times New Roman"/>
                <a:sym typeface="Times New Roman"/>
              </a:rPr>
              <a:t>All the records will be appeared on your screen after submitting the inputs</a:t>
            </a:r>
            <a:endParaRPr>
              <a:latin typeface="Times New Roman"/>
              <a:ea typeface="Times New Roman"/>
              <a:cs typeface="Times New Roman"/>
              <a:sym typeface="Times New Roman"/>
            </a:endParaRPr>
          </a:p>
          <a:p>
            <a:pPr indent="-110490" lvl="0" marL="285750" rtl="0" algn="l">
              <a:spcBef>
                <a:spcPts val="1080"/>
              </a:spcBef>
              <a:spcAft>
                <a:spcPts val="0"/>
              </a:spcAft>
              <a:buSzPts val="2760"/>
              <a:buNone/>
            </a:pPr>
            <a:r>
              <a:t/>
            </a:r>
            <a:endParaRPr>
              <a:latin typeface="Times New Roman"/>
              <a:ea typeface="Times New Roman"/>
              <a:cs typeface="Times New Roman"/>
              <a:sym typeface="Times New Roman"/>
            </a:endParaRPr>
          </a:p>
          <a:p>
            <a:pPr indent="-285750" lvl="0" marL="285750" rtl="0" algn="l">
              <a:spcBef>
                <a:spcPts val="1080"/>
              </a:spcBef>
              <a:spcAft>
                <a:spcPts val="0"/>
              </a:spcAft>
              <a:buSzPts val="2760"/>
              <a:buChar char="•"/>
            </a:pPr>
            <a:r>
              <a:rPr lang="en-US">
                <a:latin typeface="Times New Roman"/>
                <a:ea typeface="Times New Roman"/>
                <a:cs typeface="Times New Roman"/>
                <a:sym typeface="Times New Roman"/>
              </a:rPr>
              <a:t>In Account section the dealer can store the details about money transactions , Quantity of fuel received in a receipt, </a:t>
            </a:r>
            <a:r>
              <a:rPr lang="en-US" sz="2200">
                <a:solidFill>
                  <a:schemeClr val="dk1"/>
                </a:solidFill>
                <a:highlight>
                  <a:srgbClr val="FFFFFF"/>
                </a:highlight>
                <a:latin typeface="Times New Roman"/>
                <a:ea typeface="Times New Roman"/>
                <a:cs typeface="Times New Roman"/>
                <a:sym typeface="Times New Roman"/>
              </a:rPr>
              <a:t>Payment Date, Short/Excess and </a:t>
            </a:r>
            <a:r>
              <a:rPr b="1" lang="en-US" sz="900">
                <a:solidFill>
                  <a:srgbClr val="777777"/>
                </a:solidFill>
                <a:highlight>
                  <a:srgbClr val="FFFFFF"/>
                </a:highlight>
                <a:latin typeface="Times New Roman"/>
                <a:ea typeface="Times New Roman"/>
                <a:cs typeface="Times New Roman"/>
                <a:sym typeface="Times New Roman"/>
              </a:rPr>
              <a:t> </a:t>
            </a:r>
            <a:r>
              <a:rPr lang="en-US">
                <a:latin typeface="Times New Roman"/>
                <a:ea typeface="Times New Roman"/>
                <a:cs typeface="Times New Roman"/>
                <a:sym typeface="Times New Roman"/>
              </a:rPr>
              <a:t>etc….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2723829abf_2_7"/>
          <p:cNvSpPr txBox="1"/>
          <p:nvPr>
            <p:ph type="ctrTitle"/>
          </p:nvPr>
        </p:nvSpPr>
        <p:spPr>
          <a:xfrm>
            <a:off x="2692398" y="1871131"/>
            <a:ext cx="6815700" cy="1515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400">
                <a:latin typeface="Teko"/>
                <a:ea typeface="Teko"/>
                <a:cs typeface="Teko"/>
                <a:sym typeface="Teko"/>
              </a:rPr>
              <a:t>RESULTS/ PERFORMANCE EVALUATION</a:t>
            </a:r>
            <a:endParaRPr/>
          </a:p>
        </p:txBody>
      </p:sp>
      <p:sp>
        <p:nvSpPr>
          <p:cNvPr id="233" name="Google Shape;233;g12723829abf_2_7"/>
          <p:cNvSpPr txBox="1"/>
          <p:nvPr>
            <p:ph idx="1" type="subTitle"/>
          </p:nvPr>
        </p:nvSpPr>
        <p:spPr>
          <a:xfrm>
            <a:off x="2692398" y="3657597"/>
            <a:ext cx="6815700" cy="1320900"/>
          </a:xfrm>
          <a:prstGeom prst="rect">
            <a:avLst/>
          </a:prstGeom>
        </p:spPr>
        <p:txBody>
          <a:bodyPr anchorCtr="0" anchor="t" bIns="45700" lIns="91425" spcFirstLastPara="1" rIns="91425" wrap="square" tIns="45700">
            <a:normAutofit/>
          </a:bodyPr>
          <a:lstStyle/>
          <a:p>
            <a:pPr indent="0" lvl="0" marL="0" rtl="0" algn="ctr">
              <a:spcBef>
                <a:spcPts val="420"/>
              </a:spcBef>
              <a:spcAft>
                <a:spcPts val="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t/>
            </a:r>
            <a:endParaRPr/>
          </a:p>
        </p:txBody>
      </p:sp>
      <p:sp>
        <p:nvSpPr>
          <p:cNvPr id="239" name="Google Shape;239;p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110490" lvl="0" marL="285750" rtl="0" algn="l">
              <a:spcBef>
                <a:spcPts val="0"/>
              </a:spcBef>
              <a:spcAft>
                <a:spcPts val="0"/>
              </a:spcAft>
              <a:buSzPts val="2760"/>
              <a:buNone/>
            </a:pPr>
            <a:r>
              <a:t/>
            </a:r>
            <a:endParaRPr b="1"/>
          </a:p>
        </p:txBody>
      </p:sp>
      <p:pic>
        <p:nvPicPr>
          <p:cNvPr id="240" name="Google Shape;240;p9"/>
          <p:cNvPicPr preferRelativeResize="0"/>
          <p:nvPr/>
        </p:nvPicPr>
        <p:blipFill>
          <a:blip r:embed="rId3">
            <a:alphaModFix/>
          </a:blip>
          <a:stretch>
            <a:fillRect/>
          </a:stretch>
        </p:blipFill>
        <p:spPr>
          <a:xfrm>
            <a:off x="814700" y="742525"/>
            <a:ext cx="10560301" cy="5651400"/>
          </a:xfrm>
          <a:prstGeom prst="rect">
            <a:avLst/>
          </a:prstGeom>
          <a:noFill/>
          <a:ln>
            <a:noFill/>
          </a:ln>
        </p:spPr>
      </p:pic>
      <p:pic>
        <p:nvPicPr>
          <p:cNvPr id="241" name="Google Shape;241;p9"/>
          <p:cNvPicPr preferRelativeResize="0"/>
          <p:nvPr/>
        </p:nvPicPr>
        <p:blipFill>
          <a:blip r:embed="rId4">
            <a:alphaModFix/>
          </a:blip>
          <a:stretch>
            <a:fillRect/>
          </a:stretch>
        </p:blipFill>
        <p:spPr>
          <a:xfrm>
            <a:off x="464075" y="484700"/>
            <a:ext cx="11261549" cy="590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g12723829abf_2_12"/>
          <p:cNvPicPr preferRelativeResize="0"/>
          <p:nvPr/>
        </p:nvPicPr>
        <p:blipFill>
          <a:blip r:embed="rId3">
            <a:alphaModFix/>
          </a:blip>
          <a:stretch>
            <a:fillRect/>
          </a:stretch>
        </p:blipFill>
        <p:spPr>
          <a:xfrm>
            <a:off x="464075" y="474400"/>
            <a:ext cx="11251251" cy="591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12723829abf_2_19"/>
          <p:cNvPicPr preferRelativeResize="0"/>
          <p:nvPr/>
        </p:nvPicPr>
        <p:blipFill>
          <a:blip r:embed="rId3">
            <a:alphaModFix/>
          </a:blip>
          <a:stretch>
            <a:fillRect/>
          </a:stretch>
        </p:blipFill>
        <p:spPr>
          <a:xfrm>
            <a:off x="434288" y="458912"/>
            <a:ext cx="11323424" cy="59401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g12723829abf_2_22"/>
          <p:cNvPicPr preferRelativeResize="0"/>
          <p:nvPr/>
        </p:nvPicPr>
        <p:blipFill>
          <a:blip r:embed="rId3">
            <a:alphaModFix/>
          </a:blip>
          <a:stretch>
            <a:fillRect/>
          </a:stretch>
        </p:blipFill>
        <p:spPr>
          <a:xfrm>
            <a:off x="381575" y="474400"/>
            <a:ext cx="11426550" cy="5898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12723829abf_2_25"/>
          <p:cNvPicPr preferRelativeResize="0"/>
          <p:nvPr/>
        </p:nvPicPr>
        <p:blipFill>
          <a:blip r:embed="rId3">
            <a:alphaModFix/>
          </a:blip>
          <a:stretch>
            <a:fillRect/>
          </a:stretch>
        </p:blipFill>
        <p:spPr>
          <a:xfrm>
            <a:off x="453750" y="464075"/>
            <a:ext cx="11302826" cy="59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idx="1" type="body"/>
          </p:nvPr>
        </p:nvSpPr>
        <p:spPr>
          <a:xfrm>
            <a:off x="1295401" y="2690882"/>
            <a:ext cx="9601200" cy="3318900"/>
          </a:xfrm>
          <a:prstGeom prst="rect">
            <a:avLst/>
          </a:prstGeom>
          <a:noFill/>
          <a:ln>
            <a:noFill/>
          </a:ln>
        </p:spPr>
        <p:txBody>
          <a:bodyPr anchorCtr="0" anchor="t" bIns="45700" lIns="91425" spcFirstLastPara="1" rIns="91425" wrap="square" tIns="45700">
            <a:normAutofit/>
          </a:bodyPr>
          <a:lstStyle/>
          <a:p>
            <a:pPr indent="-393700" lvl="0" marL="457200" rtl="0" algn="l">
              <a:lnSpc>
                <a:spcPct val="115000"/>
              </a:lnSpc>
              <a:spcBef>
                <a:spcPts val="0"/>
              </a:spcBef>
              <a:spcAft>
                <a:spcPts val="0"/>
              </a:spcAft>
              <a:buClr>
                <a:schemeClr val="dk1"/>
              </a:buClr>
              <a:buSzPts val="2600"/>
              <a:buFont typeface="Garamond"/>
              <a:buChar char="•"/>
            </a:pPr>
            <a:r>
              <a:rPr lang="en-US" sz="2600">
                <a:solidFill>
                  <a:schemeClr val="dk1"/>
                </a:solidFill>
              </a:rPr>
              <a:t>Our website ‘Stake and Stock’ is a web application for filling stations.</a:t>
            </a:r>
            <a:endParaRPr sz="2600">
              <a:solidFill>
                <a:schemeClr val="dk1"/>
              </a:solidFill>
            </a:endParaRPr>
          </a:p>
          <a:p>
            <a:pPr indent="-393700" lvl="0" marL="457200" rtl="0" algn="l">
              <a:lnSpc>
                <a:spcPct val="115000"/>
              </a:lnSpc>
              <a:spcBef>
                <a:spcPts val="0"/>
              </a:spcBef>
              <a:spcAft>
                <a:spcPts val="0"/>
              </a:spcAft>
              <a:buClr>
                <a:schemeClr val="dk1"/>
              </a:buClr>
              <a:buSzPts val="2600"/>
              <a:buFont typeface="Garamond"/>
              <a:buChar char="•"/>
            </a:pPr>
            <a:r>
              <a:rPr lang="en-US" sz="2600">
                <a:solidFill>
                  <a:schemeClr val="dk1"/>
                </a:solidFill>
              </a:rPr>
              <a:t>Filling Station Management System</a:t>
            </a:r>
            <a:endParaRPr sz="2600">
              <a:solidFill>
                <a:schemeClr val="dk1"/>
              </a:solidFill>
            </a:endParaRPr>
          </a:p>
          <a:p>
            <a:pPr indent="-393700" lvl="0" marL="457200" rtl="0" algn="l">
              <a:lnSpc>
                <a:spcPct val="115000"/>
              </a:lnSpc>
              <a:spcBef>
                <a:spcPts val="0"/>
              </a:spcBef>
              <a:spcAft>
                <a:spcPts val="0"/>
              </a:spcAft>
              <a:buClr>
                <a:schemeClr val="dk1"/>
              </a:buClr>
              <a:buSzPts val="2600"/>
              <a:buFont typeface="Garamond"/>
              <a:buChar char="•"/>
            </a:pPr>
            <a:r>
              <a:rPr lang="en-US" sz="2600">
                <a:solidFill>
                  <a:schemeClr val="dk1"/>
                </a:solidFill>
              </a:rPr>
              <a:t>Basic idea – calculate, store and retrieve the stock and sales details of a filling station on a daily basis.</a:t>
            </a:r>
            <a:endParaRPr sz="2600">
              <a:solidFill>
                <a:schemeClr val="dk1"/>
              </a:solidFill>
            </a:endParaRPr>
          </a:p>
          <a:p>
            <a:pPr indent="-393700" lvl="0" marL="457200" rtl="0" algn="l">
              <a:lnSpc>
                <a:spcPct val="115000"/>
              </a:lnSpc>
              <a:spcBef>
                <a:spcPts val="0"/>
              </a:spcBef>
              <a:spcAft>
                <a:spcPts val="0"/>
              </a:spcAft>
              <a:buClr>
                <a:schemeClr val="dk1"/>
              </a:buClr>
              <a:buSzPts val="2600"/>
              <a:buFont typeface="Garamond"/>
              <a:buChar char="•"/>
            </a:pPr>
            <a:r>
              <a:rPr lang="en-US" sz="2600">
                <a:solidFill>
                  <a:schemeClr val="dk1"/>
                </a:solidFill>
              </a:rPr>
              <a:t>Stakeholders/ target audience – Fuel/ filling station managers</a:t>
            </a:r>
            <a:endParaRPr sz="2600">
              <a:solidFill>
                <a:schemeClr val="dk1"/>
              </a:solidFill>
            </a:endParaRPr>
          </a:p>
          <a:p>
            <a:pPr indent="0" lvl="0" marL="0" rtl="0" algn="l">
              <a:spcBef>
                <a:spcPts val="0"/>
              </a:spcBef>
              <a:spcAft>
                <a:spcPts val="0"/>
              </a:spcAft>
              <a:buSzPts val="2760"/>
              <a:buNone/>
            </a:pPr>
            <a:r>
              <a:t/>
            </a:r>
            <a:endParaRPr sz="2600">
              <a:solidFill>
                <a:schemeClr val="dk1"/>
              </a:solidFill>
            </a:endParaRPr>
          </a:p>
        </p:txBody>
      </p:sp>
      <p:sp>
        <p:nvSpPr>
          <p:cNvPr id="158" name="Google Shape;158;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INTRODUCTION</a:t>
            </a:r>
            <a:endParaRPr/>
          </a:p>
        </p:txBody>
      </p:sp>
      <p:sp>
        <p:nvSpPr>
          <p:cNvPr id="159" name="Google Shape;159;p2"/>
          <p:cNvSpPr txBox="1"/>
          <p:nvPr/>
        </p:nvSpPr>
        <p:spPr>
          <a:xfrm>
            <a:off x="9346792" y="6973416"/>
            <a:ext cx="1549805"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900" u="sng" cap="none" strike="noStrike">
                <a:solidFill>
                  <a:schemeClr val="dk1"/>
                </a:solidFill>
                <a:latin typeface="Garamond"/>
                <a:ea typeface="Garamond"/>
                <a:cs typeface="Garamond"/>
                <a:sym typeface="Garamond"/>
                <a:hlinkClick r:id="rId3">
                  <a:extLst>
                    <a:ext uri="{A12FA001-AC4F-418D-AE19-62706E023703}">
                      <ahyp:hlinkClr val="tx"/>
                    </a:ext>
                  </a:extLst>
                </a:hlinkClick>
              </a:rPr>
              <a:t>This Photo</a:t>
            </a:r>
            <a:r>
              <a:rPr b="0" i="0" lang="en-US" sz="900" u="none" cap="none" strike="noStrike">
                <a:solidFill>
                  <a:schemeClr val="dk1"/>
                </a:solidFill>
                <a:latin typeface="Garamond"/>
                <a:ea typeface="Garamond"/>
                <a:cs typeface="Garamond"/>
                <a:sym typeface="Garamond"/>
              </a:rPr>
              <a:t> by Unknown Author is licensed under </a:t>
            </a:r>
            <a:r>
              <a:rPr b="0" i="0" lang="en-US" sz="900" u="sng" cap="none" strike="noStrike">
                <a:solidFill>
                  <a:schemeClr val="dk1"/>
                </a:solidFill>
                <a:latin typeface="Garamond"/>
                <a:ea typeface="Garamond"/>
                <a:cs typeface="Garamond"/>
                <a:sym typeface="Garamond"/>
                <a:hlinkClick r:id="rId4">
                  <a:extLst>
                    <a:ext uri="{A12FA001-AC4F-418D-AE19-62706E023703}">
                      <ahyp:hlinkClr val="tx"/>
                    </a:ext>
                  </a:extLst>
                </a:hlinkClick>
              </a:rPr>
              <a:t>CC BY</a:t>
            </a:r>
            <a:endParaRPr sz="900">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12723829abf_2_28"/>
          <p:cNvPicPr preferRelativeResize="0"/>
          <p:nvPr/>
        </p:nvPicPr>
        <p:blipFill>
          <a:blip r:embed="rId3">
            <a:alphaModFix/>
          </a:blip>
          <a:stretch>
            <a:fillRect/>
          </a:stretch>
        </p:blipFill>
        <p:spPr>
          <a:xfrm>
            <a:off x="391875" y="474400"/>
            <a:ext cx="11375002" cy="590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12723829abf_2_35"/>
          <p:cNvPicPr preferRelativeResize="0"/>
          <p:nvPr/>
        </p:nvPicPr>
        <p:blipFill>
          <a:blip r:embed="rId3">
            <a:alphaModFix/>
          </a:blip>
          <a:stretch>
            <a:fillRect/>
          </a:stretch>
        </p:blipFill>
        <p:spPr>
          <a:xfrm>
            <a:off x="381575" y="474400"/>
            <a:ext cx="11385299" cy="589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12723829abf_2_38"/>
          <p:cNvPicPr preferRelativeResize="0"/>
          <p:nvPr/>
        </p:nvPicPr>
        <p:blipFill>
          <a:blip r:embed="rId3">
            <a:alphaModFix/>
          </a:blip>
          <a:stretch>
            <a:fillRect/>
          </a:stretch>
        </p:blipFill>
        <p:spPr>
          <a:xfrm>
            <a:off x="371250" y="464075"/>
            <a:ext cx="11385325" cy="591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CONCLUSION</a:t>
            </a:r>
            <a:endParaRPr/>
          </a:p>
        </p:txBody>
      </p:sp>
      <p:sp>
        <p:nvSpPr>
          <p:cNvPr id="282" name="Google Shape;282;p1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Times New Roman"/>
                <a:ea typeface="Times New Roman"/>
                <a:cs typeface="Times New Roman"/>
                <a:sym typeface="Times New Roman"/>
              </a:rPr>
              <a:t>By taking every variable into consideration and correcting the maximum of the problems, we have calculated all the sales with varying stock and digitalized all the data.</a:t>
            </a:r>
            <a:endParaRPr sz="2000">
              <a:solidFill>
                <a:schemeClr val="dk1"/>
              </a:solidFill>
              <a:highlight>
                <a:srgbClr val="FFFFFF"/>
              </a:highlight>
              <a:latin typeface="Times New Roman"/>
              <a:ea typeface="Times New Roman"/>
              <a:cs typeface="Times New Roman"/>
              <a:sym typeface="Times New Roman"/>
            </a:endParaRPr>
          </a:p>
          <a:p>
            <a:pPr indent="-110490" lvl="0" marL="285750" rtl="0" algn="l">
              <a:spcBef>
                <a:spcPts val="0"/>
              </a:spcBef>
              <a:spcAft>
                <a:spcPts val="0"/>
              </a:spcAft>
              <a:buSzPts val="276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Garamond"/>
              <a:buNone/>
            </a:pPr>
            <a:r>
              <a:rPr lang="en-US"/>
              <a:t>The End</a:t>
            </a:r>
            <a:endParaRPr/>
          </a:p>
        </p:txBody>
      </p:sp>
      <p:sp>
        <p:nvSpPr>
          <p:cNvPr id="288" name="Google Shape;288;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92d9b1fa8_0_1"/>
          <p:cNvSpPr txBox="1"/>
          <p:nvPr/>
        </p:nvSpPr>
        <p:spPr>
          <a:xfrm>
            <a:off x="1125125" y="1044775"/>
            <a:ext cx="7715400" cy="196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600">
                <a:latin typeface="Garamond"/>
                <a:ea typeface="Garamond"/>
                <a:cs typeface="Garamond"/>
                <a:sym typeface="Garamond"/>
              </a:rPr>
              <a:t>Primary Goal –</a:t>
            </a:r>
            <a:endParaRPr sz="2600">
              <a:latin typeface="Garamond"/>
              <a:ea typeface="Garamond"/>
              <a:cs typeface="Garamond"/>
              <a:sym typeface="Garamond"/>
            </a:endParaRPr>
          </a:p>
          <a:p>
            <a:pPr indent="-393700" lvl="0" marL="457200" rtl="0" algn="l">
              <a:lnSpc>
                <a:spcPct val="115000"/>
              </a:lnSpc>
              <a:spcBef>
                <a:spcPts val="0"/>
              </a:spcBef>
              <a:spcAft>
                <a:spcPts val="0"/>
              </a:spcAft>
              <a:buSzPts val="2600"/>
              <a:buFont typeface="Garamond"/>
              <a:buChar char="➢"/>
            </a:pPr>
            <a:r>
              <a:rPr lang="en-US" sz="2600">
                <a:latin typeface="Garamond"/>
                <a:ea typeface="Garamond"/>
                <a:cs typeface="Garamond"/>
                <a:sym typeface="Garamond"/>
              </a:rPr>
              <a:t>Digitalize the records</a:t>
            </a:r>
            <a:endParaRPr sz="2600">
              <a:latin typeface="Garamond"/>
              <a:ea typeface="Garamond"/>
              <a:cs typeface="Garamond"/>
              <a:sym typeface="Garamond"/>
            </a:endParaRPr>
          </a:p>
          <a:p>
            <a:pPr indent="-393700" lvl="0" marL="457200" rtl="0" algn="l">
              <a:lnSpc>
                <a:spcPct val="115000"/>
              </a:lnSpc>
              <a:spcBef>
                <a:spcPts val="0"/>
              </a:spcBef>
              <a:spcAft>
                <a:spcPts val="0"/>
              </a:spcAft>
              <a:buSzPts val="2600"/>
              <a:buFont typeface="Garamond"/>
              <a:buChar char="➢"/>
            </a:pPr>
            <a:r>
              <a:rPr lang="en-US" sz="2600">
                <a:latin typeface="Garamond"/>
                <a:ea typeface="Garamond"/>
                <a:cs typeface="Garamond"/>
                <a:sym typeface="Garamond"/>
              </a:rPr>
              <a:t>Ease the work of fuel station managers</a:t>
            </a:r>
            <a:endParaRPr sz="2600">
              <a:latin typeface="Garamond"/>
              <a:ea typeface="Garamond"/>
              <a:cs typeface="Garamond"/>
              <a:sym typeface="Garamond"/>
            </a:endParaRPr>
          </a:p>
          <a:p>
            <a:pPr indent="0" lvl="0" marL="0" rtl="0" algn="l">
              <a:spcBef>
                <a:spcPts val="0"/>
              </a:spcBef>
              <a:spcAft>
                <a:spcPts val="0"/>
              </a:spcAft>
              <a:buNone/>
            </a:pPr>
            <a:r>
              <a:t/>
            </a:r>
            <a:endParaRPr sz="2600">
              <a:latin typeface="Garamond"/>
              <a:ea typeface="Garamond"/>
              <a:cs typeface="Garamond"/>
              <a:sym typeface="Garamond"/>
            </a:endParaRPr>
          </a:p>
        </p:txBody>
      </p:sp>
      <p:sp>
        <p:nvSpPr>
          <p:cNvPr id="165" name="Google Shape;165;g1292d9b1fa8_0_1"/>
          <p:cNvSpPr txBox="1"/>
          <p:nvPr/>
        </p:nvSpPr>
        <p:spPr>
          <a:xfrm>
            <a:off x="1125125" y="3295050"/>
            <a:ext cx="8371500" cy="242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600">
                <a:latin typeface="Garamond"/>
                <a:ea typeface="Garamond"/>
                <a:cs typeface="Garamond"/>
                <a:sym typeface="Garamond"/>
              </a:rPr>
              <a:t>Features/ options offered in the developed site –</a:t>
            </a:r>
            <a:endParaRPr sz="2600">
              <a:latin typeface="Garamond"/>
              <a:ea typeface="Garamond"/>
              <a:cs typeface="Garamond"/>
              <a:sym typeface="Garamond"/>
            </a:endParaRPr>
          </a:p>
          <a:p>
            <a:pPr indent="-393700" lvl="0" marL="457200" rtl="0" algn="l">
              <a:lnSpc>
                <a:spcPct val="115000"/>
              </a:lnSpc>
              <a:spcBef>
                <a:spcPts val="0"/>
              </a:spcBef>
              <a:spcAft>
                <a:spcPts val="0"/>
              </a:spcAft>
              <a:buSzPts val="2600"/>
              <a:buFont typeface="Garamond"/>
              <a:buChar char="➢"/>
            </a:pPr>
            <a:r>
              <a:rPr lang="en-US" sz="2600">
                <a:latin typeface="Garamond"/>
                <a:ea typeface="Garamond"/>
                <a:cs typeface="Garamond"/>
                <a:sym typeface="Garamond"/>
              </a:rPr>
              <a:t>Calculate sales on a daily basis</a:t>
            </a:r>
            <a:endParaRPr sz="2600">
              <a:latin typeface="Garamond"/>
              <a:ea typeface="Garamond"/>
              <a:cs typeface="Garamond"/>
              <a:sym typeface="Garamond"/>
            </a:endParaRPr>
          </a:p>
          <a:p>
            <a:pPr indent="-393700" lvl="0" marL="457200" rtl="0" algn="l">
              <a:lnSpc>
                <a:spcPct val="115000"/>
              </a:lnSpc>
              <a:spcBef>
                <a:spcPts val="0"/>
              </a:spcBef>
              <a:spcAft>
                <a:spcPts val="0"/>
              </a:spcAft>
              <a:buSzPts val="2600"/>
              <a:buFont typeface="Garamond"/>
              <a:buChar char="➢"/>
            </a:pPr>
            <a:r>
              <a:rPr lang="en-US" sz="2600">
                <a:latin typeface="Garamond"/>
                <a:ea typeface="Garamond"/>
                <a:cs typeface="Garamond"/>
                <a:sym typeface="Garamond"/>
              </a:rPr>
              <a:t>Store the records for various purposes</a:t>
            </a:r>
            <a:endParaRPr sz="2600">
              <a:latin typeface="Garamond"/>
              <a:ea typeface="Garamond"/>
              <a:cs typeface="Garamond"/>
              <a:sym typeface="Garamond"/>
            </a:endParaRPr>
          </a:p>
          <a:p>
            <a:pPr indent="-393700" lvl="0" marL="457200" rtl="0" algn="l">
              <a:lnSpc>
                <a:spcPct val="115000"/>
              </a:lnSpc>
              <a:spcBef>
                <a:spcPts val="0"/>
              </a:spcBef>
              <a:spcAft>
                <a:spcPts val="0"/>
              </a:spcAft>
              <a:buSzPts val="2600"/>
              <a:buFont typeface="Garamond"/>
              <a:buChar char="➢"/>
            </a:pPr>
            <a:r>
              <a:rPr lang="en-US" sz="2600">
                <a:latin typeface="Garamond"/>
                <a:ea typeface="Garamond"/>
                <a:cs typeface="Garamond"/>
                <a:sym typeface="Garamond"/>
              </a:rPr>
              <a:t>Retrieve the data entered</a:t>
            </a:r>
            <a:endParaRPr sz="2600">
              <a:latin typeface="Garamond"/>
              <a:ea typeface="Garamond"/>
              <a:cs typeface="Garamond"/>
              <a:sym typeface="Garamond"/>
            </a:endParaRPr>
          </a:p>
          <a:p>
            <a:pPr indent="0" lvl="0" marL="0" rtl="0" algn="l">
              <a:spcBef>
                <a:spcPts val="0"/>
              </a:spcBef>
              <a:spcAft>
                <a:spcPts val="0"/>
              </a:spcAft>
              <a:buNone/>
            </a:pPr>
            <a:r>
              <a:t/>
            </a:r>
            <a:endParaRPr sz="2600">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62626"/>
              </a:buClr>
              <a:buSzPct val="100000"/>
              <a:buFont typeface="Garamond"/>
              <a:buNone/>
            </a:pPr>
            <a:r>
              <a:rPr lang="en-US"/>
              <a:t>EXISTING SYSTEM/ LITERATURE SURVEY</a:t>
            </a:r>
            <a:endParaRPr/>
          </a:p>
        </p:txBody>
      </p:sp>
      <p:sp>
        <p:nvSpPr>
          <p:cNvPr id="171" name="Google Shape;17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110490" lvl="0" marL="285750" rtl="0" algn="l">
              <a:spcBef>
                <a:spcPts val="0"/>
              </a:spcBef>
              <a:spcAft>
                <a:spcPts val="0"/>
              </a:spcAft>
              <a:buSzPts val="2760"/>
              <a:buNone/>
            </a:pPr>
            <a:r>
              <a:rPr lang="en-US" sz="2100">
                <a:latin typeface="Times New Roman"/>
                <a:ea typeface="Times New Roman"/>
                <a:cs typeface="Times New Roman"/>
                <a:sym typeface="Times New Roman"/>
              </a:rPr>
              <a:t>According to literature survey there are many existing applications which are developed for fuel filling </a:t>
            </a:r>
            <a:r>
              <a:rPr lang="en-US" sz="2100">
                <a:latin typeface="Times New Roman"/>
                <a:ea typeface="Times New Roman"/>
                <a:cs typeface="Times New Roman"/>
                <a:sym typeface="Times New Roman"/>
              </a:rPr>
              <a:t>stations for their management. Here are few existing applications:</a:t>
            </a:r>
            <a:endParaRPr sz="2100">
              <a:latin typeface="Times New Roman"/>
              <a:ea typeface="Times New Roman"/>
              <a:cs typeface="Times New Roman"/>
              <a:sym typeface="Times New Roman"/>
            </a:endParaRPr>
          </a:p>
          <a:p>
            <a:pPr indent="-110490" lvl="0" marL="285750" rtl="0" algn="l">
              <a:spcBef>
                <a:spcPts val="0"/>
              </a:spcBef>
              <a:spcAft>
                <a:spcPts val="0"/>
              </a:spcAft>
              <a:buSzPts val="2760"/>
              <a:buNone/>
            </a:pPr>
            <a:r>
              <a:t/>
            </a:r>
            <a:endParaRPr sz="2100">
              <a:latin typeface="Times New Roman"/>
              <a:ea typeface="Times New Roman"/>
              <a:cs typeface="Times New Roman"/>
              <a:sym typeface="Times New Roman"/>
            </a:endParaRPr>
          </a:p>
          <a:p>
            <a:pPr indent="-110490" lvl="0" marL="285750" rtl="0" algn="l">
              <a:spcBef>
                <a:spcPts val="0"/>
              </a:spcBef>
              <a:spcAft>
                <a:spcPts val="0"/>
              </a:spcAft>
              <a:buSzPts val="2760"/>
              <a:buNone/>
            </a:pPr>
            <a:r>
              <a:rPr lang="en-US" sz="2100">
                <a:latin typeface="Times New Roman"/>
                <a:ea typeface="Times New Roman"/>
                <a:cs typeface="Times New Roman"/>
                <a:sym typeface="Times New Roman"/>
              </a:rPr>
              <a:t>1)Petrol Pump Management System using PHP and MySQL. </a:t>
            </a:r>
            <a:endParaRPr sz="2100">
              <a:latin typeface="Times New Roman"/>
              <a:ea typeface="Times New Roman"/>
              <a:cs typeface="Times New Roman"/>
              <a:sym typeface="Times New Roman"/>
            </a:endParaRPr>
          </a:p>
          <a:p>
            <a:pPr indent="-110490" lvl="0" marL="285750" rtl="0" algn="l">
              <a:spcBef>
                <a:spcPts val="0"/>
              </a:spcBef>
              <a:spcAft>
                <a:spcPts val="0"/>
              </a:spcAft>
              <a:buSzPts val="2760"/>
              <a:buNone/>
            </a:pPr>
            <a:r>
              <a:rPr lang="en-US" sz="2100">
                <a:latin typeface="Times New Roman"/>
                <a:ea typeface="Times New Roman"/>
                <a:cs typeface="Times New Roman"/>
                <a:sym typeface="Times New Roman"/>
              </a:rPr>
              <a:t>2)Gas station management system using PHP and SQLite</a:t>
            </a:r>
            <a:endParaRPr sz="2100">
              <a:latin typeface="Times New Roman"/>
              <a:ea typeface="Times New Roman"/>
              <a:cs typeface="Times New Roman"/>
              <a:sym typeface="Times New Roman"/>
            </a:endParaRPr>
          </a:p>
          <a:p>
            <a:pPr indent="-110490" lvl="0" marL="285750" rtl="0" algn="l">
              <a:spcBef>
                <a:spcPts val="0"/>
              </a:spcBef>
              <a:spcAft>
                <a:spcPts val="0"/>
              </a:spcAft>
              <a:buSzPts val="2760"/>
              <a:buNone/>
            </a:pPr>
            <a:r>
              <a:t/>
            </a:r>
            <a:endParaRPr sz="2100">
              <a:latin typeface="Times New Roman"/>
              <a:ea typeface="Times New Roman"/>
              <a:cs typeface="Times New Roman"/>
              <a:sym typeface="Times New Roman"/>
            </a:endParaRPr>
          </a:p>
          <a:p>
            <a:pPr indent="-110490" lvl="0" marL="285750" rtl="0" algn="l">
              <a:spcBef>
                <a:spcPts val="0"/>
              </a:spcBef>
              <a:spcAft>
                <a:spcPts val="0"/>
              </a:spcAft>
              <a:buSzPts val="276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2730561f51_0_10"/>
          <p:cNvSpPr txBox="1"/>
          <p:nvPr>
            <p:ph type="title"/>
          </p:nvPr>
        </p:nvSpPr>
        <p:spPr>
          <a:xfrm>
            <a:off x="1295402" y="982132"/>
            <a:ext cx="9601200" cy="1303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rgbClr val="262626"/>
              </a:buClr>
              <a:buSzPct val="100000"/>
              <a:buFont typeface="Garamond"/>
              <a:buNone/>
            </a:pPr>
            <a:r>
              <a:rPr lang="en-US"/>
              <a:t>EXISTING SYSTEM/ LITERATURE SURVEY</a:t>
            </a:r>
            <a:endParaRPr/>
          </a:p>
          <a:p>
            <a:pPr indent="0" lvl="0" marL="0" rtl="0" algn="ctr">
              <a:spcBef>
                <a:spcPts val="0"/>
              </a:spcBef>
              <a:spcAft>
                <a:spcPts val="0"/>
              </a:spcAft>
              <a:buNone/>
            </a:pPr>
            <a:r>
              <a:t/>
            </a:r>
            <a:endParaRPr/>
          </a:p>
        </p:txBody>
      </p:sp>
      <p:sp>
        <p:nvSpPr>
          <p:cNvPr id="177" name="Google Shape;177;g12730561f51_0_10"/>
          <p:cNvSpPr txBox="1"/>
          <p:nvPr>
            <p:ph idx="1" type="body"/>
          </p:nvPr>
        </p:nvSpPr>
        <p:spPr>
          <a:xfrm>
            <a:off x="1295401" y="2516132"/>
            <a:ext cx="9601200" cy="331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800">
                <a:latin typeface="Times New Roman"/>
                <a:ea typeface="Times New Roman"/>
                <a:cs typeface="Times New Roman"/>
                <a:sym typeface="Times New Roman"/>
              </a:rPr>
              <a:t>(a)</a:t>
            </a:r>
            <a:r>
              <a:rPr b="1" lang="en-US" sz="1800" u="sng">
                <a:latin typeface="Times New Roman"/>
                <a:ea typeface="Times New Roman"/>
                <a:cs typeface="Times New Roman"/>
                <a:sym typeface="Times New Roman"/>
              </a:rPr>
              <a:t>Petrol Pump Management System using PHP and MySQL:</a:t>
            </a:r>
            <a:endParaRPr b="1" sz="1800" u="sng">
              <a:latin typeface="Times New Roman"/>
              <a:ea typeface="Times New Roman"/>
              <a:cs typeface="Times New Roman"/>
              <a:sym typeface="Times New Roman"/>
            </a:endParaRPr>
          </a:p>
          <a:p>
            <a:pPr indent="0" lvl="0" marL="0" rtl="0" algn="l">
              <a:spcBef>
                <a:spcPts val="600"/>
              </a:spcBef>
              <a:spcAft>
                <a:spcPts val="0"/>
              </a:spcAft>
              <a:buNone/>
            </a:pPr>
            <a:r>
              <a:rPr lang="en-US" sz="1800">
                <a:latin typeface="Times New Roman"/>
                <a:ea typeface="Times New Roman"/>
                <a:cs typeface="Times New Roman"/>
                <a:sym typeface="Times New Roman"/>
              </a:rPr>
              <a:t>The main objective is to overcome the manual errors and make a computerized system. In this system there are several modules are used which mainly are:-</a:t>
            </a:r>
            <a:endParaRPr sz="1800">
              <a:latin typeface="Times New Roman"/>
              <a:ea typeface="Times New Roman"/>
              <a:cs typeface="Times New Roman"/>
              <a:sym typeface="Times New Roman"/>
            </a:endParaRPr>
          </a:p>
          <a:p>
            <a:pPr indent="0" lvl="0" marL="0" rtl="0" algn="l">
              <a:spcBef>
                <a:spcPts val="600"/>
              </a:spcBef>
              <a:spcAft>
                <a:spcPts val="0"/>
              </a:spcAft>
              <a:buNone/>
            </a:pPr>
            <a:r>
              <a:rPr lang="en-US" sz="1800">
                <a:latin typeface="Times New Roman"/>
                <a:ea typeface="Times New Roman"/>
                <a:cs typeface="Times New Roman"/>
                <a:sym typeface="Times New Roman"/>
              </a:rPr>
              <a:t>i)Sales module: We can create,read,update and delete sales from this module.</a:t>
            </a:r>
            <a:endParaRPr sz="1800">
              <a:latin typeface="Times New Roman"/>
              <a:ea typeface="Times New Roman"/>
              <a:cs typeface="Times New Roman"/>
              <a:sym typeface="Times New Roman"/>
            </a:endParaRPr>
          </a:p>
          <a:p>
            <a:pPr indent="0" lvl="0" marL="0" rtl="0" algn="l">
              <a:spcBef>
                <a:spcPts val="600"/>
              </a:spcBef>
              <a:spcAft>
                <a:spcPts val="0"/>
              </a:spcAft>
              <a:buNone/>
            </a:pPr>
            <a:r>
              <a:rPr lang="en-US" sz="1800">
                <a:latin typeface="Times New Roman"/>
                <a:ea typeface="Times New Roman"/>
                <a:cs typeface="Times New Roman"/>
                <a:sym typeface="Times New Roman"/>
              </a:rPr>
              <a:t>ii)Tankers: All operations related to tankers is managed in this module.</a:t>
            </a:r>
            <a:endParaRPr sz="1800">
              <a:latin typeface="Times New Roman"/>
              <a:ea typeface="Times New Roman"/>
              <a:cs typeface="Times New Roman"/>
              <a:sym typeface="Times New Roman"/>
            </a:endParaRPr>
          </a:p>
          <a:p>
            <a:pPr indent="0" lvl="0" marL="0" rtl="0" algn="l">
              <a:spcBef>
                <a:spcPts val="600"/>
              </a:spcBef>
              <a:spcAft>
                <a:spcPts val="0"/>
              </a:spcAft>
              <a:buNone/>
            </a:pPr>
            <a:r>
              <a:rPr lang="en-US" sz="1800">
                <a:latin typeface="Times New Roman"/>
                <a:ea typeface="Times New Roman"/>
                <a:cs typeface="Times New Roman"/>
                <a:sym typeface="Times New Roman"/>
              </a:rPr>
              <a:t>iii)Meter Readings: Developed for managing meter readings.</a:t>
            </a:r>
            <a:endParaRPr sz="1800">
              <a:latin typeface="Times New Roman"/>
              <a:ea typeface="Times New Roman"/>
              <a:cs typeface="Times New Roman"/>
              <a:sym typeface="Times New Roman"/>
            </a:endParaRPr>
          </a:p>
          <a:p>
            <a:pPr indent="0" lvl="0" marL="0" rtl="0" algn="l">
              <a:spcBef>
                <a:spcPts val="600"/>
              </a:spcBef>
              <a:spcAft>
                <a:spcPts val="0"/>
              </a:spcAft>
              <a:buNone/>
            </a:pPr>
            <a:r>
              <a:rPr lang="en-US" sz="1800">
                <a:latin typeface="Times New Roman"/>
                <a:ea typeface="Times New Roman"/>
                <a:cs typeface="Times New Roman"/>
                <a:sym typeface="Times New Roman"/>
              </a:rPr>
              <a:t>iv)Inventory: Manages the inventory.</a:t>
            </a:r>
            <a:endParaRPr sz="1800">
              <a:latin typeface="Times New Roman"/>
              <a:ea typeface="Times New Roman"/>
              <a:cs typeface="Times New Roman"/>
              <a:sym typeface="Times New Roman"/>
            </a:endParaRPr>
          </a:p>
          <a:p>
            <a:pPr indent="0" lvl="0" marL="0" rtl="0" algn="l">
              <a:spcBef>
                <a:spcPts val="600"/>
              </a:spcBef>
              <a:spcAft>
                <a:spcPts val="600"/>
              </a:spcAft>
              <a:buNone/>
            </a:pPr>
            <a:r>
              <a:rPr lang="en-US" sz="1800">
                <a:latin typeface="Times New Roman"/>
                <a:ea typeface="Times New Roman"/>
                <a:cs typeface="Times New Roman"/>
                <a:sym typeface="Times New Roman"/>
              </a:rPr>
              <a:t>v)Stock: Stock operations are managed in this module</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2730561f51_0_15"/>
          <p:cNvSpPr txBox="1"/>
          <p:nvPr>
            <p:ph type="title"/>
          </p:nvPr>
        </p:nvSpPr>
        <p:spPr>
          <a:xfrm>
            <a:off x="1295402" y="982132"/>
            <a:ext cx="9601200" cy="1303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rgbClr val="262626"/>
              </a:buClr>
              <a:buSzPct val="100000"/>
              <a:buFont typeface="Garamond"/>
              <a:buNone/>
            </a:pPr>
            <a:r>
              <a:rPr lang="en-US"/>
              <a:t>EXISTING SYSTEM/ LITERATURE SURVEY</a:t>
            </a:r>
            <a:endParaRPr/>
          </a:p>
          <a:p>
            <a:pPr indent="0" lvl="0" marL="0" rtl="0" algn="ctr">
              <a:spcBef>
                <a:spcPts val="0"/>
              </a:spcBef>
              <a:spcAft>
                <a:spcPts val="0"/>
              </a:spcAft>
              <a:buNone/>
            </a:pPr>
            <a:r>
              <a:t/>
            </a:r>
            <a:endParaRPr/>
          </a:p>
        </p:txBody>
      </p:sp>
      <p:sp>
        <p:nvSpPr>
          <p:cNvPr id="183" name="Google Shape;183;g12730561f51_0_15"/>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200">
                <a:latin typeface="Times New Roman"/>
                <a:ea typeface="Times New Roman"/>
                <a:cs typeface="Times New Roman"/>
                <a:sym typeface="Times New Roman"/>
              </a:rPr>
              <a:t>(b)</a:t>
            </a:r>
            <a:r>
              <a:rPr b="1" lang="en-US" sz="2200" u="sng">
                <a:latin typeface="Times New Roman"/>
                <a:ea typeface="Times New Roman"/>
                <a:cs typeface="Times New Roman"/>
                <a:sym typeface="Times New Roman"/>
              </a:rPr>
              <a:t>Gas station management system using PHP and SQLite:</a:t>
            </a:r>
            <a:endParaRPr b="1" sz="2200" u="sng">
              <a:latin typeface="Times New Roman"/>
              <a:ea typeface="Times New Roman"/>
              <a:cs typeface="Times New Roman"/>
              <a:sym typeface="Times New Roman"/>
            </a:endParaRPr>
          </a:p>
          <a:p>
            <a:pPr indent="0" lvl="0" marL="0" rtl="0" algn="l">
              <a:spcBef>
                <a:spcPts val="600"/>
              </a:spcBef>
              <a:spcAft>
                <a:spcPts val="600"/>
              </a:spcAft>
              <a:buClr>
                <a:schemeClr val="dk1"/>
              </a:buClr>
              <a:buSzPts val="1100"/>
              <a:buFont typeface="Arial"/>
              <a:buNone/>
            </a:pPr>
            <a:r>
              <a:rPr lang="en-US" sz="2200">
                <a:latin typeface="Times New Roman"/>
                <a:ea typeface="Times New Roman"/>
                <a:cs typeface="Times New Roman"/>
                <a:sym typeface="Times New Roman"/>
              </a:rPr>
              <a:t>This is a web based application that provides gas stations with an automated platform for managing sales, customer balances and customer payments. This application is developed to help the administrators save records and retrieve data easily. It has simple user interface and user-friendly features. Here it has two types of system users which are the admin and the cashier. The admin user is incharge of managing important lists such as petrol type and customer list. The cashier user can access only point of sale feature and generate sales reports.</a:t>
            </a:r>
            <a:endParaRPr sz="2200">
              <a:solidFill>
                <a:srgbClr val="3F3F3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2730561f51_0_20"/>
          <p:cNvSpPr txBox="1"/>
          <p:nvPr>
            <p:ph type="title"/>
          </p:nvPr>
        </p:nvSpPr>
        <p:spPr>
          <a:xfrm>
            <a:off x="1295402" y="982132"/>
            <a:ext cx="9601200" cy="1303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Clr>
                <a:srgbClr val="262626"/>
              </a:buClr>
              <a:buSzPct val="100000"/>
              <a:buFont typeface="Garamond"/>
              <a:buNone/>
            </a:pPr>
            <a:r>
              <a:t/>
            </a:r>
            <a:endParaRPr/>
          </a:p>
          <a:p>
            <a:pPr indent="0" lvl="0" marL="0" rtl="0" algn="ctr">
              <a:spcBef>
                <a:spcPts val="0"/>
              </a:spcBef>
              <a:spcAft>
                <a:spcPts val="0"/>
              </a:spcAft>
              <a:buNone/>
            </a:pPr>
            <a:r>
              <a:t/>
            </a:r>
            <a:endParaRPr/>
          </a:p>
        </p:txBody>
      </p:sp>
      <p:sp>
        <p:nvSpPr>
          <p:cNvPr id="189" name="Google Shape;189;g12730561f51_0_20"/>
          <p:cNvSpPr txBox="1"/>
          <p:nvPr>
            <p:ph idx="1" type="body"/>
          </p:nvPr>
        </p:nvSpPr>
        <p:spPr>
          <a:xfrm>
            <a:off x="1295401" y="2556932"/>
            <a:ext cx="9601200" cy="3318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190" name="Google Shape;190;g12730561f51_0_20"/>
          <p:cNvPicPr preferRelativeResize="0"/>
          <p:nvPr/>
        </p:nvPicPr>
        <p:blipFill>
          <a:blip r:embed="rId3">
            <a:alphaModFix/>
          </a:blip>
          <a:stretch>
            <a:fillRect/>
          </a:stretch>
        </p:blipFill>
        <p:spPr>
          <a:xfrm>
            <a:off x="866250" y="949713"/>
            <a:ext cx="10459500" cy="4958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Teko"/>
              <a:buNone/>
            </a:pPr>
            <a:r>
              <a:rPr lang="en-US">
                <a:latin typeface="Teko"/>
                <a:ea typeface="Teko"/>
                <a:cs typeface="Teko"/>
                <a:sym typeface="Teko"/>
              </a:rPr>
              <a:t>SYSTEM REQUIREMENTS</a:t>
            </a:r>
            <a:endParaRPr/>
          </a:p>
        </p:txBody>
      </p:sp>
      <p:sp>
        <p:nvSpPr>
          <p:cNvPr id="196" name="Google Shape;196;p4"/>
          <p:cNvSpPr txBox="1"/>
          <p:nvPr/>
        </p:nvSpPr>
        <p:spPr>
          <a:xfrm>
            <a:off x="1389300" y="2936425"/>
            <a:ext cx="94134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u="sng">
                <a:solidFill>
                  <a:schemeClr val="dk1"/>
                </a:solidFill>
              </a:rPr>
              <a:t>User Interface Requirements:</a:t>
            </a:r>
            <a:br>
              <a:rPr b="1" lang="en-US" sz="2500" u="sng">
                <a:solidFill>
                  <a:schemeClr val="dk1"/>
                </a:solidFill>
              </a:rPr>
            </a:br>
            <a:endParaRPr b="1" sz="2500" u="sng">
              <a:solidFill>
                <a:schemeClr val="dk1"/>
              </a:solidFill>
            </a:endParaRPr>
          </a:p>
          <a:p>
            <a:pPr indent="0" lvl="0" marL="0" rtl="0" algn="l">
              <a:spcBef>
                <a:spcPts val="0"/>
              </a:spcBef>
              <a:spcAft>
                <a:spcPts val="0"/>
              </a:spcAft>
              <a:buNone/>
            </a:pPr>
            <a:r>
              <a:rPr lang="en-US" sz="2400">
                <a:solidFill>
                  <a:schemeClr val="dk1"/>
                </a:solidFill>
              </a:rPr>
              <a:t>The user interface should be very user-friendly, and it should serve the function of each choice integrated in the website. The user interface should be simple enough that even inexperienced clients will have no trouble navigating the website.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2730561f51_0_3"/>
          <p:cNvSpPr txBox="1"/>
          <p:nvPr>
            <p:ph type="title"/>
          </p:nvPr>
        </p:nvSpPr>
        <p:spPr>
          <a:xfrm>
            <a:off x="1295402" y="982157"/>
            <a:ext cx="9601200" cy="1303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sz="4850">
              <a:solidFill>
                <a:srgbClr val="000000"/>
              </a:solidFill>
              <a:latin typeface="Teko"/>
              <a:ea typeface="Teko"/>
              <a:cs typeface="Teko"/>
              <a:sym typeface="Teko"/>
            </a:endParaRPr>
          </a:p>
          <a:p>
            <a:pPr indent="0" lvl="0" marL="0" rtl="0" algn="ctr">
              <a:spcBef>
                <a:spcPts val="0"/>
              </a:spcBef>
              <a:spcAft>
                <a:spcPts val="0"/>
              </a:spcAft>
              <a:buClr>
                <a:srgbClr val="262626"/>
              </a:buClr>
              <a:buSzPct val="90721"/>
              <a:buFont typeface="Teko"/>
              <a:buNone/>
            </a:pPr>
            <a:r>
              <a:rPr lang="en-US" sz="4850">
                <a:solidFill>
                  <a:srgbClr val="000000"/>
                </a:solidFill>
                <a:latin typeface="Teko"/>
                <a:ea typeface="Teko"/>
                <a:cs typeface="Teko"/>
                <a:sym typeface="Teko"/>
              </a:rPr>
              <a:t>SYSTEM REQUIREMENTS</a:t>
            </a:r>
            <a:endParaRPr sz="485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202" name="Google Shape;202;g12730561f51_0_3"/>
          <p:cNvSpPr txBox="1"/>
          <p:nvPr/>
        </p:nvSpPr>
        <p:spPr>
          <a:xfrm>
            <a:off x="1334850" y="2558150"/>
            <a:ext cx="92106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u="sng">
                <a:solidFill>
                  <a:schemeClr val="dk1"/>
                </a:solidFill>
              </a:rPr>
              <a:t>Hardware requirements:</a:t>
            </a:r>
            <a:endParaRPr b="1" sz="2200" u="sng">
              <a:solidFill>
                <a:schemeClr val="dk1"/>
              </a:solidFill>
            </a:endParaRPr>
          </a:p>
          <a:p>
            <a:pPr indent="0" lvl="0" marL="0" rtl="0" algn="l">
              <a:spcBef>
                <a:spcPts val="0"/>
              </a:spcBef>
              <a:spcAft>
                <a:spcPts val="0"/>
              </a:spcAft>
              <a:buNone/>
            </a:pPr>
            <a:r>
              <a:rPr lang="en-US" sz="1900">
                <a:solidFill>
                  <a:schemeClr val="dk1"/>
                </a:solidFill>
              </a:rPr>
              <a:t>● A laptop or computer with internet access </a:t>
            </a:r>
            <a:endParaRPr sz="1900">
              <a:solidFill>
                <a:schemeClr val="dk1"/>
              </a:solidFill>
            </a:endParaRPr>
          </a:p>
          <a:p>
            <a:pPr indent="0" lvl="0" marL="0" rtl="0" algn="l">
              <a:spcBef>
                <a:spcPts val="0"/>
              </a:spcBef>
              <a:spcAft>
                <a:spcPts val="0"/>
              </a:spcAft>
              <a:buNone/>
            </a:pPr>
            <a:r>
              <a:rPr lang="en-US" sz="1900">
                <a:solidFill>
                  <a:schemeClr val="dk1"/>
                </a:solidFill>
              </a:rPr>
              <a:t>● Mouse </a:t>
            </a:r>
            <a:endParaRPr sz="1900">
              <a:solidFill>
                <a:schemeClr val="dk1"/>
              </a:solidFill>
            </a:endParaRPr>
          </a:p>
          <a:p>
            <a:pPr indent="0" lvl="0" marL="0" rtl="0" algn="l">
              <a:spcBef>
                <a:spcPts val="0"/>
              </a:spcBef>
              <a:spcAft>
                <a:spcPts val="0"/>
              </a:spcAft>
              <a:buNone/>
            </a:pPr>
            <a:r>
              <a:rPr lang="en-US" sz="1900">
                <a:solidFill>
                  <a:schemeClr val="dk1"/>
                </a:solidFill>
              </a:rPr>
              <a:t>● Keyboard </a:t>
            </a:r>
            <a:endParaRPr sz="1900">
              <a:solidFill>
                <a:schemeClr val="dk1"/>
              </a:solidFill>
            </a:endParaRPr>
          </a:p>
          <a:p>
            <a:pPr indent="0" lvl="0" marL="0" rtl="0" algn="l">
              <a:spcBef>
                <a:spcPts val="0"/>
              </a:spcBef>
              <a:spcAft>
                <a:spcPts val="0"/>
              </a:spcAft>
              <a:buNone/>
            </a:pPr>
            <a:r>
              <a:rPr lang="en-US" sz="1900">
                <a:solidFill>
                  <a:schemeClr val="dk1"/>
                </a:solidFill>
              </a:rPr>
              <a:t>● 512 MB of RAM 9 </a:t>
            </a:r>
            <a:endParaRPr sz="1900">
              <a:solidFill>
                <a:schemeClr val="dk1"/>
              </a:solidFill>
            </a:endParaRPr>
          </a:p>
          <a:p>
            <a:pPr indent="0" lvl="0" marL="0" rtl="0" algn="l">
              <a:spcBef>
                <a:spcPts val="0"/>
              </a:spcBef>
              <a:spcAft>
                <a:spcPts val="0"/>
              </a:spcAft>
              <a:buNone/>
            </a:pPr>
            <a:r>
              <a:rPr b="1" lang="en-US" sz="2200" u="sng">
                <a:solidFill>
                  <a:schemeClr val="dk1"/>
                </a:solidFill>
              </a:rPr>
              <a:t>Software requirements:</a:t>
            </a:r>
            <a:r>
              <a:rPr b="1" lang="en-US" sz="2100" u="sng">
                <a:solidFill>
                  <a:schemeClr val="dk1"/>
                </a:solidFill>
              </a:rPr>
              <a:t> </a:t>
            </a:r>
            <a:endParaRPr b="1" sz="2100" u="sng">
              <a:solidFill>
                <a:schemeClr val="dk1"/>
              </a:solidFill>
            </a:endParaRPr>
          </a:p>
          <a:p>
            <a:pPr indent="0" lvl="0" marL="0" rtl="0" algn="l">
              <a:spcBef>
                <a:spcPts val="0"/>
              </a:spcBef>
              <a:spcAft>
                <a:spcPts val="0"/>
              </a:spcAft>
              <a:buNone/>
            </a:pPr>
            <a:r>
              <a:rPr lang="en-US" sz="1900">
                <a:solidFill>
                  <a:schemeClr val="dk1"/>
                </a:solidFill>
              </a:rPr>
              <a:t>● Functioning OS </a:t>
            </a:r>
            <a:endParaRPr sz="1900">
              <a:solidFill>
                <a:schemeClr val="dk1"/>
              </a:solidFill>
            </a:endParaRPr>
          </a:p>
          <a:p>
            <a:pPr indent="0" lvl="0" marL="0" rtl="0" algn="l">
              <a:spcBef>
                <a:spcPts val="0"/>
              </a:spcBef>
              <a:spcAft>
                <a:spcPts val="0"/>
              </a:spcAft>
              <a:buNone/>
            </a:pPr>
            <a:r>
              <a:rPr lang="en-US" sz="1900">
                <a:solidFill>
                  <a:schemeClr val="dk1"/>
                </a:solidFill>
              </a:rPr>
              <a:t>● Web browser</a:t>
            </a:r>
            <a:endParaRPr sz="1900">
              <a:solidFill>
                <a:schemeClr val="dk1"/>
              </a:solidFill>
            </a:endParaRPr>
          </a:p>
          <a:p>
            <a:pPr indent="0" lvl="0" marL="0" rtl="0" algn="l">
              <a:spcBef>
                <a:spcPts val="0"/>
              </a:spcBef>
              <a:spcAft>
                <a:spcPts val="0"/>
              </a:spcAft>
              <a:buNone/>
            </a:pPr>
            <a:r>
              <a:rPr b="1" lang="en-US" sz="2200" u="sng">
                <a:solidFill>
                  <a:schemeClr val="dk1"/>
                </a:solidFill>
              </a:rPr>
              <a:t>Communication requirements: </a:t>
            </a:r>
            <a:endParaRPr b="1" sz="2200" u="sng">
              <a:solidFill>
                <a:schemeClr val="dk1"/>
              </a:solidFill>
            </a:endParaRPr>
          </a:p>
          <a:p>
            <a:pPr indent="0" lvl="0" marL="0" rtl="0" algn="l">
              <a:spcBef>
                <a:spcPts val="0"/>
              </a:spcBef>
              <a:spcAft>
                <a:spcPts val="0"/>
              </a:spcAft>
              <a:buNone/>
            </a:pPr>
            <a:r>
              <a:rPr lang="en-US" sz="1900">
                <a:solidFill>
                  <a:schemeClr val="dk1"/>
                </a:solidFill>
              </a:rPr>
              <a:t>● HTTPS </a:t>
            </a:r>
            <a:endParaRPr sz="1900">
              <a:solidFill>
                <a:schemeClr val="dk1"/>
              </a:solidFill>
            </a:endParaRPr>
          </a:p>
          <a:p>
            <a:pPr indent="0" lvl="0" marL="0" rtl="0" algn="l">
              <a:spcBef>
                <a:spcPts val="0"/>
              </a:spcBef>
              <a:spcAft>
                <a:spcPts val="0"/>
              </a:spcAft>
              <a:buNone/>
            </a:pPr>
            <a:r>
              <a:rPr lang="en-US" sz="1900">
                <a:solidFill>
                  <a:schemeClr val="dk1"/>
                </a:solidFill>
              </a:rPr>
              <a:t>● TCP/IP </a:t>
            </a:r>
            <a:endParaRPr sz="1900">
              <a:solidFill>
                <a:schemeClr val="dk1"/>
              </a:solidFill>
            </a:endParaRPr>
          </a:p>
          <a:p>
            <a:pPr indent="0" lvl="0" marL="0" rtl="0" algn="l">
              <a:spcBef>
                <a:spcPts val="0"/>
              </a:spcBef>
              <a:spcAft>
                <a:spcPts val="0"/>
              </a:spcAft>
              <a:buNone/>
            </a:pPr>
            <a:r>
              <a:rPr lang="en-US" sz="1900">
                <a:solidFill>
                  <a:schemeClr val="dk1"/>
                </a:solidFill>
              </a:rPr>
              <a:t>● SMTP</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2022-05-06T12:00:24Z</dcterms:created>
  <dc:creator>Deepak Guntupalli</dc:creator>
</cp:coreProperties>
</file>