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03063-85DB-4683-A8E0-1C11AE744142}" v="87" dt="2024-07-08T16:12:21.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2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B3D0-767D-F066-A1F8-92CE6671663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A50EC2-B88C-3016-F271-22F0F976BE3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671465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27518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518BCE60-EB58-4019-B93A-1094BA89F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5239C5D7-3A83-4B28-BA16-9364DA5F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5385538"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0E4BDC5-1DF0-B758-02E4-0AA24AB72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087"/>
            <a:ext cx="6103704" cy="5125412"/>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D0055-7E04-F2AB-B85E-ED5C5AE3D475}"/>
              </a:ext>
            </a:extLst>
          </p:cNvPr>
          <p:cNvSpPr>
            <a:spLocks noGrp="1"/>
          </p:cNvSpPr>
          <p:nvPr>
            <p:ph type="ctrTitle"/>
          </p:nvPr>
        </p:nvSpPr>
        <p:spPr>
          <a:xfrm>
            <a:off x="768096" y="777240"/>
            <a:ext cx="4502683" cy="1368552"/>
          </a:xfrm>
        </p:spPr>
        <p:txBody>
          <a:bodyPr anchor="t">
            <a:normAutofit fontScale="90000"/>
          </a:bodyPr>
          <a:lstStyle/>
          <a:p>
            <a:pPr algn="l"/>
            <a:r>
              <a:rPr lang="en-US" sz="4800" dirty="0"/>
              <a:t>CT Project Submission </a:t>
            </a:r>
            <a:endParaRPr lang="en-IN" sz="4800" dirty="0"/>
          </a:p>
        </p:txBody>
      </p:sp>
      <p:sp>
        <p:nvSpPr>
          <p:cNvPr id="3" name="Subtitle 2">
            <a:extLst>
              <a:ext uri="{FF2B5EF4-FFF2-40B4-BE49-F238E27FC236}">
                <a16:creationId xmlns:a16="http://schemas.microsoft.com/office/drawing/2014/main" id="{97F5FBD0-E42A-B286-890A-737DCAEE05D8}"/>
              </a:ext>
            </a:extLst>
          </p:cNvPr>
          <p:cNvSpPr>
            <a:spLocks noGrp="1"/>
          </p:cNvSpPr>
          <p:nvPr>
            <p:ph type="subTitle" idx="1"/>
          </p:nvPr>
        </p:nvSpPr>
        <p:spPr>
          <a:xfrm>
            <a:off x="760606" y="2815389"/>
            <a:ext cx="4711046" cy="3614907"/>
          </a:xfrm>
        </p:spPr>
        <p:txBody>
          <a:bodyPr anchor="ctr">
            <a:normAutofit/>
          </a:bodyPr>
          <a:lstStyle/>
          <a:p>
            <a:pPr algn="l"/>
            <a:r>
              <a:rPr lang="en-IN" b="1" i="0" u="none" strike="noStrike" dirty="0">
                <a:effectLst/>
                <a:latin typeface="Bookman Old Style" panose="02050604050505020204" pitchFamily="18" charset="0"/>
              </a:rPr>
              <a:t>Industrial Human Resource Geo-Visualization</a:t>
            </a:r>
          </a:p>
          <a:p>
            <a:pPr algn="l"/>
            <a:endParaRPr lang="en-IN" sz="800" b="1" dirty="0">
              <a:latin typeface="Bookman Old Style" panose="02050604050505020204" pitchFamily="18" charset="0"/>
            </a:endParaRPr>
          </a:p>
          <a:p>
            <a:pPr algn="l"/>
            <a:endParaRPr lang="en-IN" sz="800" b="1" dirty="0">
              <a:latin typeface="Bookman Old Style" panose="02050604050505020204" pitchFamily="18" charset="0"/>
            </a:endParaRPr>
          </a:p>
          <a:p>
            <a:pPr algn="l"/>
            <a:r>
              <a:rPr lang="en-IN" sz="1600" b="1" dirty="0">
                <a:latin typeface="Baguet Script" panose="020F0502020204030204" pitchFamily="2" charset="0"/>
              </a:rPr>
              <a:t>Aravind Chirshtopher Joseph</a:t>
            </a:r>
            <a:endParaRPr lang="en-IN" sz="1600" dirty="0">
              <a:latin typeface="Baguet Script" panose="020F0502020204030204" pitchFamily="2" charset="0"/>
            </a:endParaRPr>
          </a:p>
        </p:txBody>
      </p:sp>
      <p:pic>
        <p:nvPicPr>
          <p:cNvPr id="5" name="Picture 4" descr="Scan of a human brain in a neurology clinic">
            <a:extLst>
              <a:ext uri="{FF2B5EF4-FFF2-40B4-BE49-F238E27FC236}">
                <a16:creationId xmlns:a16="http://schemas.microsoft.com/office/drawing/2014/main" id="{129BABA3-77CE-3AA0-E248-A91767A011C1}"/>
              </a:ext>
            </a:extLst>
          </p:cNvPr>
          <p:cNvPicPr>
            <a:picLocks noChangeAspect="1"/>
          </p:cNvPicPr>
          <p:nvPr/>
        </p:nvPicPr>
        <p:blipFill rotWithShape="1">
          <a:blip r:embed="rId2"/>
          <a:srcRect l="41103"/>
          <a:stretch/>
        </p:blipFill>
        <p:spPr>
          <a:xfrm>
            <a:off x="6103705" y="10"/>
            <a:ext cx="5385539" cy="6857990"/>
          </a:xfrm>
          <a:prstGeom prst="rect">
            <a:avLst/>
          </a:prstGeom>
        </p:spPr>
      </p:pic>
      <p:sp>
        <p:nvSpPr>
          <p:cNvPr id="38" name="tint">
            <a:extLst>
              <a:ext uri="{FF2B5EF4-FFF2-40B4-BE49-F238E27FC236}">
                <a16:creationId xmlns:a16="http://schemas.microsoft.com/office/drawing/2014/main" id="{49109861-B852-BC17-33D7-416D00A39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92294" y="0"/>
            <a:ext cx="69665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69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DC66C-166B-9770-0485-1A10D684252D}"/>
              </a:ext>
            </a:extLst>
          </p:cNvPr>
          <p:cNvSpPr>
            <a:spLocks noGrp="1"/>
          </p:cNvSpPr>
          <p:nvPr>
            <p:ph type="ctrTitle"/>
          </p:nvPr>
        </p:nvSpPr>
        <p:spPr>
          <a:xfrm>
            <a:off x="638882" y="926592"/>
            <a:ext cx="10909640" cy="4338678"/>
          </a:xfrm>
        </p:spPr>
        <p:txBody>
          <a:bodyPr anchor="b">
            <a:normAutofit/>
          </a:bodyPr>
          <a:lstStyle/>
          <a:p>
            <a:r>
              <a:rPr lang="en-US" sz="6600" dirty="0"/>
              <a:t>Geo Visualization Using Folium </a:t>
            </a:r>
            <a:endParaRPr lang="en-IN" sz="6600" dirty="0"/>
          </a:p>
        </p:txBody>
      </p:sp>
      <p:pic>
        <p:nvPicPr>
          <p:cNvPr id="5" name="Picture 4">
            <a:extLst>
              <a:ext uri="{FF2B5EF4-FFF2-40B4-BE49-F238E27FC236}">
                <a16:creationId xmlns:a16="http://schemas.microsoft.com/office/drawing/2014/main" id="{EA0E6346-1410-8894-1C29-CEF3092B3CFD}"/>
              </a:ext>
            </a:extLst>
          </p:cNvPr>
          <p:cNvPicPr>
            <a:picLocks noChangeAspect="1"/>
          </p:cNvPicPr>
          <p:nvPr/>
        </p:nvPicPr>
        <p:blipFill>
          <a:blip r:embed="rId2"/>
          <a:stretch>
            <a:fillRect/>
          </a:stretch>
        </p:blipFill>
        <p:spPr>
          <a:xfrm>
            <a:off x="2353056" y="377952"/>
            <a:ext cx="7766304" cy="3800440"/>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11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1AA37-3730-BD4D-367E-56D450AF8208}"/>
              </a:ext>
            </a:extLst>
          </p:cNvPr>
          <p:cNvSpPr>
            <a:spLocks noGrp="1"/>
          </p:cNvSpPr>
          <p:nvPr>
            <p:ph type="ctrTitle"/>
          </p:nvPr>
        </p:nvSpPr>
        <p:spPr>
          <a:xfrm>
            <a:off x="638882" y="3577456"/>
            <a:ext cx="10909640" cy="1687814"/>
          </a:xfrm>
        </p:spPr>
        <p:txBody>
          <a:bodyPr anchor="b">
            <a:normAutofit/>
          </a:bodyPr>
          <a:lstStyle/>
          <a:p>
            <a:r>
              <a:rPr lang="en-US" sz="6600"/>
              <a:t>Thank you</a:t>
            </a:r>
            <a:endParaRPr lang="en-IN" sz="6600"/>
          </a:p>
        </p:txBody>
      </p:sp>
      <p:pic>
        <p:nvPicPr>
          <p:cNvPr id="7" name="Graphic 6" descr="Smiling Face with No Fill">
            <a:extLst>
              <a:ext uri="{FF2B5EF4-FFF2-40B4-BE49-F238E27FC236}">
                <a16:creationId xmlns:a16="http://schemas.microsoft.com/office/drawing/2014/main" id="{6528E3AA-8A22-23B7-7835-70B6372FD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700" y="591670"/>
            <a:ext cx="2742004" cy="2742004"/>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45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Pen placed on top of a signature line">
            <a:extLst>
              <a:ext uri="{FF2B5EF4-FFF2-40B4-BE49-F238E27FC236}">
                <a16:creationId xmlns:a16="http://schemas.microsoft.com/office/drawing/2014/main" id="{EBB38D82-5BC4-39B6-655D-70538D5A4226}"/>
              </a:ext>
            </a:extLst>
          </p:cNvPr>
          <p:cNvPicPr>
            <a:picLocks noChangeAspect="1"/>
          </p:cNvPicPr>
          <p:nvPr/>
        </p:nvPicPr>
        <p:blipFill rotWithShape="1">
          <a:blip r:embed="rId2"/>
          <a:srcRect l="23298" b="9091"/>
          <a:stretch/>
        </p:blipFill>
        <p:spPr>
          <a:xfrm>
            <a:off x="20" y="10"/>
            <a:ext cx="8668492" cy="6857990"/>
          </a:xfrm>
          <a:prstGeom prst="rect">
            <a:avLst/>
          </a:prstGeom>
        </p:spPr>
      </p:pic>
      <p:sp>
        <p:nvSpPr>
          <p:cNvPr id="31" name="Rectangle 30">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213668-C84B-CC5C-1E5B-926EE0A46E40}"/>
              </a:ext>
            </a:extLst>
          </p:cNvPr>
          <p:cNvSpPr>
            <a:spLocks noGrp="1"/>
          </p:cNvSpPr>
          <p:nvPr>
            <p:ph type="ctrTitle"/>
          </p:nvPr>
        </p:nvSpPr>
        <p:spPr>
          <a:xfrm>
            <a:off x="8395868" y="509016"/>
            <a:ext cx="3438144" cy="850083"/>
          </a:xfrm>
        </p:spPr>
        <p:txBody>
          <a:bodyPr vert="horz" lIns="91440" tIns="45720" rIns="91440" bIns="45720" rtlCol="0" anchor="b">
            <a:normAutofit/>
          </a:bodyPr>
          <a:lstStyle/>
          <a:p>
            <a:pPr algn="l"/>
            <a:r>
              <a:rPr lang="en-US" sz="2800" dirty="0">
                <a:solidFill>
                  <a:schemeClr val="bg1"/>
                </a:solidFill>
              </a:rPr>
              <a:t>Problem Statement </a:t>
            </a:r>
          </a:p>
        </p:txBody>
      </p:sp>
      <p:sp>
        <p:nvSpPr>
          <p:cNvPr id="30" name="Rectangle 2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B56075B8-1C96-E717-AF2D-962E6B8815A8}"/>
              </a:ext>
            </a:extLst>
          </p:cNvPr>
          <p:cNvSpPr>
            <a:spLocks noGrp="1"/>
          </p:cNvSpPr>
          <p:nvPr>
            <p:ph type="subTitle" idx="1"/>
          </p:nvPr>
        </p:nvSpPr>
        <p:spPr>
          <a:xfrm>
            <a:off x="6729984" y="1868105"/>
            <a:ext cx="5104790" cy="4657663"/>
          </a:xfrm>
        </p:spPr>
        <p:txBody>
          <a:bodyPr vert="horz" lIns="91440" tIns="45720" rIns="91440" bIns="45720" rtlCol="0" anchor="t">
            <a:noAutofit/>
          </a:bodyPr>
          <a:lstStyle/>
          <a:p>
            <a:pPr indent="-228600" algn="l">
              <a:spcBef>
                <a:spcPts val="0"/>
              </a:spcBef>
              <a:spcAft>
                <a:spcPts val="800"/>
              </a:spcAft>
              <a:buFont typeface="Arial" panose="020B0604020202020204" pitchFamily="34" charset="0"/>
              <a:buChar char="•"/>
            </a:pPr>
            <a:endParaRPr lang="en-US" sz="1600" b="0" i="0" u="none" strike="noStrike" dirty="0">
              <a:solidFill>
                <a:schemeClr val="bg1"/>
              </a:solidFill>
              <a:effectLst/>
            </a:endParaRPr>
          </a:p>
          <a:p>
            <a:pPr indent="-228600" algn="l">
              <a:spcBef>
                <a:spcPts val="0"/>
              </a:spcBef>
              <a:spcAft>
                <a:spcPts val="800"/>
              </a:spcAft>
              <a:buFont typeface="Arial" panose="020B0604020202020204" pitchFamily="34" charset="0"/>
              <a:buChar char="•"/>
            </a:pPr>
            <a:r>
              <a:rPr lang="en-US" sz="1600" b="0" i="0" u="none" strike="noStrike" dirty="0">
                <a:solidFill>
                  <a:schemeClr val="bg1"/>
                </a:solidFill>
                <a:effectLst/>
              </a:rPr>
              <a:t>In India, the industrial classification of the workforce is essential to understand the distribution of the labor force across various sectors. </a:t>
            </a:r>
          </a:p>
          <a:p>
            <a:pPr indent="-228600" algn="l">
              <a:spcBef>
                <a:spcPts val="0"/>
              </a:spcBef>
              <a:spcAft>
                <a:spcPts val="800"/>
              </a:spcAft>
              <a:buFont typeface="Arial" panose="020B0604020202020204" pitchFamily="34" charset="0"/>
              <a:buChar char="•"/>
            </a:pPr>
            <a:r>
              <a:rPr lang="en-US" sz="1600" b="0" i="0" u="none" strike="noStrike" dirty="0">
                <a:solidFill>
                  <a:schemeClr val="bg1"/>
                </a:solidFill>
                <a:effectLst/>
              </a:rPr>
              <a:t>The classification of main workers and marginal workers, other than cultivators and agricultural laborers, by sex and by section, division, and class, has been traditionally used to understand the economic status and employment trends in the country.</a:t>
            </a:r>
          </a:p>
          <a:p>
            <a:pPr indent="-228600" algn="l">
              <a:spcBef>
                <a:spcPts val="0"/>
              </a:spcBef>
              <a:spcAft>
                <a:spcPts val="800"/>
              </a:spcAft>
              <a:buFont typeface="Arial" panose="020B0604020202020204" pitchFamily="34" charset="0"/>
              <a:buChar char="•"/>
            </a:pPr>
            <a:r>
              <a:rPr lang="en-US" sz="1600" b="0" i="0" u="none" strike="noStrike" dirty="0">
                <a:solidFill>
                  <a:schemeClr val="bg1"/>
                </a:solidFill>
                <a:effectLst/>
              </a:rPr>
              <a:t> However, the current data on this classification is outdated and may not accurately reflect the current state of the workforce.</a:t>
            </a:r>
          </a:p>
          <a:p>
            <a:pPr indent="-228600" algn="l">
              <a:spcBef>
                <a:spcPts val="0"/>
              </a:spcBef>
              <a:spcAft>
                <a:spcPts val="800"/>
              </a:spcAft>
              <a:buFont typeface="Arial" panose="020B0604020202020204" pitchFamily="34" charset="0"/>
              <a:buChar char="•"/>
            </a:pPr>
            <a:r>
              <a:rPr lang="en-US" sz="1600" b="0" i="0" u="none" strike="noStrike" dirty="0">
                <a:solidFill>
                  <a:schemeClr val="bg1"/>
                </a:solidFill>
                <a:effectLst/>
              </a:rPr>
              <a:t> The aim of this study is to update the information on the industrial classification of the main and marginal workers, other than cultivators and agricultural laborers, by sex and by section, division, and class, to provide relevant and accurate data for policy making and employment planning.</a:t>
            </a:r>
            <a:endParaRPr lang="en-US" sz="1600" b="0" dirty="0">
              <a:solidFill>
                <a:schemeClr val="bg1"/>
              </a:solidFill>
              <a:effectLst/>
            </a:endParaRPr>
          </a:p>
          <a:p>
            <a:pPr algn="l"/>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386382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Close-up of circuit board">
            <a:extLst>
              <a:ext uri="{FF2B5EF4-FFF2-40B4-BE49-F238E27FC236}">
                <a16:creationId xmlns:a16="http://schemas.microsoft.com/office/drawing/2014/main" id="{E58DA294-E3CF-AD7C-3DF9-DAD6110DB275}"/>
              </a:ext>
            </a:extLst>
          </p:cNvPr>
          <p:cNvPicPr>
            <a:picLocks noChangeAspect="1"/>
          </p:cNvPicPr>
          <p:nvPr/>
        </p:nvPicPr>
        <p:blipFill rotWithShape="1">
          <a:blip r:embed="rId2">
            <a:alphaModFix/>
          </a:blip>
          <a:srcRect t="11570" b="4160"/>
          <a:stretch/>
        </p:blipFill>
        <p:spPr>
          <a:xfrm>
            <a:off x="20" y="10"/>
            <a:ext cx="12191979" cy="6857990"/>
          </a:xfrm>
          <a:prstGeom prst="rect">
            <a:avLst/>
          </a:prstGeom>
        </p:spPr>
      </p:pic>
      <p:sp>
        <p:nvSpPr>
          <p:cNvPr id="20" name="Rectangle 19">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78F80-E0FC-0171-B089-D97D052DD464}"/>
              </a:ext>
            </a:extLst>
          </p:cNvPr>
          <p:cNvSpPr>
            <a:spLocks noGrp="1"/>
          </p:cNvSpPr>
          <p:nvPr>
            <p:ph type="ctrTitle"/>
          </p:nvPr>
        </p:nvSpPr>
        <p:spPr>
          <a:xfrm>
            <a:off x="762000" y="1137434"/>
            <a:ext cx="7800660" cy="1520987"/>
          </a:xfrm>
        </p:spPr>
        <p:txBody>
          <a:bodyPr anchor="t">
            <a:normAutofit/>
          </a:bodyPr>
          <a:lstStyle/>
          <a:p>
            <a:pPr algn="l"/>
            <a:r>
              <a:rPr lang="en-US" sz="4000" dirty="0">
                <a:solidFill>
                  <a:srgbClr val="FFFFFF"/>
                </a:solidFill>
              </a:rPr>
              <a:t>Technologies Used </a:t>
            </a:r>
            <a:endParaRPr lang="en-IN" sz="4000" dirty="0">
              <a:solidFill>
                <a:srgbClr val="FFFFFF"/>
              </a:solidFill>
            </a:endParaRPr>
          </a:p>
        </p:txBody>
      </p:sp>
      <p:sp>
        <p:nvSpPr>
          <p:cNvPr id="21" name="Rectangle 2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C749575-73A2-A069-6FEC-DE34C29058DC}"/>
              </a:ext>
            </a:extLst>
          </p:cNvPr>
          <p:cNvSpPr>
            <a:spLocks noGrp="1"/>
          </p:cNvSpPr>
          <p:nvPr>
            <p:ph type="subTitle" idx="1"/>
          </p:nvPr>
        </p:nvSpPr>
        <p:spPr>
          <a:xfrm>
            <a:off x="838200" y="4293441"/>
            <a:ext cx="6295332" cy="1588514"/>
          </a:xfrm>
        </p:spPr>
        <p:txBody>
          <a:bodyPr anchor="b">
            <a:normAutofit/>
          </a:bodyPr>
          <a:lstStyle/>
          <a:p>
            <a:pPr marL="342900" indent="-342900" algn="l">
              <a:buFont typeface="Arial" panose="020B0604020202020204" pitchFamily="34" charset="0"/>
              <a:buChar char="•"/>
            </a:pPr>
            <a:r>
              <a:rPr lang="en-US" sz="1800" dirty="0">
                <a:solidFill>
                  <a:srgbClr val="FFFFFF"/>
                </a:solidFill>
              </a:rPr>
              <a:t>EDA – Pandas , Python </a:t>
            </a:r>
          </a:p>
          <a:p>
            <a:pPr marL="342900" indent="-342900" algn="l">
              <a:buFont typeface="Arial" panose="020B0604020202020204" pitchFamily="34" charset="0"/>
              <a:buChar char="•"/>
            </a:pPr>
            <a:r>
              <a:rPr lang="en-US" sz="1800" dirty="0">
                <a:solidFill>
                  <a:srgbClr val="FFFFFF"/>
                </a:solidFill>
              </a:rPr>
              <a:t>Visualization – Mathplotlib, Plotly , Folium </a:t>
            </a:r>
          </a:p>
          <a:p>
            <a:pPr marL="342900" indent="-342900" algn="l">
              <a:buFont typeface="Arial" panose="020B0604020202020204" pitchFamily="34" charset="0"/>
              <a:buChar char="•"/>
            </a:pPr>
            <a:r>
              <a:rPr lang="en-IN" sz="1800" dirty="0">
                <a:solidFill>
                  <a:srgbClr val="FFFFFF"/>
                </a:solidFill>
              </a:rPr>
              <a:t>NLP </a:t>
            </a:r>
          </a:p>
          <a:p>
            <a:pPr marL="342900" indent="-342900" algn="l">
              <a:buFont typeface="Arial" panose="020B0604020202020204" pitchFamily="34" charset="0"/>
              <a:buChar char="•"/>
            </a:pPr>
            <a:r>
              <a:rPr lang="en-IN" sz="1800" dirty="0">
                <a:solidFill>
                  <a:srgbClr val="FFFFFF"/>
                </a:solidFill>
              </a:rPr>
              <a:t>Web Application - Streamlit</a:t>
            </a:r>
            <a:endParaRPr lang="en-US" sz="1800" dirty="0">
              <a:solidFill>
                <a:srgbClr val="FFFFFF"/>
              </a:solidFill>
            </a:endParaRPr>
          </a:p>
        </p:txBody>
      </p:sp>
      <p:cxnSp>
        <p:nvCxnSpPr>
          <p:cNvPr id="22" name="Straight Connector 21">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4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1CDE1-F25A-2D99-2FC7-43C70CB13D3B}"/>
              </a:ext>
            </a:extLst>
          </p:cNvPr>
          <p:cNvSpPr>
            <a:spLocks noGrp="1"/>
          </p:cNvSpPr>
          <p:nvPr>
            <p:ph type="ctrTitle"/>
          </p:nvPr>
        </p:nvSpPr>
        <p:spPr>
          <a:xfrm>
            <a:off x="761803" y="350196"/>
            <a:ext cx="4646904" cy="1624520"/>
          </a:xfrm>
        </p:spPr>
        <p:txBody>
          <a:bodyPr vert="horz" lIns="91440" tIns="45720" rIns="91440" bIns="45720" rtlCol="0" anchor="ctr">
            <a:normAutofit/>
          </a:bodyPr>
          <a:lstStyle/>
          <a:p>
            <a:pPr algn="l"/>
            <a:r>
              <a:rPr lang="en-US" sz="4000"/>
              <a:t>Approaches </a:t>
            </a:r>
          </a:p>
        </p:txBody>
      </p:sp>
      <p:sp>
        <p:nvSpPr>
          <p:cNvPr id="3" name="Subtitle 2">
            <a:extLst>
              <a:ext uri="{FF2B5EF4-FFF2-40B4-BE49-F238E27FC236}">
                <a16:creationId xmlns:a16="http://schemas.microsoft.com/office/drawing/2014/main" id="{49CE70C4-DBD3-E80D-4AEB-BF07528B5118}"/>
              </a:ext>
            </a:extLst>
          </p:cNvPr>
          <p:cNvSpPr>
            <a:spLocks noGrp="1"/>
          </p:cNvSpPr>
          <p:nvPr>
            <p:ph type="subTitle" idx="1"/>
          </p:nvPr>
        </p:nvSpPr>
        <p:spPr>
          <a:xfrm>
            <a:off x="761802" y="1755648"/>
            <a:ext cx="4646905" cy="4600701"/>
          </a:xfrm>
        </p:spPr>
        <p:txBody>
          <a:bodyPr vert="horz" lIns="91440" tIns="45720" rIns="91440" bIns="45720" rtlCol="0" anchor="ctr">
            <a:normAutofit/>
          </a:bodyPr>
          <a:lstStyle/>
          <a:p>
            <a:pPr indent="-228600" algn="l">
              <a:buFont typeface="Arial" panose="020B0604020202020204" pitchFamily="34" charset="0"/>
              <a:buChar char="•"/>
            </a:pPr>
            <a:r>
              <a:rPr lang="en-US" sz="1600" b="1" dirty="0"/>
              <a:t>Data Importing and Uploading </a:t>
            </a:r>
            <a:r>
              <a:rPr lang="en-US" sz="1600" b="1" u="sng" dirty="0"/>
              <a:t>: </a:t>
            </a:r>
            <a:r>
              <a:rPr lang="en-US" sz="1600" i="0" dirty="0">
                <a:effectLst/>
              </a:rPr>
              <a:t>Use of Pandas to load human resource data from CSV.</a:t>
            </a:r>
          </a:p>
          <a:p>
            <a:pPr indent="-228600" algn="l">
              <a:buFont typeface="Arial" panose="020B0604020202020204" pitchFamily="34" charset="0"/>
              <a:buChar char="•"/>
            </a:pPr>
            <a:r>
              <a:rPr lang="en-US" sz="1600" b="1" dirty="0"/>
              <a:t>Preprocessing Data: </a:t>
            </a:r>
            <a:r>
              <a:rPr lang="en-US" sz="1600" dirty="0"/>
              <a:t>Data Cleaning (Removing inconsistencies)</a:t>
            </a:r>
          </a:p>
          <a:p>
            <a:pPr indent="-228600" algn="l">
              <a:buFont typeface="Arial" panose="020B0604020202020204" pitchFamily="34" charset="0"/>
              <a:buChar char="•"/>
            </a:pPr>
            <a:endParaRPr lang="en-US" sz="1600" i="0" dirty="0">
              <a:effectLst/>
            </a:endParaRPr>
          </a:p>
          <a:p>
            <a:pPr indent="-228600" algn="l">
              <a:buFont typeface="Arial" panose="020B0604020202020204" pitchFamily="34" charset="0"/>
              <a:buChar char="•"/>
            </a:pPr>
            <a:r>
              <a:rPr lang="en-US" sz="1600" b="1" dirty="0"/>
              <a:t>EDA</a:t>
            </a:r>
            <a:r>
              <a:rPr lang="en-US" sz="1600" dirty="0"/>
              <a:t>:Removing Duplicates, Null Values, Handling Missing Values</a:t>
            </a:r>
          </a:p>
          <a:p>
            <a:pPr indent="-228600" algn="l">
              <a:buFont typeface="Arial" panose="020B0604020202020204" pitchFamily="34" charset="0"/>
              <a:buChar char="•"/>
            </a:pPr>
            <a:endParaRPr lang="en-US" sz="1600" dirty="0"/>
          </a:p>
          <a:p>
            <a:pPr indent="-228600" algn="l">
              <a:buFont typeface="Arial" panose="020B0604020202020204" pitchFamily="34" charset="0"/>
              <a:buChar char="•"/>
            </a:pPr>
            <a:r>
              <a:rPr lang="en-US" sz="1600" b="1" dirty="0"/>
              <a:t>Data Visualization: </a:t>
            </a:r>
            <a:r>
              <a:rPr lang="en-US" sz="1600" dirty="0"/>
              <a:t>Visualizing data by Seaborn, Mathplotlib, Plotly and Folium (Geo Visualization)</a:t>
            </a:r>
          </a:p>
          <a:p>
            <a:pPr indent="-228600" algn="l">
              <a:buFont typeface="Arial" panose="020B0604020202020204" pitchFamily="34" charset="0"/>
              <a:buChar char="•"/>
            </a:pPr>
            <a:r>
              <a:rPr lang="en-US" sz="1600" b="1" dirty="0"/>
              <a:t>Data Exploration: </a:t>
            </a:r>
            <a:r>
              <a:rPr lang="en-US" sz="1600" dirty="0"/>
              <a:t>By creating user application by </a:t>
            </a:r>
            <a:r>
              <a:rPr lang="en-US" sz="1600" dirty="0" err="1"/>
              <a:t>Streamlit</a:t>
            </a:r>
            <a:r>
              <a:rPr lang="en-US" sz="1600" dirty="0"/>
              <a:t> </a:t>
            </a:r>
          </a:p>
          <a:p>
            <a:pPr indent="-228600" algn="l">
              <a:buFont typeface="Arial" panose="020B0604020202020204" pitchFamily="34" charset="0"/>
              <a:buChar char="•"/>
            </a:pPr>
            <a:endParaRPr lang="en-US" sz="1600" i="0" dirty="0">
              <a:effectLst/>
            </a:endParaRPr>
          </a:p>
          <a:p>
            <a:pPr indent="-228600" algn="l">
              <a:buFont typeface="Arial" panose="020B0604020202020204" pitchFamily="34" charset="0"/>
              <a:buChar char="•"/>
            </a:pPr>
            <a:endParaRPr lang="en-US" sz="1400" dirty="0"/>
          </a:p>
          <a:p>
            <a:pPr indent="-228600" algn="l">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8CFF6D6F-ED4A-4CC3-6990-919B118BA9C6}"/>
              </a:ext>
            </a:extLst>
          </p:cNvPr>
          <p:cNvPicPr>
            <a:picLocks noChangeAspect="1"/>
          </p:cNvPicPr>
          <p:nvPr/>
        </p:nvPicPr>
        <p:blipFill rotWithShape="1">
          <a:blip r:embed="rId2"/>
          <a:srcRect l="44123" r="481" b="-1"/>
          <a:stretch/>
        </p:blipFill>
        <p:spPr>
          <a:xfrm>
            <a:off x="6096000" y="1"/>
            <a:ext cx="6102825" cy="6858000"/>
          </a:xfrm>
          <a:prstGeom prst="rect">
            <a:avLst/>
          </a:prstGeom>
        </p:spPr>
      </p:pic>
    </p:spTree>
    <p:extLst>
      <p:ext uri="{BB962C8B-B14F-4D97-AF65-F5344CB8AC3E}">
        <p14:creationId xmlns:p14="http://schemas.microsoft.com/office/powerpoint/2010/main" val="259064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37830-AC39-AD04-A318-67D0CA483E5D}"/>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EDA </a:t>
            </a:r>
          </a:p>
        </p:txBody>
      </p:sp>
      <p:sp>
        <p:nvSpPr>
          <p:cNvPr id="3" name="Subtitle 2">
            <a:extLst>
              <a:ext uri="{FF2B5EF4-FFF2-40B4-BE49-F238E27FC236}">
                <a16:creationId xmlns:a16="http://schemas.microsoft.com/office/drawing/2014/main" id="{5648D63A-676F-01A8-553A-378BB02B0C8A}"/>
              </a:ext>
            </a:extLst>
          </p:cNvPr>
          <p:cNvSpPr>
            <a:spLocks noGrp="1"/>
          </p:cNvSpPr>
          <p:nvPr>
            <p:ph type="subTitle" idx="1"/>
          </p:nvPr>
        </p:nvSpPr>
        <p:spPr>
          <a:xfrm>
            <a:off x="1045028" y="2023874"/>
            <a:ext cx="9941319" cy="4608574"/>
          </a:xfrm>
        </p:spPr>
        <p:txBody>
          <a:bodyPr vert="horz" lIns="91440" tIns="45720" rIns="91440" bIns="45720" rtlCol="0" anchor="ctr">
            <a:normAutofit/>
          </a:bodyPr>
          <a:lstStyle/>
          <a:p>
            <a:pPr indent="-228600" algn="l">
              <a:buFont typeface="Arial" panose="020B0604020202020204" pitchFamily="34" charset="0"/>
              <a:buChar char="•"/>
            </a:pPr>
            <a:r>
              <a:rPr lang="en-US" sz="1700" b="1" dirty="0"/>
              <a:t>Findings:</a:t>
            </a:r>
            <a:br>
              <a:rPr lang="en-US" sz="1700" dirty="0"/>
            </a:br>
            <a:endParaRPr lang="en-US" sz="1700" dirty="0"/>
          </a:p>
          <a:p>
            <a:pPr marL="342900" indent="-228600" algn="l">
              <a:lnSpc>
                <a:spcPct val="150000"/>
              </a:lnSpc>
              <a:buFont typeface="Arial" panose="020B0604020202020204" pitchFamily="34" charset="0"/>
              <a:buChar char="•"/>
            </a:pPr>
            <a:r>
              <a:rPr lang="en-US" sz="1700" dirty="0"/>
              <a:t>No of Main and Marginal Workers in states and Districts </a:t>
            </a:r>
          </a:p>
          <a:p>
            <a:pPr marL="114300" algn="l">
              <a:lnSpc>
                <a:spcPct val="150000"/>
              </a:lnSpc>
            </a:pPr>
            <a:endParaRPr lang="en-US" sz="1700" dirty="0"/>
          </a:p>
          <a:p>
            <a:pPr indent="-228600" algn="l">
              <a:lnSpc>
                <a:spcPct val="150000"/>
              </a:lnSpc>
              <a:buFont typeface="Arial" panose="020B0604020202020204" pitchFamily="34" charset="0"/>
              <a:buChar char="•"/>
            </a:pPr>
            <a:r>
              <a:rPr lang="en-US" sz="1700" i="0" dirty="0">
                <a:effectLst/>
              </a:rPr>
              <a:t>Distribution of workers in rural, main and urban areas.</a:t>
            </a:r>
          </a:p>
          <a:p>
            <a:pPr indent="-228600" algn="l">
              <a:lnSpc>
                <a:spcPct val="150000"/>
              </a:lnSpc>
              <a:buFont typeface="Arial" panose="020B0604020202020204" pitchFamily="34" charset="0"/>
              <a:buChar char="•"/>
            </a:pPr>
            <a:endParaRPr lang="en-US" sz="1700" i="0" dirty="0">
              <a:effectLst/>
            </a:endParaRPr>
          </a:p>
          <a:p>
            <a:pPr indent="-228600" algn="l">
              <a:lnSpc>
                <a:spcPct val="150000"/>
              </a:lnSpc>
              <a:buFont typeface="Arial" panose="020B0604020202020204" pitchFamily="34" charset="0"/>
              <a:buChar char="•"/>
            </a:pPr>
            <a:r>
              <a:rPr lang="en-US" sz="1700" i="0" dirty="0">
                <a:effectLst/>
              </a:rPr>
              <a:t>Male female ratios among workers.</a:t>
            </a:r>
          </a:p>
          <a:p>
            <a:pPr indent="-228600" algn="l">
              <a:lnSpc>
                <a:spcPct val="150000"/>
              </a:lnSpc>
              <a:buFont typeface="Arial" panose="020B0604020202020204" pitchFamily="34" charset="0"/>
              <a:buChar char="•"/>
            </a:pPr>
            <a:endParaRPr lang="en-US" sz="1700" i="0" dirty="0">
              <a:effectLst/>
            </a:endParaRPr>
          </a:p>
          <a:p>
            <a:pPr indent="-228600" algn="l">
              <a:lnSpc>
                <a:spcPct val="150000"/>
              </a:lnSpc>
              <a:buFont typeface="Arial" panose="020B0604020202020204" pitchFamily="34" charset="0"/>
              <a:buChar char="•"/>
            </a:pPr>
            <a:r>
              <a:rPr lang="en-US" sz="1700" i="0" dirty="0">
                <a:effectLst/>
              </a:rPr>
              <a:t>Visualization of marginal workers in rural and urban areas.</a:t>
            </a:r>
          </a:p>
          <a:p>
            <a:pPr indent="-228600" algn="l">
              <a:buFont typeface="Arial" panose="020B0604020202020204" pitchFamily="34" charset="0"/>
              <a:buChar char="•"/>
            </a:pPr>
            <a:endParaRPr lang="en-US" sz="17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07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9409215A-19ED-01A8-8164-3D60523B9291}"/>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123B2F-7FEA-11BD-E316-49D949A8A986}"/>
              </a:ext>
            </a:extLst>
          </p:cNvPr>
          <p:cNvSpPr>
            <a:spLocks noGrp="1"/>
          </p:cNvSpPr>
          <p:nvPr>
            <p:ph type="ctrTitle"/>
          </p:nvPr>
        </p:nvSpPr>
        <p:spPr>
          <a:xfrm>
            <a:off x="7531610" y="365125"/>
            <a:ext cx="3822189" cy="1899912"/>
          </a:xfrm>
        </p:spPr>
        <p:txBody>
          <a:bodyPr vert="horz" lIns="91440" tIns="45720" rIns="91440" bIns="45720" rtlCol="0" anchor="ctr">
            <a:normAutofit/>
          </a:bodyPr>
          <a:lstStyle/>
          <a:p>
            <a:pPr algn="l"/>
            <a:r>
              <a:rPr lang="en-US" sz="4000"/>
              <a:t>NLP Analysis </a:t>
            </a:r>
          </a:p>
        </p:txBody>
      </p:sp>
      <p:sp>
        <p:nvSpPr>
          <p:cNvPr id="3" name="Subtitle 2">
            <a:extLst>
              <a:ext uri="{FF2B5EF4-FFF2-40B4-BE49-F238E27FC236}">
                <a16:creationId xmlns:a16="http://schemas.microsoft.com/office/drawing/2014/main" id="{8AD16795-03F2-D468-90B7-1854160A98A4}"/>
              </a:ext>
            </a:extLst>
          </p:cNvPr>
          <p:cNvSpPr>
            <a:spLocks noGrp="1"/>
          </p:cNvSpPr>
          <p:nvPr>
            <p:ph type="subTitle" idx="1"/>
          </p:nvPr>
        </p:nvSpPr>
        <p:spPr>
          <a:xfrm>
            <a:off x="7531610" y="2434201"/>
            <a:ext cx="3822189" cy="3742762"/>
          </a:xfrm>
        </p:spPr>
        <p:txBody>
          <a:bodyPr vert="horz" lIns="91440" tIns="45720" rIns="91440" bIns="45720" rtlCol="0">
            <a:normAutofit/>
          </a:bodyPr>
          <a:lstStyle/>
          <a:p>
            <a:pPr marL="342900" indent="-228600" algn="l">
              <a:buFont typeface="Arial" panose="020B0604020202020204" pitchFamily="34" charset="0"/>
              <a:buChar char="•"/>
            </a:pPr>
            <a:r>
              <a:rPr lang="en-US" sz="2000" b="1" i="0">
                <a:effectLst/>
              </a:rPr>
              <a:t>Main workers Marginal workers different and Rural and Urban workers.</a:t>
            </a:r>
          </a:p>
          <a:p>
            <a:pPr marL="457200" indent="-228600" algn="l">
              <a:buFont typeface="Arial" panose="020B0604020202020204" pitchFamily="34" charset="0"/>
              <a:buChar char="•"/>
            </a:pPr>
            <a:endParaRPr lang="en-US" sz="2000" b="1"/>
          </a:p>
          <a:p>
            <a:pPr marL="342900" indent="-228600" algn="l">
              <a:buFont typeface="Arial" panose="020B0604020202020204" pitchFamily="34" charset="0"/>
              <a:buChar char="•"/>
            </a:pPr>
            <a:r>
              <a:rPr lang="en-US" sz="2000" b="1" i="0">
                <a:effectLst/>
              </a:rPr>
              <a:t>Various NICName sectors.</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365133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AAE7A-5113-9878-BD69-DDE9005F799B}"/>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800" kern="1200" dirty="0">
                <a:solidFill>
                  <a:srgbClr val="FFFFFF"/>
                </a:solidFill>
                <a:latin typeface="+mj-lt"/>
                <a:ea typeface="+mj-ea"/>
                <a:cs typeface="+mj-cs"/>
              </a:rPr>
              <a:t>Workers Distribution </a:t>
            </a:r>
            <a:r>
              <a:rPr lang="en-US" sz="2800" dirty="0">
                <a:solidFill>
                  <a:srgbClr val="FFFFFF"/>
                </a:solidFill>
              </a:rPr>
              <a:t>on</a:t>
            </a:r>
            <a:r>
              <a:rPr lang="en-US" sz="2800" kern="1200" dirty="0">
                <a:solidFill>
                  <a:srgbClr val="FFFFFF"/>
                </a:solidFill>
                <a:latin typeface="+mj-lt"/>
                <a:ea typeface="+mj-ea"/>
                <a:cs typeface="+mj-cs"/>
              </a:rPr>
              <a:t> Palakkad District from the state of Kerala </a:t>
            </a:r>
          </a:p>
        </p:txBody>
      </p:sp>
      <p:pic>
        <p:nvPicPr>
          <p:cNvPr id="5" name="Picture 4">
            <a:extLst>
              <a:ext uri="{FF2B5EF4-FFF2-40B4-BE49-F238E27FC236}">
                <a16:creationId xmlns:a16="http://schemas.microsoft.com/office/drawing/2014/main" id="{EBC395B6-335E-82F3-42A9-3E9DFFA8F47C}"/>
              </a:ext>
            </a:extLst>
          </p:cNvPr>
          <p:cNvPicPr>
            <a:picLocks noChangeAspect="1"/>
          </p:cNvPicPr>
          <p:nvPr/>
        </p:nvPicPr>
        <p:blipFill>
          <a:blip r:embed="rId2"/>
          <a:stretch>
            <a:fillRect/>
          </a:stretch>
        </p:blipFill>
        <p:spPr>
          <a:xfrm>
            <a:off x="4777316" y="1139349"/>
            <a:ext cx="6780700" cy="4576972"/>
          </a:xfrm>
          <a:prstGeom prst="rect">
            <a:avLst/>
          </a:prstGeom>
        </p:spPr>
      </p:pic>
    </p:spTree>
    <p:extLst>
      <p:ext uri="{BB962C8B-B14F-4D97-AF65-F5344CB8AC3E}">
        <p14:creationId xmlns:p14="http://schemas.microsoft.com/office/powerpoint/2010/main" val="49095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FC4B-EDC9-558D-087E-C281697604B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3EF2E862-EAB5-F5C7-6260-2BB84E09221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8957FC2-12F3-0E60-7B6B-9CB43D4B5C75}"/>
              </a:ext>
            </a:extLst>
          </p:cNvPr>
          <p:cNvPicPr>
            <a:picLocks noChangeAspect="1"/>
          </p:cNvPicPr>
          <p:nvPr/>
        </p:nvPicPr>
        <p:blipFill>
          <a:blip r:embed="rId2"/>
          <a:stretch>
            <a:fillRect/>
          </a:stretch>
        </p:blipFill>
        <p:spPr>
          <a:xfrm>
            <a:off x="881062" y="295275"/>
            <a:ext cx="10429875" cy="6267450"/>
          </a:xfrm>
          <a:prstGeom prst="rect">
            <a:avLst/>
          </a:prstGeom>
        </p:spPr>
      </p:pic>
    </p:spTree>
    <p:extLst>
      <p:ext uri="{BB962C8B-B14F-4D97-AF65-F5344CB8AC3E}">
        <p14:creationId xmlns:p14="http://schemas.microsoft.com/office/powerpoint/2010/main" val="191542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A6A9-10F5-4DE6-3A9A-649BFD8F3D94}"/>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B9D01B3-9EB4-5245-D06B-2BDBD53DFDF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A81A524-D330-289F-8752-79ED9536BA71}"/>
              </a:ext>
            </a:extLst>
          </p:cNvPr>
          <p:cNvPicPr>
            <a:picLocks noChangeAspect="1"/>
          </p:cNvPicPr>
          <p:nvPr/>
        </p:nvPicPr>
        <p:blipFill>
          <a:blip r:embed="rId2"/>
          <a:stretch>
            <a:fillRect/>
          </a:stretch>
        </p:blipFill>
        <p:spPr>
          <a:xfrm>
            <a:off x="995362" y="371475"/>
            <a:ext cx="10201275" cy="6115050"/>
          </a:xfrm>
          <a:prstGeom prst="rect">
            <a:avLst/>
          </a:prstGeom>
        </p:spPr>
      </p:pic>
    </p:spTree>
    <p:extLst>
      <p:ext uri="{BB962C8B-B14F-4D97-AF65-F5344CB8AC3E}">
        <p14:creationId xmlns:p14="http://schemas.microsoft.com/office/powerpoint/2010/main" val="95365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TotalTime>
  <Words>311</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Baguet Script</vt:lpstr>
      <vt:lpstr>Bookman Old Style</vt:lpstr>
      <vt:lpstr>Calibri</vt:lpstr>
      <vt:lpstr>Office Theme</vt:lpstr>
      <vt:lpstr>CT Project Submission </vt:lpstr>
      <vt:lpstr>Problem Statement </vt:lpstr>
      <vt:lpstr>Technologies Used </vt:lpstr>
      <vt:lpstr>Approaches </vt:lpstr>
      <vt:lpstr>EDA </vt:lpstr>
      <vt:lpstr>NLP Analysis </vt:lpstr>
      <vt:lpstr>Workers Distribution on Palakkad District from the state of Kerala </vt:lpstr>
      <vt:lpstr>PowerPoint Presentation</vt:lpstr>
      <vt:lpstr>PowerPoint Presentation</vt:lpstr>
      <vt:lpstr>Geo Visualization Using Folium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Aravind Chirshtopher Joseph</dc:creator>
  <cp:lastModifiedBy>Aravind Chirshtopher Joseph</cp:lastModifiedBy>
  <cp:revision>1</cp:revision>
  <dcterms:created xsi:type="dcterms:W3CDTF">2024-07-08T14:46:45Z</dcterms:created>
  <dcterms:modified xsi:type="dcterms:W3CDTF">2024-07-08T16:51:56Z</dcterms:modified>
</cp:coreProperties>
</file>