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5657-058E-929B-550B-33EB9551A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73213" cy="2387600"/>
          </a:xfrm>
        </p:spPr>
        <p:txBody>
          <a:bodyPr/>
          <a:lstStyle/>
          <a:p>
            <a:r>
              <a:rPr lang="en-IN" dirty="0"/>
              <a:t>AHB to apb Bridge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94AD8-F586-E26C-23EA-6D7E71D1A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Aravind k</a:t>
            </a:r>
          </a:p>
        </p:txBody>
      </p:sp>
    </p:spTree>
    <p:extLst>
      <p:ext uri="{BB962C8B-B14F-4D97-AF65-F5344CB8AC3E}">
        <p14:creationId xmlns:p14="http://schemas.microsoft.com/office/powerpoint/2010/main" val="162830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7CAD-555C-4AEA-A660-6D3E7C408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25334-A6D7-2AD0-4041-13563E8B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24" y="3723958"/>
            <a:ext cx="8791575" cy="1655762"/>
          </a:xfrm>
        </p:spPr>
        <p:txBody>
          <a:bodyPr/>
          <a:lstStyle/>
          <a:p>
            <a:r>
              <a:rPr lang="en-IN" dirty="0"/>
              <a:t>“ANYONE CAN BUILD A FAST CPU.THE TRICK IS TO BUILD A FAST SYSTEM”</a:t>
            </a:r>
          </a:p>
        </p:txBody>
      </p:sp>
    </p:spTree>
    <p:extLst>
      <p:ext uri="{BB962C8B-B14F-4D97-AF65-F5344CB8AC3E}">
        <p14:creationId xmlns:p14="http://schemas.microsoft.com/office/powerpoint/2010/main" val="36188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50D5-F29D-A5AE-4B41-C07A3767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9D9C-9CCF-1ECF-C839-1AADE38F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Advanced Microcontroller Bus Architecture (AMBA) is an open System-on-Chip bus protocol for high performance buses to communicate with low-power devices.</a:t>
            </a:r>
          </a:p>
          <a:p>
            <a:r>
              <a:rPr lang="en-US" dirty="0"/>
              <a:t> Advanced High-performance Bus (AHB) a system bus is used to connect a processor, a DSP, and high-performance memory controllers where as the AMBA Advanced Peripheral Bus (APB) is used to connect Low performance Peripherals. </a:t>
            </a:r>
          </a:p>
          <a:p>
            <a:r>
              <a:rPr lang="en-US" dirty="0"/>
              <a:t>It also contains a Bridge, which connects the AHB and APB buses. Bridges are standard bus-to-bus interfaces that allow IPs connected to different buses to communicate with each other in a standardized way. </a:t>
            </a:r>
          </a:p>
        </p:txBody>
      </p:sp>
    </p:spTree>
    <p:extLst>
      <p:ext uri="{BB962C8B-B14F-4D97-AF65-F5344CB8AC3E}">
        <p14:creationId xmlns:p14="http://schemas.microsoft.com/office/powerpoint/2010/main" val="12838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F684-8B0D-DF93-53D6-15EBA81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AHB (AMBA High-performance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4F3C-D464-4DF9-D31F-2BE00E82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0370"/>
            <a:ext cx="10343115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AHB is a bus interface suitable for high-performance synthesizable designs.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Supports Multiple Master Multiple Slaves(MMMS).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Transfer boundary limit=1Kb( This project supports 32bits(4bytes) ).</a:t>
            </a:r>
          </a:p>
          <a:p>
            <a:pPr marL="0" indent="0">
              <a:buNone/>
            </a:pPr>
            <a:r>
              <a:rPr lang="en-US" sz="2200" dirty="0"/>
              <a:t>AMBA AHB implements the features: </a:t>
            </a:r>
          </a:p>
          <a:p>
            <a:r>
              <a:rPr lang="en-US" sz="2200" dirty="0"/>
              <a:t>Burst transfers.</a:t>
            </a:r>
          </a:p>
          <a:p>
            <a:r>
              <a:rPr lang="en-US" sz="2200" dirty="0"/>
              <a:t>Pipelined operation. </a:t>
            </a:r>
          </a:p>
          <a:p>
            <a:r>
              <a:rPr lang="en-US" sz="2200" dirty="0"/>
              <a:t>Split transactions (separate phases for address and data)</a:t>
            </a:r>
          </a:p>
          <a:p>
            <a:r>
              <a:rPr lang="en-US" sz="2200" dirty="0"/>
              <a:t>Insertion of wait states (max 16 wait-states allowed at a stretch)</a:t>
            </a:r>
          </a:p>
          <a:p>
            <a:r>
              <a:rPr lang="en-US" sz="2200" dirty="0"/>
              <a:t>Wide data bus configurations, 64, 128, 256, 512, and 1024 bits.</a:t>
            </a:r>
          </a:p>
        </p:txBody>
      </p:sp>
    </p:spTree>
    <p:extLst>
      <p:ext uri="{BB962C8B-B14F-4D97-AF65-F5344CB8AC3E}">
        <p14:creationId xmlns:p14="http://schemas.microsoft.com/office/powerpoint/2010/main" val="151408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3287-5DDC-B520-EE7C-93784623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1099"/>
            <a:ext cx="9905998" cy="1478570"/>
          </a:xfrm>
        </p:spPr>
        <p:txBody>
          <a:bodyPr/>
          <a:lstStyle/>
          <a:p>
            <a:r>
              <a:rPr lang="en-IN" dirty="0"/>
              <a:t>AHB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B01553-E51A-EBB5-F176-6F8112131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359" y="675087"/>
            <a:ext cx="4560203" cy="2542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1EFBC-FE1F-A86B-863A-9D624715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76" y="4211892"/>
            <a:ext cx="4560203" cy="24081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700A0-C061-2DD6-9421-D68C710625C8}"/>
              </a:ext>
            </a:extLst>
          </p:cNvPr>
          <p:cNvSpPr txBox="1">
            <a:spLocks/>
          </p:cNvSpPr>
          <p:nvPr/>
        </p:nvSpPr>
        <p:spPr>
          <a:xfrm>
            <a:off x="975221" y="1486087"/>
            <a:ext cx="2548155" cy="573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Types of operation </a:t>
            </a:r>
          </a:p>
          <a:p>
            <a:r>
              <a:rPr lang="en-US" sz="1900" dirty="0"/>
              <a:t>Read</a:t>
            </a:r>
          </a:p>
          <a:p>
            <a:r>
              <a:rPr lang="en-US" sz="1900" dirty="0"/>
              <a:t>Write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2200" dirty="0"/>
              <a:t>Types of transfer</a:t>
            </a:r>
          </a:p>
          <a:p>
            <a:r>
              <a:rPr lang="en-US" sz="1900" dirty="0"/>
              <a:t>Idle</a:t>
            </a:r>
          </a:p>
          <a:p>
            <a:r>
              <a:rPr lang="en-US" sz="1900" dirty="0"/>
              <a:t>Busy</a:t>
            </a:r>
          </a:p>
          <a:p>
            <a:r>
              <a:rPr lang="en-US" sz="1900" dirty="0"/>
              <a:t>Non-sequential</a:t>
            </a:r>
          </a:p>
          <a:p>
            <a:r>
              <a:rPr lang="en-US" sz="1900" dirty="0"/>
              <a:t>Sequential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EF2F5D-8968-E5AC-B768-41147F975E11}"/>
              </a:ext>
            </a:extLst>
          </p:cNvPr>
          <p:cNvSpPr txBox="1">
            <a:spLocks/>
          </p:cNvSpPr>
          <p:nvPr/>
        </p:nvSpPr>
        <p:spPr>
          <a:xfrm>
            <a:off x="3808603" y="3538057"/>
            <a:ext cx="2458862" cy="2283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Types of Burst</a:t>
            </a:r>
          </a:p>
          <a:p>
            <a:r>
              <a:rPr lang="en-US" sz="1900" dirty="0"/>
              <a:t>Single</a:t>
            </a:r>
          </a:p>
          <a:p>
            <a:r>
              <a:rPr lang="en-US" sz="1900" dirty="0"/>
              <a:t>Undefined</a:t>
            </a:r>
          </a:p>
          <a:p>
            <a:r>
              <a:rPr lang="en-US" sz="1900" dirty="0"/>
              <a:t>Increment(4,8,16)</a:t>
            </a:r>
          </a:p>
          <a:p>
            <a:r>
              <a:rPr lang="en-US" sz="1900" dirty="0"/>
              <a:t>Wrapping(4,8,16)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A878C-6768-69F3-935D-0C153364E8C6}"/>
              </a:ext>
            </a:extLst>
          </p:cNvPr>
          <p:cNvSpPr txBox="1">
            <a:spLocks/>
          </p:cNvSpPr>
          <p:nvPr/>
        </p:nvSpPr>
        <p:spPr>
          <a:xfrm>
            <a:off x="3808603" y="1484465"/>
            <a:ext cx="2814582" cy="1944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Transfer size allowed</a:t>
            </a:r>
          </a:p>
          <a:p>
            <a:r>
              <a:rPr lang="en-US" sz="1900" dirty="0"/>
              <a:t>1byte</a:t>
            </a:r>
          </a:p>
          <a:p>
            <a:r>
              <a:rPr lang="en-US" sz="1900" dirty="0"/>
              <a:t>2bytes</a:t>
            </a:r>
          </a:p>
          <a:p>
            <a:r>
              <a:rPr lang="en-US" sz="1900" dirty="0"/>
              <a:t>4 bytes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7826-8ED2-8A19-5510-87648A6B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APB (Advanced Peripheral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75AC-87EF-204E-7314-9A9F48B3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59894" cy="354171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low-cost interface that is optimized for minimal power consumption and reduced interface complexity. </a:t>
            </a:r>
          </a:p>
          <a:p>
            <a:r>
              <a:rPr lang="en-US" sz="2200" dirty="0"/>
              <a:t>The APB protocol does not support pipelined operation.</a:t>
            </a:r>
          </a:p>
          <a:p>
            <a:r>
              <a:rPr lang="en-US" sz="2200" dirty="0"/>
              <a:t>Latched address and control.</a:t>
            </a:r>
          </a:p>
          <a:p>
            <a:r>
              <a:rPr lang="en-US" sz="2200" dirty="0"/>
              <a:t>Supports one master multiple slave </a:t>
            </a:r>
          </a:p>
          <a:p>
            <a:r>
              <a:rPr lang="en-US" sz="2200" dirty="0"/>
              <a:t>Every transfer takes at least two cycles.</a:t>
            </a:r>
          </a:p>
          <a:p>
            <a:r>
              <a:rPr lang="en-US" sz="2200" dirty="0"/>
              <a:t>Three states: IDLE,SETUP &amp; ENABLE.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102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913F-CAEF-5A87-DB48-9D21721F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IN" dirty="0"/>
              <a:t>Ahb to APB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A2C0-4AB5-8CB0-C1B3-7FE31A29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00193"/>
            <a:ext cx="7094988" cy="5676183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Interface between the AHB and APB.</a:t>
            </a:r>
          </a:p>
          <a:p>
            <a:r>
              <a:rPr lang="en-US" sz="2000" dirty="0"/>
              <a:t>Read and write transfers on the AHB are converted into equivalent transfers on the APB.</a:t>
            </a:r>
          </a:p>
          <a:p>
            <a:r>
              <a:rPr lang="en-US" sz="2000" dirty="0"/>
              <a:t>As the APB is not pipelined, then wait states are added during transfers to and from the APB when the AHB is required to wait for the APB.</a:t>
            </a:r>
          </a:p>
          <a:p>
            <a:r>
              <a:rPr lang="en-US" sz="2000" dirty="0"/>
              <a:t>Ensures that there is no data loss between AHB to APB or APB to AHB data transfers.</a:t>
            </a:r>
          </a:p>
          <a:p>
            <a:r>
              <a:rPr lang="en-US" sz="2000" dirty="0"/>
              <a:t>It buffers address, controls and data from the AHB, drives the APB peripherals and return data along with response signal to the AHB.</a:t>
            </a:r>
          </a:p>
          <a:p>
            <a:r>
              <a:rPr lang="en-US" sz="2000" dirty="0"/>
              <a:t>Bridge is the only master on the bus, PWDATA is driven continuously. PRDATA is a multiplexed connection of all peripheral PRDATA outputs on the bus, and is only driven when the slaves are selected by the bridge during APB read transfers.</a:t>
            </a:r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A7F9B-BFC5-25A1-8D49-C8301A70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88" y="2242684"/>
            <a:ext cx="3894895" cy="23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0506-5A68-C0C6-9B5E-56C28D9C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Transfer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1BEE1-4C03-6C39-6850-8FFD06298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/>
          <a:stretch/>
        </p:blipFill>
        <p:spPr>
          <a:xfrm>
            <a:off x="414972" y="2097088"/>
            <a:ext cx="11358880" cy="2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78D-39F9-ABF7-C2D5-1177882B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transfer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28BED-343C-CDDD-4BE0-783B9341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847562"/>
            <a:ext cx="11376364" cy="286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B700-0EE0-9736-D15E-30C7F46F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82880"/>
            <a:ext cx="9905998" cy="1478570"/>
          </a:xfrm>
        </p:spPr>
        <p:txBody>
          <a:bodyPr/>
          <a:lstStyle/>
          <a:p>
            <a:r>
              <a:rPr lang="en-IN" dirty="0"/>
              <a:t>Increment and Wrapping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B07C82-152D-C14C-0141-B5084E837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59465"/>
              </p:ext>
            </p:extLst>
          </p:nvPr>
        </p:nvGraphicFramePr>
        <p:xfrm>
          <a:off x="1240307" y="855267"/>
          <a:ext cx="10116616" cy="5897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58308">
                  <a:extLst>
                    <a:ext uri="{9D8B030D-6E8A-4147-A177-3AD203B41FA5}">
                      <a16:colId xmlns:a16="http://schemas.microsoft.com/office/drawing/2014/main" val="2011547290"/>
                    </a:ext>
                  </a:extLst>
                </a:gridCol>
                <a:gridCol w="5058308">
                  <a:extLst>
                    <a:ext uri="{9D8B030D-6E8A-4147-A177-3AD203B41FA5}">
                      <a16:colId xmlns:a16="http://schemas.microsoft.com/office/drawing/2014/main" val="2112310190"/>
                    </a:ext>
                  </a:extLst>
                </a:gridCol>
              </a:tblGrid>
              <a:tr h="345947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WRAPPING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77445"/>
                  </a:ext>
                </a:extLst>
              </a:tr>
              <a:tr h="4803346">
                <a:tc>
                  <a:txBody>
                    <a:bodyPr/>
                    <a:lstStyle/>
                    <a:p>
                      <a:r>
                        <a:rPr lang="en-IN" dirty="0"/>
                        <a:t>Example:</a:t>
                      </a:r>
                    </a:p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Hburst=INC4 4. HSIZE = '010' (32 bit word Accesses)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address=0x1018</a:t>
                      </a:r>
                    </a:p>
                    <a:p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0x1018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0x101C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0x1020 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0x1024 </a:t>
                      </a:r>
                    </a:p>
                    <a:p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burst (address) will increment based on the size of the transfer.</a:t>
                      </a:r>
                    </a:p>
                    <a:p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transfer = 2^(HSIZE)</a:t>
                      </a:r>
                    </a:p>
                    <a:p>
                      <a:endParaRPr lang="en-US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for HSIZE = 0,             Beat Length = 4 for INC4, </a:t>
                      </a:r>
                    </a:p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for HSIZE = 1,                                  8 for INC8,</a:t>
                      </a:r>
                    </a:p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for HSIZE = 2,                                16 for INC16.</a:t>
                      </a:r>
                      <a:br>
                        <a:rPr lang="en-US" sz="1700" b="0" dirty="0"/>
                      </a:br>
                      <a:endParaRPr lang="en-IN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Example:</a:t>
                      </a:r>
                    </a:p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Hburst=WRAP 4. HSIZE = '010' (32 bit word Accesses)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address=0x1018</a:t>
                      </a:r>
                    </a:p>
                    <a:p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0x1018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0x101C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0x1010 (instead of 0x1020)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0x1014 (instead of 0x1024)</a:t>
                      </a:r>
                    </a:p>
                    <a:p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Because the burst will wrap around the burst boundary at 0x001F, also called block size boundary.</a:t>
                      </a:r>
                    </a:p>
                    <a:p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 boundary= Size of transfer * Beat length.</a:t>
                      </a:r>
                      <a:br>
                        <a:rPr lang="en-US" sz="1700" b="0" dirty="0"/>
                      </a:b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transfer = 2^(HSIZE)</a:t>
                      </a:r>
                    </a:p>
                    <a:p>
                      <a:endParaRPr lang="en-US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for HSIZE = 0,             Beat Length = 4 for WRAP4,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for HSIZE = 1,                                  8 for WRAP8,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for HSIZE = 2,                                16 for WRAP16.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for HSIZE = 3</a:t>
                      </a:r>
                      <a:br>
                        <a:rPr lang="en-US" sz="1800" b="0" dirty="0"/>
                      </a:br>
                      <a:endParaRPr lang="en-IN" sz="1800" b="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3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27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789</TotalTime>
  <Words>674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</vt:lpstr>
      <vt:lpstr>AHB to apb Bridge verification</vt:lpstr>
      <vt:lpstr>abstract</vt:lpstr>
      <vt:lpstr>AHB (AMBA High-performance Bus)</vt:lpstr>
      <vt:lpstr>AHB Overview</vt:lpstr>
      <vt:lpstr>APB (Advanced Peripheral Bus)</vt:lpstr>
      <vt:lpstr>Ahb to APB bridge</vt:lpstr>
      <vt:lpstr>Write Transfer</vt:lpstr>
      <vt:lpstr>Read transfer</vt:lpstr>
      <vt:lpstr>Increment and Wrapping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AHB to apb Bridge verification</dc:title>
  <dc:creator>Aravind Karunakaran</dc:creator>
  <cp:lastModifiedBy>Aravind Karunakaran</cp:lastModifiedBy>
  <cp:revision>15</cp:revision>
  <dcterms:created xsi:type="dcterms:W3CDTF">2024-01-06T05:32:08Z</dcterms:created>
  <dcterms:modified xsi:type="dcterms:W3CDTF">2024-01-08T14:10:03Z</dcterms:modified>
</cp:coreProperties>
</file>