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5" r:id="rId13"/>
    <p:sldId id="273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7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1C7E1-B59D-4EBC-AC5B-7C780B96FC5C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C3AC-ECC8-4A8D-A3B4-E8B0AAF79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26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70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40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44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93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396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959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5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63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88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02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79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63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92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7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04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EC7B0A-1BFC-4E14-907D-E6C7342C7DBB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9E8A1-2C3E-4342-945C-1BDAF1EC15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595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555" y="1049619"/>
            <a:ext cx="9144000" cy="1754315"/>
          </a:xfrm>
        </p:spPr>
        <p:txBody>
          <a:bodyPr/>
          <a:lstStyle/>
          <a:p>
            <a:r>
              <a:rPr lang="en-IN" b="1" dirty="0"/>
              <a:t>Solar Plant 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sz="6000" b="1" dirty="0"/>
              <a:t>Solar Monitoring and 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86" y="3579788"/>
            <a:ext cx="5650992" cy="38507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617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en-IN" b="1" dirty="0"/>
              <a:t>Area of Work:</a:t>
            </a:r>
            <a:br>
              <a:rPr lang="en-IN" b="1" dirty="0"/>
            </a:br>
            <a:r>
              <a:rPr lang="en-IN" b="1" dirty="0"/>
              <a:t>Institute Of Energy Sciences CEG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8096"/>
            <a:ext cx="10515600" cy="4704779"/>
          </a:xfrm>
        </p:spPr>
        <p:txBody>
          <a:bodyPr/>
          <a:lstStyle/>
          <a:p>
            <a:r>
              <a:rPr lang="en-IN" dirty="0"/>
              <a:t>To develop Hardware prototype for monitoring 10KW Grid-Tied Solar Power Plant</a:t>
            </a:r>
          </a:p>
          <a:p>
            <a:r>
              <a:rPr lang="en-IN" dirty="0"/>
              <a:t>Plant Capacity: 10KW</a:t>
            </a:r>
          </a:p>
          <a:p>
            <a:r>
              <a:rPr lang="en-IN" dirty="0"/>
              <a:t>Inverter: </a:t>
            </a:r>
            <a:r>
              <a:rPr lang="en-IN" dirty="0" err="1"/>
              <a:t>Growatt</a:t>
            </a:r>
            <a:r>
              <a:rPr lang="en-IN" dirty="0"/>
              <a:t> Solar MPPT Inverter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25" y="3227289"/>
            <a:ext cx="2575807" cy="3433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21" y="3283426"/>
            <a:ext cx="4447032" cy="3335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53" y="3227289"/>
            <a:ext cx="2566553" cy="3420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011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323"/>
          </a:xfrm>
        </p:spPr>
        <p:txBody>
          <a:bodyPr/>
          <a:lstStyle/>
          <a:p>
            <a:r>
              <a:rPr lang="en-IN" b="1" dirty="0"/>
              <a:t>Hardware- Prototype: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96" y="1298448"/>
            <a:ext cx="4617164" cy="3272108"/>
          </a:xfrm>
        </p:spPr>
      </p:pic>
      <p:sp>
        <p:nvSpPr>
          <p:cNvPr id="5" name="TextBox 4"/>
          <p:cNvSpPr txBox="1"/>
          <p:nvPr/>
        </p:nvSpPr>
        <p:spPr>
          <a:xfrm>
            <a:off x="640080" y="1600200"/>
            <a:ext cx="6181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Raspberry Pi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RS232 to USB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Python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r>
              <a:rPr lang="en-IN" sz="2800" dirty="0"/>
              <a:t>Polling inverter’s memory registers using MODBUS protocol </a:t>
            </a:r>
          </a:p>
        </p:txBody>
      </p:sp>
    </p:spTree>
    <p:extLst>
      <p:ext uri="{BB962C8B-B14F-4D97-AF65-F5344CB8AC3E}">
        <p14:creationId xmlns:p14="http://schemas.microsoft.com/office/powerpoint/2010/main" val="123193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en-IN" b="1" dirty="0"/>
              <a:t>MODBUS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/>
          <a:lstStyle/>
          <a:p>
            <a:r>
              <a:rPr lang="en-IN" dirty="0"/>
              <a:t>What is MODBUS?</a:t>
            </a:r>
          </a:p>
          <a:p>
            <a:r>
              <a:rPr lang="en-IN" dirty="0"/>
              <a:t>Master Slave Concept</a:t>
            </a:r>
          </a:p>
          <a:p>
            <a:r>
              <a:rPr lang="en-IN" dirty="0"/>
              <a:t>Types of MODBUS</a:t>
            </a:r>
          </a:p>
          <a:p>
            <a:r>
              <a:rPr lang="en-IN" dirty="0"/>
              <a:t>Ports used</a:t>
            </a:r>
          </a:p>
          <a:p>
            <a:r>
              <a:rPr lang="en-IN" dirty="0"/>
              <a:t>Why MODBUS is used in industrial</a:t>
            </a:r>
          </a:p>
          <a:p>
            <a:pPr marL="0" indent="0">
              <a:buNone/>
            </a:pPr>
            <a:r>
              <a:rPr lang="en-IN" dirty="0"/>
              <a:t>grade products?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154" y="3284162"/>
            <a:ext cx="4025646" cy="2892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9500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FCA0-4633-4392-972F-AFBD9351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28" y="210875"/>
            <a:ext cx="9404723" cy="1400530"/>
          </a:xfrm>
        </p:spPr>
        <p:txBody>
          <a:bodyPr/>
          <a:lstStyle/>
          <a:p>
            <a:r>
              <a:rPr lang="en-IN" dirty="0"/>
              <a:t>Working: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8F3EC1-8DBD-4307-AFC8-1F828906D897}"/>
              </a:ext>
            </a:extLst>
          </p:cNvPr>
          <p:cNvSpPr/>
          <p:nvPr/>
        </p:nvSpPr>
        <p:spPr>
          <a:xfrm>
            <a:off x="332828" y="2573686"/>
            <a:ext cx="1634836" cy="942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Inverter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8355F-F0F5-484B-ADFF-35C0522DF435}"/>
              </a:ext>
            </a:extLst>
          </p:cNvPr>
          <p:cNvSpPr/>
          <p:nvPr/>
        </p:nvSpPr>
        <p:spPr>
          <a:xfrm>
            <a:off x="4283561" y="2618507"/>
            <a:ext cx="1634836" cy="942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Raspberry 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D7CF5A-E084-4D30-87A0-DCC19E07B4F5}"/>
              </a:ext>
            </a:extLst>
          </p:cNvPr>
          <p:cNvSpPr/>
          <p:nvPr/>
        </p:nvSpPr>
        <p:spPr>
          <a:xfrm>
            <a:off x="7148307" y="2618507"/>
            <a:ext cx="1634836" cy="942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Cloud -</a:t>
            </a:r>
            <a:r>
              <a:rPr lang="en-IN" b="1" dirty="0" err="1"/>
              <a:t>Ubidots</a:t>
            </a:r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F506-A5DA-4684-85F7-C716A9C3533F}"/>
              </a:ext>
            </a:extLst>
          </p:cNvPr>
          <p:cNvSpPr/>
          <p:nvPr/>
        </p:nvSpPr>
        <p:spPr>
          <a:xfrm>
            <a:off x="4394397" y="4752109"/>
            <a:ext cx="1634836" cy="942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Sqlite</a:t>
            </a:r>
            <a:r>
              <a:rPr lang="en-IN" b="1" dirty="0"/>
              <a:t>-Database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B78283-83A5-40D7-BF8F-DF4F631E6D6C}"/>
              </a:ext>
            </a:extLst>
          </p:cNvPr>
          <p:cNvSpPr/>
          <p:nvPr/>
        </p:nvSpPr>
        <p:spPr>
          <a:xfrm>
            <a:off x="9728397" y="2618507"/>
            <a:ext cx="1634836" cy="9421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User-Interface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0AD0ED-349D-4E01-85EF-9505CB200A0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967664" y="3044741"/>
            <a:ext cx="2315897" cy="0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087D9F-8816-4F61-86FB-CB46C8C4824A}"/>
              </a:ext>
            </a:extLst>
          </p:cNvPr>
          <p:cNvCxnSpPr>
            <a:cxnSpLocks/>
          </p:cNvCxnSpPr>
          <p:nvPr/>
        </p:nvCxnSpPr>
        <p:spPr>
          <a:xfrm flipV="1">
            <a:off x="5985163" y="3044741"/>
            <a:ext cx="1163144" cy="1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2BBE21-E149-4622-A4C4-7A910434BB85}"/>
              </a:ext>
            </a:extLst>
          </p:cNvPr>
          <p:cNvCxnSpPr>
            <a:cxnSpLocks/>
          </p:cNvCxnSpPr>
          <p:nvPr/>
        </p:nvCxnSpPr>
        <p:spPr>
          <a:xfrm flipV="1">
            <a:off x="8772433" y="3044741"/>
            <a:ext cx="955964" cy="2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5B2C8B-3C71-45B2-B704-0A95B4D2CDC0}"/>
              </a:ext>
            </a:extLst>
          </p:cNvPr>
          <p:cNvCxnSpPr/>
          <p:nvPr/>
        </p:nvCxnSpPr>
        <p:spPr>
          <a:xfrm>
            <a:off x="5100979" y="3685309"/>
            <a:ext cx="0" cy="955964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58F165-E2BB-42C2-B194-EE19F8423644}"/>
              </a:ext>
            </a:extLst>
          </p:cNvPr>
          <p:cNvSpPr txBox="1"/>
          <p:nvPr/>
        </p:nvSpPr>
        <p:spPr>
          <a:xfrm>
            <a:off x="2535383" y="5929744"/>
            <a:ext cx="498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are stored Locally in </a:t>
            </a:r>
            <a:r>
              <a:rPr lang="en-IN" b="1" dirty="0" err="1"/>
              <a:t>Sqlite</a:t>
            </a:r>
            <a:r>
              <a:rPr lang="en-IN" b="1" dirty="0"/>
              <a:t> Database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5D0928-29C3-4B4F-A124-41078522FB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53" y="2327973"/>
            <a:ext cx="581068" cy="5810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2168BB-2E66-4990-ACBA-9BFAA3B95402}"/>
              </a:ext>
            </a:extLst>
          </p:cNvPr>
          <p:cNvSpPr txBox="1"/>
          <p:nvPr/>
        </p:nvSpPr>
        <p:spPr>
          <a:xfrm>
            <a:off x="2076517" y="2557645"/>
            <a:ext cx="202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MODBUS-RS-232</a:t>
            </a:r>
          </a:p>
        </p:txBody>
      </p:sp>
    </p:spTree>
    <p:extLst>
      <p:ext uri="{BB962C8B-B14F-4D97-AF65-F5344CB8AC3E}">
        <p14:creationId xmlns:p14="http://schemas.microsoft.com/office/powerpoint/2010/main" val="164899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en-IN" b="1" dirty="0"/>
              <a:t>Cloud Services - UBIDOTS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/>
          <a:lstStyle/>
          <a:p>
            <a:r>
              <a:rPr lang="en-IN" dirty="0"/>
              <a:t>Monitoring Plant health remotely from anywhere</a:t>
            </a:r>
          </a:p>
          <a:p>
            <a:r>
              <a:rPr lang="en-IN" dirty="0"/>
              <a:t>Performance metrics about the plant with login for each user.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0" y="2481565"/>
            <a:ext cx="5419879" cy="3841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939" y="2481565"/>
            <a:ext cx="6341055" cy="38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0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65126"/>
            <a:ext cx="4439920" cy="29584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9" y="365125"/>
            <a:ext cx="4874631" cy="29630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22" y="3431045"/>
            <a:ext cx="5371937" cy="32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2" y="761918"/>
            <a:ext cx="10503823" cy="47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2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4672" y="448056"/>
            <a:ext cx="1032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DATA LOGGER AT IES – FUNCTIONAL PROTOTYPE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556512"/>
            <a:ext cx="3544062" cy="4725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 t="22404" b="26511"/>
          <a:stretch/>
        </p:blipFill>
        <p:spPr>
          <a:xfrm>
            <a:off x="4663440" y="1556512"/>
            <a:ext cx="6962828" cy="47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4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en-IN" b="1" dirty="0"/>
              <a:t>About the Start-up…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28" y="180096"/>
            <a:ext cx="3720709" cy="1644768"/>
          </a:xfrm>
        </p:spPr>
      </p:pic>
      <p:sp>
        <p:nvSpPr>
          <p:cNvPr id="5" name="TextBox 4"/>
          <p:cNvSpPr txBox="1"/>
          <p:nvPr/>
        </p:nvSpPr>
        <p:spPr>
          <a:xfrm>
            <a:off x="905256" y="1956816"/>
            <a:ext cx="10753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ARTRO ENERGY </a:t>
            </a:r>
            <a:r>
              <a:rPr lang="en-IN" sz="2400" dirty="0"/>
              <a:t>is a start-up Incubated in College of</a:t>
            </a:r>
          </a:p>
          <a:p>
            <a:r>
              <a:rPr lang="en-IN" sz="2400" dirty="0"/>
              <a:t>Engineering </a:t>
            </a:r>
            <a:r>
              <a:rPr lang="en-IN" sz="2400" dirty="0" err="1"/>
              <a:t>Guindy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Founded by Alumni of this college, Mr. Ashok Kumar and his colleagues.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Start-up mainly aims at producing hardware that eases monitoring and maintenance of Solar plants.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Vision of the company is to produce data logging devices that can log data from all Intelligent devices and make it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11470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en-IN" b="1" dirty="0"/>
              <a:t>Why Solar Energy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/>
          <a:lstStyle/>
          <a:p>
            <a:r>
              <a:rPr lang="en-IN" dirty="0"/>
              <a:t>Comparatively clean source of energy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Reduce dependence on Fossil fuels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Return of Investment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Comparatively less Operation and Maintenance Cost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54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en-IN" b="1" dirty="0"/>
              <a:t>Need for Monitoring Solar Plants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09" y="1783080"/>
            <a:ext cx="8452781" cy="4215384"/>
          </a:xfrm>
        </p:spPr>
      </p:pic>
    </p:spTree>
    <p:extLst>
      <p:ext uri="{BB962C8B-B14F-4D97-AF65-F5344CB8AC3E}">
        <p14:creationId xmlns:p14="http://schemas.microsoft.com/office/powerpoint/2010/main" val="307917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en-IN" b="1" dirty="0"/>
              <a:t>Continued…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472184"/>
            <a:ext cx="4564555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" y="4228169"/>
            <a:ext cx="4771522" cy="2095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9" y="4014216"/>
            <a:ext cx="4564555" cy="2309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9"/>
          <p:cNvSpPr/>
          <p:nvPr/>
        </p:nvSpPr>
        <p:spPr>
          <a:xfrm>
            <a:off x="10451592" y="4160520"/>
            <a:ext cx="667512" cy="768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0" t="267" r="44367" b="48133"/>
          <a:stretch/>
        </p:blipFill>
        <p:spPr>
          <a:xfrm>
            <a:off x="641727" y="1394432"/>
            <a:ext cx="4757108" cy="225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81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en-IN" b="1" dirty="0"/>
              <a:t>What the company does?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/>
          <a:lstStyle/>
          <a:p>
            <a:r>
              <a:rPr lang="en-IN" dirty="0"/>
              <a:t>Real-Time Information about their Installed Solar plant ANYTIME – ANYWHERE</a:t>
            </a:r>
          </a:p>
          <a:p>
            <a:endParaRPr lang="en-IN" dirty="0"/>
          </a:p>
          <a:p>
            <a:r>
              <a:rPr lang="en-IN" dirty="0"/>
              <a:t>Internet of Things (IoT)</a:t>
            </a:r>
          </a:p>
          <a:p>
            <a:endParaRPr lang="en-IN" dirty="0"/>
          </a:p>
          <a:p>
            <a:r>
              <a:rPr lang="en-IN" dirty="0"/>
              <a:t>Easily Understandable by people through Smart Phone</a:t>
            </a:r>
          </a:p>
          <a:p>
            <a:endParaRPr lang="en-IN" dirty="0"/>
          </a:p>
          <a:p>
            <a:r>
              <a:rPr lang="en-IN" dirty="0"/>
              <a:t>“</a:t>
            </a:r>
            <a:r>
              <a:rPr lang="en-IN" b="1" dirty="0"/>
              <a:t>PREDICTION</a:t>
            </a:r>
            <a:r>
              <a:rPr lang="en-IN" dirty="0"/>
              <a:t> ” of faults</a:t>
            </a:r>
          </a:p>
          <a:p>
            <a:endParaRPr lang="en-IN" dirty="0"/>
          </a:p>
          <a:p>
            <a:r>
              <a:rPr lang="en-IN" dirty="0"/>
              <a:t>Increasing Life of Solar Plants</a:t>
            </a:r>
          </a:p>
        </p:txBody>
      </p:sp>
    </p:spTree>
    <p:extLst>
      <p:ext uri="{BB962C8B-B14F-4D97-AF65-F5344CB8AC3E}">
        <p14:creationId xmlns:p14="http://schemas.microsoft.com/office/powerpoint/2010/main" val="412402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en-IN" b="1" dirty="0"/>
              <a:t>Internet of Things (IoT)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/>
          <a:lstStyle/>
          <a:p>
            <a:r>
              <a:rPr lang="en-IN" dirty="0"/>
              <a:t>An ecosystem of Connected Physical devices over Internet</a:t>
            </a:r>
          </a:p>
          <a:p>
            <a:endParaRPr lang="en-IN" dirty="0"/>
          </a:p>
          <a:p>
            <a:r>
              <a:rPr lang="en-IN" dirty="0"/>
              <a:t>Harnessing and Analysing Real-time data</a:t>
            </a:r>
          </a:p>
          <a:p>
            <a:endParaRPr lang="en-IN" dirty="0"/>
          </a:p>
          <a:p>
            <a:r>
              <a:rPr lang="en-IN" dirty="0"/>
              <a:t>Concept of “</a:t>
            </a:r>
            <a:r>
              <a:rPr lang="en-IN" i="1" dirty="0"/>
              <a:t>Connected</a:t>
            </a:r>
            <a:r>
              <a:rPr lang="en-IN" dirty="0"/>
              <a:t>” Devices.</a:t>
            </a:r>
          </a:p>
          <a:p>
            <a:endParaRPr lang="en-IN" dirty="0"/>
          </a:p>
          <a:p>
            <a:r>
              <a:rPr lang="en-IN" dirty="0"/>
              <a:t>Remote access to the connected device</a:t>
            </a:r>
          </a:p>
        </p:txBody>
      </p:sp>
    </p:spTree>
    <p:extLst>
      <p:ext uri="{BB962C8B-B14F-4D97-AF65-F5344CB8AC3E}">
        <p14:creationId xmlns:p14="http://schemas.microsoft.com/office/powerpoint/2010/main" val="83846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en-IN" b="1" dirty="0"/>
              <a:t>Hardware Development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/>
          <a:lstStyle/>
          <a:p>
            <a:r>
              <a:rPr lang="en-IN" dirty="0"/>
              <a:t>Flow chart of the Concept… Dataflow stages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338"/>
          <a:stretch/>
        </p:blipFill>
        <p:spPr>
          <a:xfrm>
            <a:off x="1496291" y="1868250"/>
            <a:ext cx="8936182" cy="4695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0570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755"/>
          </a:xfrm>
        </p:spPr>
        <p:txBody>
          <a:bodyPr/>
          <a:lstStyle/>
          <a:p>
            <a:r>
              <a:rPr lang="en-IN" b="1" dirty="0"/>
              <a:t>Solar Plant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83" y="1289440"/>
            <a:ext cx="7602233" cy="5203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367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</TotalTime>
  <Words>299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Solar Plant              Solar Monitoring and Predictive Maintenance</vt:lpstr>
      <vt:lpstr>About the Start-up…</vt:lpstr>
      <vt:lpstr>Why Solar Energy ?</vt:lpstr>
      <vt:lpstr>Need for Monitoring Solar Plants</vt:lpstr>
      <vt:lpstr>Continued…</vt:lpstr>
      <vt:lpstr>What the company does?</vt:lpstr>
      <vt:lpstr>Internet of Things (IoT)</vt:lpstr>
      <vt:lpstr>Hardware Development Stages</vt:lpstr>
      <vt:lpstr>Solar Plant Architecture</vt:lpstr>
      <vt:lpstr>Area of Work: Institute Of Energy Sciences CEG</vt:lpstr>
      <vt:lpstr>Hardware- Prototype:</vt:lpstr>
      <vt:lpstr>MODBUS Protocol</vt:lpstr>
      <vt:lpstr>Working:</vt:lpstr>
      <vt:lpstr>Cloud Services - UBIDOTS</vt:lpstr>
      <vt:lpstr>PowerPoint Presentation</vt:lpstr>
      <vt:lpstr>PowerPoint Presentation</vt:lpstr>
      <vt:lpstr>PowerPoint Presentation</vt:lpstr>
    </vt:vector>
  </TitlesOfParts>
  <Company>Stark Enterprises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Plant Monitoring and Predictive Maintenance</dc:title>
  <dc:creator>Nenivaq Xuhzne</dc:creator>
  <cp:lastModifiedBy>Raghul Venkat</cp:lastModifiedBy>
  <cp:revision>10</cp:revision>
  <dcterms:created xsi:type="dcterms:W3CDTF">2018-09-03T15:44:00Z</dcterms:created>
  <dcterms:modified xsi:type="dcterms:W3CDTF">2018-10-02T17:23:59Z</dcterms:modified>
</cp:coreProperties>
</file>