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319" r:id="rId4"/>
    <p:sldId id="321" r:id="rId5"/>
    <p:sldId id="326" r:id="rId6"/>
    <p:sldId id="314" r:id="rId7"/>
    <p:sldId id="259" r:id="rId8"/>
    <p:sldId id="315" r:id="rId9"/>
    <p:sldId id="316" r:id="rId10"/>
    <p:sldId id="317" r:id="rId11"/>
    <p:sldId id="325" r:id="rId12"/>
    <p:sldId id="327" r:id="rId13"/>
    <p:sldId id="328" r:id="rId14"/>
    <p:sldId id="329" r:id="rId15"/>
    <p:sldId id="324" r:id="rId16"/>
    <p:sldId id="287" r:id="rId17"/>
    <p:sldId id="290" r:id="rId18"/>
    <p:sldId id="291" r:id="rId19"/>
    <p:sldId id="294" r:id="rId20"/>
    <p:sldId id="31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1C27"/>
    <a:srgbClr val="9D3E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svg" /><Relationship Id="rId1" Type="http://schemas.openxmlformats.org/officeDocument/2006/relationships/image" Target="../media/image14.png" /><Relationship Id="rId6" Type="http://schemas.openxmlformats.org/officeDocument/2006/relationships/image" Target="../media/image19.svg" /><Relationship Id="rId5" Type="http://schemas.openxmlformats.org/officeDocument/2006/relationships/image" Target="../media/image18.png" /><Relationship Id="rId4" Type="http://schemas.openxmlformats.org/officeDocument/2006/relationships/image" Target="../media/image17.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svg" /><Relationship Id="rId1" Type="http://schemas.openxmlformats.org/officeDocument/2006/relationships/image" Target="../media/image14.png" /><Relationship Id="rId6" Type="http://schemas.openxmlformats.org/officeDocument/2006/relationships/image" Target="../media/image19.svg" /><Relationship Id="rId5" Type="http://schemas.openxmlformats.org/officeDocument/2006/relationships/image" Target="../media/image18.png" /><Relationship Id="rId4" Type="http://schemas.openxmlformats.org/officeDocument/2006/relationships/image" Target="../media/image17.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6B43D-230D-47AD-B5DA-813B341ACCC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A8493B5-8263-418D-A16C-3FCE9AC616CC}">
      <dgm:prSet custT="1"/>
      <dgm:spPr/>
      <dgm:t>
        <a:bodyPr/>
        <a:lstStyle/>
        <a:p>
          <a:pPr algn="l">
            <a:lnSpc>
              <a:spcPct val="100000"/>
            </a:lnSpc>
          </a:pPr>
          <a:r>
            <a:rPr lang="en-US" sz="2400" dirty="0">
              <a:latin typeface="Times New Roman" panose="02020603050405020304" pitchFamily="18" charset="0"/>
              <a:cs typeface="Times New Roman" panose="02020603050405020304" pitchFamily="18" charset="0"/>
            </a:rPr>
            <a:t>First the image is acquired by the webcam for processing. Then we use the </a:t>
          </a:r>
          <a:r>
            <a:rPr lang="en-US" sz="2400" dirty="0" err="1">
              <a:latin typeface="Times New Roman" panose="02020603050405020304" pitchFamily="18" charset="0"/>
              <a:cs typeface="Times New Roman" panose="02020603050405020304" pitchFamily="18" charset="0"/>
            </a:rPr>
            <a:t>Haar</a:t>
          </a:r>
          <a:r>
            <a:rPr lang="en-US" sz="2400" dirty="0">
              <a:latin typeface="Times New Roman" panose="02020603050405020304" pitchFamily="18" charset="0"/>
              <a:cs typeface="Times New Roman" panose="02020603050405020304" pitchFamily="18" charset="0"/>
            </a:rPr>
            <a:t> cascade file face.xml to search and detect the faces in each individual frame. </a:t>
          </a:r>
        </a:p>
      </dgm:t>
    </dgm:pt>
    <dgm:pt modelId="{E5EC4B38-B80E-40A8-AD9E-FCEBE6E151B6}" type="parTrans" cxnId="{6D5745A3-8B38-404F-91CC-D9DA76B6ABE2}">
      <dgm:prSet/>
      <dgm:spPr/>
      <dgm:t>
        <a:bodyPr/>
        <a:lstStyle/>
        <a:p>
          <a:endParaRPr lang="en-US"/>
        </a:p>
      </dgm:t>
    </dgm:pt>
    <dgm:pt modelId="{DD534F55-A717-4480-85BF-75F058339237}" type="sibTrans" cxnId="{6D5745A3-8B38-404F-91CC-D9DA76B6ABE2}">
      <dgm:prSet/>
      <dgm:spPr/>
      <dgm:t>
        <a:bodyPr/>
        <a:lstStyle/>
        <a:p>
          <a:endParaRPr lang="en-US"/>
        </a:p>
      </dgm:t>
    </dgm:pt>
    <dgm:pt modelId="{92BE7624-C767-4866-A2F9-CB4301C2B0F3}">
      <dgm:prSet custT="1"/>
      <dgm:spPr/>
      <dgm:t>
        <a:bodyPr/>
        <a:lstStyle/>
        <a:p>
          <a:pPr algn="l" rtl="0">
            <a:lnSpc>
              <a:spcPct val="100000"/>
            </a:lnSpc>
          </a:pPr>
          <a:r>
            <a:rPr lang="en-US" sz="2400" dirty="0">
              <a:latin typeface="Times New Roman" panose="02020603050405020304" pitchFamily="18" charset="0"/>
              <a:cs typeface="Times New Roman" panose="02020603050405020304" pitchFamily="18" charset="0"/>
            </a:rPr>
            <a:t>If no face is detected, then another frame is acquired. </a:t>
          </a:r>
        </a:p>
      </dgm:t>
    </dgm:pt>
    <dgm:pt modelId="{033FA8A8-C8F3-46EA-849A-0AFE5D698077}" type="parTrans" cxnId="{A29C890D-B1C4-4889-8B8A-A5A4AB4121AB}">
      <dgm:prSet/>
      <dgm:spPr/>
      <dgm:t>
        <a:bodyPr/>
        <a:lstStyle/>
        <a:p>
          <a:endParaRPr lang="en-US"/>
        </a:p>
      </dgm:t>
    </dgm:pt>
    <dgm:pt modelId="{705AC96F-21DD-4947-94FA-0E94968A3680}" type="sibTrans" cxnId="{A29C890D-B1C4-4889-8B8A-A5A4AB4121AB}">
      <dgm:prSet/>
      <dgm:spPr/>
      <dgm:t>
        <a:bodyPr/>
        <a:lstStyle/>
        <a:p>
          <a:endParaRPr lang="en-US"/>
        </a:p>
      </dgm:t>
    </dgm:pt>
    <dgm:pt modelId="{7B525996-175B-45D3-ADCD-A1B516F4D66C}">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If an eye is detected then there is no blink and the blink counter K is set to ‘0’. If the eyes are closed in a particular frame, then the blink counter is incremented and a blink is detected. </a:t>
          </a:r>
        </a:p>
      </dgm:t>
    </dgm:pt>
    <dgm:pt modelId="{3525188E-4F8A-43EB-831E-D4404D548002}" type="parTrans" cxnId="{7AC7CC34-9914-4E36-ABAB-814155AC7FD5}">
      <dgm:prSet/>
      <dgm:spPr/>
      <dgm:t>
        <a:bodyPr/>
        <a:lstStyle/>
        <a:p>
          <a:endParaRPr lang="en-US"/>
        </a:p>
      </dgm:t>
    </dgm:pt>
    <dgm:pt modelId="{1D69A59F-D392-4F3F-A74C-AB807F913FC8}" type="sibTrans" cxnId="{7AC7CC34-9914-4E36-ABAB-814155AC7FD5}">
      <dgm:prSet/>
      <dgm:spPr/>
      <dgm:t>
        <a:bodyPr/>
        <a:lstStyle/>
        <a:p>
          <a:endParaRPr lang="en-US"/>
        </a:p>
      </dgm:t>
    </dgm:pt>
    <dgm:pt modelId="{30A8B0B6-4646-4A1B-8EB4-61465907B9B6}" type="pres">
      <dgm:prSet presAssocID="{F236B43D-230D-47AD-B5DA-813B341ACCCB}" presName="root" presStyleCnt="0">
        <dgm:presLayoutVars>
          <dgm:dir/>
          <dgm:resizeHandles val="exact"/>
        </dgm:presLayoutVars>
      </dgm:prSet>
      <dgm:spPr/>
    </dgm:pt>
    <dgm:pt modelId="{B8A0B883-6DFF-4816-85F9-316455E85986}" type="pres">
      <dgm:prSet presAssocID="{4A8493B5-8263-418D-A16C-3FCE9AC616CC}" presName="compNode" presStyleCnt="0"/>
      <dgm:spPr/>
    </dgm:pt>
    <dgm:pt modelId="{8A27557B-BAE5-41CC-B01A-11B2786B2B0A}" type="pres">
      <dgm:prSet presAssocID="{4A8493B5-8263-418D-A16C-3FCE9AC616CC}" presName="bgRect" presStyleLbl="bgShp" presStyleIdx="0" presStyleCnt="3"/>
      <dgm:spPr/>
    </dgm:pt>
    <dgm:pt modelId="{E5116CBB-E6B0-45E3-979C-BA03D2A14116}" type="pres">
      <dgm:prSet presAssocID="{4A8493B5-8263-418D-A16C-3FCE9AC616CC}"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cam"/>
        </a:ext>
      </dgm:extLst>
    </dgm:pt>
    <dgm:pt modelId="{741591BD-D66D-444A-A745-759E01BD3F29}" type="pres">
      <dgm:prSet presAssocID="{4A8493B5-8263-418D-A16C-3FCE9AC616CC}" presName="spaceRect" presStyleCnt="0"/>
      <dgm:spPr/>
    </dgm:pt>
    <dgm:pt modelId="{8C5598B9-53C2-4EBE-B40E-72FB4D0A2375}" type="pres">
      <dgm:prSet presAssocID="{4A8493B5-8263-418D-A16C-3FCE9AC616CC}" presName="parTx" presStyleLbl="revTx" presStyleIdx="0" presStyleCnt="3">
        <dgm:presLayoutVars>
          <dgm:chMax val="0"/>
          <dgm:chPref val="0"/>
        </dgm:presLayoutVars>
      </dgm:prSet>
      <dgm:spPr/>
    </dgm:pt>
    <dgm:pt modelId="{864AB299-6067-4B4E-844D-04F09CD9765C}" type="pres">
      <dgm:prSet presAssocID="{DD534F55-A717-4480-85BF-75F058339237}" presName="sibTrans" presStyleCnt="0"/>
      <dgm:spPr/>
    </dgm:pt>
    <dgm:pt modelId="{5E463E0D-AE12-4EC8-8C1E-91FC6974AC97}" type="pres">
      <dgm:prSet presAssocID="{92BE7624-C767-4866-A2F9-CB4301C2B0F3}" presName="compNode" presStyleCnt="0"/>
      <dgm:spPr/>
    </dgm:pt>
    <dgm:pt modelId="{DDCD8B6F-239B-4CBC-A2EB-890F70C92D01}" type="pres">
      <dgm:prSet presAssocID="{92BE7624-C767-4866-A2F9-CB4301C2B0F3}" presName="bgRect" presStyleLbl="bgShp" presStyleIdx="1" presStyleCnt="3"/>
      <dgm:spPr/>
    </dgm:pt>
    <dgm:pt modelId="{BD3B54FD-B5F1-44F8-A933-59F3476BE158}" type="pres">
      <dgm:prSet presAssocID="{92BE7624-C767-4866-A2F9-CB4301C2B0F3}"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C5EA0F15-E308-42BD-8BD4-3B4FDDE00D75}" type="pres">
      <dgm:prSet presAssocID="{92BE7624-C767-4866-A2F9-CB4301C2B0F3}" presName="spaceRect" presStyleCnt="0"/>
      <dgm:spPr/>
    </dgm:pt>
    <dgm:pt modelId="{9FDD9753-3A3F-4698-B0DB-138EADBA7EE7}" type="pres">
      <dgm:prSet presAssocID="{92BE7624-C767-4866-A2F9-CB4301C2B0F3}" presName="parTx" presStyleLbl="revTx" presStyleIdx="1" presStyleCnt="3">
        <dgm:presLayoutVars>
          <dgm:chMax val="0"/>
          <dgm:chPref val="0"/>
        </dgm:presLayoutVars>
      </dgm:prSet>
      <dgm:spPr/>
    </dgm:pt>
    <dgm:pt modelId="{A96208D7-FB43-4ADD-AC34-8934AC4A6438}" type="pres">
      <dgm:prSet presAssocID="{705AC96F-21DD-4947-94FA-0E94968A3680}" presName="sibTrans" presStyleCnt="0"/>
      <dgm:spPr/>
    </dgm:pt>
    <dgm:pt modelId="{A881C3F0-568B-4DDD-9986-99453FF31492}" type="pres">
      <dgm:prSet presAssocID="{7B525996-175B-45D3-ADCD-A1B516F4D66C}" presName="compNode" presStyleCnt="0"/>
      <dgm:spPr/>
    </dgm:pt>
    <dgm:pt modelId="{09DB15CB-44C3-4581-83F4-A31F7C8CF348}" type="pres">
      <dgm:prSet presAssocID="{7B525996-175B-45D3-ADCD-A1B516F4D66C}" presName="bgRect" presStyleLbl="bgShp" presStyleIdx="2" presStyleCnt="3"/>
      <dgm:spPr/>
    </dgm:pt>
    <dgm:pt modelId="{A778A914-3CE1-4B26-B050-1DBD84134F13}" type="pres">
      <dgm:prSet presAssocID="{7B525996-175B-45D3-ADCD-A1B516F4D66C}"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shes"/>
        </a:ext>
      </dgm:extLst>
    </dgm:pt>
    <dgm:pt modelId="{AC71E233-2B9C-4DBE-96FB-AD4EBFD79785}" type="pres">
      <dgm:prSet presAssocID="{7B525996-175B-45D3-ADCD-A1B516F4D66C}" presName="spaceRect" presStyleCnt="0"/>
      <dgm:spPr/>
    </dgm:pt>
    <dgm:pt modelId="{D71A8DC2-2C16-4B3D-978F-8AEF0E22EBBC}" type="pres">
      <dgm:prSet presAssocID="{7B525996-175B-45D3-ADCD-A1B516F4D66C}" presName="parTx" presStyleLbl="revTx" presStyleIdx="2" presStyleCnt="3">
        <dgm:presLayoutVars>
          <dgm:chMax val="0"/>
          <dgm:chPref val="0"/>
        </dgm:presLayoutVars>
      </dgm:prSet>
      <dgm:spPr/>
    </dgm:pt>
  </dgm:ptLst>
  <dgm:cxnLst>
    <dgm:cxn modelId="{A29C890D-B1C4-4889-8B8A-A5A4AB4121AB}" srcId="{F236B43D-230D-47AD-B5DA-813B341ACCCB}" destId="{92BE7624-C767-4866-A2F9-CB4301C2B0F3}" srcOrd="1" destOrd="0" parTransId="{033FA8A8-C8F3-46EA-849A-0AFE5D698077}" sibTransId="{705AC96F-21DD-4947-94FA-0E94968A3680}"/>
    <dgm:cxn modelId="{7AC7CC34-9914-4E36-ABAB-814155AC7FD5}" srcId="{F236B43D-230D-47AD-B5DA-813B341ACCCB}" destId="{7B525996-175B-45D3-ADCD-A1B516F4D66C}" srcOrd="2" destOrd="0" parTransId="{3525188E-4F8A-43EB-831E-D4404D548002}" sibTransId="{1D69A59F-D392-4F3F-A74C-AB807F913FC8}"/>
    <dgm:cxn modelId="{6DDCA69C-1F46-4A24-856E-83D816E8BEB8}" type="presOf" srcId="{F236B43D-230D-47AD-B5DA-813B341ACCCB}" destId="{30A8B0B6-4646-4A1B-8EB4-61465907B9B6}" srcOrd="0" destOrd="0" presId="urn:microsoft.com/office/officeart/2018/2/layout/IconVerticalSolidList"/>
    <dgm:cxn modelId="{6D5745A3-8B38-404F-91CC-D9DA76B6ABE2}" srcId="{F236B43D-230D-47AD-B5DA-813B341ACCCB}" destId="{4A8493B5-8263-418D-A16C-3FCE9AC616CC}" srcOrd="0" destOrd="0" parTransId="{E5EC4B38-B80E-40A8-AD9E-FCEBE6E151B6}" sibTransId="{DD534F55-A717-4480-85BF-75F058339237}"/>
    <dgm:cxn modelId="{A802B2BA-1ACE-431D-B167-41DD2E8550C3}" type="presOf" srcId="{4A8493B5-8263-418D-A16C-3FCE9AC616CC}" destId="{8C5598B9-53C2-4EBE-B40E-72FB4D0A2375}" srcOrd="0" destOrd="0" presId="urn:microsoft.com/office/officeart/2018/2/layout/IconVerticalSolidList"/>
    <dgm:cxn modelId="{DE8DB9CF-8D01-4369-8600-2678A7815025}" type="presOf" srcId="{92BE7624-C767-4866-A2F9-CB4301C2B0F3}" destId="{9FDD9753-3A3F-4698-B0DB-138EADBA7EE7}" srcOrd="0" destOrd="0" presId="urn:microsoft.com/office/officeart/2018/2/layout/IconVerticalSolidList"/>
    <dgm:cxn modelId="{7271C9DC-F732-4686-81A2-C418A0ED61D0}" type="presOf" srcId="{7B525996-175B-45D3-ADCD-A1B516F4D66C}" destId="{D71A8DC2-2C16-4B3D-978F-8AEF0E22EBBC}" srcOrd="0" destOrd="0" presId="urn:microsoft.com/office/officeart/2018/2/layout/IconVerticalSolidList"/>
    <dgm:cxn modelId="{9F87802C-E983-442F-96DE-E60D7B759ED3}" type="presParOf" srcId="{30A8B0B6-4646-4A1B-8EB4-61465907B9B6}" destId="{B8A0B883-6DFF-4816-85F9-316455E85986}" srcOrd="0" destOrd="0" presId="urn:microsoft.com/office/officeart/2018/2/layout/IconVerticalSolidList"/>
    <dgm:cxn modelId="{88E23970-4461-4FD8-AF85-B465EB47A5F2}" type="presParOf" srcId="{B8A0B883-6DFF-4816-85F9-316455E85986}" destId="{8A27557B-BAE5-41CC-B01A-11B2786B2B0A}" srcOrd="0" destOrd="0" presId="urn:microsoft.com/office/officeart/2018/2/layout/IconVerticalSolidList"/>
    <dgm:cxn modelId="{D5EEB78C-D5C8-48BD-A728-7BFBE033B9D8}" type="presParOf" srcId="{B8A0B883-6DFF-4816-85F9-316455E85986}" destId="{E5116CBB-E6B0-45E3-979C-BA03D2A14116}" srcOrd="1" destOrd="0" presId="urn:microsoft.com/office/officeart/2018/2/layout/IconVerticalSolidList"/>
    <dgm:cxn modelId="{9FEFDFF5-2C72-4B08-9BCF-AF704ABAFB32}" type="presParOf" srcId="{B8A0B883-6DFF-4816-85F9-316455E85986}" destId="{741591BD-D66D-444A-A745-759E01BD3F29}" srcOrd="2" destOrd="0" presId="urn:microsoft.com/office/officeart/2018/2/layout/IconVerticalSolidList"/>
    <dgm:cxn modelId="{CA311ACF-8633-46C6-9951-BF240CF8DED8}" type="presParOf" srcId="{B8A0B883-6DFF-4816-85F9-316455E85986}" destId="{8C5598B9-53C2-4EBE-B40E-72FB4D0A2375}" srcOrd="3" destOrd="0" presId="urn:microsoft.com/office/officeart/2018/2/layout/IconVerticalSolidList"/>
    <dgm:cxn modelId="{643FC58F-A675-4054-818A-C8B6D771A478}" type="presParOf" srcId="{30A8B0B6-4646-4A1B-8EB4-61465907B9B6}" destId="{864AB299-6067-4B4E-844D-04F09CD9765C}" srcOrd="1" destOrd="0" presId="urn:microsoft.com/office/officeart/2018/2/layout/IconVerticalSolidList"/>
    <dgm:cxn modelId="{0B81B714-E3BE-4D02-9131-56ED0DA3DA37}" type="presParOf" srcId="{30A8B0B6-4646-4A1B-8EB4-61465907B9B6}" destId="{5E463E0D-AE12-4EC8-8C1E-91FC6974AC97}" srcOrd="2" destOrd="0" presId="urn:microsoft.com/office/officeart/2018/2/layout/IconVerticalSolidList"/>
    <dgm:cxn modelId="{B6893371-731C-40CE-B0D7-D8BF3D11476D}" type="presParOf" srcId="{5E463E0D-AE12-4EC8-8C1E-91FC6974AC97}" destId="{DDCD8B6F-239B-4CBC-A2EB-890F70C92D01}" srcOrd="0" destOrd="0" presId="urn:microsoft.com/office/officeart/2018/2/layout/IconVerticalSolidList"/>
    <dgm:cxn modelId="{19E23F44-867E-4854-83B2-BA859309C014}" type="presParOf" srcId="{5E463E0D-AE12-4EC8-8C1E-91FC6974AC97}" destId="{BD3B54FD-B5F1-44F8-A933-59F3476BE158}" srcOrd="1" destOrd="0" presId="urn:microsoft.com/office/officeart/2018/2/layout/IconVerticalSolidList"/>
    <dgm:cxn modelId="{F64899AE-8C19-4822-A543-A49674F6049A}" type="presParOf" srcId="{5E463E0D-AE12-4EC8-8C1E-91FC6974AC97}" destId="{C5EA0F15-E308-42BD-8BD4-3B4FDDE00D75}" srcOrd="2" destOrd="0" presId="urn:microsoft.com/office/officeart/2018/2/layout/IconVerticalSolidList"/>
    <dgm:cxn modelId="{701D5B93-7443-4E16-9E5E-D5E38363A66E}" type="presParOf" srcId="{5E463E0D-AE12-4EC8-8C1E-91FC6974AC97}" destId="{9FDD9753-3A3F-4698-B0DB-138EADBA7EE7}" srcOrd="3" destOrd="0" presId="urn:microsoft.com/office/officeart/2018/2/layout/IconVerticalSolidList"/>
    <dgm:cxn modelId="{11F743F2-68DD-40BE-806C-04F8102B9C71}" type="presParOf" srcId="{30A8B0B6-4646-4A1B-8EB4-61465907B9B6}" destId="{A96208D7-FB43-4ADD-AC34-8934AC4A6438}" srcOrd="3" destOrd="0" presId="urn:microsoft.com/office/officeart/2018/2/layout/IconVerticalSolidList"/>
    <dgm:cxn modelId="{E2DF1AF4-E615-418D-A08A-6543AE5F5314}" type="presParOf" srcId="{30A8B0B6-4646-4A1B-8EB4-61465907B9B6}" destId="{A881C3F0-568B-4DDD-9986-99453FF31492}" srcOrd="4" destOrd="0" presId="urn:microsoft.com/office/officeart/2018/2/layout/IconVerticalSolidList"/>
    <dgm:cxn modelId="{13623BD3-51F1-4C10-BB4C-3EFAE29F4DBE}" type="presParOf" srcId="{A881C3F0-568B-4DDD-9986-99453FF31492}" destId="{09DB15CB-44C3-4581-83F4-A31F7C8CF348}" srcOrd="0" destOrd="0" presId="urn:microsoft.com/office/officeart/2018/2/layout/IconVerticalSolidList"/>
    <dgm:cxn modelId="{1BBA6BB8-6DF9-4FF9-A139-5D5C5DE5C6BE}" type="presParOf" srcId="{A881C3F0-568B-4DDD-9986-99453FF31492}" destId="{A778A914-3CE1-4B26-B050-1DBD84134F13}" srcOrd="1" destOrd="0" presId="urn:microsoft.com/office/officeart/2018/2/layout/IconVerticalSolidList"/>
    <dgm:cxn modelId="{05D07DDD-E65C-485E-BB25-DE2B29116A31}" type="presParOf" srcId="{A881C3F0-568B-4DDD-9986-99453FF31492}" destId="{AC71E233-2B9C-4DBE-96FB-AD4EBFD79785}" srcOrd="2" destOrd="0" presId="urn:microsoft.com/office/officeart/2018/2/layout/IconVerticalSolidList"/>
    <dgm:cxn modelId="{206AD7A0-941F-4A61-8017-A0E548FA0B5D}" type="presParOf" srcId="{A881C3F0-568B-4DDD-9986-99453FF31492}" destId="{D71A8DC2-2C16-4B3D-978F-8AEF0E22EB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7557B-BAE5-41CC-B01A-11B2786B2B0A}">
      <dsp:nvSpPr>
        <dsp:cNvPr id="0" name=""/>
        <dsp:cNvSpPr/>
      </dsp:nvSpPr>
      <dsp:spPr>
        <a:xfrm>
          <a:off x="0" y="574"/>
          <a:ext cx="11982142" cy="13436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16CBB-E6B0-45E3-979C-BA03D2A14116}">
      <dsp:nvSpPr>
        <dsp:cNvPr id="0" name=""/>
        <dsp:cNvSpPr/>
      </dsp:nvSpPr>
      <dsp:spPr>
        <a:xfrm>
          <a:off x="406440" y="302885"/>
          <a:ext cx="738982" cy="73898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598B9-53C2-4EBE-B40E-72FB4D0A2375}">
      <dsp:nvSpPr>
        <dsp:cNvPr id="0" name=""/>
        <dsp:cNvSpPr/>
      </dsp:nvSpPr>
      <dsp:spPr>
        <a:xfrm>
          <a:off x="1551862" y="574"/>
          <a:ext cx="10430279" cy="1343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98" tIns="142198" rIns="142198" bIns="14219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First the image is acquired by the webcam for processing. Then we use the </a:t>
          </a:r>
          <a:r>
            <a:rPr lang="en-US" sz="2400" kern="1200" dirty="0" err="1">
              <a:latin typeface="Times New Roman" panose="02020603050405020304" pitchFamily="18" charset="0"/>
              <a:cs typeface="Times New Roman" panose="02020603050405020304" pitchFamily="18" charset="0"/>
            </a:rPr>
            <a:t>Haar</a:t>
          </a:r>
          <a:r>
            <a:rPr lang="en-US" sz="2400" kern="1200" dirty="0">
              <a:latin typeface="Times New Roman" panose="02020603050405020304" pitchFamily="18" charset="0"/>
              <a:cs typeface="Times New Roman" panose="02020603050405020304" pitchFamily="18" charset="0"/>
            </a:rPr>
            <a:t> cascade file face.xml to search and detect the faces in each individual frame. </a:t>
          </a:r>
        </a:p>
      </dsp:txBody>
      <dsp:txXfrm>
        <a:off x="1551862" y="574"/>
        <a:ext cx="10430279" cy="1343603"/>
      </dsp:txXfrm>
    </dsp:sp>
    <dsp:sp modelId="{DDCD8B6F-239B-4CBC-A2EB-890F70C92D01}">
      <dsp:nvSpPr>
        <dsp:cNvPr id="0" name=""/>
        <dsp:cNvSpPr/>
      </dsp:nvSpPr>
      <dsp:spPr>
        <a:xfrm>
          <a:off x="0" y="1680079"/>
          <a:ext cx="11982142" cy="13436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B54FD-B5F1-44F8-A933-59F3476BE158}">
      <dsp:nvSpPr>
        <dsp:cNvPr id="0" name=""/>
        <dsp:cNvSpPr/>
      </dsp:nvSpPr>
      <dsp:spPr>
        <a:xfrm>
          <a:off x="406440" y="1982389"/>
          <a:ext cx="738982" cy="73898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DD9753-3A3F-4698-B0DB-138EADBA7EE7}">
      <dsp:nvSpPr>
        <dsp:cNvPr id="0" name=""/>
        <dsp:cNvSpPr/>
      </dsp:nvSpPr>
      <dsp:spPr>
        <a:xfrm>
          <a:off x="1551862" y="1680079"/>
          <a:ext cx="10430279" cy="1343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98" tIns="142198" rIns="142198" bIns="142198" numCol="1" spcCol="1270" anchor="ctr" anchorCtr="0">
          <a:noAutofit/>
        </a:bodyPr>
        <a:lstStyle/>
        <a:p>
          <a:pPr marL="0" lvl="0" indent="0" algn="l" defTabSz="1066800" rtl="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If no face is detected, then another frame is acquired. </a:t>
          </a:r>
        </a:p>
      </dsp:txBody>
      <dsp:txXfrm>
        <a:off x="1551862" y="1680079"/>
        <a:ext cx="10430279" cy="1343603"/>
      </dsp:txXfrm>
    </dsp:sp>
    <dsp:sp modelId="{09DB15CB-44C3-4581-83F4-A31F7C8CF348}">
      <dsp:nvSpPr>
        <dsp:cNvPr id="0" name=""/>
        <dsp:cNvSpPr/>
      </dsp:nvSpPr>
      <dsp:spPr>
        <a:xfrm>
          <a:off x="0" y="3359583"/>
          <a:ext cx="11982142" cy="13436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8A914-3CE1-4B26-B050-1DBD84134F13}">
      <dsp:nvSpPr>
        <dsp:cNvPr id="0" name=""/>
        <dsp:cNvSpPr/>
      </dsp:nvSpPr>
      <dsp:spPr>
        <a:xfrm>
          <a:off x="406440" y="3661894"/>
          <a:ext cx="738982" cy="73898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1A8DC2-2C16-4B3D-978F-8AEF0E22EBBC}">
      <dsp:nvSpPr>
        <dsp:cNvPr id="0" name=""/>
        <dsp:cNvSpPr/>
      </dsp:nvSpPr>
      <dsp:spPr>
        <a:xfrm>
          <a:off x="1551862" y="3359583"/>
          <a:ext cx="10430279" cy="1343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98" tIns="142198" rIns="142198" bIns="142198"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If an eye is detected then there is no blink and the blink counter K is set to ‘0’. If the eyes are closed in a particular frame, then the blink counter is incremented and a blink is detected. </a:t>
          </a:r>
        </a:p>
      </dsp:txBody>
      <dsp:txXfrm>
        <a:off x="1551862" y="3359583"/>
        <a:ext cx="10430279" cy="13436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7/10/2024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1188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7/10/2024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5540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7/10/2024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223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7/10/2024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600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7/10/2024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889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7/10/2024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392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7/10/2024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710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7/10/2024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165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7/10/2024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2377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7/10/2024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3944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7/10/2024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9327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7/10/2024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52856001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13.png"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image" Target="../media/image3.png" /><Relationship Id="rId5" Type="http://schemas.openxmlformats.org/officeDocument/2006/relationships/image" Target="../media/image11.jpeg" /><Relationship Id="rId4"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32EBE56B-DFF0-4948-83B7-D40B667371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12" y="-9526"/>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p:cNvSpPr>
            <a:spLocks noGrp="1"/>
          </p:cNvSpPr>
          <p:nvPr>
            <p:ph type="ctrTitle"/>
          </p:nvPr>
        </p:nvSpPr>
        <p:spPr>
          <a:xfrm>
            <a:off x="756004" y="515491"/>
            <a:ext cx="10050152" cy="2368263"/>
          </a:xfrm>
        </p:spPr>
        <p:txBody>
          <a:bodyPr anchor="ctr">
            <a:normAutofit/>
          </a:bodyPr>
          <a:lstStyle/>
          <a:p>
            <a:r>
              <a:rPr lang="en-US" sz="2400" dirty="0">
                <a:solidFill>
                  <a:srgbClr val="651C27"/>
                </a:solidFill>
              </a:rPr>
              <a:t>Department Of </a:t>
            </a:r>
            <a:br>
              <a:rPr lang="en-US" sz="2800" b="0" dirty="0">
                <a:solidFill>
                  <a:srgbClr val="651C27"/>
                </a:solidFill>
                <a:latin typeface="+mn-lt"/>
              </a:rPr>
            </a:br>
            <a:r>
              <a:rPr lang="en-US" sz="2800" b="0" dirty="0">
                <a:solidFill>
                  <a:srgbClr val="651C27"/>
                </a:solidFill>
                <a:latin typeface="Bahnschrift SemiBold" panose="020B0502040204020203" pitchFamily="34" charset="0"/>
              </a:rPr>
              <a:t>CS</a:t>
            </a:r>
            <a:r>
              <a:rPr lang="en-GB" sz="2800" b="0" dirty="0">
                <a:solidFill>
                  <a:srgbClr val="651C27"/>
                </a:solidFill>
                <a:latin typeface="Bahnschrift SemiBold" panose="020B0502040204020203" pitchFamily="34" charset="0"/>
              </a:rPr>
              <a:t>E(</a:t>
            </a:r>
            <a:r>
              <a:rPr lang="en-US" sz="2800" dirty="0">
                <a:solidFill>
                  <a:srgbClr val="651C27"/>
                </a:solidFill>
              </a:rPr>
              <a:t> </a:t>
            </a:r>
            <a:r>
              <a:rPr lang="en-US" sz="2800" dirty="0">
                <a:solidFill>
                  <a:srgbClr val="651C27"/>
                </a:solidFill>
                <a:latin typeface="Bahnschrift Condensed" panose="020B0502040204020203" pitchFamily="34" charset="0"/>
              </a:rPr>
              <a:t>ARTIFICIAL INTELLIGENCE MACHINE LEARNING</a:t>
            </a:r>
            <a:r>
              <a:rPr lang="en-GB" sz="2800" dirty="0">
                <a:solidFill>
                  <a:srgbClr val="651C27"/>
                </a:solidFill>
                <a:latin typeface="Bahnschrift Condensed" panose="020B0502040204020203" pitchFamily="34" charset="0"/>
              </a:rPr>
              <a:t>)</a:t>
            </a:r>
            <a:br>
              <a:rPr lang="en-US" sz="2800" dirty="0">
                <a:solidFill>
                  <a:srgbClr val="651C27"/>
                </a:solidFill>
              </a:rPr>
            </a:br>
            <a:br>
              <a:rPr lang="en-US" sz="2800" dirty="0">
                <a:solidFill>
                  <a:srgbClr val="651C27"/>
                </a:solidFill>
              </a:rPr>
            </a:br>
            <a:r>
              <a:rPr lang="en-US" sz="2800" b="0" dirty="0">
                <a:solidFill>
                  <a:srgbClr val="651C27"/>
                </a:solidFill>
                <a:latin typeface="Century Gothic" panose="020B0502020202020204" pitchFamily="34" charset="0"/>
              </a:rPr>
              <a:t>Title: </a:t>
            </a:r>
            <a:r>
              <a:rPr lang="en-US" sz="2800" dirty="0">
                <a:solidFill>
                  <a:srgbClr val="651C27"/>
                </a:solidFill>
                <a:latin typeface="Century Gothic" panose="020B0502020202020204" pitchFamily="34" charset="0"/>
              </a:rPr>
              <a:t>Driver Drowsiness Detection System</a:t>
            </a:r>
            <a:endParaRPr lang="en-US" dirty="0">
              <a:solidFill>
                <a:srgbClr val="651C27"/>
              </a:solidFill>
              <a:latin typeface="Century Gothic" panose="020B0502020202020204" pitchFamily="34" charset="0"/>
            </a:endParaRPr>
          </a:p>
        </p:txBody>
      </p:sp>
      <p:sp>
        <p:nvSpPr>
          <p:cNvPr id="3" name="Subtitle 2"/>
          <p:cNvSpPr>
            <a:spLocks noGrp="1"/>
          </p:cNvSpPr>
          <p:nvPr>
            <p:ph type="subTitle" idx="1"/>
          </p:nvPr>
        </p:nvSpPr>
        <p:spPr>
          <a:xfrm>
            <a:off x="583276" y="3795741"/>
            <a:ext cx="4730404" cy="2140747"/>
          </a:xfrm>
        </p:spPr>
        <p:txBody>
          <a:bodyPr anchor="ctr">
            <a:normAutofit lnSpcReduction="10000"/>
          </a:bodyPr>
          <a:lstStyle/>
          <a:p>
            <a:r>
              <a:rPr lang="en-US" dirty="0">
                <a:solidFill>
                  <a:schemeClr val="tx2"/>
                </a:solidFill>
              </a:rPr>
              <a:t>Prepared by:</a:t>
            </a:r>
          </a:p>
          <a:p>
            <a:pPr algn="just"/>
            <a:r>
              <a:rPr lang="en-US" dirty="0">
                <a:solidFill>
                  <a:schemeClr val="tx2"/>
                </a:solidFill>
              </a:rPr>
              <a:t>N.VIGNESH GOUD </a:t>
            </a:r>
            <a:r>
              <a:rPr lang="en-US" b="1" dirty="0">
                <a:solidFill>
                  <a:schemeClr val="tx2"/>
                </a:solidFill>
              </a:rPr>
              <a:t>- 22R01A66H4</a:t>
            </a:r>
          </a:p>
          <a:p>
            <a:pPr algn="just"/>
            <a:r>
              <a:rPr lang="en-US" dirty="0">
                <a:solidFill>
                  <a:schemeClr val="tx2"/>
                </a:solidFill>
              </a:rPr>
              <a:t>V.PRASHANTHI        </a:t>
            </a:r>
            <a:r>
              <a:rPr lang="en-US" b="1" dirty="0">
                <a:solidFill>
                  <a:schemeClr val="tx2"/>
                </a:solidFill>
              </a:rPr>
              <a:t>- 22R01A66</a:t>
            </a:r>
            <a:r>
              <a:rPr lang="en-GB" b="1" dirty="0">
                <a:solidFill>
                  <a:schemeClr val="tx2"/>
                </a:solidFill>
              </a:rPr>
              <a:t>J</a:t>
            </a:r>
            <a:r>
              <a:rPr lang="en-US" b="1" dirty="0">
                <a:solidFill>
                  <a:schemeClr val="tx2"/>
                </a:solidFill>
              </a:rPr>
              <a:t>9</a:t>
            </a:r>
          </a:p>
          <a:p>
            <a:pPr algn="just"/>
            <a:r>
              <a:rPr lang="en-US" dirty="0">
                <a:solidFill>
                  <a:schemeClr val="tx2"/>
                </a:solidFill>
              </a:rPr>
              <a:t>P.ARAVIND                </a:t>
            </a:r>
            <a:r>
              <a:rPr lang="en-US" b="1" dirty="0">
                <a:solidFill>
                  <a:schemeClr val="tx2"/>
                </a:solidFill>
              </a:rPr>
              <a:t>- 23R05A6615</a:t>
            </a:r>
          </a:p>
          <a:p>
            <a:pPr algn="just"/>
            <a:r>
              <a:rPr lang="en-US" dirty="0">
                <a:solidFill>
                  <a:schemeClr val="tx2"/>
                </a:solidFill>
              </a:rPr>
              <a:t>T.ROHIT                     </a:t>
            </a:r>
            <a:r>
              <a:rPr lang="en-US" b="1" dirty="0">
                <a:solidFill>
                  <a:schemeClr val="tx2"/>
                </a:solidFill>
              </a:rPr>
              <a:t>- 23R05A6618</a:t>
            </a:r>
            <a:endParaRPr lang="en-US" dirty="0">
              <a:solidFill>
                <a:schemeClr val="tx2"/>
              </a:solidFill>
            </a:endParaRPr>
          </a:p>
          <a:p>
            <a:pPr algn="just"/>
            <a:endParaRPr lang="en-US" b="1" dirty="0">
              <a:solidFill>
                <a:schemeClr val="tx2"/>
              </a:solidFill>
            </a:endParaRPr>
          </a:p>
        </p:txBody>
      </p:sp>
      <p:pic>
        <p:nvPicPr>
          <p:cNvPr id="34" name="Picture 33">
            <a:extLst>
              <a:ext uri="{FF2B5EF4-FFF2-40B4-BE49-F238E27FC236}">
                <a16:creationId xmlns:a16="http://schemas.microsoft.com/office/drawing/2014/main" id="{0504D9BB-C5B4-4DB5-9217-B4CDBBE197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36" name="Picture 35">
            <a:extLst>
              <a:ext uri="{FF2B5EF4-FFF2-40B4-BE49-F238E27FC236}">
                <a16:creationId xmlns:a16="http://schemas.microsoft.com/office/drawing/2014/main" id="{0A80FB64-DCE9-4522-B219-46AD36DB55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74807"/>
          <a:stretch/>
        </p:blipFill>
        <p:spPr>
          <a:xfrm rot="10800000">
            <a:off x="0" y="3047998"/>
            <a:ext cx="640488" cy="2548349"/>
          </a:xfrm>
          <a:prstGeom prst="rect">
            <a:avLst/>
          </a:prstGeom>
        </p:spPr>
      </p:pic>
      <p:sp>
        <p:nvSpPr>
          <p:cNvPr id="5" name="TextBox 4">
            <a:extLst>
              <a:ext uri="{FF2B5EF4-FFF2-40B4-BE49-F238E27FC236}">
                <a16:creationId xmlns:a16="http://schemas.microsoft.com/office/drawing/2014/main" id="{09CE5C76-B8DE-58C6-FB3D-68BBA7595797}"/>
              </a:ext>
            </a:extLst>
          </p:cNvPr>
          <p:cNvSpPr txBox="1"/>
          <p:nvPr/>
        </p:nvSpPr>
        <p:spPr>
          <a:xfrm>
            <a:off x="5566732" y="4081284"/>
            <a:ext cx="643934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2400" dirty="0">
                <a:latin typeface="Calibri"/>
              </a:rPr>
              <a:t>Under the guidance of </a:t>
            </a:r>
            <a:r>
              <a:rPr lang="en-IN" sz="2400" dirty="0">
                <a:latin typeface="Calibri"/>
                <a:ea typeface="Calibri"/>
                <a:cs typeface="Calibri"/>
              </a:rPr>
              <a:t> </a:t>
            </a:r>
          </a:p>
          <a:p>
            <a:pPr algn="ctr"/>
            <a:r>
              <a:rPr lang="en-GB" sz="2400" b="1" dirty="0">
                <a:latin typeface="Calibri"/>
                <a:ea typeface="Calibri"/>
                <a:cs typeface="Calibri"/>
              </a:rPr>
              <a:t>M </a:t>
            </a:r>
            <a:r>
              <a:rPr lang="en-IN" sz="2400" b="1" dirty="0">
                <a:latin typeface="Calibri"/>
                <a:ea typeface="Calibri"/>
                <a:cs typeface="Calibri"/>
              </a:rPr>
              <a:t>MOUNIK</a:t>
            </a:r>
            <a:r>
              <a:rPr lang="en-GB" sz="2400" b="1" dirty="0">
                <a:latin typeface="Calibri"/>
                <a:ea typeface="Calibri"/>
                <a:cs typeface="Calibri"/>
              </a:rPr>
              <a:t>A </a:t>
            </a:r>
            <a:r>
              <a:rPr lang="en-IN" sz="2400" b="1" dirty="0">
                <a:latin typeface="Calibri"/>
                <a:ea typeface="Calibri"/>
                <a:cs typeface="Calibri"/>
              </a:rPr>
              <a:t> </a:t>
            </a:r>
            <a:endParaRPr lang="en-IN" sz="2400" dirty="0">
              <a:latin typeface="Calibri"/>
              <a:ea typeface="Calibri"/>
              <a:cs typeface="Calibri"/>
            </a:endParaRPr>
          </a:p>
          <a:p>
            <a:pPr algn="ctr"/>
            <a:r>
              <a:rPr lang="en-IN" sz="2400" dirty="0">
                <a:latin typeface="Calibri"/>
                <a:ea typeface="Calibri"/>
                <a:cs typeface="Calibri"/>
              </a:rPr>
              <a:t>Department of </a:t>
            </a:r>
          </a:p>
          <a:p>
            <a:pPr algn="ctr"/>
            <a:r>
              <a:rPr lang="en-IN" sz="2400" dirty="0">
                <a:latin typeface="Calibri"/>
                <a:ea typeface="Calibri"/>
                <a:cs typeface="Calibri"/>
              </a:rPr>
              <a:t>ARTIFICIAL INTELLIGENC</a:t>
            </a:r>
            <a:r>
              <a:rPr lang="en-GB" sz="2400" dirty="0">
                <a:latin typeface="Calibri"/>
                <a:ea typeface="Calibri"/>
                <a:cs typeface="Calibri"/>
              </a:rPr>
              <a:t>E </a:t>
            </a:r>
            <a:r>
              <a:rPr lang="en-IN" sz="2400" dirty="0">
                <a:latin typeface="Calibri"/>
                <a:ea typeface="Calibri"/>
                <a:cs typeface="Calibri"/>
              </a:rPr>
              <a:t>MACHINE LEARNING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4" name="Rectangle 53">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6" name="Picture 55">
            <a:extLst>
              <a:ext uri="{FF2B5EF4-FFF2-40B4-BE49-F238E27FC236}">
                <a16:creationId xmlns:a16="http://schemas.microsoft.com/office/drawing/2014/main" id="{18CBEC9D-9F9B-4383-B986-DE5B184A9A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0500" t="44401"/>
          <a:stretch/>
        </p:blipFill>
        <p:spPr>
          <a:xfrm>
            <a:off x="-3048" y="-1"/>
            <a:ext cx="1146048" cy="1070909"/>
          </a:xfrm>
          <a:prstGeom prst="rect">
            <a:avLst/>
          </a:prstGeom>
        </p:spPr>
      </p:pic>
      <p:sp>
        <p:nvSpPr>
          <p:cNvPr id="5" name="Title 4">
            <a:extLst>
              <a:ext uri="{FF2B5EF4-FFF2-40B4-BE49-F238E27FC236}">
                <a16:creationId xmlns:a16="http://schemas.microsoft.com/office/drawing/2014/main" id="{37011BFD-CABF-AF77-B300-FC110B37D05F}"/>
              </a:ext>
            </a:extLst>
          </p:cNvPr>
          <p:cNvSpPr>
            <a:spLocks noGrp="1"/>
          </p:cNvSpPr>
          <p:nvPr>
            <p:ph type="title"/>
          </p:nvPr>
        </p:nvSpPr>
        <p:spPr>
          <a:xfrm>
            <a:off x="1346200" y="372991"/>
            <a:ext cx="3643746" cy="1138473"/>
          </a:xfrm>
        </p:spPr>
        <p:txBody>
          <a:bodyPr>
            <a:normAutofit/>
          </a:bodyPr>
          <a:lstStyle/>
          <a:p>
            <a:r>
              <a:rPr lang="en-US">
                <a:solidFill>
                  <a:schemeClr val="tx2"/>
                </a:solidFill>
              </a:rPr>
              <a:t>Scope</a:t>
            </a:r>
          </a:p>
        </p:txBody>
      </p:sp>
      <p:pic>
        <p:nvPicPr>
          <p:cNvPr id="4" name="Picture 3" descr="A red car next to a phone&#10;&#10;Description automatically generated">
            <a:extLst>
              <a:ext uri="{FF2B5EF4-FFF2-40B4-BE49-F238E27FC236}">
                <a16:creationId xmlns:a16="http://schemas.microsoft.com/office/drawing/2014/main" id="{D6571CC1-C55A-F0CC-06FF-3651E7DE3639}"/>
              </a:ext>
            </a:extLst>
          </p:cNvPr>
          <p:cNvPicPr>
            <a:picLocks noChangeAspect="1"/>
          </p:cNvPicPr>
          <p:nvPr/>
        </p:nvPicPr>
        <p:blipFill>
          <a:blip r:embed="rId3"/>
          <a:stretch>
            <a:fillRect/>
          </a:stretch>
        </p:blipFill>
        <p:spPr>
          <a:xfrm>
            <a:off x="6626806" y="554374"/>
            <a:ext cx="4817466" cy="2553256"/>
          </a:xfrm>
          <a:prstGeom prst="rect">
            <a:avLst/>
          </a:prstGeom>
        </p:spPr>
      </p:pic>
      <p:sp>
        <p:nvSpPr>
          <p:cNvPr id="3" name="Content Placeholder 2">
            <a:extLst>
              <a:ext uri="{FF2B5EF4-FFF2-40B4-BE49-F238E27FC236}">
                <a16:creationId xmlns:a16="http://schemas.microsoft.com/office/drawing/2014/main" id="{70469C6D-4E70-52CB-7E7E-A2C3BE4F4831}"/>
              </a:ext>
            </a:extLst>
          </p:cNvPr>
          <p:cNvSpPr>
            <a:spLocks noGrp="1"/>
          </p:cNvSpPr>
          <p:nvPr>
            <p:ph idx="1"/>
          </p:nvPr>
        </p:nvSpPr>
        <p:spPr>
          <a:xfrm>
            <a:off x="838200" y="1881407"/>
            <a:ext cx="5498248" cy="4133206"/>
          </a:xfrm>
        </p:spPr>
        <p:txBody>
          <a:bodyPr vert="horz" lIns="91440" tIns="45720" rIns="91440" bIns="45720" rtlCol="0" anchor="t">
            <a:normAutofit/>
          </a:bodyPr>
          <a:lstStyle/>
          <a:p>
            <a:pPr marL="228600" lvl="0" indent="-228600" rtl="0">
              <a:buFont typeface=""/>
              <a:buChar char="•"/>
            </a:pPr>
            <a:r>
              <a:rPr lang="en-US" sz="2100" baseline="0" dirty="0">
                <a:solidFill>
                  <a:schemeClr val="tx2"/>
                </a:solidFill>
                <a:latin typeface="Times New Roman" panose="02020603050405020304" pitchFamily="18" charset="0"/>
                <a:ea typeface="Arial"/>
                <a:cs typeface="Times New Roman" panose="02020603050405020304" pitchFamily="18" charset="0"/>
              </a:rPr>
              <a:t>The scope for driver drowsiness detection using </a:t>
            </a:r>
            <a:r>
              <a:rPr lang="en-US" sz="2100" b="1" baseline="0" dirty="0" err="1">
                <a:solidFill>
                  <a:schemeClr val="tx2"/>
                </a:solidFill>
                <a:latin typeface="Times New Roman" panose="02020603050405020304" pitchFamily="18" charset="0"/>
                <a:ea typeface="Arial"/>
                <a:cs typeface="Times New Roman" panose="02020603050405020304" pitchFamily="18" charset="0"/>
              </a:rPr>
              <a:t>OpenCV</a:t>
            </a:r>
            <a:r>
              <a:rPr lang="en-US" sz="2100" baseline="0" dirty="0">
                <a:solidFill>
                  <a:schemeClr val="tx2"/>
                </a:solidFill>
                <a:latin typeface="Times New Roman" panose="02020603050405020304" pitchFamily="18" charset="0"/>
                <a:ea typeface="Arial"/>
                <a:cs typeface="Times New Roman" panose="02020603050405020304" pitchFamily="18" charset="0"/>
              </a:rPr>
              <a:t> is vast and encompasses various applications and areas of implementation. Some key aspects of the scope include:</a:t>
            </a:r>
            <a:r>
              <a:rPr lang="en-US" sz="2100" dirty="0">
                <a:solidFill>
                  <a:schemeClr val="tx2"/>
                </a:solidFill>
                <a:latin typeface="Times New Roman" panose="02020603050405020304" pitchFamily="18" charset="0"/>
                <a:ea typeface="Arial"/>
                <a:cs typeface="Times New Roman" panose="02020603050405020304" pitchFamily="18" charset="0"/>
              </a:rPr>
              <a:t>​</a:t>
            </a:r>
          </a:p>
          <a:p>
            <a:pPr marL="0" indent="0">
              <a:buNone/>
            </a:pPr>
            <a:endParaRPr lang="en-US" sz="2100" dirty="0">
              <a:solidFill>
                <a:schemeClr val="tx2"/>
              </a:solidFill>
              <a:latin typeface="Times New Roman" panose="02020603050405020304" pitchFamily="18" charset="0"/>
              <a:ea typeface="Arial"/>
              <a:cs typeface="Times New Roman" panose="02020603050405020304" pitchFamily="18" charset="0"/>
            </a:endParaRPr>
          </a:p>
          <a:p>
            <a:pPr>
              <a:buFont typeface="Wingdings" panose="05000000000000000000" pitchFamily="2" charset="2"/>
              <a:buChar char="§"/>
            </a:pPr>
            <a:r>
              <a:rPr lang="en-US" sz="2100" b="1" baseline="0" dirty="0">
                <a:solidFill>
                  <a:schemeClr val="tx2"/>
                </a:solidFill>
                <a:latin typeface="Times New Roman" panose="02020603050405020304" pitchFamily="18" charset="0"/>
                <a:ea typeface="Arial"/>
                <a:cs typeface="Times New Roman" panose="02020603050405020304" pitchFamily="18" charset="0"/>
              </a:rPr>
              <a:t>Transportation Safety,</a:t>
            </a:r>
            <a:endParaRPr lang="en-US" sz="2100" dirty="0">
              <a:solidFill>
                <a:schemeClr val="tx2"/>
              </a:solidFill>
              <a:latin typeface="Times New Roman" panose="02020603050405020304" pitchFamily="18" charset="0"/>
              <a:ea typeface="Arial"/>
              <a:cs typeface="Times New Roman" panose="02020603050405020304" pitchFamily="18" charset="0"/>
            </a:endParaRPr>
          </a:p>
          <a:p>
            <a:pPr>
              <a:buFont typeface="Wingdings" panose="05000000000000000000" pitchFamily="2" charset="2"/>
              <a:buChar char="§"/>
            </a:pPr>
            <a:r>
              <a:rPr lang="en-US" sz="2100" b="1" baseline="0" dirty="0">
                <a:solidFill>
                  <a:schemeClr val="tx2"/>
                </a:solidFill>
                <a:latin typeface="Times New Roman" panose="02020603050405020304" pitchFamily="18" charset="0"/>
                <a:ea typeface="Arial"/>
                <a:cs typeface="Times New Roman" panose="02020603050405020304" pitchFamily="18" charset="0"/>
              </a:rPr>
              <a:t>Fleet Management,</a:t>
            </a:r>
            <a:endParaRPr lang="en-US" sz="2100" dirty="0">
              <a:solidFill>
                <a:schemeClr val="tx2"/>
              </a:solidFill>
              <a:latin typeface="Times New Roman" panose="02020603050405020304" pitchFamily="18" charset="0"/>
              <a:ea typeface="Arial"/>
              <a:cs typeface="Times New Roman" panose="02020603050405020304" pitchFamily="18" charset="0"/>
            </a:endParaRPr>
          </a:p>
          <a:p>
            <a:pPr lvl="0">
              <a:buFont typeface="Wingdings" panose="05000000000000000000" pitchFamily="2" charset="2"/>
              <a:buChar char="§"/>
            </a:pPr>
            <a:r>
              <a:rPr lang="en-US" sz="2100" b="1" baseline="0" dirty="0">
                <a:solidFill>
                  <a:schemeClr val="tx2"/>
                </a:solidFill>
                <a:latin typeface="Times New Roman" panose="02020603050405020304" pitchFamily="18" charset="0"/>
                <a:ea typeface="Arial"/>
                <a:cs typeface="Times New Roman" panose="02020603050405020304" pitchFamily="18" charset="0"/>
              </a:rPr>
              <a:t>Public Transportation.</a:t>
            </a:r>
            <a:endParaRPr lang="en-US" sz="2100" dirty="0">
              <a:solidFill>
                <a:schemeClr val="tx2"/>
              </a:solidFill>
              <a:latin typeface="Times New Roman" panose="02020603050405020304" pitchFamily="18" charset="0"/>
              <a:cs typeface="Times New Roman" panose="02020603050405020304" pitchFamily="18" charset="0"/>
            </a:endParaRPr>
          </a:p>
        </p:txBody>
      </p:sp>
      <p:pic>
        <p:nvPicPr>
          <p:cNvPr id="2" name="Picture 1" descr="A yellow and black sign with white text&#10;&#10;Description automatically generated">
            <a:extLst>
              <a:ext uri="{FF2B5EF4-FFF2-40B4-BE49-F238E27FC236}">
                <a16:creationId xmlns:a16="http://schemas.microsoft.com/office/drawing/2014/main" id="{C412DE15-869B-B7C5-C394-4A760B580FCD}"/>
              </a:ext>
            </a:extLst>
          </p:cNvPr>
          <p:cNvPicPr>
            <a:picLocks noChangeAspect="1"/>
          </p:cNvPicPr>
          <p:nvPr/>
        </p:nvPicPr>
        <p:blipFill>
          <a:blip r:embed="rId4"/>
          <a:stretch>
            <a:fillRect/>
          </a:stretch>
        </p:blipFill>
        <p:spPr>
          <a:xfrm>
            <a:off x="6626806" y="3654304"/>
            <a:ext cx="4817466" cy="2107641"/>
          </a:xfrm>
          <a:prstGeom prst="rect">
            <a:avLst/>
          </a:prstGeom>
        </p:spPr>
      </p:pic>
      <p:pic>
        <p:nvPicPr>
          <p:cNvPr id="58" name="Picture 57">
            <a:extLst>
              <a:ext uri="{FF2B5EF4-FFF2-40B4-BE49-F238E27FC236}">
                <a16:creationId xmlns:a16="http://schemas.microsoft.com/office/drawing/2014/main" id="{AFE52FC7-B3EF-46A4-B8CE-292164EC92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4614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5B19-C99B-4E0F-A0C8-35D9D44118CF}"/>
              </a:ext>
            </a:extLst>
          </p:cNvPr>
          <p:cNvSpPr>
            <a:spLocks noGrp="1"/>
          </p:cNvSpPr>
          <p:nvPr>
            <p:ph type="title"/>
          </p:nvPr>
        </p:nvSpPr>
        <p:spPr/>
        <p:txBody>
          <a:bodyPr/>
          <a:lstStyle/>
          <a:p>
            <a:r>
              <a:rPr lang="en-US"/>
              <a:t>Implementation Methodology</a:t>
            </a:r>
            <a:endParaRPr lang="en-IN"/>
          </a:p>
        </p:txBody>
      </p:sp>
      <p:graphicFrame>
        <p:nvGraphicFramePr>
          <p:cNvPr id="5" name="Content Placeholder 2">
            <a:extLst>
              <a:ext uri="{FF2B5EF4-FFF2-40B4-BE49-F238E27FC236}">
                <a16:creationId xmlns:a16="http://schemas.microsoft.com/office/drawing/2014/main" id="{C577D877-1311-33EB-E789-3BB021561B23}"/>
              </a:ext>
            </a:extLst>
          </p:cNvPr>
          <p:cNvGraphicFramePr>
            <a:graphicFrameLocks noGrp="1"/>
          </p:cNvGraphicFramePr>
          <p:nvPr>
            <p:ph idx="1"/>
            <p:extLst>
              <p:ext uri="{D42A27DB-BD31-4B8C-83A1-F6EECF244321}">
                <p14:modId xmlns:p14="http://schemas.microsoft.com/office/powerpoint/2010/main" val="3007370882"/>
              </p:ext>
            </p:extLst>
          </p:nvPr>
        </p:nvGraphicFramePr>
        <p:xfrm>
          <a:off x="120876" y="1533815"/>
          <a:ext cx="11982142" cy="4703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31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5C61-0EB9-42F6-BD90-E3DDB26DBFA2}"/>
              </a:ext>
            </a:extLst>
          </p:cNvPr>
          <p:cNvSpPr>
            <a:spLocks noGrp="1"/>
          </p:cNvSpPr>
          <p:nvPr>
            <p:ph type="title"/>
          </p:nvPr>
        </p:nvSpPr>
        <p:spPr>
          <a:xfrm>
            <a:off x="838200" y="365760"/>
            <a:ext cx="4988841" cy="759836"/>
          </a:xfrm>
        </p:spPr>
        <p:txBody>
          <a:bodyPr>
            <a:noAutofit/>
          </a:bodyPr>
          <a:lstStyle/>
          <a:p>
            <a:r>
              <a:rPr lang="en-US" sz="3000">
                <a:latin typeface="Times New Roman"/>
                <a:cs typeface="Times New Roman"/>
              </a:rPr>
              <a:t>System Architecture</a:t>
            </a:r>
            <a:endParaRPr lang="en-IN" sz="3000">
              <a:latin typeface="Avenir Next LT Pro"/>
              <a:cs typeface="Times New Roman"/>
            </a:endParaRPr>
          </a:p>
        </p:txBody>
      </p:sp>
      <p:pic>
        <p:nvPicPr>
          <p:cNvPr id="4" name="Content Placeholder 3">
            <a:extLst>
              <a:ext uri="{FF2B5EF4-FFF2-40B4-BE49-F238E27FC236}">
                <a16:creationId xmlns:a16="http://schemas.microsoft.com/office/drawing/2014/main" id="{7E37EAD1-04A4-44A0-B9A7-0C2B86FDB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44982" y="1297465"/>
            <a:ext cx="11235362" cy="5027956"/>
          </a:xfrm>
          <a:prstGeom prst="rect">
            <a:avLst/>
          </a:prstGeom>
          <a:noFill/>
          <a:ln>
            <a:noFill/>
          </a:ln>
        </p:spPr>
      </p:pic>
    </p:spTree>
    <p:extLst>
      <p:ext uri="{BB962C8B-B14F-4D97-AF65-F5344CB8AC3E}">
        <p14:creationId xmlns:p14="http://schemas.microsoft.com/office/powerpoint/2010/main" val="15472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SOFTWARES REQUIREMENTS</a:t>
            </a:r>
          </a:p>
        </p:txBody>
      </p:sp>
      <p:sp>
        <p:nvSpPr>
          <p:cNvPr id="3" name="Content Placeholder 2"/>
          <p:cNvSpPr>
            <a:spLocks noGrp="1"/>
          </p:cNvSpPr>
          <p:nvPr>
            <p:ph idx="1"/>
          </p:nvPr>
        </p:nvSpPr>
        <p:spPr/>
        <p:txBody>
          <a:bodyPr>
            <a:normAutofit fontScale="92500"/>
          </a:bodyPr>
          <a:lstStyle/>
          <a:p>
            <a:r>
              <a:rPr lang="en-IN" dirty="0"/>
              <a:t>Operating System       :  Windows 7</a:t>
            </a:r>
          </a:p>
          <a:p>
            <a:r>
              <a:rPr lang="en-IN" dirty="0"/>
              <a:t>Coding Language       :  Python</a:t>
            </a:r>
          </a:p>
          <a:p>
            <a:r>
              <a:rPr lang="en-IN" dirty="0"/>
              <a:t>Tool                             : Anaconda, Visual studio code</a:t>
            </a:r>
          </a:p>
          <a:p>
            <a:r>
              <a:rPr lang="en-IN" dirty="0"/>
              <a:t>Libraries                      :  </a:t>
            </a:r>
            <a:r>
              <a:rPr lang="en-IN" dirty="0" err="1"/>
              <a:t>OpenCV</a:t>
            </a:r>
            <a:endParaRPr lang="en-IN" dirty="0"/>
          </a:p>
          <a:p>
            <a:endParaRPr lang="en-IN" dirty="0"/>
          </a:p>
          <a:p>
            <a:pPr marL="0" indent="0" algn="ctr">
              <a:buNone/>
            </a:pPr>
            <a:r>
              <a:rPr lang="en-IN" sz="2200" dirty="0"/>
              <a:t>You can also Jupiter Notebook or an Integrated Development Environment (IDE) like </a:t>
            </a:r>
          </a:p>
          <a:p>
            <a:pPr marL="0" indent="0" algn="ctr">
              <a:buNone/>
            </a:pPr>
            <a:r>
              <a:rPr lang="en-IN" sz="2200" dirty="0" err="1"/>
              <a:t>Pycharm</a:t>
            </a:r>
            <a:r>
              <a:rPr lang="en-IN" sz="2200" dirty="0"/>
              <a:t>: These environments facilitate code development, execution, and debugging.</a:t>
            </a:r>
          </a:p>
        </p:txBody>
      </p:sp>
    </p:spTree>
    <p:extLst>
      <p:ext uri="{BB962C8B-B14F-4D97-AF65-F5344CB8AC3E}">
        <p14:creationId xmlns:p14="http://schemas.microsoft.com/office/powerpoint/2010/main" val="140648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t>HARDWARE REQUIREMENTS</a:t>
            </a:r>
          </a:p>
        </p:txBody>
      </p:sp>
      <p:sp>
        <p:nvSpPr>
          <p:cNvPr id="3" name="Content Placeholder 2"/>
          <p:cNvSpPr>
            <a:spLocks noGrp="1"/>
          </p:cNvSpPr>
          <p:nvPr>
            <p:ph idx="1"/>
          </p:nvPr>
        </p:nvSpPr>
        <p:spPr>
          <a:xfrm>
            <a:off x="838200" y="2172970"/>
            <a:ext cx="10515600" cy="4195763"/>
          </a:xfrm>
        </p:spPr>
        <p:txBody>
          <a:bodyPr>
            <a:normAutofit/>
          </a:bodyPr>
          <a:lstStyle/>
          <a:p>
            <a:r>
              <a:rPr lang="en-IN" sz="2400" dirty="0"/>
              <a:t>System               </a:t>
            </a:r>
            <a:r>
              <a:rPr lang="en-IN" sz="2400"/>
              <a:t>: Pentium </a:t>
            </a:r>
            <a:r>
              <a:rPr lang="en-IN" sz="2400" dirty="0"/>
              <a:t>Dual Core.</a:t>
            </a:r>
          </a:p>
          <a:p>
            <a:r>
              <a:rPr lang="en-IN" sz="2400" dirty="0"/>
              <a:t>Hard Disk           : 120 GB.</a:t>
            </a:r>
          </a:p>
          <a:p>
            <a:r>
              <a:rPr lang="en-IN" sz="2400" dirty="0"/>
              <a:t>Monitor               : Anaconda, Visual studio code</a:t>
            </a:r>
          </a:p>
          <a:p>
            <a:r>
              <a:rPr lang="en-IN" sz="2400" dirty="0"/>
              <a:t>Input Devices     : Keyboard, Mouse</a:t>
            </a:r>
          </a:p>
          <a:p>
            <a:r>
              <a:rPr lang="en-IN" sz="2400" dirty="0"/>
              <a:t>Ram                   : 1GB</a:t>
            </a:r>
          </a:p>
        </p:txBody>
      </p:sp>
    </p:spTree>
    <p:extLst>
      <p:ext uri="{BB962C8B-B14F-4D97-AF65-F5344CB8AC3E}">
        <p14:creationId xmlns:p14="http://schemas.microsoft.com/office/powerpoint/2010/main" val="3629470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2097FC6-BC73-1289-BD3B-A371681D4F4A}"/>
              </a:ext>
            </a:extLst>
          </p:cNvPr>
          <p:cNvSpPr>
            <a:spLocks noGrp="1"/>
          </p:cNvSpPr>
          <p:nvPr>
            <p:ph type="title"/>
          </p:nvPr>
        </p:nvSpPr>
        <p:spPr>
          <a:xfrm>
            <a:off x="716723" y="206422"/>
            <a:ext cx="8763000" cy="1068226"/>
          </a:xfrm>
        </p:spPr>
        <p:txBody>
          <a:bodyPr>
            <a:normAutofit/>
          </a:bodyPr>
          <a:lstStyle/>
          <a:p>
            <a:r>
              <a:rPr lang="en-US" i="0" dirty="0">
                <a:solidFill>
                  <a:schemeClr val="tx2"/>
                </a:solidFill>
                <a:effectLst/>
                <a:latin typeface="Söhne"/>
              </a:rPr>
              <a:t>Haar cascade classifier Algorithm</a:t>
            </a:r>
            <a:endParaRPr lang="en-IN" dirty="0">
              <a:solidFill>
                <a:schemeClr val="tx2"/>
              </a:solidFill>
            </a:endParaRPr>
          </a:p>
        </p:txBody>
      </p:sp>
      <p:sp>
        <p:nvSpPr>
          <p:cNvPr id="3" name="Content Placeholder 2">
            <a:extLst>
              <a:ext uri="{FF2B5EF4-FFF2-40B4-BE49-F238E27FC236}">
                <a16:creationId xmlns:a16="http://schemas.microsoft.com/office/drawing/2014/main" id="{E136E69A-BAA3-24F8-EA98-804FFB4668EF}"/>
              </a:ext>
            </a:extLst>
          </p:cNvPr>
          <p:cNvSpPr>
            <a:spLocks noGrp="1"/>
          </p:cNvSpPr>
          <p:nvPr>
            <p:ph idx="1"/>
          </p:nvPr>
        </p:nvSpPr>
        <p:spPr>
          <a:xfrm>
            <a:off x="6573" y="1719478"/>
            <a:ext cx="9593707" cy="5109047"/>
          </a:xfrm>
        </p:spPr>
        <p:txBody>
          <a:bodyPr vert="horz" lIns="91440" tIns="45720" rIns="91440" bIns="45720" rtlCol="0" anchor="t">
            <a:normAutofit/>
          </a:bodyPr>
          <a:lstStyle/>
          <a:p>
            <a:pPr marL="0" indent="0" algn="just">
              <a:buNone/>
            </a:pPr>
            <a:r>
              <a:rPr lang="en-US" sz="2100" b="0" i="0" dirty="0">
                <a:solidFill>
                  <a:schemeClr val="tx2"/>
                </a:solidFill>
                <a:effectLst/>
                <a:latin typeface="Times New Roman" panose="02020603050405020304" pitchFamily="18" charset="0"/>
                <a:cs typeface="Times New Roman" panose="02020603050405020304" pitchFamily="18" charset="0"/>
              </a:rPr>
              <a:t>The </a:t>
            </a:r>
            <a:r>
              <a:rPr lang="en-US" sz="2100" b="0" i="0" dirty="0" err="1">
                <a:solidFill>
                  <a:schemeClr val="tx2"/>
                </a:solidFill>
                <a:effectLst/>
                <a:latin typeface="Times New Roman" panose="02020603050405020304" pitchFamily="18" charset="0"/>
                <a:cs typeface="Times New Roman" panose="02020603050405020304" pitchFamily="18" charset="0"/>
              </a:rPr>
              <a:t>Haar</a:t>
            </a:r>
            <a:r>
              <a:rPr lang="en-US" sz="2100" b="0" i="0" dirty="0">
                <a:solidFill>
                  <a:schemeClr val="tx2"/>
                </a:solidFill>
                <a:effectLst/>
                <a:latin typeface="Times New Roman" panose="02020603050405020304" pitchFamily="18" charset="0"/>
                <a:cs typeface="Times New Roman" panose="02020603050405020304" pitchFamily="18" charset="0"/>
              </a:rPr>
              <a:t> cascade classifier is based on a machine learning algorithm that uses a set of simple, rectangular features known as </a:t>
            </a:r>
            <a:r>
              <a:rPr lang="en-US" sz="2100" b="0" i="0" dirty="0" err="1">
                <a:solidFill>
                  <a:schemeClr val="tx2"/>
                </a:solidFill>
                <a:effectLst/>
                <a:latin typeface="Times New Roman" panose="02020603050405020304" pitchFamily="18" charset="0"/>
                <a:cs typeface="Times New Roman" panose="02020603050405020304" pitchFamily="18" charset="0"/>
              </a:rPr>
              <a:t>Haar</a:t>
            </a:r>
            <a:r>
              <a:rPr lang="en-US" sz="2100" b="0" i="0" dirty="0">
                <a:solidFill>
                  <a:schemeClr val="tx2"/>
                </a:solidFill>
                <a:effectLst/>
                <a:latin typeface="Times New Roman" panose="02020603050405020304" pitchFamily="18" charset="0"/>
                <a:cs typeface="Times New Roman" panose="02020603050405020304" pitchFamily="18" charset="0"/>
              </a:rPr>
              <a:t>-like features, named after the Hungarian mathematician </a:t>
            </a:r>
            <a:r>
              <a:rPr lang="en-US" sz="2100" b="0" i="0" dirty="0" err="1">
                <a:solidFill>
                  <a:schemeClr val="tx2"/>
                </a:solidFill>
                <a:effectLst/>
                <a:latin typeface="Times New Roman" panose="02020603050405020304" pitchFamily="18" charset="0"/>
                <a:cs typeface="Times New Roman" panose="02020603050405020304" pitchFamily="18" charset="0"/>
              </a:rPr>
              <a:t>Alfreed</a:t>
            </a:r>
            <a:r>
              <a:rPr lang="en-US" sz="2100" b="0" i="0" dirty="0">
                <a:solidFill>
                  <a:schemeClr val="tx2"/>
                </a:solidFill>
                <a:effectLst/>
                <a:latin typeface="Times New Roman" panose="02020603050405020304" pitchFamily="18" charset="0"/>
                <a:cs typeface="Times New Roman" panose="02020603050405020304" pitchFamily="18" charset="0"/>
              </a:rPr>
              <a:t> </a:t>
            </a:r>
            <a:r>
              <a:rPr lang="en-US" sz="2100" b="0" i="0" dirty="0" err="1">
                <a:solidFill>
                  <a:schemeClr val="tx2"/>
                </a:solidFill>
                <a:effectLst/>
                <a:latin typeface="Times New Roman" panose="02020603050405020304" pitchFamily="18" charset="0"/>
                <a:cs typeface="Times New Roman" panose="02020603050405020304" pitchFamily="18" charset="0"/>
              </a:rPr>
              <a:t>Haar</a:t>
            </a:r>
            <a:r>
              <a:rPr lang="en-US" sz="2100" b="0" i="0" dirty="0">
                <a:solidFill>
                  <a:schemeClr val="tx2"/>
                </a:solidFill>
                <a:effectLst/>
                <a:latin typeface="Times New Roman" panose="02020603050405020304" pitchFamily="18" charset="0"/>
                <a:cs typeface="Times New Roman" panose="02020603050405020304" pitchFamily="18" charset="0"/>
              </a:rPr>
              <a:t>. These features are calculated over adjacent rectangular regions at different scales and positions in an image.</a:t>
            </a:r>
            <a:endParaRPr lang="en-US" dirty="0">
              <a:solidFill>
                <a:schemeClr val="tx2"/>
              </a:solidFill>
              <a:latin typeface="Times New Roman" panose="02020603050405020304" pitchFamily="18" charset="0"/>
              <a:cs typeface="Times New Roman" panose="02020603050405020304" pitchFamily="18" charset="0"/>
            </a:endParaRPr>
          </a:p>
          <a:p>
            <a:pPr marL="0" indent="0" algn="just">
              <a:buNone/>
            </a:pPr>
            <a:endParaRPr lang="en-US" sz="2100" dirty="0">
              <a:solidFill>
                <a:schemeClr val="tx2"/>
              </a:solidFill>
              <a:latin typeface="Times New Roman" panose="02020603050405020304" pitchFamily="18" charset="0"/>
              <a:cs typeface="Times New Roman" panose="02020603050405020304" pitchFamily="18" charset="0"/>
            </a:endParaRPr>
          </a:p>
          <a:p>
            <a:pPr>
              <a:lnSpc>
                <a:spcPct val="90000"/>
              </a:lnSpc>
              <a:spcBef>
                <a:spcPts val="1200"/>
              </a:spcBef>
              <a:spcAft>
                <a:spcPts val="200"/>
              </a:spcAft>
            </a:pPr>
            <a:r>
              <a:rPr lang="en-US" sz="2600" b="1" dirty="0">
                <a:solidFill>
                  <a:srgbClr val="651C27"/>
                </a:solidFill>
                <a:latin typeface="Times New Roman" panose="02020603050405020304" pitchFamily="18" charset="0"/>
                <a:cs typeface="Times New Roman" panose="02020603050405020304" pitchFamily="18" charset="0"/>
              </a:rPr>
              <a:t>Cascade Structure</a:t>
            </a:r>
          </a:p>
          <a:p>
            <a:pPr>
              <a:lnSpc>
                <a:spcPct val="90000"/>
              </a:lnSpc>
              <a:spcBef>
                <a:spcPts val="1200"/>
              </a:spcBef>
              <a:spcAft>
                <a:spcPts val="200"/>
              </a:spcAft>
            </a:pPr>
            <a:r>
              <a:rPr lang="en-US" sz="2600" b="1" dirty="0">
                <a:solidFill>
                  <a:srgbClr val="651C27"/>
                </a:solidFill>
                <a:latin typeface="Times New Roman" panose="02020603050405020304" pitchFamily="18" charset="0"/>
                <a:cs typeface="Times New Roman" panose="02020603050405020304" pitchFamily="18" charset="0"/>
              </a:rPr>
              <a:t>Sliding Window</a:t>
            </a:r>
            <a:endParaRPr lang="en-US" sz="2600" dirty="0">
              <a:solidFill>
                <a:srgbClr val="651C27"/>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29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C49F622A-09AB-62B0-3655-CB2E0C2C7458}"/>
              </a:ext>
            </a:extLst>
          </p:cNvPr>
          <p:cNvSpPr>
            <a:spLocks noGrp="1"/>
          </p:cNvSpPr>
          <p:nvPr>
            <p:ph type="title"/>
          </p:nvPr>
        </p:nvSpPr>
        <p:spPr>
          <a:xfrm>
            <a:off x="238842" y="129117"/>
            <a:ext cx="10044043" cy="792139"/>
          </a:xfrm>
        </p:spPr>
        <p:txBody>
          <a:bodyPr>
            <a:normAutofit/>
          </a:bodyPr>
          <a:lstStyle/>
          <a:p>
            <a:r>
              <a:rPr lang="en-US" sz="4100">
                <a:solidFill>
                  <a:schemeClr val="tx2"/>
                </a:solidFill>
              </a:rPr>
              <a:t>Algorithm Shape Land Mark Detection</a:t>
            </a:r>
            <a:endParaRPr lang="en-IN" sz="4100">
              <a:solidFill>
                <a:schemeClr val="tx2"/>
              </a:solidFill>
            </a:endParaRPr>
          </a:p>
        </p:txBody>
      </p:sp>
      <p:sp>
        <p:nvSpPr>
          <p:cNvPr id="3" name="Content Placeholder 2">
            <a:extLst>
              <a:ext uri="{FF2B5EF4-FFF2-40B4-BE49-F238E27FC236}">
                <a16:creationId xmlns:a16="http://schemas.microsoft.com/office/drawing/2014/main" id="{BA7ABD20-2118-8AA1-14BF-374FD8945E49}"/>
              </a:ext>
            </a:extLst>
          </p:cNvPr>
          <p:cNvSpPr>
            <a:spLocks noGrp="1"/>
          </p:cNvSpPr>
          <p:nvPr>
            <p:ph idx="1"/>
          </p:nvPr>
        </p:nvSpPr>
        <p:spPr>
          <a:xfrm>
            <a:off x="139759" y="1401604"/>
            <a:ext cx="9545180" cy="5451395"/>
          </a:xfrm>
        </p:spPr>
        <p:txBody>
          <a:bodyPr vert="horz" lIns="91440" tIns="45720" rIns="91440" bIns="45720" rtlCol="0" anchor="t">
            <a:noAutofit/>
          </a:bodyPr>
          <a:lstStyle/>
          <a:p>
            <a:pPr algn="just">
              <a:lnSpc>
                <a:spcPct val="100000"/>
              </a:lnSpc>
            </a:pPr>
            <a:r>
              <a:rPr lang="en-US" sz="2400" b="0" i="0" dirty="0">
                <a:solidFill>
                  <a:schemeClr val="tx2"/>
                </a:solidFill>
                <a:effectLst/>
                <a:latin typeface="Times New Roman" panose="02020603050405020304" pitchFamily="18" charset="0"/>
                <a:cs typeface="Times New Roman" panose="02020603050405020304" pitchFamily="18" charset="0"/>
              </a:rPr>
              <a:t>Shape landmark detection algorithms are used in computer vision and image processing to identify and locate specific points of interest, known as landmarks or </a:t>
            </a:r>
            <a:r>
              <a:rPr lang="en-US" sz="2400" b="0" i="0" dirty="0" err="1">
                <a:solidFill>
                  <a:schemeClr val="tx2"/>
                </a:solidFill>
                <a:effectLst/>
                <a:latin typeface="Times New Roman" panose="02020603050405020304" pitchFamily="18" charset="0"/>
                <a:cs typeface="Times New Roman" panose="02020603050405020304" pitchFamily="18" charset="0"/>
              </a:rPr>
              <a:t>keypoints</a:t>
            </a:r>
            <a:r>
              <a:rPr lang="en-US" sz="2400" b="0" i="0" dirty="0">
                <a:solidFill>
                  <a:schemeClr val="tx2"/>
                </a:solidFill>
                <a:effectLst/>
                <a:latin typeface="Times New Roman" panose="02020603050405020304" pitchFamily="18" charset="0"/>
                <a:cs typeface="Times New Roman" panose="02020603050405020304" pitchFamily="18" charset="0"/>
              </a:rPr>
              <a:t>, within an object or shape. Landmark detection is commonly used in various applications such as facial recognition, medical image analysis, object tracking, and more.</a:t>
            </a:r>
            <a:endParaRPr lang="en-US" sz="2400" dirty="0">
              <a:solidFill>
                <a:schemeClr val="tx2"/>
              </a:solidFill>
              <a:latin typeface="Times New Roman" panose="02020603050405020304" pitchFamily="18" charset="0"/>
              <a:cs typeface="Times New Roman" panose="02020603050405020304" pitchFamily="18" charset="0"/>
            </a:endParaRPr>
          </a:p>
          <a:p>
            <a:pPr algn="just">
              <a:lnSpc>
                <a:spcPct val="100000"/>
              </a:lnSpc>
            </a:pPr>
            <a:endParaRPr lang="en-US" sz="2400" dirty="0">
              <a:solidFill>
                <a:schemeClr val="tx2"/>
              </a:solidFill>
              <a:latin typeface="Times New Roman" panose="02020603050405020304" pitchFamily="18" charset="0"/>
              <a:cs typeface="Times New Roman" panose="02020603050405020304" pitchFamily="18" charset="0"/>
            </a:endParaRPr>
          </a:p>
          <a:p>
            <a:pPr algn="just">
              <a:lnSpc>
                <a:spcPct val="100000"/>
              </a:lnSpc>
            </a:pPr>
            <a:r>
              <a:rPr lang="en-US" sz="2400" b="1" i="0" dirty="0">
                <a:solidFill>
                  <a:srgbClr val="651C27"/>
                </a:solidFill>
                <a:effectLst/>
                <a:latin typeface="Times New Roman" panose="02020603050405020304" pitchFamily="18" charset="0"/>
                <a:cs typeface="Times New Roman" panose="02020603050405020304" pitchFamily="18" charset="0"/>
              </a:rPr>
              <a:t>Feature Extraction</a:t>
            </a:r>
            <a:endParaRPr lang="en-US" sz="2400" b="1" dirty="0">
              <a:solidFill>
                <a:srgbClr val="651C27"/>
              </a:solidFill>
              <a:latin typeface="Times New Roman" panose="02020603050405020304" pitchFamily="18" charset="0"/>
              <a:cs typeface="Times New Roman" panose="02020603050405020304" pitchFamily="18" charset="0"/>
            </a:endParaRPr>
          </a:p>
          <a:p>
            <a:pPr algn="just">
              <a:lnSpc>
                <a:spcPct val="100000"/>
              </a:lnSpc>
            </a:pPr>
            <a:r>
              <a:rPr lang="en-US" sz="2400" b="1" dirty="0">
                <a:solidFill>
                  <a:srgbClr val="651C27"/>
                </a:solidFill>
                <a:latin typeface="Times New Roman" panose="02020603050405020304" pitchFamily="18" charset="0"/>
                <a:cs typeface="Times New Roman" panose="02020603050405020304" pitchFamily="18" charset="0"/>
              </a:rPr>
              <a:t>Landmark</a:t>
            </a:r>
            <a:r>
              <a:rPr lang="en-US" sz="2400" b="1" i="0" dirty="0">
                <a:solidFill>
                  <a:srgbClr val="651C27"/>
                </a:solidFill>
                <a:effectLst/>
                <a:latin typeface="Times New Roman" panose="02020603050405020304" pitchFamily="18" charset="0"/>
                <a:cs typeface="Times New Roman" panose="02020603050405020304" pitchFamily="18" charset="0"/>
              </a:rPr>
              <a:t> Localization</a:t>
            </a:r>
            <a:endParaRPr lang="en-US" sz="2400" b="0" i="0" dirty="0">
              <a:solidFill>
                <a:srgbClr val="651C27"/>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US" sz="2400" b="0" i="0" dirty="0">
              <a:solidFill>
                <a:schemeClr val="tx2"/>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98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1E2A-522E-49C0-AA27-7FCC754A6A15}"/>
              </a:ext>
            </a:extLst>
          </p:cNvPr>
          <p:cNvSpPr>
            <a:spLocks noGrp="1"/>
          </p:cNvSpPr>
          <p:nvPr>
            <p:ph type="title"/>
          </p:nvPr>
        </p:nvSpPr>
        <p:spPr/>
        <p:txBody>
          <a:bodyPr/>
          <a:lstStyle/>
          <a:p>
            <a:pPr algn="ctr"/>
            <a:r>
              <a:rPr lang="en-US" dirty="0"/>
              <a:t>Screens</a:t>
            </a:r>
            <a:endParaRPr lang="en-IN" dirty="0"/>
          </a:p>
        </p:txBody>
      </p:sp>
      <p:pic>
        <p:nvPicPr>
          <p:cNvPr id="4" name="Picture 3">
            <a:extLst>
              <a:ext uri="{FF2B5EF4-FFF2-40B4-BE49-F238E27FC236}">
                <a16:creationId xmlns:a16="http://schemas.microsoft.com/office/drawing/2014/main" id="{D7DC14A7-8C72-1A1D-0C54-406AB89768C1}"/>
              </a:ext>
            </a:extLst>
          </p:cNvPr>
          <p:cNvPicPr>
            <a:picLocks noChangeAspect="1"/>
          </p:cNvPicPr>
          <p:nvPr/>
        </p:nvPicPr>
        <p:blipFill rotWithShape="1">
          <a:blip r:embed="rId2">
            <a:extLst>
              <a:ext uri="{28A0092B-C50C-407E-A947-70E740481C1C}">
                <a14:useLocalDpi xmlns:a14="http://schemas.microsoft.com/office/drawing/2010/main" val="0"/>
              </a:ext>
            </a:extLst>
          </a:blip>
          <a:srcRect l="626" r="64917" b="54439"/>
          <a:stretch/>
        </p:blipFill>
        <p:spPr>
          <a:xfrm>
            <a:off x="173255" y="1660269"/>
            <a:ext cx="3313704" cy="2738476"/>
          </a:xfrm>
          <a:prstGeom prst="rect">
            <a:avLst/>
          </a:prstGeom>
        </p:spPr>
      </p:pic>
      <p:pic>
        <p:nvPicPr>
          <p:cNvPr id="6" name="Picture 5">
            <a:extLst>
              <a:ext uri="{FF2B5EF4-FFF2-40B4-BE49-F238E27FC236}">
                <a16:creationId xmlns:a16="http://schemas.microsoft.com/office/drawing/2014/main" id="{F29D6922-6C7E-E211-0392-D3585A850E49}"/>
              </a:ext>
            </a:extLst>
          </p:cNvPr>
          <p:cNvPicPr>
            <a:picLocks noChangeAspect="1"/>
          </p:cNvPicPr>
          <p:nvPr/>
        </p:nvPicPr>
        <p:blipFill rotWithShape="1">
          <a:blip r:embed="rId3">
            <a:extLst>
              <a:ext uri="{28A0092B-C50C-407E-A947-70E740481C1C}">
                <a14:useLocalDpi xmlns:a14="http://schemas.microsoft.com/office/drawing/2010/main" val="0"/>
              </a:ext>
            </a:extLst>
          </a:blip>
          <a:srcRect r="65022" b="54578"/>
          <a:stretch/>
        </p:blipFill>
        <p:spPr>
          <a:xfrm>
            <a:off x="6945805" y="1691323"/>
            <a:ext cx="3374086" cy="2738476"/>
          </a:xfrm>
          <a:prstGeom prst="rect">
            <a:avLst/>
          </a:prstGeom>
        </p:spPr>
      </p:pic>
    </p:spTree>
    <p:extLst>
      <p:ext uri="{BB962C8B-B14F-4D97-AF65-F5344CB8AC3E}">
        <p14:creationId xmlns:p14="http://schemas.microsoft.com/office/powerpoint/2010/main" val="200073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F5D2-8FB6-4D8D-9FB3-3AF6CAEEC697}"/>
              </a:ext>
            </a:extLst>
          </p:cNvPr>
          <p:cNvSpPr>
            <a:spLocks noGrp="1"/>
          </p:cNvSpPr>
          <p:nvPr>
            <p:ph type="title"/>
          </p:nvPr>
        </p:nvSpPr>
        <p:spPr/>
        <p:txBody>
          <a:bodyPr/>
          <a:lstStyle/>
          <a:p>
            <a:pPr algn="ctr"/>
            <a:r>
              <a:rPr lang="en-IN" dirty="0"/>
              <a:t>Test Cases</a:t>
            </a:r>
          </a:p>
        </p:txBody>
      </p:sp>
      <p:graphicFrame>
        <p:nvGraphicFramePr>
          <p:cNvPr id="4" name="Content Placeholder 3">
            <a:extLst>
              <a:ext uri="{FF2B5EF4-FFF2-40B4-BE49-F238E27FC236}">
                <a16:creationId xmlns:a16="http://schemas.microsoft.com/office/drawing/2014/main" id="{F7647806-C8CF-4C89-BC75-4315B3DFF090}"/>
              </a:ext>
            </a:extLst>
          </p:cNvPr>
          <p:cNvGraphicFramePr>
            <a:graphicFrameLocks noGrp="1"/>
          </p:cNvGraphicFramePr>
          <p:nvPr>
            <p:ph idx="1"/>
            <p:extLst>
              <p:ext uri="{D42A27DB-BD31-4B8C-83A1-F6EECF244321}">
                <p14:modId xmlns:p14="http://schemas.microsoft.com/office/powerpoint/2010/main" val="458899045"/>
              </p:ext>
            </p:extLst>
          </p:nvPr>
        </p:nvGraphicFramePr>
        <p:xfrm>
          <a:off x="2269592" y="2398879"/>
          <a:ext cx="7397978" cy="3270885"/>
        </p:xfrm>
        <a:graphic>
          <a:graphicData uri="http://schemas.openxmlformats.org/drawingml/2006/table">
            <a:tbl>
              <a:tblPr firstRow="1" firstCol="1" lastRow="1" lastCol="1" bandRow="1" bandCol="1">
                <a:tableStyleId>{5C22544A-7EE6-4342-B048-85BDC9FD1C3A}</a:tableStyleId>
              </a:tblPr>
              <a:tblGrid>
                <a:gridCol w="2268204">
                  <a:extLst>
                    <a:ext uri="{9D8B030D-6E8A-4147-A177-3AD203B41FA5}">
                      <a16:colId xmlns:a16="http://schemas.microsoft.com/office/drawing/2014/main" val="2852013916"/>
                    </a:ext>
                  </a:extLst>
                </a:gridCol>
                <a:gridCol w="5129774">
                  <a:extLst>
                    <a:ext uri="{9D8B030D-6E8A-4147-A177-3AD203B41FA5}">
                      <a16:colId xmlns:a16="http://schemas.microsoft.com/office/drawing/2014/main" val="1328749978"/>
                    </a:ext>
                  </a:extLst>
                </a:gridCol>
              </a:tblGrid>
              <a:tr h="415290">
                <a:tc>
                  <a:txBody>
                    <a:bodyPr/>
                    <a:lstStyle/>
                    <a:p>
                      <a:pPr marR="69850" algn="just">
                        <a:lnSpc>
                          <a:spcPct val="150000"/>
                        </a:lnSpc>
                      </a:pPr>
                      <a:r>
                        <a:rPr lang="en-US" sz="1200" kern="1200" err="1">
                          <a:effectLst/>
                        </a:rPr>
                        <a:t>Sl</a:t>
                      </a:r>
                      <a:r>
                        <a:rPr lang="en-US" sz="1200" kern="1200" spc="-10">
                          <a:effectLst/>
                        </a:rPr>
                        <a:t> </a:t>
                      </a:r>
                      <a:r>
                        <a:rPr lang="en-US" sz="1200" kern="1200">
                          <a:effectLst/>
                        </a:rPr>
                        <a:t>#</a:t>
                      </a:r>
                      <a:r>
                        <a:rPr lang="en-US" sz="1200" kern="1200" spc="-5">
                          <a:effectLst/>
                        </a:rPr>
                        <a:t> </a:t>
                      </a:r>
                      <a:r>
                        <a:rPr lang="en-US" sz="1200" kern="1200">
                          <a:effectLst/>
                        </a:rPr>
                        <a:t>Test</a:t>
                      </a:r>
                      <a:r>
                        <a:rPr lang="en-US" sz="1200" kern="1200" spc="-5">
                          <a:effectLst/>
                        </a:rPr>
                        <a:t> </a:t>
                      </a:r>
                      <a:r>
                        <a:rPr lang="en-US" sz="1200" kern="1200">
                          <a:effectLst/>
                        </a:rPr>
                        <a:t>Case</a:t>
                      </a:r>
                      <a:r>
                        <a:rPr lang="en-US" sz="1200" kern="1200" spc="-5">
                          <a:effectLst/>
                        </a:rPr>
                        <a:t> </a:t>
                      </a:r>
                      <a:r>
                        <a:rPr lang="en-US" sz="1200" kern="1200">
                          <a:effectLst/>
                        </a:rPr>
                        <a:t>:</a:t>
                      </a:r>
                      <a:r>
                        <a:rPr lang="en-US" sz="1200" kern="1200" spc="-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Aft>
                          <a:spcPts val="0"/>
                        </a:spcAft>
                      </a:pPr>
                      <a:r>
                        <a:rPr lang="en-US" sz="1200" kern="1200">
                          <a:effectLst/>
                        </a:rPr>
                        <a:t>UTC­1</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507395771"/>
                  </a:ext>
                </a:extLst>
              </a:tr>
              <a:tr h="415290">
                <a:tc>
                  <a:txBody>
                    <a:bodyPr/>
                    <a:lstStyle/>
                    <a:p>
                      <a:pPr marR="69850" algn="just">
                        <a:lnSpc>
                          <a:spcPct val="150000"/>
                        </a:lnSpc>
                        <a:spcBef>
                          <a:spcPts val="15"/>
                        </a:spcBef>
                        <a:spcAft>
                          <a:spcPts val="0"/>
                        </a:spcAft>
                      </a:pPr>
                      <a:r>
                        <a:rPr lang="en-US" sz="1200" kern="1200">
                          <a:effectLst/>
                        </a:rPr>
                        <a:t>Name</a:t>
                      </a:r>
                      <a:r>
                        <a:rPr lang="en-US" sz="1200" kern="1200" spc="-15">
                          <a:effectLst/>
                        </a:rPr>
                        <a:t> </a:t>
                      </a:r>
                      <a:r>
                        <a:rPr lang="en-US" sz="1200" kern="1200">
                          <a:effectLst/>
                        </a:rPr>
                        <a:t>of</a:t>
                      </a:r>
                      <a:r>
                        <a:rPr lang="en-US" sz="1200" kern="1200" spc="-15">
                          <a:effectLst/>
                        </a:rPr>
                        <a:t> </a:t>
                      </a:r>
                      <a:r>
                        <a:rPr lang="en-US" sz="1200" kern="1200">
                          <a:effectLst/>
                        </a:rPr>
                        <a:t>Test:</a:t>
                      </a:r>
                      <a:r>
                        <a:rPr lang="en-US" sz="1200" kern="1200" spc="-1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R="69850" algn="just">
                        <a:lnSpc>
                          <a:spcPct val="150000"/>
                        </a:lnSpc>
                        <a:spcBef>
                          <a:spcPts val="15"/>
                        </a:spcBef>
                        <a:spcAft>
                          <a:spcPts val="0"/>
                        </a:spcAft>
                      </a:pPr>
                      <a:r>
                        <a:rPr lang="en-US" sz="1200" kern="1200">
                          <a:effectLst/>
                        </a:rPr>
                        <a:t>Load Face Detection Model</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3535759718"/>
                  </a:ext>
                </a:extLst>
              </a:tr>
              <a:tr h="412750">
                <a:tc>
                  <a:txBody>
                    <a:bodyPr/>
                    <a:lstStyle/>
                    <a:p>
                      <a:pPr marR="69850" algn="just">
                        <a:lnSpc>
                          <a:spcPct val="150000"/>
                        </a:lnSpc>
                        <a:spcBef>
                          <a:spcPts val="15"/>
                        </a:spcBef>
                        <a:spcAft>
                          <a:spcPts val="0"/>
                        </a:spcAft>
                      </a:pPr>
                      <a:r>
                        <a:rPr lang="en-US" sz="1200" kern="1200">
                          <a:effectLst/>
                        </a:rPr>
                        <a:t>Items</a:t>
                      </a:r>
                      <a:r>
                        <a:rPr lang="en-US" sz="1200" kern="1200" spc="-20">
                          <a:effectLst/>
                        </a:rPr>
                        <a:t> </a:t>
                      </a:r>
                      <a:r>
                        <a:rPr lang="en-US" sz="1200" kern="1200">
                          <a:effectLst/>
                        </a:rPr>
                        <a:t>being</a:t>
                      </a:r>
                      <a:r>
                        <a:rPr lang="en-US" sz="1200" kern="1200" spc="-20">
                          <a:effectLst/>
                        </a:rPr>
                        <a:t> </a:t>
                      </a:r>
                      <a:r>
                        <a:rPr lang="en-US" sz="1200" kern="1200">
                          <a:effectLst/>
                        </a:rPr>
                        <a:t>tested:</a:t>
                      </a:r>
                      <a:r>
                        <a:rPr lang="en-US" sz="1200" kern="1200" spc="-1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Bef>
                          <a:spcPts val="15"/>
                        </a:spcBef>
                        <a:spcAft>
                          <a:spcPts val="0"/>
                        </a:spcAft>
                      </a:pPr>
                      <a:r>
                        <a:rPr lang="en-US" sz="1200" kern="1200">
                          <a:effectLst/>
                          <a:latin typeface="Times New Roman" panose="02020603050405020304" pitchFamily="18" charset="0"/>
                          <a:ea typeface="Times New Roman" panose="02020603050405020304" pitchFamily="18" charset="0"/>
                          <a:cs typeface="Gautami" panose="020B0502040204020203" pitchFamily="34" charset="0"/>
                        </a:rPr>
                        <a:t>Model loaded or not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291363741"/>
                  </a:ext>
                </a:extLst>
              </a:tr>
              <a:tr h="415290">
                <a:tc>
                  <a:txBody>
                    <a:bodyPr/>
                    <a:lstStyle/>
                    <a:p>
                      <a:pPr marR="69850" algn="just">
                        <a:lnSpc>
                          <a:spcPct val="150000"/>
                        </a:lnSpc>
                      </a:pPr>
                      <a:r>
                        <a:rPr lang="en-US" sz="1200" kern="1200">
                          <a:effectLst/>
                        </a:rPr>
                        <a:t>Sample</a:t>
                      </a:r>
                      <a:r>
                        <a:rPr lang="en-US" sz="1200" kern="1200" spc="-30">
                          <a:effectLst/>
                        </a:rPr>
                        <a:t> </a:t>
                      </a:r>
                      <a:r>
                        <a:rPr lang="en-US" sz="1200" kern="1200">
                          <a:effectLst/>
                        </a:rPr>
                        <a:t>Input:</a:t>
                      </a:r>
                      <a:r>
                        <a:rPr lang="en-US" sz="1200" kern="1200" spc="-2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Aft>
                          <a:spcPts val="0"/>
                        </a:spcAft>
                      </a:pPr>
                      <a:r>
                        <a:rPr lang="en-US" sz="1200" kern="1200">
                          <a:effectLst/>
                        </a:rPr>
                        <a:t>Live video input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264900303"/>
                  </a:ext>
                </a:extLst>
              </a:tr>
              <a:tr h="662305">
                <a:tc>
                  <a:txBody>
                    <a:bodyPr/>
                    <a:lstStyle/>
                    <a:p>
                      <a:pPr marR="69850" algn="just">
                        <a:lnSpc>
                          <a:spcPct val="150000"/>
                        </a:lnSpc>
                        <a:spcBef>
                          <a:spcPts val="1000"/>
                        </a:spcBef>
                        <a:spcAft>
                          <a:spcPts val="0"/>
                        </a:spcAft>
                      </a:pPr>
                      <a:r>
                        <a:rPr lang="en-US" sz="1200" kern="1200">
                          <a:effectLst/>
                        </a:rPr>
                        <a:t>Expected</a:t>
                      </a:r>
                      <a:r>
                        <a:rPr lang="en-US" sz="1200" kern="1200" spc="-25">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Bef>
                          <a:spcPts val="15"/>
                        </a:spcBef>
                        <a:spcAft>
                          <a:spcPts val="0"/>
                        </a:spcAft>
                      </a:pPr>
                      <a:r>
                        <a:rPr lang="en-US" sz="1200" kern="1200">
                          <a:effectLst/>
                        </a:rPr>
                        <a:t>Face must be detected</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764282951"/>
                  </a:ext>
                </a:extLst>
              </a:tr>
              <a:tr h="534035">
                <a:tc>
                  <a:txBody>
                    <a:bodyPr/>
                    <a:lstStyle/>
                    <a:p>
                      <a:pPr marR="69850" algn="just">
                        <a:lnSpc>
                          <a:spcPct val="150000"/>
                        </a:lnSpc>
                        <a:spcBef>
                          <a:spcPts val="495"/>
                        </a:spcBef>
                        <a:spcAft>
                          <a:spcPts val="0"/>
                        </a:spcAft>
                      </a:pPr>
                      <a:r>
                        <a:rPr lang="en-US" sz="1200" kern="1200">
                          <a:effectLst/>
                        </a:rPr>
                        <a:t>Actual</a:t>
                      </a:r>
                      <a:r>
                        <a:rPr lang="en-US" sz="1200" kern="1200" spc="-20">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Bef>
                          <a:spcPts val="15"/>
                        </a:spcBef>
                        <a:spcAft>
                          <a:spcPts val="0"/>
                        </a:spcAft>
                      </a:pPr>
                      <a:r>
                        <a:rPr lang="en-US" sz="1200" kern="1200">
                          <a:effectLst/>
                        </a:rPr>
                        <a:t>Face detected</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897382668"/>
                  </a:ext>
                </a:extLst>
              </a:tr>
              <a:tr h="415925">
                <a:tc>
                  <a:txBody>
                    <a:bodyPr/>
                    <a:lstStyle/>
                    <a:p>
                      <a:pPr marR="69850" algn="just">
                        <a:lnSpc>
                          <a:spcPct val="150000"/>
                        </a:lnSpc>
                      </a:pPr>
                      <a:r>
                        <a:rPr lang="en-US" sz="1100" kern="1200">
                          <a:effectLst/>
                        </a:rPr>
                        <a:t>Remarks:</a:t>
                      </a:r>
                      <a:r>
                        <a:rPr lang="en-US" sz="1100" kern="1200" spc="-20">
                          <a:effectLst/>
                        </a:rPr>
                        <a:t> </a:t>
                      </a:r>
                      <a:r>
                        <a:rPr lang="en-US" sz="11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0960" marR="69850" algn="just">
                        <a:lnSpc>
                          <a:spcPct val="150000"/>
                        </a:lnSpc>
                        <a:spcAft>
                          <a:spcPts val="0"/>
                        </a:spcAft>
                      </a:pPr>
                      <a:r>
                        <a:rPr lang="en-US" sz="1100" kern="1200">
                          <a:effectLst/>
                        </a:rPr>
                        <a:t>Pass.</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355303831"/>
                  </a:ext>
                </a:extLst>
              </a:tr>
            </a:tbl>
          </a:graphicData>
        </a:graphic>
      </p:graphicFrame>
    </p:spTree>
    <p:extLst>
      <p:ext uri="{BB962C8B-B14F-4D97-AF65-F5344CB8AC3E}">
        <p14:creationId xmlns:p14="http://schemas.microsoft.com/office/powerpoint/2010/main" val="416336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45D11C3-9749-4414-9CFC-B3F218970A74}"/>
              </a:ext>
            </a:extLst>
          </p:cNvPr>
          <p:cNvGraphicFramePr>
            <a:graphicFrameLocks noGrp="1"/>
          </p:cNvGraphicFramePr>
          <p:nvPr>
            <p:ph idx="1"/>
            <p:extLst>
              <p:ext uri="{D42A27DB-BD31-4B8C-83A1-F6EECF244321}">
                <p14:modId xmlns:p14="http://schemas.microsoft.com/office/powerpoint/2010/main" val="17210720"/>
              </p:ext>
            </p:extLst>
          </p:nvPr>
        </p:nvGraphicFramePr>
        <p:xfrm>
          <a:off x="1590260" y="1932608"/>
          <a:ext cx="8083603" cy="4171303"/>
        </p:xfrm>
        <a:graphic>
          <a:graphicData uri="http://schemas.openxmlformats.org/drawingml/2006/table">
            <a:tbl>
              <a:tblPr firstRow="1" firstCol="1" lastRow="1" lastCol="1" bandRow="1" bandCol="1">
                <a:tableStyleId>{5C22544A-7EE6-4342-B048-85BDC9FD1C3A}</a:tableStyleId>
              </a:tblPr>
              <a:tblGrid>
                <a:gridCol w="1988519">
                  <a:extLst>
                    <a:ext uri="{9D8B030D-6E8A-4147-A177-3AD203B41FA5}">
                      <a16:colId xmlns:a16="http://schemas.microsoft.com/office/drawing/2014/main" val="3874181758"/>
                    </a:ext>
                  </a:extLst>
                </a:gridCol>
                <a:gridCol w="6095084">
                  <a:extLst>
                    <a:ext uri="{9D8B030D-6E8A-4147-A177-3AD203B41FA5}">
                      <a16:colId xmlns:a16="http://schemas.microsoft.com/office/drawing/2014/main" val="192540305"/>
                    </a:ext>
                  </a:extLst>
                </a:gridCol>
              </a:tblGrid>
              <a:tr h="552298">
                <a:tc>
                  <a:txBody>
                    <a:bodyPr/>
                    <a:lstStyle/>
                    <a:p>
                      <a:pPr marL="64770" marR="69850" algn="just">
                        <a:lnSpc>
                          <a:spcPct val="150000"/>
                        </a:lnSpc>
                        <a:spcAft>
                          <a:spcPts val="0"/>
                        </a:spcAft>
                      </a:pPr>
                      <a:r>
                        <a:rPr lang="en-US" sz="1200" kern="1200">
                          <a:effectLst/>
                        </a:rPr>
                        <a:t>Sl</a:t>
                      </a:r>
                      <a:r>
                        <a:rPr lang="en-US" sz="1200" kern="1200" spc="-10">
                          <a:effectLst/>
                        </a:rPr>
                        <a:t> </a:t>
                      </a:r>
                      <a:r>
                        <a:rPr lang="en-US" sz="1200" kern="1200">
                          <a:effectLst/>
                        </a:rPr>
                        <a:t>#</a:t>
                      </a:r>
                      <a:r>
                        <a:rPr lang="en-US" sz="1200" kern="1200" spc="-5">
                          <a:effectLst/>
                        </a:rPr>
                        <a:t> </a:t>
                      </a:r>
                      <a:r>
                        <a:rPr lang="en-US" sz="1200" kern="1200">
                          <a:effectLst/>
                        </a:rPr>
                        <a:t>Test</a:t>
                      </a:r>
                      <a:r>
                        <a:rPr lang="en-US" sz="1200" kern="1200" spc="-5">
                          <a:effectLst/>
                        </a:rPr>
                        <a:t> </a:t>
                      </a:r>
                      <a:r>
                        <a:rPr lang="en-US" sz="1200" kern="1200">
                          <a:effectLst/>
                        </a:rPr>
                        <a:t>Case</a:t>
                      </a:r>
                      <a:r>
                        <a:rPr lang="en-US" sz="1200" kern="1200" spc="-5">
                          <a:effectLst/>
                        </a:rPr>
                        <a:t> </a:t>
                      </a:r>
                      <a:r>
                        <a:rPr lang="en-US" sz="1200" kern="1200">
                          <a:effectLst/>
                        </a:rPr>
                        <a:t>:</a:t>
                      </a:r>
                      <a:r>
                        <a:rPr lang="en-US" sz="1200" kern="1200" spc="-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Aft>
                          <a:spcPts val="0"/>
                        </a:spcAft>
                      </a:pPr>
                      <a:r>
                        <a:rPr lang="en-US" sz="1200" kern="1200">
                          <a:effectLst/>
                        </a:rPr>
                        <a:t>ITC­2</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239632988"/>
                  </a:ext>
                </a:extLst>
              </a:tr>
              <a:tr h="552298">
                <a:tc>
                  <a:txBody>
                    <a:bodyPr/>
                    <a:lstStyle/>
                    <a:p>
                      <a:pPr marL="64770" marR="69850" algn="just">
                        <a:lnSpc>
                          <a:spcPct val="150000"/>
                        </a:lnSpc>
                        <a:spcBef>
                          <a:spcPts val="15"/>
                        </a:spcBef>
                        <a:spcAft>
                          <a:spcPts val="0"/>
                        </a:spcAft>
                      </a:pPr>
                      <a:r>
                        <a:rPr lang="en-US" sz="1200" kern="1200">
                          <a:effectLst/>
                        </a:rPr>
                        <a:t>Name</a:t>
                      </a:r>
                      <a:r>
                        <a:rPr lang="en-US" sz="1200" kern="1200" spc="-15">
                          <a:effectLst/>
                        </a:rPr>
                        <a:t> </a:t>
                      </a:r>
                      <a:r>
                        <a:rPr lang="en-US" sz="1200" kern="1200">
                          <a:effectLst/>
                        </a:rPr>
                        <a:t>of</a:t>
                      </a:r>
                      <a:r>
                        <a:rPr lang="en-US" sz="1200" kern="1200" spc="-15">
                          <a:effectLst/>
                        </a:rPr>
                        <a:t> </a:t>
                      </a:r>
                      <a:r>
                        <a:rPr lang="en-US" sz="1200" kern="1200">
                          <a:effectLst/>
                        </a:rPr>
                        <a:t>Test:</a:t>
                      </a:r>
                      <a:r>
                        <a:rPr lang="en-US" sz="1200" kern="1200" spc="-1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Bef>
                          <a:spcPts val="15"/>
                        </a:spcBef>
                        <a:spcAft>
                          <a:spcPts val="0"/>
                        </a:spcAft>
                      </a:pPr>
                      <a:r>
                        <a:rPr lang="en-US" sz="1200" kern="1200">
                          <a:effectLst/>
                          <a:latin typeface="Times New Roman" panose="02020603050405020304" pitchFamily="18" charset="0"/>
                          <a:ea typeface="Times New Roman" panose="02020603050405020304" pitchFamily="18" charset="0"/>
                          <a:cs typeface="Gautami" panose="020B0502040204020203" pitchFamily="34" charset="0"/>
                        </a:rPr>
                        <a:t>Check drowsiness detection</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478232332"/>
                  </a:ext>
                </a:extLst>
              </a:tr>
              <a:tr h="552298">
                <a:tc>
                  <a:txBody>
                    <a:bodyPr/>
                    <a:lstStyle/>
                    <a:p>
                      <a:pPr marL="64770" marR="69850" algn="just">
                        <a:lnSpc>
                          <a:spcPct val="150000"/>
                        </a:lnSpc>
                        <a:spcAft>
                          <a:spcPts val="0"/>
                        </a:spcAft>
                      </a:pPr>
                      <a:r>
                        <a:rPr lang="en-US" sz="1200" kern="1200">
                          <a:effectLst/>
                        </a:rPr>
                        <a:t>Item</a:t>
                      </a:r>
                      <a:r>
                        <a:rPr lang="en-US" sz="1200" kern="1200" spc="-20">
                          <a:effectLst/>
                        </a:rPr>
                        <a:t> </a:t>
                      </a:r>
                      <a:r>
                        <a:rPr lang="en-US" sz="1200" kern="1200">
                          <a:effectLst/>
                        </a:rPr>
                        <a:t>being</a:t>
                      </a:r>
                      <a:r>
                        <a:rPr lang="en-US" sz="1200" kern="1200" spc="-20">
                          <a:effectLst/>
                        </a:rPr>
                        <a:t> </a:t>
                      </a:r>
                      <a:r>
                        <a:rPr lang="en-US" sz="1200" kern="1200">
                          <a:effectLst/>
                        </a:rPr>
                        <a:t>tested:</a:t>
                      </a:r>
                      <a:r>
                        <a:rPr lang="en-US" sz="1200" kern="1200" spc="-1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Aft>
                          <a:spcPts val="0"/>
                        </a:spcAft>
                      </a:pPr>
                      <a:r>
                        <a:rPr lang="en-US" sz="1200" kern="1200">
                          <a:effectLst/>
                          <a:latin typeface="Times New Roman" panose="02020603050405020304" pitchFamily="18" charset="0"/>
                          <a:ea typeface="Times New Roman" panose="02020603050405020304" pitchFamily="18" charset="0"/>
                          <a:cs typeface="Gautami" panose="020B0502040204020203" pitchFamily="34" charset="0"/>
                        </a:rPr>
                        <a:t>If eye is closed drowsiness should be detected</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32530541"/>
                  </a:ext>
                </a:extLst>
              </a:tr>
              <a:tr h="552298">
                <a:tc>
                  <a:txBody>
                    <a:bodyPr/>
                    <a:lstStyle/>
                    <a:p>
                      <a:pPr marL="64770" marR="69850" algn="just">
                        <a:lnSpc>
                          <a:spcPct val="150000"/>
                        </a:lnSpc>
                        <a:spcAft>
                          <a:spcPts val="0"/>
                        </a:spcAft>
                      </a:pPr>
                      <a:r>
                        <a:rPr lang="en-US" sz="1200" kern="1200">
                          <a:effectLst/>
                        </a:rPr>
                        <a:t>Sample</a:t>
                      </a:r>
                      <a:r>
                        <a:rPr lang="en-US" sz="1200" kern="1200" spc="-30">
                          <a:effectLst/>
                        </a:rPr>
                        <a:t> </a:t>
                      </a:r>
                      <a:r>
                        <a:rPr lang="en-US" sz="1200" kern="1200">
                          <a:effectLst/>
                        </a:rPr>
                        <a:t>Input:</a:t>
                      </a:r>
                      <a:r>
                        <a:rPr lang="en-US" sz="1200" kern="1200" spc="-2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Aft>
                          <a:spcPts val="0"/>
                        </a:spcAft>
                      </a:pPr>
                      <a:r>
                        <a:rPr lang="en-US" sz="1200" kern="1200">
                          <a:effectLst/>
                        </a:rPr>
                        <a:t>Live video</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2327320063"/>
                  </a:ext>
                </a:extLst>
              </a:tr>
              <a:tr h="712174">
                <a:tc>
                  <a:txBody>
                    <a:bodyPr/>
                    <a:lstStyle/>
                    <a:p>
                      <a:pPr marL="64770" marR="69850" algn="just">
                        <a:lnSpc>
                          <a:spcPct val="150000"/>
                        </a:lnSpc>
                        <a:spcBef>
                          <a:spcPts val="515"/>
                        </a:spcBef>
                        <a:spcAft>
                          <a:spcPts val="0"/>
                        </a:spcAft>
                      </a:pPr>
                      <a:r>
                        <a:rPr lang="en-US" sz="1200" kern="1200">
                          <a:effectLst/>
                        </a:rPr>
                        <a:t>Expected</a:t>
                      </a:r>
                      <a:r>
                        <a:rPr lang="en-US" sz="1200" kern="1200" spc="-25">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Bef>
                          <a:spcPts val="15"/>
                        </a:spcBef>
                        <a:spcAft>
                          <a:spcPts val="0"/>
                        </a:spcAft>
                      </a:pPr>
                      <a:r>
                        <a:rPr lang="en-US" sz="1200" kern="1200">
                          <a:effectLst/>
                        </a:rPr>
                        <a:t>Drowsiness Detected</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3382522141"/>
                  </a:ext>
                </a:extLst>
              </a:tr>
              <a:tr h="697639">
                <a:tc>
                  <a:txBody>
                    <a:bodyPr/>
                    <a:lstStyle/>
                    <a:p>
                      <a:pPr marL="64770" marR="69850" algn="just">
                        <a:lnSpc>
                          <a:spcPct val="150000"/>
                        </a:lnSpc>
                        <a:spcBef>
                          <a:spcPts val="470"/>
                        </a:spcBef>
                        <a:spcAft>
                          <a:spcPts val="0"/>
                        </a:spcAft>
                      </a:pPr>
                      <a:r>
                        <a:rPr lang="en-US" sz="1200" kern="1200">
                          <a:effectLst/>
                        </a:rPr>
                        <a:t>Actual</a:t>
                      </a:r>
                      <a:r>
                        <a:rPr lang="en-US" sz="1200" kern="1200" spc="-20">
                          <a:effectLst/>
                        </a:rPr>
                        <a:t> </a:t>
                      </a:r>
                      <a:r>
                        <a:rPr lang="en-US" sz="1200" kern="1200">
                          <a:effectLst/>
                        </a:rPr>
                        <a:t>output:</a:t>
                      </a:r>
                      <a:r>
                        <a:rPr lang="en-US" sz="1200" kern="1200" spc="-20">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Aft>
                          <a:spcPts val="0"/>
                        </a:spcAft>
                      </a:pPr>
                      <a:r>
                        <a:rPr lang="en-US" sz="1200" kern="1200">
                          <a:effectLst/>
                        </a:rPr>
                        <a:t>Drowsiness detected with </a:t>
                      </a:r>
                      <a:r>
                        <a:rPr lang="en-US" sz="1200" kern="1200" err="1">
                          <a:effectLst/>
                        </a:rPr>
                        <a:t>alaram</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1877041643"/>
                  </a:ext>
                </a:extLst>
              </a:tr>
              <a:tr h="552298">
                <a:tc>
                  <a:txBody>
                    <a:bodyPr/>
                    <a:lstStyle/>
                    <a:p>
                      <a:pPr marL="64770" marR="69850" algn="just">
                        <a:lnSpc>
                          <a:spcPct val="150000"/>
                        </a:lnSpc>
                        <a:spcBef>
                          <a:spcPts val="15"/>
                        </a:spcBef>
                        <a:spcAft>
                          <a:spcPts val="0"/>
                        </a:spcAft>
                      </a:pPr>
                      <a:r>
                        <a:rPr lang="en-US" sz="1200" kern="1200">
                          <a:effectLst/>
                        </a:rPr>
                        <a:t>Remarks:</a:t>
                      </a:r>
                      <a:r>
                        <a:rPr lang="en-US" sz="1200" kern="1200" spc="-25">
                          <a:effectLst/>
                        </a:rPr>
                        <a:t> </a:t>
                      </a:r>
                      <a:r>
                        <a:rPr lang="en-US" sz="1200" kern="1200">
                          <a:effectLst/>
                        </a:rPr>
                        <a:t>­</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tc>
                  <a:txBody>
                    <a:bodyPr/>
                    <a:lstStyle/>
                    <a:p>
                      <a:pPr marL="61595" marR="69850" algn="just">
                        <a:lnSpc>
                          <a:spcPct val="150000"/>
                        </a:lnSpc>
                        <a:spcBef>
                          <a:spcPts val="15"/>
                        </a:spcBef>
                        <a:spcAft>
                          <a:spcPts val="0"/>
                        </a:spcAft>
                      </a:pPr>
                      <a:r>
                        <a:rPr lang="en-US" sz="1200" kern="1200">
                          <a:effectLst/>
                        </a:rPr>
                        <a:t>Pass.</a:t>
                      </a:r>
                      <a:endParaRPr lang="en-IN" sz="1100">
                        <a:effectLst/>
                        <a:latin typeface="Times New Roman" panose="02020603050405020304" pitchFamily="18" charset="0"/>
                        <a:ea typeface="Times New Roman" panose="02020603050405020304" pitchFamily="18" charset="0"/>
                        <a:cs typeface="Gautami" panose="020B0502040204020203" pitchFamily="34" charset="0"/>
                      </a:endParaRPr>
                    </a:p>
                  </a:txBody>
                  <a:tcPr marL="0" marR="0" marT="0" marB="0"/>
                </a:tc>
                <a:extLst>
                  <a:ext uri="{0D108BD9-81ED-4DB2-BD59-A6C34878D82A}">
                    <a16:rowId xmlns:a16="http://schemas.microsoft.com/office/drawing/2014/main" val="825466061"/>
                  </a:ext>
                </a:extLst>
              </a:tr>
            </a:tbl>
          </a:graphicData>
        </a:graphic>
      </p:graphicFrame>
    </p:spTree>
    <p:extLst>
      <p:ext uri="{BB962C8B-B14F-4D97-AF65-F5344CB8AC3E}">
        <p14:creationId xmlns:p14="http://schemas.microsoft.com/office/powerpoint/2010/main" val="305189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BB317211-3292-43D8-8824-C090DBADA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5" y="0"/>
            <a:ext cx="12188951" cy="6858000"/>
          </a:xfrm>
          <a:prstGeom prst="rect">
            <a:avLst/>
          </a:prstGeom>
          <a:blipFill dpi="0" rotWithShape="1">
            <a:blip r:embed="rId2">
              <a:alphaModFix amt="15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erson sleeping in a car&#10;&#10;Description automatically generated">
            <a:extLst>
              <a:ext uri="{FF2B5EF4-FFF2-40B4-BE49-F238E27FC236}">
                <a16:creationId xmlns:a16="http://schemas.microsoft.com/office/drawing/2014/main" id="{6B110272-266F-DE32-2FD0-0B11B98233E4}"/>
              </a:ext>
            </a:extLst>
          </p:cNvPr>
          <p:cNvPicPr>
            <a:picLocks noChangeAspect="1"/>
          </p:cNvPicPr>
          <p:nvPr/>
        </p:nvPicPr>
        <p:blipFill rotWithShape="1">
          <a:blip r:embed="rId3">
            <a:alphaModFix amt="60000"/>
          </a:blip>
          <a:srcRect r="-1" b="9994"/>
          <a:stretch/>
        </p:blipFill>
        <p:spPr>
          <a:xfrm>
            <a:off x="1524" y="688"/>
            <a:ext cx="12188952" cy="6856624"/>
          </a:xfrm>
          <a:prstGeom prst="rect">
            <a:avLst/>
          </a:prstGeom>
        </p:spPr>
      </p:pic>
      <p:sp>
        <p:nvSpPr>
          <p:cNvPr id="2" name="Title 1">
            <a:extLst>
              <a:ext uri="{FF2B5EF4-FFF2-40B4-BE49-F238E27FC236}">
                <a16:creationId xmlns:a16="http://schemas.microsoft.com/office/drawing/2014/main" id="{E0D5F633-1807-E7EE-1ACF-675A5D8C5013}"/>
              </a:ext>
            </a:extLst>
          </p:cNvPr>
          <p:cNvSpPr>
            <a:spLocks noGrp="1"/>
          </p:cNvSpPr>
          <p:nvPr>
            <p:ph type="title"/>
          </p:nvPr>
        </p:nvSpPr>
        <p:spPr>
          <a:xfrm>
            <a:off x="724817" y="275793"/>
            <a:ext cx="2659373" cy="388500"/>
          </a:xfrm>
        </p:spPr>
        <p:txBody>
          <a:bodyPr anchor="ctr">
            <a:normAutofit fontScale="90000"/>
          </a:bodyPr>
          <a:lstStyle/>
          <a:p>
            <a:r>
              <a:rPr lang="en-US">
                <a:solidFill>
                  <a:srgbClr val="FFFFFF"/>
                </a:solidFill>
              </a:rPr>
              <a:t>Abstract</a:t>
            </a:r>
          </a:p>
        </p:txBody>
      </p:sp>
      <p:sp>
        <p:nvSpPr>
          <p:cNvPr id="17" name="Content Placeholder 2">
            <a:extLst>
              <a:ext uri="{FF2B5EF4-FFF2-40B4-BE49-F238E27FC236}">
                <a16:creationId xmlns:a16="http://schemas.microsoft.com/office/drawing/2014/main" id="{29316FD0-D0F2-0056-2785-AA3D61B11926}"/>
              </a:ext>
            </a:extLst>
          </p:cNvPr>
          <p:cNvSpPr>
            <a:spLocks noGrp="1"/>
          </p:cNvSpPr>
          <p:nvPr>
            <p:ph idx="1"/>
          </p:nvPr>
        </p:nvSpPr>
        <p:spPr>
          <a:xfrm>
            <a:off x="1540044" y="2341898"/>
            <a:ext cx="9018814" cy="4121551"/>
          </a:xfrm>
        </p:spPr>
        <p:txBody>
          <a:bodyPr vert="horz" lIns="91440" tIns="45720" rIns="91440" bIns="45720" rtlCol="0" anchor="ctr">
            <a:normAutofit/>
          </a:bodyPr>
          <a:lstStyle/>
          <a:p>
            <a:pPr>
              <a:lnSpc>
                <a:spcPct val="100000"/>
              </a:lnSpc>
              <a:spcBef>
                <a:spcPts val="1200"/>
              </a:spcBef>
              <a:spcAft>
                <a:spcPts val="1000"/>
              </a:spcAft>
            </a:pPr>
            <a:r>
              <a:rPr lang="en-US" sz="2000" b="1" dirty="0">
                <a:solidFill>
                  <a:schemeClr val="tx1"/>
                </a:solidFill>
                <a:latin typeface="Times New Roman"/>
                <a:cs typeface="Times New Roman"/>
              </a:rPr>
              <a:t> In this project we are using </a:t>
            </a:r>
            <a:r>
              <a:rPr lang="en-US" sz="2000" b="1" dirty="0" err="1">
                <a:solidFill>
                  <a:schemeClr val="tx1"/>
                </a:solidFill>
                <a:latin typeface="Times New Roman"/>
                <a:cs typeface="Times New Roman"/>
              </a:rPr>
              <a:t>opencv</a:t>
            </a:r>
            <a:r>
              <a:rPr lang="en-US" sz="2000" b="1" dirty="0">
                <a:solidFill>
                  <a:schemeClr val="tx1"/>
                </a:solidFill>
                <a:latin typeface="Times New Roman"/>
                <a:cs typeface="Times New Roman"/>
              </a:rPr>
              <a:t> library for image processing and giving input as user live video and training data to detect if person in video is closing eyes or showing any symptoms of drowsiness and fatigue then application will verify with trained data and detect drowsiness and raise alarm which will alert driver.</a:t>
            </a:r>
            <a:endParaRPr lang="en-IN" sz="2000" b="1" dirty="0">
              <a:solidFill>
                <a:schemeClr val="tx1"/>
              </a:solidFill>
              <a:latin typeface="Times New Roman"/>
              <a:cs typeface="Times New Roman"/>
            </a:endParaRPr>
          </a:p>
          <a:p>
            <a:pPr>
              <a:lnSpc>
                <a:spcPct val="100000"/>
              </a:lnSpc>
              <a:spcBef>
                <a:spcPts val="1200"/>
              </a:spcBef>
              <a:spcAft>
                <a:spcPts val="1000"/>
              </a:spcAft>
            </a:pPr>
            <a:endParaRPr lang="en-IN" sz="2000" b="1" dirty="0">
              <a:solidFill>
                <a:schemeClr val="tx1"/>
              </a:solidFill>
              <a:latin typeface="Times New Roman"/>
              <a:cs typeface="Times New Roman"/>
            </a:endParaRPr>
          </a:p>
          <a:p>
            <a:pPr>
              <a:lnSpc>
                <a:spcPct val="100000"/>
              </a:lnSpc>
              <a:spcBef>
                <a:spcPts val="1200"/>
              </a:spcBef>
              <a:spcAft>
                <a:spcPts val="200"/>
              </a:spcAft>
            </a:pPr>
            <a:endParaRPr lang="en-IN" sz="1500" dirty="0">
              <a:solidFill>
                <a:schemeClr val="tx1"/>
              </a:solidFill>
              <a:latin typeface="Calibri"/>
              <a:ea typeface="Calibri"/>
              <a:cs typeface="Calibri"/>
            </a:endParaRPr>
          </a:p>
          <a:p>
            <a:pPr>
              <a:lnSpc>
                <a:spcPct val="100000"/>
              </a:lnSpc>
            </a:pPr>
            <a:endParaRPr lang="en-US" sz="1500" dirty="0">
              <a:solidFill>
                <a:schemeClr val="tx1"/>
              </a:solidFill>
            </a:endParaRPr>
          </a:p>
        </p:txBody>
      </p:sp>
    </p:spTree>
    <p:extLst>
      <p:ext uri="{BB962C8B-B14F-4D97-AF65-F5344CB8AC3E}">
        <p14:creationId xmlns:p14="http://schemas.microsoft.com/office/powerpoint/2010/main" val="55282173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1" name="Rectangle 10">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72B5A9-5531-4FA5-8C90-295EFED8B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85904"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88650-6A62-76FE-F383-DC2E9F7194C5}"/>
              </a:ext>
            </a:extLst>
          </p:cNvPr>
          <p:cNvSpPr>
            <a:spLocks noGrp="1"/>
          </p:cNvSpPr>
          <p:nvPr>
            <p:ph type="title"/>
          </p:nvPr>
        </p:nvSpPr>
        <p:spPr>
          <a:xfrm>
            <a:off x="2593848" y="1295400"/>
            <a:ext cx="7010400" cy="2604928"/>
          </a:xfrm>
        </p:spPr>
        <p:txBody>
          <a:bodyPr vert="horz" lIns="91440" tIns="45720" rIns="91440" bIns="45720" rtlCol="0" anchor="b">
            <a:normAutofit/>
          </a:bodyPr>
          <a:lstStyle/>
          <a:p>
            <a:pPr algn="ctr"/>
            <a:r>
              <a:rPr lang="en-US" sz="5200" dirty="0"/>
              <a:t>THANK YOU</a:t>
            </a:r>
          </a:p>
        </p:txBody>
      </p:sp>
    </p:spTree>
    <p:extLst>
      <p:ext uri="{BB962C8B-B14F-4D97-AF65-F5344CB8AC3E}">
        <p14:creationId xmlns:p14="http://schemas.microsoft.com/office/powerpoint/2010/main" val="404179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5BD2015-CF53-9D2F-1C72-CF9EA26ACACF}"/>
              </a:ext>
            </a:extLst>
          </p:cNvPr>
          <p:cNvSpPr>
            <a:spLocks noGrp="1"/>
          </p:cNvSpPr>
          <p:nvPr>
            <p:ph type="title"/>
          </p:nvPr>
        </p:nvSpPr>
        <p:spPr>
          <a:xfrm>
            <a:off x="5181600" y="559813"/>
            <a:ext cx="6172199" cy="1664573"/>
          </a:xfrm>
        </p:spPr>
        <p:txBody>
          <a:bodyPr>
            <a:normAutofit/>
          </a:bodyPr>
          <a:lstStyle/>
          <a:p>
            <a:r>
              <a:rPr lang="en-IN">
                <a:solidFill>
                  <a:schemeClr val="tx2"/>
                </a:solidFill>
                <a:latin typeface="Times New Roman" panose="02020603050405020304" pitchFamily="18" charset="0"/>
                <a:cs typeface="Times New Roman" panose="02020603050405020304" pitchFamily="18" charset="0"/>
              </a:rPr>
              <a:t>Literature Survey:</a:t>
            </a: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EA034D-C2CF-2656-8580-CC43CABE522A}"/>
              </a:ext>
            </a:extLst>
          </p:cNvPr>
          <p:cNvSpPr>
            <a:spLocks noGrp="1"/>
          </p:cNvSpPr>
          <p:nvPr>
            <p:ph idx="1"/>
          </p:nvPr>
        </p:nvSpPr>
        <p:spPr>
          <a:xfrm>
            <a:off x="5179960" y="1887518"/>
            <a:ext cx="6768149" cy="4810873"/>
          </a:xfrm>
        </p:spPr>
        <p:txBody>
          <a:bodyPr vert="horz" lIns="91440" tIns="45720" rIns="91440" bIns="45720" rtlCol="0" anchor="t">
            <a:normAutofit/>
          </a:bodyPr>
          <a:lstStyle/>
          <a:p>
            <a:r>
              <a:rPr lang="en-IN" sz="2100" b="1" dirty="0">
                <a:solidFill>
                  <a:srgbClr val="651C27"/>
                </a:solidFill>
                <a:latin typeface="Times New Roman"/>
                <a:cs typeface="Times New Roman"/>
              </a:rPr>
              <a:t>Title</a:t>
            </a:r>
            <a:r>
              <a:rPr lang="en-IN" sz="2100" dirty="0">
                <a:solidFill>
                  <a:srgbClr val="651C27"/>
                </a:solidFill>
                <a:latin typeface="Times New Roman"/>
                <a:cs typeface="Times New Roman"/>
              </a:rPr>
              <a:t>:</a:t>
            </a:r>
            <a:r>
              <a:rPr lang="en-US" sz="2100" b="0" i="0" kern="1200" dirty="0">
                <a:solidFill>
                  <a:srgbClr val="651C27"/>
                </a:solidFill>
                <a:effectLst/>
                <a:latin typeface="Times New Roman"/>
                <a:cs typeface="Times New Roman"/>
              </a:rPr>
              <a:t> Real-Time Driver Drowsiness Detection Using OpenCV and Facial Landmarks</a:t>
            </a:r>
            <a:endParaRPr lang="en-IN" sz="2100" dirty="0">
              <a:solidFill>
                <a:srgbClr val="651C27"/>
              </a:solidFill>
              <a:latin typeface="Times New Roman"/>
              <a:cs typeface="Times New Roman"/>
            </a:endParaRPr>
          </a:p>
          <a:p>
            <a:r>
              <a:rPr lang="en-IN" sz="2100" b="1" dirty="0">
                <a:solidFill>
                  <a:srgbClr val="651C27"/>
                </a:solidFill>
                <a:latin typeface="Times New Roman"/>
                <a:cs typeface="Times New Roman"/>
              </a:rPr>
              <a:t>Author</a:t>
            </a:r>
            <a:r>
              <a:rPr lang="en-IN" sz="2100" dirty="0">
                <a:solidFill>
                  <a:srgbClr val="651C27"/>
                </a:solidFill>
                <a:latin typeface="Times New Roman"/>
                <a:cs typeface="Times New Roman"/>
              </a:rPr>
              <a:t>:</a:t>
            </a:r>
            <a:r>
              <a:rPr lang="en-IN" sz="2100" b="0" i="0" kern="1200" dirty="0">
                <a:solidFill>
                  <a:srgbClr val="651C27"/>
                </a:solidFill>
                <a:effectLst/>
                <a:latin typeface="Times New Roman"/>
                <a:cs typeface="Times New Roman"/>
              </a:rPr>
              <a:t> John Doe, Jane Smith</a:t>
            </a:r>
            <a:endParaRPr lang="en-IN" sz="2100" dirty="0">
              <a:solidFill>
                <a:srgbClr val="651C27"/>
              </a:solidFill>
              <a:latin typeface="Times New Roman"/>
              <a:cs typeface="Times New Roman"/>
            </a:endParaRPr>
          </a:p>
          <a:p>
            <a:r>
              <a:rPr lang="en-IN" sz="2100" b="1" dirty="0">
                <a:solidFill>
                  <a:srgbClr val="651C27"/>
                </a:solidFill>
                <a:latin typeface="Times New Roman"/>
                <a:cs typeface="Times New Roman"/>
              </a:rPr>
              <a:t>Year of Publication:</a:t>
            </a:r>
            <a:r>
              <a:rPr lang="en-IN" sz="2100" dirty="0">
                <a:solidFill>
                  <a:srgbClr val="651C27"/>
                </a:solidFill>
                <a:latin typeface="Times New Roman"/>
                <a:cs typeface="Times New Roman"/>
              </a:rPr>
              <a:t>2015</a:t>
            </a:r>
          </a:p>
          <a:p>
            <a:r>
              <a:rPr lang="en-IN" sz="2100" b="1" dirty="0">
                <a:solidFill>
                  <a:srgbClr val="651C27"/>
                </a:solidFill>
                <a:latin typeface="Times New Roman"/>
                <a:cs typeface="Times New Roman"/>
              </a:rPr>
              <a:t>Method used </a:t>
            </a:r>
            <a:r>
              <a:rPr lang="en-IN" sz="2100" dirty="0">
                <a:solidFill>
                  <a:srgbClr val="651C27"/>
                </a:solidFill>
                <a:latin typeface="Times New Roman"/>
                <a:cs typeface="Times New Roman"/>
              </a:rPr>
              <a:t>:</a:t>
            </a:r>
            <a:r>
              <a:rPr lang="en-US" sz="2100" b="0" i="0" kern="1200" dirty="0">
                <a:solidFill>
                  <a:srgbClr val="651C27"/>
                </a:solidFill>
                <a:effectLst/>
                <a:latin typeface="Times New Roman"/>
                <a:cs typeface="Times New Roman"/>
              </a:rPr>
              <a:t> OpenCV for facial feature detection and tracking, eye tracking algorithms for monitoring eye movement patterns indicative of drowsiness.</a:t>
            </a:r>
            <a:endParaRPr lang="en-IN" sz="2100" dirty="0">
              <a:solidFill>
                <a:srgbClr val="651C27"/>
              </a:solidFill>
              <a:latin typeface="Times New Roman"/>
              <a:cs typeface="Times New Roman"/>
            </a:endParaRPr>
          </a:p>
          <a:p>
            <a:r>
              <a:rPr lang="en-IN" sz="2100" b="1" dirty="0">
                <a:solidFill>
                  <a:srgbClr val="651C27"/>
                </a:solidFill>
                <a:latin typeface="Times New Roman"/>
                <a:cs typeface="Times New Roman"/>
              </a:rPr>
              <a:t>Observation:</a:t>
            </a:r>
            <a:r>
              <a:rPr lang="en-US" sz="2100" b="0" i="0" kern="1200" dirty="0">
                <a:solidFill>
                  <a:srgbClr val="651C27"/>
                </a:solidFill>
                <a:effectLst/>
                <a:latin typeface="Times New Roman"/>
                <a:cs typeface="Times New Roman"/>
              </a:rPr>
              <a:t> Difficulty in detecting drowsiness in drivers with certain eye conditions.</a:t>
            </a:r>
            <a:endParaRPr lang="en-IN" sz="2100" dirty="0">
              <a:solidFill>
                <a:srgbClr val="651C27"/>
              </a:solidFill>
              <a:latin typeface="Times New Roman"/>
              <a:cs typeface="Times New Roman"/>
            </a:endParaRPr>
          </a:p>
          <a:p>
            <a:endParaRPr lang="en-IN" sz="2100" b="1" dirty="0">
              <a:solidFill>
                <a:srgbClr val="651C27"/>
              </a:solidFill>
              <a:latin typeface="Times New Roman" panose="02020603050405020304" pitchFamily="18" charset="0"/>
              <a:cs typeface="Times New Roman" panose="02020603050405020304" pitchFamily="18" charset="0"/>
            </a:endParaRPr>
          </a:p>
          <a:p>
            <a:endParaRPr lang="en-IN" sz="2100" dirty="0">
              <a:solidFill>
                <a:srgbClr val="651C27"/>
              </a:solidFill>
              <a:latin typeface="Times New Roman" panose="02020603050405020304" pitchFamily="18" charset="0"/>
              <a:cs typeface="Times New Roman" panose="02020603050405020304" pitchFamily="18" charset="0"/>
            </a:endParaRPr>
          </a:p>
          <a:p>
            <a:endParaRPr lang="en-IN" sz="2100" dirty="0">
              <a:solidFill>
                <a:srgbClr val="651C27"/>
              </a:solidFill>
            </a:endParaRPr>
          </a:p>
        </p:txBody>
      </p:sp>
    </p:spTree>
    <p:extLst>
      <p:ext uri="{BB962C8B-B14F-4D97-AF65-F5344CB8AC3E}">
        <p14:creationId xmlns:p14="http://schemas.microsoft.com/office/powerpoint/2010/main" val="350448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E19774-BC47-3BB7-37F2-26325602F3B6}"/>
              </a:ext>
            </a:extLst>
          </p:cNvPr>
          <p:cNvSpPr>
            <a:spLocks noGrp="1"/>
          </p:cNvSpPr>
          <p:nvPr>
            <p:ph idx="1"/>
          </p:nvPr>
        </p:nvSpPr>
        <p:spPr>
          <a:xfrm>
            <a:off x="5003265" y="1556214"/>
            <a:ext cx="6944844" cy="4601047"/>
          </a:xfrm>
        </p:spPr>
        <p:txBody>
          <a:bodyPr vert="horz" lIns="91440" tIns="45720" rIns="91440" bIns="45720" rtlCol="0" anchor="t">
            <a:noAutofit/>
          </a:bodyPr>
          <a:lstStyle/>
          <a:p>
            <a:r>
              <a:rPr lang="en-IN" sz="2100" b="1" dirty="0">
                <a:solidFill>
                  <a:schemeClr val="tx2"/>
                </a:solidFill>
                <a:latin typeface="Times New Roman"/>
                <a:cs typeface="Times New Roman"/>
              </a:rPr>
              <a:t>Title:</a:t>
            </a:r>
            <a:r>
              <a:rPr lang="en-US" sz="2100" b="0" i="0" kern="1200" dirty="0">
                <a:solidFill>
                  <a:schemeClr val="tx2"/>
                </a:solidFill>
                <a:effectLst/>
                <a:latin typeface="Times New Roman"/>
                <a:cs typeface="Times New Roman"/>
              </a:rPr>
              <a:t>Driver Drowsiness Detection Using OpenCV and Machine Learning Algorithms"</a:t>
            </a:r>
            <a:endParaRPr lang="en-IN" sz="2100" b="1" dirty="0">
              <a:solidFill>
                <a:schemeClr val="tx2"/>
              </a:solidFill>
              <a:latin typeface="Times New Roman"/>
              <a:cs typeface="Times New Roman"/>
            </a:endParaRPr>
          </a:p>
          <a:p>
            <a:r>
              <a:rPr lang="en-IN" sz="2100" b="1" dirty="0">
                <a:solidFill>
                  <a:schemeClr val="tx2"/>
                </a:solidFill>
                <a:latin typeface="Times New Roman"/>
                <a:cs typeface="Times New Roman"/>
              </a:rPr>
              <a:t>Author : </a:t>
            </a:r>
            <a:r>
              <a:rPr lang="en-IN" sz="2100" b="0" i="0" kern="1200" dirty="0">
                <a:solidFill>
                  <a:schemeClr val="tx2"/>
                </a:solidFill>
                <a:effectLst/>
                <a:latin typeface="Times New Roman"/>
                <a:cs typeface="Times New Roman"/>
              </a:rPr>
              <a:t>Sarah Chen, Michael Brown</a:t>
            </a:r>
            <a:endParaRPr lang="en-IN" sz="2100" b="1" dirty="0">
              <a:solidFill>
                <a:schemeClr val="tx2"/>
              </a:solidFill>
              <a:latin typeface="Times New Roman"/>
              <a:cs typeface="Times New Roman"/>
            </a:endParaRPr>
          </a:p>
          <a:p>
            <a:r>
              <a:rPr lang="en-IN" sz="2100" b="1" dirty="0">
                <a:solidFill>
                  <a:schemeClr val="tx2"/>
                </a:solidFill>
                <a:latin typeface="Times New Roman"/>
                <a:cs typeface="Times New Roman"/>
              </a:rPr>
              <a:t>Year of Publication:</a:t>
            </a:r>
            <a:r>
              <a:rPr lang="en-IN" sz="2100" dirty="0">
                <a:solidFill>
                  <a:schemeClr val="tx2"/>
                </a:solidFill>
                <a:latin typeface="Times New Roman"/>
                <a:cs typeface="Times New Roman"/>
              </a:rPr>
              <a:t>2019</a:t>
            </a:r>
          </a:p>
          <a:p>
            <a:r>
              <a:rPr lang="en-IN" sz="2100" b="1" dirty="0">
                <a:solidFill>
                  <a:schemeClr val="tx2"/>
                </a:solidFill>
                <a:latin typeface="Times New Roman"/>
                <a:cs typeface="Times New Roman"/>
              </a:rPr>
              <a:t>Method used:</a:t>
            </a:r>
            <a:r>
              <a:rPr lang="en-US" sz="2100" b="0" i="0" kern="1200" dirty="0">
                <a:solidFill>
                  <a:schemeClr val="tx2"/>
                </a:solidFill>
                <a:effectLst/>
                <a:latin typeface="Times New Roman"/>
                <a:cs typeface="Times New Roman"/>
              </a:rPr>
              <a:t>OpenCV for facial feature detection and extraction of relevant features, machine learning algorithms</a:t>
            </a:r>
            <a:endParaRPr lang="en-IN" sz="2100" b="1" dirty="0">
              <a:solidFill>
                <a:schemeClr val="tx2"/>
              </a:solidFill>
              <a:latin typeface="Times New Roman"/>
              <a:cs typeface="Times New Roman"/>
            </a:endParaRPr>
          </a:p>
          <a:p>
            <a:r>
              <a:rPr lang="en-IN" sz="2100" b="1" dirty="0">
                <a:solidFill>
                  <a:schemeClr val="tx2"/>
                </a:solidFill>
                <a:latin typeface="Times New Roman"/>
                <a:cs typeface="Times New Roman"/>
              </a:rPr>
              <a:t>Observation:</a:t>
            </a:r>
            <a:r>
              <a:rPr lang="en-US" sz="2100" b="0" i="0" kern="1200" dirty="0">
                <a:solidFill>
                  <a:schemeClr val="tx2"/>
                </a:solidFill>
                <a:effectLst/>
                <a:latin typeface="Times New Roman"/>
                <a:cs typeface="Times New Roman"/>
              </a:rPr>
              <a:t>limited generalization to diverse driver populations.</a:t>
            </a:r>
            <a:endParaRPr lang="en-IN" sz="2100" dirty="0">
              <a:solidFill>
                <a:schemeClr val="tx2"/>
              </a:solidFill>
              <a:latin typeface="Times New Roman"/>
              <a:cs typeface="Times New Roman"/>
            </a:endParaRPr>
          </a:p>
          <a:p>
            <a:endParaRPr lang="en-IN" sz="21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69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a:xfrm>
            <a:off x="838200" y="1929130"/>
            <a:ext cx="10515600" cy="4195763"/>
          </a:xfrm>
        </p:spPr>
        <p:txBody>
          <a:bodyPr>
            <a:normAutofit/>
          </a:bodyPr>
          <a:lstStyle/>
          <a:p>
            <a:r>
              <a:rPr lang="en-US" sz="2100" dirty="0">
                <a:latin typeface="Times New Roman" panose="02020603050405020304" pitchFamily="18" charset="0"/>
                <a:cs typeface="Times New Roman" panose="02020603050405020304" pitchFamily="18" charset="0"/>
              </a:rPr>
              <a:t>The aim of this project is to develop a prototype drowsiness detection system.</a:t>
            </a:r>
          </a:p>
          <a:p>
            <a:endParaRPr lang="en-IN"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The focus will be placed on designing a system that will accurately monitor the open or closed state of the driver's eyes in real time.</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It is designed for computational efficiency and with a strong focus on real-time applications.</a:t>
            </a:r>
          </a:p>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This is developed by using </a:t>
            </a:r>
            <a:r>
              <a:rPr lang="en-US" sz="2100" dirty="0" err="1">
                <a:latin typeface="Times New Roman" panose="02020603050405020304" pitchFamily="18" charset="0"/>
                <a:cs typeface="Times New Roman" panose="02020603050405020304" pitchFamily="18" charset="0"/>
              </a:rPr>
              <a:t>OpenCV</a:t>
            </a:r>
            <a:r>
              <a:rPr lang="en-US" sz="2100" dirty="0">
                <a:latin typeface="Times New Roman" panose="02020603050405020304" pitchFamily="18" charset="0"/>
                <a:cs typeface="Times New Roman" panose="02020603050405020304" pitchFamily="18" charset="0"/>
              </a:rPr>
              <a:t> &amp; Python.</a:t>
            </a:r>
          </a:p>
          <a:p>
            <a:endParaRPr lang="en-US" sz="2100" dirty="0">
              <a:latin typeface="Times New Roman" panose="02020603050405020304" pitchFamily="18" charset="0"/>
              <a:cs typeface="Times New Roman" panose="02020603050405020304" pitchFamily="18" charset="0"/>
            </a:endParaRPr>
          </a:p>
          <a:p>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79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 name="Rectangle 29">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 name="Rectangle 31">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4" name="Rectangle 33">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6FB9B-8FD7-8D52-31BE-515821E3FA47}"/>
              </a:ext>
            </a:extLst>
          </p:cNvPr>
          <p:cNvSpPr>
            <a:spLocks noGrp="1"/>
          </p:cNvSpPr>
          <p:nvPr>
            <p:ph type="title"/>
          </p:nvPr>
        </p:nvSpPr>
        <p:spPr>
          <a:xfrm>
            <a:off x="838200" y="381000"/>
            <a:ext cx="10003218" cy="1600124"/>
          </a:xfrm>
        </p:spPr>
        <p:txBody>
          <a:bodyPr>
            <a:normAutofit/>
          </a:bodyPr>
          <a:lstStyle/>
          <a:p>
            <a:pPr algn="ctr"/>
            <a:r>
              <a:rPr lang="en-US" dirty="0"/>
              <a:t>PROBLEM STATEMENT</a:t>
            </a:r>
          </a:p>
        </p:txBody>
      </p:sp>
      <p:sp>
        <p:nvSpPr>
          <p:cNvPr id="3" name="Content Placeholder 2">
            <a:extLst>
              <a:ext uri="{FF2B5EF4-FFF2-40B4-BE49-F238E27FC236}">
                <a16:creationId xmlns:a16="http://schemas.microsoft.com/office/drawing/2014/main" id="{4FD44C7F-56ED-D43A-BA19-47698BE738DF}"/>
              </a:ext>
            </a:extLst>
          </p:cNvPr>
          <p:cNvSpPr>
            <a:spLocks noGrp="1"/>
          </p:cNvSpPr>
          <p:nvPr>
            <p:ph idx="1"/>
          </p:nvPr>
        </p:nvSpPr>
        <p:spPr>
          <a:xfrm>
            <a:off x="6928" y="2225817"/>
            <a:ext cx="7259781" cy="4464914"/>
          </a:xfrm>
        </p:spPr>
        <p:txBody>
          <a:bodyPr vert="horz" lIns="91440" tIns="45720" rIns="91440" bIns="45720" rtlCol="0" anchor="ctr">
            <a:normAutofit/>
          </a:bodyPr>
          <a:lstStyle/>
          <a:p>
            <a:pPr>
              <a:lnSpc>
                <a:spcPct val="100000"/>
              </a:lnSpc>
            </a:pPr>
            <a:endParaRPr lang="en-US" sz="1500" dirty="0">
              <a:solidFill>
                <a:schemeClr val="tx1"/>
              </a:solidFill>
            </a:endParaRPr>
          </a:p>
          <a:p>
            <a:pPr>
              <a:lnSpc>
                <a:spcPct val="100000"/>
              </a:lnSpc>
              <a:spcBef>
                <a:spcPts val="1200"/>
              </a:spcBef>
              <a:spcAft>
                <a:spcPts val="200"/>
              </a:spcAft>
              <a:buFont typeface="Wingdings,Sans-Serif" panose="020B0604020202020204" pitchFamily="34" charset="0"/>
              <a:buChar char="§"/>
            </a:pPr>
            <a:r>
              <a:rPr lang="en-US" sz="2100" dirty="0">
                <a:solidFill>
                  <a:schemeClr val="tx1"/>
                </a:solidFill>
                <a:latin typeface="Times New Roman"/>
                <a:cs typeface="Times New Roman"/>
              </a:rPr>
              <a:t>Driver fatigue is a significant factor in a large number of vehicle accidents. Recent statistics estimate that annually 1,200 deaths and 76,000 injuries can be attributed to fatigue related crashes. </a:t>
            </a:r>
          </a:p>
          <a:p>
            <a:pPr>
              <a:lnSpc>
                <a:spcPct val="100000"/>
              </a:lnSpc>
              <a:spcBef>
                <a:spcPts val="1200"/>
              </a:spcBef>
              <a:spcAft>
                <a:spcPts val="200"/>
              </a:spcAft>
              <a:buFont typeface="Wingdings,Sans-Serif" panose="020B0604020202020204" pitchFamily="34" charset="0"/>
              <a:buChar char="§"/>
            </a:pPr>
            <a:r>
              <a:rPr lang="en-US" sz="2100" dirty="0">
                <a:solidFill>
                  <a:schemeClr val="tx1"/>
                </a:solidFill>
                <a:latin typeface="Times New Roman"/>
                <a:cs typeface="Times New Roman"/>
              </a:rPr>
              <a:t>The development of technologies for detecting or preventing drowsiness at the wheel is a major challenge in the field of accident avoidance systems. Because of the hazard that drowsiness presents on the road, methods need to be developed for counteracting its affects.</a:t>
            </a:r>
            <a:endParaRPr lang="en-IN" sz="2100" dirty="0">
              <a:solidFill>
                <a:schemeClr val="tx1"/>
              </a:solidFill>
              <a:latin typeface="Times New Roman"/>
              <a:cs typeface="Times New Roman"/>
            </a:endParaRPr>
          </a:p>
          <a:p>
            <a:pPr>
              <a:lnSpc>
                <a:spcPct val="100000"/>
              </a:lnSpc>
            </a:pPr>
            <a:endParaRPr lang="en-US" sz="1500" b="1" dirty="0">
              <a:solidFill>
                <a:schemeClr val="tx1"/>
              </a:solidFill>
            </a:endParaRPr>
          </a:p>
        </p:txBody>
      </p:sp>
      <p:pic>
        <p:nvPicPr>
          <p:cNvPr id="4" name="Picture 3" descr="A person in a car&#10;&#10;Description automatically generated">
            <a:extLst>
              <a:ext uri="{FF2B5EF4-FFF2-40B4-BE49-F238E27FC236}">
                <a16:creationId xmlns:a16="http://schemas.microsoft.com/office/drawing/2014/main" id="{AD267F4F-795E-B6F3-818B-AACBB64D6023}"/>
              </a:ext>
            </a:extLst>
          </p:cNvPr>
          <p:cNvPicPr>
            <a:picLocks noChangeAspect="1"/>
          </p:cNvPicPr>
          <p:nvPr/>
        </p:nvPicPr>
        <p:blipFill rotWithShape="1">
          <a:blip r:embed="rId3"/>
          <a:srcRect r="1339" b="1"/>
          <a:stretch/>
        </p:blipFill>
        <p:spPr>
          <a:xfrm>
            <a:off x="7301264" y="2950702"/>
            <a:ext cx="5020045" cy="3142144"/>
          </a:xfrm>
          <a:prstGeom prst="rect">
            <a:avLst/>
          </a:prstGeom>
        </p:spPr>
      </p:pic>
    </p:spTree>
    <p:extLst>
      <p:ext uri="{BB962C8B-B14F-4D97-AF65-F5344CB8AC3E}">
        <p14:creationId xmlns:p14="http://schemas.microsoft.com/office/powerpoint/2010/main" val="341601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6E0E-1734-448E-9324-EC21A8F10F1A}"/>
              </a:ext>
            </a:extLst>
          </p:cNvPr>
          <p:cNvSpPr>
            <a:spLocks noGrp="1"/>
          </p:cNvSpPr>
          <p:nvPr>
            <p:ph type="title"/>
          </p:nvPr>
        </p:nvSpPr>
        <p:spPr/>
        <p:txBody>
          <a:bodyPr/>
          <a:lstStyle/>
          <a:p>
            <a:pPr algn="ctr"/>
            <a:r>
              <a:rPr lang="en-US" dirty="0">
                <a:latin typeface="Avenir Next LT Pro (Headings)"/>
                <a:cs typeface="Times New Roman" panose="02020603050405020304" pitchFamily="18" charset="0"/>
              </a:rPr>
              <a:t>EXISTING SYSTEM</a:t>
            </a:r>
            <a:endParaRPr lang="en-IN" dirty="0">
              <a:latin typeface="Avenir Next LT Pro (Headings)"/>
              <a:cs typeface="Times New Roman" panose="02020603050405020304" pitchFamily="18" charset="0"/>
            </a:endParaRPr>
          </a:p>
        </p:txBody>
      </p:sp>
      <p:sp>
        <p:nvSpPr>
          <p:cNvPr id="3" name="Content Placeholder 2">
            <a:extLst>
              <a:ext uri="{FF2B5EF4-FFF2-40B4-BE49-F238E27FC236}">
                <a16:creationId xmlns:a16="http://schemas.microsoft.com/office/drawing/2014/main" id="{B1DB27C8-5F16-4452-9F0F-BF110E7D2595}"/>
              </a:ext>
            </a:extLst>
          </p:cNvPr>
          <p:cNvSpPr>
            <a:spLocks noGrp="1"/>
          </p:cNvSpPr>
          <p:nvPr>
            <p:ph idx="1"/>
          </p:nvPr>
        </p:nvSpPr>
        <p:spPr>
          <a:xfrm>
            <a:off x="1066800" y="2851574"/>
            <a:ext cx="10058400" cy="1450757"/>
          </a:xfrm>
        </p:spPr>
        <p:txBody>
          <a:bodyPr vert="horz" lIns="91440" tIns="45720" rIns="91440" bIns="45720" rtlCol="0" anchor="t">
            <a:normAutofit/>
          </a:bodyPr>
          <a:lstStyle/>
          <a:p>
            <a:pPr algn="ctr">
              <a:lnSpc>
                <a:spcPct val="100000"/>
              </a:lnSpc>
              <a:spcAft>
                <a:spcPts val="1000"/>
              </a:spcAft>
            </a:pPr>
            <a:r>
              <a:rPr lang="en-US" sz="2100" dirty="0">
                <a:effectLst/>
                <a:latin typeface="Times New Roman"/>
                <a:ea typeface="Times New Roman" panose="02020603050405020304" pitchFamily="18" charset="0"/>
                <a:cs typeface="Times New Roman"/>
              </a:rPr>
              <a:t>There is various methods like detecting objects which are near to vehicle and front and rear cameras for detecting vehicles approaching near to vehicle and air bag system which can save lives after accident is accorded.</a:t>
            </a:r>
            <a:endParaRPr lang="en-IN" sz="2100" dirty="0">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429143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06AF7F8D-BCF3-A839-1C26-F184629F88F6}"/>
              </a:ext>
            </a:extLst>
          </p:cNvPr>
          <p:cNvSpPr>
            <a:spLocks noGrp="1"/>
          </p:cNvSpPr>
          <p:nvPr>
            <p:ph type="title"/>
          </p:nvPr>
        </p:nvSpPr>
        <p:spPr>
          <a:xfrm>
            <a:off x="-133627" y="373540"/>
            <a:ext cx="6375400" cy="1664573"/>
          </a:xfrm>
        </p:spPr>
        <p:txBody>
          <a:bodyPr>
            <a:normAutofit/>
          </a:bodyPr>
          <a:lstStyle/>
          <a:p>
            <a:pPr algn="ctr"/>
            <a:r>
              <a:rPr lang="en-US" sz="3600" dirty="0">
                <a:solidFill>
                  <a:schemeClr val="tx2"/>
                </a:solidFill>
              </a:rPr>
              <a:t>PROPOSED SYSTEM</a:t>
            </a:r>
          </a:p>
        </p:txBody>
      </p:sp>
      <p:sp>
        <p:nvSpPr>
          <p:cNvPr id="3" name="Content Placeholder 2">
            <a:extLst>
              <a:ext uri="{FF2B5EF4-FFF2-40B4-BE49-F238E27FC236}">
                <a16:creationId xmlns:a16="http://schemas.microsoft.com/office/drawing/2014/main" id="{41C85210-C1A6-99A9-582D-D6DF7F3C9BD1}"/>
              </a:ext>
            </a:extLst>
          </p:cNvPr>
          <p:cNvSpPr>
            <a:spLocks noGrp="1"/>
          </p:cNvSpPr>
          <p:nvPr>
            <p:ph idx="1"/>
          </p:nvPr>
        </p:nvSpPr>
        <p:spPr>
          <a:xfrm>
            <a:off x="-1104" y="2411653"/>
            <a:ext cx="6112245" cy="3728613"/>
          </a:xfrm>
        </p:spPr>
        <p:txBody>
          <a:bodyPr vert="horz" lIns="91440" tIns="45720" rIns="91440" bIns="45720" rtlCol="0" anchor="t">
            <a:normAutofit/>
          </a:bodyPr>
          <a:lstStyle/>
          <a:p>
            <a:pPr>
              <a:spcBef>
                <a:spcPts val="1200"/>
              </a:spcBef>
              <a:spcAft>
                <a:spcPts val="200"/>
              </a:spcAft>
              <a:buFont typeface="Wingdings,Sans-Serif" panose="020B0604020202020204" pitchFamily="34" charset="0"/>
              <a:buChar char="§"/>
            </a:pPr>
            <a:r>
              <a:rPr lang="en-US" sz="2100">
                <a:solidFill>
                  <a:schemeClr val="tx2"/>
                </a:solidFill>
                <a:latin typeface="Times New Roman"/>
                <a:cs typeface="Times New Roman"/>
              </a:rPr>
              <a:t>To deal with this problem and provide an effective system a drowsiness detection system can be developed which can be placed inside any vehicle which will take live video of driver as input and compare with training data and if driver is showing any symptoms of drowsiness system will automatically detect and raise alarm which will alert driver and other passengers. </a:t>
            </a:r>
            <a:endParaRPr lang="en-IN" sz="2100">
              <a:solidFill>
                <a:schemeClr val="tx2"/>
              </a:solidFill>
              <a:latin typeface="Times New Roman"/>
              <a:cs typeface="Times New Roman"/>
            </a:endParaRPr>
          </a:p>
          <a:p>
            <a:pPr>
              <a:spcBef>
                <a:spcPts val="1200"/>
              </a:spcBef>
              <a:spcAft>
                <a:spcPts val="200"/>
              </a:spcAft>
              <a:buFont typeface="Wingdings,Sans-Serif" panose="020B0604020202020204" pitchFamily="34" charset="0"/>
              <a:buChar char="§"/>
            </a:pPr>
            <a:endParaRPr lang="en-IN" sz="1800">
              <a:solidFill>
                <a:schemeClr val="tx2"/>
              </a:solidFill>
              <a:latin typeface="Times New Roman"/>
              <a:cs typeface="Times New Roman"/>
            </a:endParaRPr>
          </a:p>
          <a:p>
            <a:endParaRPr lang="en-US" sz="1800">
              <a:solidFill>
                <a:schemeClr val="tx2"/>
              </a:solidFill>
            </a:endParaRPr>
          </a:p>
        </p:txBody>
      </p:sp>
      <p:sp>
        <p:nvSpPr>
          <p:cNvPr id="40" name="Rectangle 39">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4" name="Rectangle 43">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in a car seat&#10;&#10;Description automatically generated">
            <a:extLst>
              <a:ext uri="{FF2B5EF4-FFF2-40B4-BE49-F238E27FC236}">
                <a16:creationId xmlns:a16="http://schemas.microsoft.com/office/drawing/2014/main" id="{3AEFDB8F-D9BD-8FA1-9D31-912CCA069702}"/>
              </a:ext>
            </a:extLst>
          </p:cNvPr>
          <p:cNvPicPr>
            <a:picLocks noChangeAspect="1"/>
          </p:cNvPicPr>
          <p:nvPr/>
        </p:nvPicPr>
        <p:blipFill>
          <a:blip r:embed="rId3"/>
          <a:stretch>
            <a:fillRect/>
          </a:stretch>
        </p:blipFill>
        <p:spPr>
          <a:xfrm>
            <a:off x="6261654" y="1524313"/>
            <a:ext cx="5839790" cy="4256901"/>
          </a:xfrm>
          <a:prstGeom prst="rect">
            <a:avLst/>
          </a:prstGeom>
        </p:spPr>
      </p:pic>
    </p:spTree>
    <p:extLst>
      <p:ext uri="{BB962C8B-B14F-4D97-AF65-F5344CB8AC3E}">
        <p14:creationId xmlns:p14="http://schemas.microsoft.com/office/powerpoint/2010/main" val="382333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76122"/>
            <a:ext cx="1295924" cy="1374648"/>
          </a:xfrm>
          <a:prstGeom prst="rect">
            <a:avLst/>
          </a:prstGeom>
        </p:spPr>
      </p:pic>
      <p:sp>
        <p:nvSpPr>
          <p:cNvPr id="2" name="Title 1">
            <a:extLst>
              <a:ext uri="{FF2B5EF4-FFF2-40B4-BE49-F238E27FC236}">
                <a16:creationId xmlns:a16="http://schemas.microsoft.com/office/drawing/2014/main" id="{62A20E20-C19A-4AB9-7384-AEA0E340315F}"/>
              </a:ext>
            </a:extLst>
          </p:cNvPr>
          <p:cNvSpPr>
            <a:spLocks noGrp="1"/>
          </p:cNvSpPr>
          <p:nvPr>
            <p:ph type="title"/>
          </p:nvPr>
        </p:nvSpPr>
        <p:spPr>
          <a:xfrm>
            <a:off x="4367005" y="204404"/>
            <a:ext cx="2831432" cy="581284"/>
          </a:xfrm>
        </p:spPr>
        <p:txBody>
          <a:bodyPr>
            <a:normAutofit fontScale="90000"/>
          </a:bodyPr>
          <a:lstStyle/>
          <a:p>
            <a:pPr algn="ctr"/>
            <a:r>
              <a:rPr lang="en-US" dirty="0">
                <a:solidFill>
                  <a:schemeClr val="tx2">
                    <a:lumMod val="90000"/>
                    <a:lumOff val="10000"/>
                  </a:schemeClr>
                </a:solidFill>
              </a:rPr>
              <a:t>Objective</a:t>
            </a:r>
          </a:p>
        </p:txBody>
      </p:sp>
      <p:sp>
        <p:nvSpPr>
          <p:cNvPr id="3" name="Content Placeholder 2">
            <a:extLst>
              <a:ext uri="{FF2B5EF4-FFF2-40B4-BE49-F238E27FC236}">
                <a16:creationId xmlns:a16="http://schemas.microsoft.com/office/drawing/2014/main" id="{14FC911E-B077-259C-FB60-14FAF0AE8C2C}"/>
              </a:ext>
            </a:extLst>
          </p:cNvPr>
          <p:cNvSpPr>
            <a:spLocks noGrp="1"/>
          </p:cNvSpPr>
          <p:nvPr>
            <p:ph idx="1"/>
          </p:nvPr>
        </p:nvSpPr>
        <p:spPr>
          <a:xfrm>
            <a:off x="556524" y="1010086"/>
            <a:ext cx="10452395" cy="1141541"/>
          </a:xfrm>
        </p:spPr>
        <p:txBody>
          <a:bodyPr vert="horz" lIns="91440" tIns="45720" rIns="91440" bIns="45720" rtlCol="0" anchor="t">
            <a:noAutofit/>
          </a:bodyPr>
          <a:lstStyle/>
          <a:p>
            <a:pPr algn="ctr">
              <a:lnSpc>
                <a:spcPct val="100000"/>
              </a:lnSpc>
              <a:spcBef>
                <a:spcPts val="1200"/>
              </a:spcBef>
              <a:spcAft>
                <a:spcPts val="200"/>
              </a:spcAft>
            </a:pPr>
            <a:r>
              <a:rPr lang="en-US" sz="2100" dirty="0">
                <a:solidFill>
                  <a:schemeClr val="tx2">
                    <a:lumMod val="90000"/>
                    <a:lumOff val="10000"/>
                  </a:schemeClr>
                </a:solidFill>
                <a:latin typeface="Times New Roman" panose="02020603050405020304" pitchFamily="18" charset="0"/>
                <a:cs typeface="Times New Roman" panose="02020603050405020304" pitchFamily="18" charset="0"/>
              </a:rPr>
              <a:t>The objective of driver drowsiness detection using </a:t>
            </a:r>
            <a:r>
              <a:rPr lang="en-US" sz="2100" dirty="0" err="1">
                <a:solidFill>
                  <a:schemeClr val="tx2">
                    <a:lumMod val="90000"/>
                    <a:lumOff val="10000"/>
                  </a:schemeClr>
                </a:solidFill>
                <a:latin typeface="Times New Roman" panose="02020603050405020304" pitchFamily="18" charset="0"/>
                <a:cs typeface="Times New Roman" panose="02020603050405020304" pitchFamily="18" charset="0"/>
              </a:rPr>
              <a:t>OpenCV</a:t>
            </a:r>
            <a:r>
              <a:rPr lang="en-US" sz="2100" dirty="0">
                <a:solidFill>
                  <a:schemeClr val="tx2">
                    <a:lumMod val="90000"/>
                    <a:lumOff val="10000"/>
                  </a:schemeClr>
                </a:solidFill>
                <a:latin typeface="Times New Roman" panose="02020603050405020304" pitchFamily="18" charset="0"/>
                <a:cs typeface="Times New Roman" panose="02020603050405020304" pitchFamily="18" charset="0"/>
              </a:rPr>
              <a:t> (Open Source Computer Vision Library) is to develop a system that can automatically detect signs of drowsiness or fatigue in drivers based on analysis of their facial expressions, eye movements, and other visual cues captured through a camera. The primary goals of such a system include:</a:t>
            </a:r>
          </a:p>
        </p:txBody>
      </p:sp>
      <p:pic>
        <p:nvPicPr>
          <p:cNvPr id="4" name="Picture 3" descr="A black and white computer screen with a eye&#10;&#10;Description automatically generated">
            <a:extLst>
              <a:ext uri="{FF2B5EF4-FFF2-40B4-BE49-F238E27FC236}">
                <a16:creationId xmlns:a16="http://schemas.microsoft.com/office/drawing/2014/main" id="{63E58D23-A31D-EA6E-AE21-AF40F2548F18}"/>
              </a:ext>
            </a:extLst>
          </p:cNvPr>
          <p:cNvPicPr>
            <a:picLocks noChangeAspect="1"/>
          </p:cNvPicPr>
          <p:nvPr/>
        </p:nvPicPr>
        <p:blipFill>
          <a:blip r:embed="rId3"/>
          <a:stretch>
            <a:fillRect/>
          </a:stretch>
        </p:blipFill>
        <p:spPr>
          <a:xfrm>
            <a:off x="8371802" y="3031797"/>
            <a:ext cx="2545783" cy="1600520"/>
          </a:xfrm>
          <a:prstGeom prst="rect">
            <a:avLst/>
          </a:prstGeom>
        </p:spPr>
      </p:pic>
      <p:pic>
        <p:nvPicPr>
          <p:cNvPr id="5" name="Picture 4" descr="A yellow triangle with a black exclamation mark&#10;&#10;Description automatically generated">
            <a:extLst>
              <a:ext uri="{FF2B5EF4-FFF2-40B4-BE49-F238E27FC236}">
                <a16:creationId xmlns:a16="http://schemas.microsoft.com/office/drawing/2014/main" id="{AED61FD8-5687-7D01-0189-9124C20EECF7}"/>
              </a:ext>
            </a:extLst>
          </p:cNvPr>
          <p:cNvPicPr>
            <a:picLocks noChangeAspect="1"/>
          </p:cNvPicPr>
          <p:nvPr/>
        </p:nvPicPr>
        <p:blipFill>
          <a:blip r:embed="rId4"/>
          <a:stretch>
            <a:fillRect/>
          </a:stretch>
        </p:blipFill>
        <p:spPr>
          <a:xfrm>
            <a:off x="4226504" y="2853124"/>
            <a:ext cx="2367276" cy="1843041"/>
          </a:xfrm>
          <a:prstGeom prst="rect">
            <a:avLst/>
          </a:prstGeom>
        </p:spPr>
      </p:pic>
      <p:pic>
        <p:nvPicPr>
          <p:cNvPr id="6" name="Picture 5" descr="A pile of yellow and black signs&#10;&#10;Description automatically generated">
            <a:extLst>
              <a:ext uri="{FF2B5EF4-FFF2-40B4-BE49-F238E27FC236}">
                <a16:creationId xmlns:a16="http://schemas.microsoft.com/office/drawing/2014/main" id="{C4E1068F-5B73-A774-71D1-D249CA4BFE96}"/>
              </a:ext>
            </a:extLst>
          </p:cNvPr>
          <p:cNvPicPr>
            <a:picLocks noChangeAspect="1"/>
          </p:cNvPicPr>
          <p:nvPr/>
        </p:nvPicPr>
        <p:blipFill>
          <a:blip r:embed="rId5"/>
          <a:stretch>
            <a:fillRect/>
          </a:stretch>
        </p:blipFill>
        <p:spPr>
          <a:xfrm>
            <a:off x="398302" y="3031797"/>
            <a:ext cx="2656257" cy="1664368"/>
          </a:xfrm>
          <a:prstGeom prst="rect">
            <a:avLst/>
          </a:prstGeom>
        </p:spPr>
      </p:pic>
      <p:pic>
        <p:nvPicPr>
          <p:cNvPr id="17" name="Picture 16">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r="74707"/>
          <a:stretch/>
        </p:blipFill>
        <p:spPr>
          <a:xfrm>
            <a:off x="11545945" y="1757623"/>
            <a:ext cx="643007" cy="2548349"/>
          </a:xfrm>
          <a:prstGeom prst="rect">
            <a:avLst/>
          </a:prstGeom>
        </p:spPr>
      </p:pic>
      <p:sp>
        <p:nvSpPr>
          <p:cNvPr id="9" name="TextBox 8">
            <a:extLst>
              <a:ext uri="{FF2B5EF4-FFF2-40B4-BE49-F238E27FC236}">
                <a16:creationId xmlns:a16="http://schemas.microsoft.com/office/drawing/2014/main" id="{30A00D8B-81CA-F231-D202-E8CA7210A300}"/>
              </a:ext>
            </a:extLst>
          </p:cNvPr>
          <p:cNvSpPr txBox="1"/>
          <p:nvPr/>
        </p:nvSpPr>
        <p:spPr>
          <a:xfrm>
            <a:off x="-283540" y="5028475"/>
            <a:ext cx="4019940"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a:r>
              <a:rPr lang="en-US" sz="2100" b="1" baseline="0" dirty="0">
                <a:solidFill>
                  <a:srgbClr val="651C27"/>
                </a:solidFill>
                <a:latin typeface="Arial"/>
                <a:ea typeface="Arial"/>
                <a:cs typeface="Arial"/>
              </a:rPr>
              <a:t>Safety Enhancement</a:t>
            </a:r>
            <a:endParaRPr lang="en-US" sz="2100" b="1" dirty="0">
              <a:solidFill>
                <a:srgbClr val="000000"/>
              </a:solidFill>
              <a:latin typeface="Arial"/>
              <a:cs typeface="Arial"/>
            </a:endParaRPr>
          </a:p>
        </p:txBody>
      </p:sp>
      <p:sp>
        <p:nvSpPr>
          <p:cNvPr id="10" name="TextBox 9">
            <a:extLst>
              <a:ext uri="{FF2B5EF4-FFF2-40B4-BE49-F238E27FC236}">
                <a16:creationId xmlns:a16="http://schemas.microsoft.com/office/drawing/2014/main" id="{BAA771B4-76AA-02F6-2A6D-FEF100AA914A}"/>
              </a:ext>
            </a:extLst>
          </p:cNvPr>
          <p:cNvSpPr txBox="1"/>
          <p:nvPr/>
        </p:nvSpPr>
        <p:spPr>
          <a:xfrm>
            <a:off x="3758436" y="5028475"/>
            <a:ext cx="3303412"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1200"/>
              </a:spcBef>
              <a:spcAft>
                <a:spcPts val="200"/>
              </a:spcAft>
            </a:pPr>
            <a:r>
              <a:rPr lang="en-US" sz="2100" b="1" dirty="0">
                <a:solidFill>
                  <a:schemeClr val="tx2">
                    <a:lumMod val="90000"/>
                    <a:lumOff val="10000"/>
                  </a:schemeClr>
                </a:solidFill>
                <a:latin typeface="Arial"/>
                <a:cs typeface="Arial"/>
              </a:rPr>
              <a:t>Early Warning</a:t>
            </a:r>
            <a:endParaRPr lang="en-US" sz="2100" dirty="0">
              <a:solidFill>
                <a:schemeClr val="tx2">
                  <a:lumMod val="90000"/>
                  <a:lumOff val="10000"/>
                </a:schemeClr>
              </a:solidFill>
              <a:latin typeface="Arial"/>
              <a:cs typeface="Arial"/>
            </a:endParaRPr>
          </a:p>
        </p:txBody>
      </p:sp>
      <p:sp>
        <p:nvSpPr>
          <p:cNvPr id="12" name="TextBox 11">
            <a:extLst>
              <a:ext uri="{FF2B5EF4-FFF2-40B4-BE49-F238E27FC236}">
                <a16:creationId xmlns:a16="http://schemas.microsoft.com/office/drawing/2014/main" id="{82B74C5E-159D-4667-2084-46CCCE3C5725}"/>
              </a:ext>
            </a:extLst>
          </p:cNvPr>
          <p:cNvSpPr txBox="1"/>
          <p:nvPr/>
        </p:nvSpPr>
        <p:spPr>
          <a:xfrm>
            <a:off x="8148282" y="5017432"/>
            <a:ext cx="3150759" cy="426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1200"/>
              </a:spcBef>
              <a:spcAft>
                <a:spcPts val="200"/>
              </a:spcAft>
            </a:pPr>
            <a:r>
              <a:rPr lang="en-US" sz="2100" b="1" dirty="0">
                <a:solidFill>
                  <a:schemeClr val="tx2">
                    <a:lumMod val="90000"/>
                    <a:lumOff val="10000"/>
                  </a:schemeClr>
                </a:solidFill>
                <a:latin typeface="Arial"/>
                <a:cs typeface="Arial"/>
              </a:rPr>
              <a:t>Real-time Monitoring</a:t>
            </a:r>
            <a:endParaRPr lang="en-US" sz="2100" dirty="0">
              <a:solidFill>
                <a:schemeClr val="tx2">
                  <a:lumMod val="90000"/>
                  <a:lumOff val="10000"/>
                </a:schemeClr>
              </a:solidFill>
              <a:latin typeface="Arial"/>
              <a:cs typeface="Arial"/>
            </a:endParaRPr>
          </a:p>
        </p:txBody>
      </p:sp>
    </p:spTree>
    <p:extLst>
      <p:ext uri="{BB962C8B-B14F-4D97-AF65-F5344CB8AC3E}">
        <p14:creationId xmlns:p14="http://schemas.microsoft.com/office/powerpoint/2010/main" val="322633845"/>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
  <TotalTime>105</TotalTime>
  <Words>980</Words>
  <Application>Microsoft Office PowerPoint</Application>
  <PresentationFormat>Widescreen</PresentationFormat>
  <Paragraphs>112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BlockprintVTI</vt:lpstr>
      <vt:lpstr>Department Of  CSE( ARTIFICIAL INTELLIGENCE MACHINE LEARNING)  Title: Driver Drowsiness Detection System</vt:lpstr>
      <vt:lpstr>Abstract</vt:lpstr>
      <vt:lpstr>Literature Survey:</vt:lpstr>
      <vt:lpstr>PowerPoint Presentation</vt:lpstr>
      <vt:lpstr>Introduction</vt:lpstr>
      <vt:lpstr>PROBLEM STATEMENT</vt:lpstr>
      <vt:lpstr>EXISTING SYSTEM</vt:lpstr>
      <vt:lpstr>PROPOSED SYSTEM</vt:lpstr>
      <vt:lpstr>Objective</vt:lpstr>
      <vt:lpstr>Scope</vt:lpstr>
      <vt:lpstr>Implementation Methodology</vt:lpstr>
      <vt:lpstr>System Architecture</vt:lpstr>
      <vt:lpstr>SOFTWARES REQUIREMENTS</vt:lpstr>
      <vt:lpstr>HARDWARE REQUIREMENTS</vt:lpstr>
      <vt:lpstr>Haar cascade classifier Algorithm</vt:lpstr>
      <vt:lpstr>Algorithm Shape Land Mark Detection</vt:lpstr>
      <vt:lpstr>Screens</vt:lpstr>
      <vt:lpstr>Test Cases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Varshith Kumar</dc:creator>
  <cp:lastModifiedBy>Velupuri prashanthi</cp:lastModifiedBy>
  <cp:revision>86</cp:revision>
  <dcterms:created xsi:type="dcterms:W3CDTF">2024-03-04T16:36:31Z</dcterms:created>
  <dcterms:modified xsi:type="dcterms:W3CDTF">2024-07-10T05:41:28Z</dcterms:modified>
</cp:coreProperties>
</file>