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4630400" cy="8229600"/>
  <p:notesSz cx="8229600" cy="146304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Kanit Light" panose="020B0604020202020204" charset="-34"/>
      <p:regular r:id="rId20"/>
    </p:embeddedFont>
    <p:embeddedFont>
      <p:font typeface="Martel Sans" panose="020B0604020202020204" charset="0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6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387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530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60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514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231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392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403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279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032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4594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3696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81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43256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762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40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307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901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252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258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4282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868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665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21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2700099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Predicting Sales Conversion Likelihood using Machine Learning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516659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Optimizing Sales Efforts with Data-Driven Insights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6542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Business Benefits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2782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Implementing this machine learning model translates directly into significant advantages for sales teams and overall business growth.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608784"/>
            <a:ext cx="566976" cy="56697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4459248"/>
            <a:ext cx="313467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Improved Sales Targeting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4949666"/>
            <a:ext cx="415861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Sales teams can focus efforts on the most promising leads, reducing wasted time on low-potential prospects and increasing conversion rates.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93" y="3608784"/>
            <a:ext cx="566976" cy="56697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235893" y="44592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Higher ROI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5235893" y="4949666"/>
            <a:ext cx="41586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Optimized outreach means better allocation of resources, leading to a higher return on investment for sales and marketing campaigns.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995" y="3608784"/>
            <a:ext cx="566976" cy="56697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677995" y="44592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Enhanced Productivity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9677995" y="4949666"/>
            <a:ext cx="41586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By streamlining the lead qualification process, sales representatives become more efficient, closing deals faster and improving overall team output.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7954" y="611267"/>
            <a:ext cx="5557480" cy="694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Next Steps</a:t>
            </a:r>
            <a:endParaRPr lang="en-US" sz="4350" dirty="0"/>
          </a:p>
        </p:txBody>
      </p:sp>
      <p:sp>
        <p:nvSpPr>
          <p:cNvPr id="3" name="Text 1"/>
          <p:cNvSpPr/>
          <p:nvPr/>
        </p:nvSpPr>
        <p:spPr>
          <a:xfrm>
            <a:off x="777954" y="1750576"/>
            <a:ext cx="1307449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To fully leverage the predictive power of our model, the following actions are recommended: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77954" y="2689622"/>
            <a:ext cx="6453902" cy="222290"/>
          </a:xfrm>
          <a:prstGeom prst="roundRect">
            <a:avLst>
              <a:gd name="adj" fmla="val 4200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000244" y="3134201"/>
            <a:ext cx="2778681" cy="347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Integration into CRM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1000244" y="3614857"/>
            <a:ext cx="6009323" cy="1066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Seamlessly embed the model's predictions directly into your existing CRM or sales platform for real-time insights.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398544" y="2356247"/>
            <a:ext cx="6453902" cy="222290"/>
          </a:xfrm>
          <a:prstGeom prst="roundRect">
            <a:avLst>
              <a:gd name="adj" fmla="val 4200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620833" y="2800826"/>
            <a:ext cx="3130510" cy="347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A/B Testing Model Impact</a:t>
            </a:r>
            <a:endParaRPr lang="en-US" sz="2150" dirty="0"/>
          </a:p>
        </p:txBody>
      </p:sp>
      <p:sp>
        <p:nvSpPr>
          <p:cNvPr id="9" name="Text 7"/>
          <p:cNvSpPr/>
          <p:nvPr/>
        </p:nvSpPr>
        <p:spPr>
          <a:xfrm>
            <a:off x="7620833" y="3281482"/>
            <a:ext cx="6009323" cy="1066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Conduct controlled experiments to quantitatively measure the uplift in conversion rates and sales efficiency attributed to the model.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77954" y="5404128"/>
            <a:ext cx="6453902" cy="222290"/>
          </a:xfrm>
          <a:prstGeom prst="roundRect">
            <a:avLst>
              <a:gd name="adj" fmla="val 4200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1000244" y="5848707"/>
            <a:ext cx="2778681" cy="347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Ongoing Retraining</a:t>
            </a:r>
            <a:endParaRPr lang="en-US" sz="2150" dirty="0"/>
          </a:p>
        </p:txBody>
      </p:sp>
      <p:sp>
        <p:nvSpPr>
          <p:cNvPr id="12" name="Text 10"/>
          <p:cNvSpPr/>
          <p:nvPr/>
        </p:nvSpPr>
        <p:spPr>
          <a:xfrm>
            <a:off x="1000244" y="6329363"/>
            <a:ext cx="6009323" cy="1066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Regularly update and retrain the model with fresh data to ensure its accuracy and relevance in a dynamic market environment.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398544" y="5070753"/>
            <a:ext cx="6453902" cy="222290"/>
          </a:xfrm>
          <a:prstGeom prst="roundRect">
            <a:avLst>
              <a:gd name="adj" fmla="val 4200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7620833" y="5515332"/>
            <a:ext cx="2778681" cy="347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Monitor &amp; Refine</a:t>
            </a:r>
            <a:endParaRPr lang="en-US" sz="2150" dirty="0"/>
          </a:p>
        </p:txBody>
      </p:sp>
      <p:sp>
        <p:nvSpPr>
          <p:cNvPr id="15" name="Text 13"/>
          <p:cNvSpPr/>
          <p:nvPr/>
        </p:nvSpPr>
        <p:spPr>
          <a:xfrm>
            <a:off x="7620833" y="5995988"/>
            <a:ext cx="6009323" cy="1066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Continuously monitor model performance and gather feedback for iterative improvements and further optimization.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1738" y="449223"/>
            <a:ext cx="4084439" cy="510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3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Agenda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571738" y="1286470"/>
            <a:ext cx="653415" cy="980242"/>
          </a:xfrm>
          <a:prstGeom prst="roundRect">
            <a:avLst>
              <a:gd name="adj" fmla="val 36005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75930" y="1623417"/>
            <a:ext cx="245031" cy="306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1388507" y="1449824"/>
            <a:ext cx="2313980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Introduction &amp; Challenges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388507" y="1802963"/>
            <a:ext cx="12670155" cy="2613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Understanding the landscape of B2B sales.</a:t>
            </a:r>
            <a:endParaRPr lang="en-US" sz="1250" dirty="0"/>
          </a:p>
        </p:txBody>
      </p:sp>
      <p:sp>
        <p:nvSpPr>
          <p:cNvPr id="7" name="Shape 5"/>
          <p:cNvSpPr/>
          <p:nvPr/>
        </p:nvSpPr>
        <p:spPr>
          <a:xfrm>
            <a:off x="571738" y="2389227"/>
            <a:ext cx="653415" cy="980242"/>
          </a:xfrm>
          <a:prstGeom prst="roundRect">
            <a:avLst>
              <a:gd name="adj" fmla="val 36005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75930" y="2726174"/>
            <a:ext cx="245031" cy="306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1388507" y="2552581"/>
            <a:ext cx="2042160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Problem &amp; Goals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1388507" y="2905720"/>
            <a:ext cx="12670155" cy="2613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Defining our objective: smarter lead conversion.</a:t>
            </a:r>
            <a:endParaRPr lang="en-US" sz="1250" dirty="0"/>
          </a:p>
        </p:txBody>
      </p:sp>
      <p:sp>
        <p:nvSpPr>
          <p:cNvPr id="11" name="Shape 9"/>
          <p:cNvSpPr/>
          <p:nvPr/>
        </p:nvSpPr>
        <p:spPr>
          <a:xfrm>
            <a:off x="571738" y="3491984"/>
            <a:ext cx="653415" cy="980242"/>
          </a:xfrm>
          <a:prstGeom prst="roundRect">
            <a:avLst>
              <a:gd name="adj" fmla="val 36005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775930" y="3828931"/>
            <a:ext cx="245031" cy="306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3</a:t>
            </a:r>
            <a:endParaRPr lang="en-US" sz="1900" dirty="0"/>
          </a:p>
        </p:txBody>
      </p:sp>
      <p:sp>
        <p:nvSpPr>
          <p:cNvPr id="13" name="Text 11"/>
          <p:cNvSpPr/>
          <p:nvPr/>
        </p:nvSpPr>
        <p:spPr>
          <a:xfrm>
            <a:off x="1388507" y="3655338"/>
            <a:ext cx="2042160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Data &amp; Features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1388507" y="4008477"/>
            <a:ext cx="12670155" cy="2613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Exploring the inputs driving our predictions.</a:t>
            </a:r>
            <a:endParaRPr lang="en-US" sz="1250" dirty="0"/>
          </a:p>
        </p:txBody>
      </p:sp>
      <p:sp>
        <p:nvSpPr>
          <p:cNvPr id="15" name="Shape 13"/>
          <p:cNvSpPr/>
          <p:nvPr/>
        </p:nvSpPr>
        <p:spPr>
          <a:xfrm>
            <a:off x="571738" y="4594741"/>
            <a:ext cx="653415" cy="980242"/>
          </a:xfrm>
          <a:prstGeom prst="roundRect">
            <a:avLst>
              <a:gd name="adj" fmla="val 36005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75930" y="4931688"/>
            <a:ext cx="245031" cy="306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4</a:t>
            </a:r>
            <a:endParaRPr lang="en-US" sz="1900" dirty="0"/>
          </a:p>
        </p:txBody>
      </p:sp>
      <p:sp>
        <p:nvSpPr>
          <p:cNvPr id="17" name="Text 15"/>
          <p:cNvSpPr/>
          <p:nvPr/>
        </p:nvSpPr>
        <p:spPr>
          <a:xfrm>
            <a:off x="1388507" y="4758095"/>
            <a:ext cx="2042160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Modeling Approach</a:t>
            </a:r>
            <a:endParaRPr lang="en-US" sz="1600" dirty="0"/>
          </a:p>
        </p:txBody>
      </p:sp>
      <p:sp>
        <p:nvSpPr>
          <p:cNvPr id="18" name="Text 16"/>
          <p:cNvSpPr/>
          <p:nvPr/>
        </p:nvSpPr>
        <p:spPr>
          <a:xfrm>
            <a:off x="1388507" y="5111234"/>
            <a:ext cx="12670155" cy="2613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How we built and refined our predictive model.</a:t>
            </a:r>
            <a:endParaRPr lang="en-US" sz="1250" dirty="0"/>
          </a:p>
        </p:txBody>
      </p:sp>
      <p:sp>
        <p:nvSpPr>
          <p:cNvPr id="19" name="Shape 17"/>
          <p:cNvSpPr/>
          <p:nvPr/>
        </p:nvSpPr>
        <p:spPr>
          <a:xfrm>
            <a:off x="571738" y="5697498"/>
            <a:ext cx="653415" cy="980242"/>
          </a:xfrm>
          <a:prstGeom prst="roundRect">
            <a:avLst>
              <a:gd name="adj" fmla="val 36005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775930" y="6034445"/>
            <a:ext cx="245031" cy="306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5</a:t>
            </a:r>
            <a:endParaRPr lang="en-US" sz="1900" dirty="0"/>
          </a:p>
        </p:txBody>
      </p:sp>
      <p:sp>
        <p:nvSpPr>
          <p:cNvPr id="21" name="Text 19"/>
          <p:cNvSpPr/>
          <p:nvPr/>
        </p:nvSpPr>
        <p:spPr>
          <a:xfrm>
            <a:off x="1388507" y="5860852"/>
            <a:ext cx="2042160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Evaluation &amp; Results</a:t>
            </a:r>
            <a:endParaRPr lang="en-US" sz="1600" dirty="0"/>
          </a:p>
        </p:txBody>
      </p:sp>
      <p:sp>
        <p:nvSpPr>
          <p:cNvPr id="22" name="Text 20"/>
          <p:cNvSpPr/>
          <p:nvPr/>
        </p:nvSpPr>
        <p:spPr>
          <a:xfrm>
            <a:off x="1388507" y="6213991"/>
            <a:ext cx="12670155" cy="2613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Assessing model performance and key insights.</a:t>
            </a:r>
            <a:endParaRPr lang="en-US" sz="1250" dirty="0"/>
          </a:p>
        </p:txBody>
      </p:sp>
      <p:sp>
        <p:nvSpPr>
          <p:cNvPr id="23" name="Shape 21"/>
          <p:cNvSpPr/>
          <p:nvPr/>
        </p:nvSpPr>
        <p:spPr>
          <a:xfrm>
            <a:off x="571738" y="6800255"/>
            <a:ext cx="653415" cy="980242"/>
          </a:xfrm>
          <a:prstGeom prst="roundRect">
            <a:avLst>
              <a:gd name="adj" fmla="val 36005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24" name="Text 22"/>
          <p:cNvSpPr/>
          <p:nvPr/>
        </p:nvSpPr>
        <p:spPr>
          <a:xfrm>
            <a:off x="775930" y="7137202"/>
            <a:ext cx="245031" cy="306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6</a:t>
            </a:r>
            <a:endParaRPr lang="en-US" sz="1900" dirty="0"/>
          </a:p>
        </p:txBody>
      </p:sp>
      <p:sp>
        <p:nvSpPr>
          <p:cNvPr id="25" name="Text 23"/>
          <p:cNvSpPr/>
          <p:nvPr/>
        </p:nvSpPr>
        <p:spPr>
          <a:xfrm>
            <a:off x="1388507" y="6963608"/>
            <a:ext cx="2637353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Business Impact &amp; Next Steps</a:t>
            </a:r>
            <a:endParaRPr lang="en-US" sz="1600" dirty="0"/>
          </a:p>
        </p:txBody>
      </p:sp>
      <p:sp>
        <p:nvSpPr>
          <p:cNvPr id="26" name="Text 24"/>
          <p:cNvSpPr/>
          <p:nvPr/>
        </p:nvSpPr>
        <p:spPr>
          <a:xfrm>
            <a:off x="1388507" y="7316748"/>
            <a:ext cx="12670155" cy="2613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Translating predictions into tangible value.</a:t>
            </a:r>
            <a:endParaRPr lang="en-US" sz="12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1129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B2B Sales Challenges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7370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 the complex world of B2B sales, efficient resource allocation is paramount. Our objective is to prioritize leads effectively, maximizing conversion rates and sales productivity.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1814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Lead Prioritization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762619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Sales teams often face overwhelming numbers of leads, making it difficult to identify the most promising prospects. This leads to wasted effort on low-potential leads.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41814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Resource Allocation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76261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Without clear prioritization, valuable sales resources—time, effort, and budget—are not always directed where they can yield the highest return, impacting overall ROI.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61818"/>
            <a:ext cx="688478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Problem Statement &amp; Goals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633907"/>
            <a:ext cx="4196358" cy="121920"/>
          </a:xfrm>
          <a:prstGeom prst="roundRect">
            <a:avLst>
              <a:gd name="adj" fmla="val 78139"/>
            </a:avLst>
          </a:prstGeom>
          <a:solidFill>
            <a:srgbClr val="437066"/>
          </a:solidFill>
          <a:ln/>
        </p:spPr>
      </p:sp>
      <p:sp>
        <p:nvSpPr>
          <p:cNvPr id="4" name="Shape 2"/>
          <p:cNvSpPr/>
          <p:nvPr/>
        </p:nvSpPr>
        <p:spPr>
          <a:xfrm>
            <a:off x="2551688" y="3324225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437066"/>
          </a:solidFill>
          <a:ln/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761" y="3494365"/>
            <a:ext cx="272177" cy="34016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51084" y="42313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Optimize Conversions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51084" y="4721781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Increase the volume of converted leads into paying customers with more efficient sales efforts.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3633907"/>
            <a:ext cx="4196358" cy="121920"/>
          </a:xfrm>
          <a:prstGeom prst="roundRect">
            <a:avLst>
              <a:gd name="adj" fmla="val 78139"/>
            </a:avLst>
          </a:prstGeom>
          <a:solidFill>
            <a:srgbClr val="437066"/>
          </a:solidFill>
          <a:ln/>
        </p:spPr>
      </p:sp>
      <p:sp>
        <p:nvSpPr>
          <p:cNvPr id="9" name="Shape 6"/>
          <p:cNvSpPr/>
          <p:nvPr/>
        </p:nvSpPr>
        <p:spPr>
          <a:xfrm>
            <a:off x="6974860" y="3324225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437066"/>
          </a:solidFill>
          <a:ln/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933" y="3494365"/>
            <a:ext cx="272177" cy="340162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474256" y="42313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Classify Leads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5474256" y="4721781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Develop a system to categorize leads into high, medium, and low conversion likelihood.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9640133" y="3633907"/>
            <a:ext cx="4196358" cy="121920"/>
          </a:xfrm>
          <a:prstGeom prst="roundRect">
            <a:avLst>
              <a:gd name="adj" fmla="val 78139"/>
            </a:avLst>
          </a:prstGeom>
          <a:solidFill>
            <a:srgbClr val="437066"/>
          </a:solidFill>
          <a:ln/>
        </p:spPr>
      </p:sp>
      <p:sp>
        <p:nvSpPr>
          <p:cNvPr id="14" name="Shape 10"/>
          <p:cNvSpPr/>
          <p:nvPr/>
        </p:nvSpPr>
        <p:spPr>
          <a:xfrm>
            <a:off x="11398032" y="3324225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437066"/>
          </a:solidFill>
          <a:ln/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2105" y="3494365"/>
            <a:ext cx="272177" cy="340162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9897427" y="42313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Boost Sales Efficiency</a:t>
            </a:r>
            <a:endParaRPr lang="en-US" sz="2200" dirty="0"/>
          </a:p>
        </p:txBody>
      </p:sp>
      <p:sp>
        <p:nvSpPr>
          <p:cNvPr id="17" name="Text 12"/>
          <p:cNvSpPr/>
          <p:nvPr/>
        </p:nvSpPr>
        <p:spPr>
          <a:xfrm>
            <a:off x="9897427" y="4721781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Enable sales teams to focus on leads with the highest potential, improving overall productivity.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CD84E8-14EF-4733-BBD4-F14F0B1C3455}"/>
              </a:ext>
            </a:extLst>
          </p:cNvPr>
          <p:cNvSpPr txBox="1"/>
          <p:nvPr/>
        </p:nvSpPr>
        <p:spPr>
          <a:xfrm>
            <a:off x="3035300" y="190739"/>
            <a:ext cx="1159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Architecture Diagram For Lead Conversion Prediction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E6624-8C42-4A4D-87DD-496B23EF6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2074"/>
            <a:ext cx="14630400" cy="668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3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2893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Data &amp; Features Used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9134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Our predictive model is built upon a rich dataset, combining essential CRM information with crucial behavioral data to capture a comprehensive view of each lead.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3991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Key Input Features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398025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CRM Data: Lead source, industry, company size, previous interactions.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78536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Behavioral Data: Website visits, email opens, content downloads, demo requests.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3991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Preprocessing Pipeline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398025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Data Cleaning: Handling missing values through imputation techniques.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78536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Feature Engineering: Creating new features from raw data for better model performance.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59046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Encoding: Converting categorical data into numerical formats.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639556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Scaling: Normalizing numerical features to a standard range.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9711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Modeling Approach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85951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We explored a range of classification algorithms to determine the most effective model for predicting sales conversion likelihood.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2197418" y="34110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Logistic Regression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3901440"/>
            <a:ext cx="423886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foundational statistical model for binary classification.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585" y="4296132"/>
            <a:ext cx="318968" cy="39862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9597628" y="28404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Random Forest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9597628" y="3330893"/>
            <a:ext cx="423898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An ensemble method leveraging multiple decision trees for robust predictions.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8797" y="3869055"/>
            <a:ext cx="318968" cy="39862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0051256" y="47597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Gradient Boosting</a:t>
            </a:r>
            <a:endParaRPr lang="en-US" sz="2200" dirty="0"/>
          </a:p>
        </p:txBody>
      </p:sp>
      <p:sp>
        <p:nvSpPr>
          <p:cNvPr id="13" name="Text 7"/>
          <p:cNvSpPr/>
          <p:nvPr/>
        </p:nvSpPr>
        <p:spPr>
          <a:xfrm>
            <a:off x="10051256" y="5250180"/>
            <a:ext cx="378535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Advanced ensemble technique building models sequentially.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1041" y="4987052"/>
            <a:ext cx="318968" cy="398621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9597628" y="63161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Model Selection</a:t>
            </a:r>
            <a:endParaRPr lang="en-US" sz="2200" dirty="0"/>
          </a:p>
        </p:txBody>
      </p:sp>
      <p:sp>
        <p:nvSpPr>
          <p:cNvPr id="17" name="Text 9"/>
          <p:cNvSpPr/>
          <p:nvPr/>
        </p:nvSpPr>
        <p:spPr>
          <a:xfrm>
            <a:off x="9597628" y="6806565"/>
            <a:ext cx="42389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Selected based on performance metrics and interpretability.</a:t>
            </a:r>
            <a:endParaRPr lang="en-US" sz="1750" dirty="0"/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18797" y="6105049"/>
            <a:ext cx="318968" cy="398621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2069425" y="5927050"/>
            <a:ext cx="296322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Hyperparameter Tuning</a:t>
            </a:r>
            <a:endParaRPr lang="en-US" sz="2200" dirty="0"/>
          </a:p>
        </p:txBody>
      </p:sp>
      <p:sp>
        <p:nvSpPr>
          <p:cNvPr id="21" name="Text 11"/>
          <p:cNvSpPr/>
          <p:nvPr/>
        </p:nvSpPr>
        <p:spPr>
          <a:xfrm>
            <a:off x="793790" y="6417469"/>
            <a:ext cx="423886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Optimized model parameters for peak performance.</a:t>
            </a:r>
            <a:endParaRPr lang="en-US" sz="1750" dirty="0"/>
          </a:p>
        </p:txBody>
      </p:sp>
      <p:pic>
        <p:nvPicPr>
          <p:cNvPr id="22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23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4585" y="5677972"/>
            <a:ext cx="318968" cy="3986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8186" y="711994"/>
            <a:ext cx="5201483" cy="650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0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Evaluation &amp; Metrics</a:t>
            </a:r>
            <a:endParaRPr lang="en-US" sz="4050" dirty="0"/>
          </a:p>
        </p:txBody>
      </p:sp>
      <p:sp>
        <p:nvSpPr>
          <p:cNvPr id="3" name="Text 1"/>
          <p:cNvSpPr/>
          <p:nvPr/>
        </p:nvSpPr>
        <p:spPr>
          <a:xfrm>
            <a:off x="728186" y="1778318"/>
            <a:ext cx="13174028" cy="332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Our model's performance was rigorously evaluated using key classification metrics to ensure accuracy and reliability.</a:t>
            </a:r>
            <a:endParaRPr lang="en-US" sz="16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86" y="2579132"/>
            <a:ext cx="7701439" cy="431280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944689" y="2553176"/>
            <a:ext cx="3058358" cy="325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Understanding Our Metrics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8944689" y="3086219"/>
            <a:ext cx="4965144" cy="998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ROC Curve:</a:t>
            </a:r>
            <a:r>
              <a:rPr lang="en-US" sz="1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Visualizes the true positive rate against the false positive rate, indicating model discrimination ability.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8944689" y="4157663"/>
            <a:ext cx="4965144" cy="332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Accuracy:</a:t>
            </a:r>
            <a:r>
              <a:rPr lang="en-US" sz="1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Overall correctness of predictions.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8944689" y="4563308"/>
            <a:ext cx="4965144" cy="6657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Precision:</a:t>
            </a:r>
            <a:r>
              <a:rPr lang="en-US" sz="1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Proportion of true positive predictions among all positive predictions.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8944689" y="5301853"/>
            <a:ext cx="4965144" cy="6657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Recall:</a:t>
            </a:r>
            <a:r>
              <a:rPr lang="en-US" sz="1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Proportion of true positive predictions among all actual positives.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8944689" y="6040398"/>
            <a:ext cx="4965144" cy="6657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F1-Score:</a:t>
            </a:r>
            <a:r>
              <a:rPr lang="en-US" sz="1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Harmonic mean of precision and recall, balancing both metrics.</a:t>
            </a:r>
            <a:endParaRPr lang="en-US" sz="1600" dirty="0"/>
          </a:p>
        </p:txBody>
      </p:sp>
      <p:sp>
        <p:nvSpPr>
          <p:cNvPr id="11" name="Text 8"/>
          <p:cNvSpPr/>
          <p:nvPr/>
        </p:nvSpPr>
        <p:spPr>
          <a:xfrm>
            <a:off x="8944689" y="6778943"/>
            <a:ext cx="4965144" cy="6657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Confusion Matrix:</a:t>
            </a:r>
            <a:r>
              <a:rPr lang="en-US" sz="1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Detailed breakdown of correct and incorrect classifications.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8393" y="375880"/>
            <a:ext cx="3417332" cy="4270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1400" b="1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Results &amp; Insights</a:t>
            </a:r>
            <a:endParaRPr lang="en-US" sz="1400" b="1" dirty="0"/>
          </a:p>
        </p:txBody>
      </p:sp>
      <p:sp>
        <p:nvSpPr>
          <p:cNvPr id="3" name="Text 1"/>
          <p:cNvSpPr/>
          <p:nvPr/>
        </p:nvSpPr>
        <p:spPr>
          <a:xfrm>
            <a:off x="478393" y="1076325"/>
            <a:ext cx="13673614" cy="218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4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Our analysis revealed key features driving conversion likelihood and enabled a strategic segmentation of leads based on predicted probability.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78393" y="1585317"/>
            <a:ext cx="1708666" cy="2134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4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Feature Importance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78393" y="1935480"/>
            <a:ext cx="6670119" cy="218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00"/>
              </a:lnSpc>
              <a:buSzPct val="100000"/>
              <a:buChar char="•"/>
            </a:pPr>
            <a:r>
              <a:rPr lang="en-US" sz="1400" b="1" dirty="0">
                <a:solidFill>
                  <a:srgbClr val="2C3249"/>
                </a:solidFill>
                <a:latin typeface="Martel Sans" panose="020B0604020202020204" charset="0"/>
                <a:ea typeface="Martel Sans" pitchFamily="34" charset="-122"/>
                <a:cs typeface="Martel Sans" panose="020B0604020202020204" charset="0"/>
              </a:rPr>
              <a:t>Engagement History:</a:t>
            </a:r>
            <a:r>
              <a:rPr lang="en-US" sz="1400" dirty="0">
                <a:solidFill>
                  <a:srgbClr val="2C3249"/>
                </a:solidFill>
                <a:latin typeface="Martel Sans" panose="020B0604020202020204" charset="0"/>
                <a:ea typeface="Martel Sans" pitchFamily="34" charset="-122"/>
                <a:cs typeface="Martel Sans" panose="020B0604020202020204" charset="0"/>
              </a:rPr>
              <a:t> High correlation with conversion</a:t>
            </a:r>
            <a:r>
              <a:rPr lang="en-US" sz="1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78393" y="2201823"/>
            <a:ext cx="6670119" cy="218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00"/>
              </a:lnSpc>
              <a:buSzPct val="100000"/>
              <a:buChar char="•"/>
            </a:pPr>
            <a:r>
              <a:rPr lang="en-US" sz="14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Company Industry:</a:t>
            </a:r>
            <a:r>
              <a:rPr lang="en-US" sz="14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Certain industries show higher conversion rates.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78393" y="2468166"/>
            <a:ext cx="6670119" cy="218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00"/>
              </a:lnSpc>
              <a:buSzPct val="100000"/>
              <a:buChar char="•"/>
            </a:pPr>
            <a:r>
              <a:rPr lang="en-US" sz="14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Lead Source:</a:t>
            </a:r>
            <a:r>
              <a:rPr lang="en-US" sz="14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Referrals and direct inquiries perform best.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478393" y="2734508"/>
            <a:ext cx="6670119" cy="218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00"/>
              </a:lnSpc>
              <a:buSzPct val="100000"/>
              <a:buChar char="•"/>
            </a:pPr>
            <a:r>
              <a:rPr lang="en-US" sz="14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Interaction Frequency:</a:t>
            </a:r>
            <a:r>
              <a:rPr lang="en-US" sz="14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More frequent interactions indicate higher interest.</a:t>
            </a:r>
            <a:endParaRPr lang="en-US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256D28-4A40-45F2-94F7-8666E4931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910" y="1342668"/>
            <a:ext cx="4973717" cy="63154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769097-A612-44D0-8C71-45F41B2D5DBF}"/>
              </a:ext>
            </a:extLst>
          </p:cNvPr>
          <p:cNvSpPr txBox="1"/>
          <p:nvPr/>
        </p:nvSpPr>
        <p:spPr>
          <a:xfrm>
            <a:off x="561261" y="3465135"/>
            <a:ext cx="69282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Martel Sans" panose="020B0604020202020204" charset="0"/>
                <a:cs typeface="Martel Sans" panose="020B0604020202020204" charset="0"/>
              </a:rPr>
              <a:t>High Segment (55%)</a:t>
            </a:r>
          </a:p>
          <a:p>
            <a:endParaRPr lang="en-US" sz="1400" b="1" dirty="0">
              <a:latin typeface="Martel Sans" panose="020B0604020202020204" charset="0"/>
              <a:cs typeface="Martel Sans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artel Sans" panose="020B0604020202020204" charset="0"/>
                <a:cs typeface="Martel Sans" panose="020B0604020202020204" charset="0"/>
              </a:rPr>
              <a:t>This is the largest category, showing that over half of your leads are considered high-quality or high-potential.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artel Sans" panose="020B0604020202020204" charset="0"/>
                <a:cs typeface="Martel Sans" panose="020B0604020202020204" charset="0"/>
              </a:rPr>
              <a:t>Focus resources on nurturing these leads as they offer the greatest opportunity for conversion.</a:t>
            </a:r>
            <a:endParaRPr lang="en-US" sz="1400" b="1" dirty="0">
              <a:latin typeface="Martel Sans" panose="020B0604020202020204" charset="0"/>
              <a:cs typeface="Martel Sans" panose="020B0604020202020204" charset="0"/>
            </a:endParaRPr>
          </a:p>
          <a:p>
            <a:r>
              <a:rPr lang="en-US" sz="1400" b="1" dirty="0">
                <a:latin typeface="Martel Sans" panose="020B0604020202020204" charset="0"/>
                <a:cs typeface="Martel Sans" panose="020B0604020202020204" charset="0"/>
              </a:rPr>
              <a:t>Medium Segment (35%)</a:t>
            </a:r>
          </a:p>
          <a:p>
            <a:endParaRPr lang="en-US" sz="1400" b="1" dirty="0">
              <a:latin typeface="Martel Sans" panose="020B0604020202020204" charset="0"/>
              <a:cs typeface="Martel Sans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artel Sans" panose="020B0604020202020204" charset="0"/>
                <a:cs typeface="Martel Sans" panose="020B0604020202020204" charset="0"/>
              </a:rPr>
              <a:t>Represents a moderate portion of your lead pool.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artel Sans" panose="020B0604020202020204" charset="0"/>
                <a:cs typeface="Martel Sans" panose="020B0604020202020204" charset="0"/>
              </a:rPr>
              <a:t>These leads may require additional engagement or nurturing before conversion.</a:t>
            </a:r>
          </a:p>
          <a:p>
            <a:pPr lvl="1"/>
            <a:r>
              <a:rPr lang="en-US" sz="1400" dirty="0">
                <a:latin typeface="Martel Sans" panose="020B0604020202020204" charset="0"/>
                <a:cs typeface="Martel Sans" panose="020B0604020202020204" charset="0"/>
              </a:rPr>
              <a:t>          Consider targeted campaigns to move them into the high segment.</a:t>
            </a:r>
          </a:p>
          <a:p>
            <a:r>
              <a:rPr lang="en-US" sz="1400" b="1" dirty="0">
                <a:latin typeface="Martel Sans" panose="020B0604020202020204" charset="0"/>
                <a:cs typeface="Martel Sans" panose="020B0604020202020204" charset="0"/>
              </a:rPr>
              <a:t>Low Segment (10%)</a:t>
            </a:r>
          </a:p>
          <a:p>
            <a:endParaRPr lang="en-US" sz="1400" b="1" dirty="0">
              <a:latin typeface="Martel Sans" panose="020B0604020202020204" charset="0"/>
              <a:cs typeface="Martel Sans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artel Sans" panose="020B0604020202020204" charset="0"/>
                <a:cs typeface="Martel Sans" panose="020B0604020202020204" charset="0"/>
              </a:rPr>
              <a:t>These leads have the lowest likelihood of conversion.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artel Sans" panose="020B0604020202020204" charset="0"/>
                <a:cs typeface="Martel Sans" panose="020B0604020202020204" charset="0"/>
              </a:rPr>
              <a:t>While worth monitoring, fewer resources should be allocated here compared to higher tiers.</a:t>
            </a:r>
          </a:p>
          <a:p>
            <a:endParaRPr lang="en-IN" sz="1400" dirty="0"/>
          </a:p>
        </p:txBody>
      </p:sp>
      <p:sp>
        <p:nvSpPr>
          <p:cNvPr id="20" name="Text 7">
            <a:extLst>
              <a:ext uri="{FF2B5EF4-FFF2-40B4-BE49-F238E27FC236}">
                <a16:creationId xmlns:a16="http://schemas.microsoft.com/office/drawing/2014/main" id="{AA28AF62-C5B7-448E-8A78-474E1F13D548}"/>
              </a:ext>
            </a:extLst>
          </p:cNvPr>
          <p:cNvSpPr/>
          <p:nvPr/>
        </p:nvSpPr>
        <p:spPr>
          <a:xfrm>
            <a:off x="478393" y="3087529"/>
            <a:ext cx="6670119" cy="218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4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These insights allow us to understand </a:t>
            </a:r>
            <a:r>
              <a:rPr lang="en-US" sz="14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why</a:t>
            </a:r>
            <a:r>
              <a:rPr lang="en-US" sz="14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certain leads are more likely to convert.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906</Words>
  <Application>Microsoft Office PowerPoint</Application>
  <PresentationFormat>Custom</PresentationFormat>
  <Paragraphs>115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Martel Sans</vt:lpstr>
      <vt:lpstr>Kanit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lastModifiedBy>Aravind Mandan</cp:lastModifiedBy>
  <cp:revision>9</cp:revision>
  <dcterms:created xsi:type="dcterms:W3CDTF">2025-07-20T19:52:16Z</dcterms:created>
  <dcterms:modified xsi:type="dcterms:W3CDTF">2025-07-22T10:34:09Z</dcterms:modified>
</cp:coreProperties>
</file>