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84" r:id="rId9"/>
    <p:sldId id="285" r:id="rId10"/>
    <p:sldId id="286" r:id="rId11"/>
    <p:sldId id="287" r:id="rId12"/>
    <p:sldId id="273" r:id="rId13"/>
    <p:sldId id="258" r:id="rId14"/>
    <p:sldId id="259" r:id="rId15"/>
    <p:sldId id="26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IN" sz="5400" b="1" spc="-1" dirty="0" smtClean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Internals</a:t>
            </a:r>
            <a:r>
              <a:rPr lang="en-IN" sz="5400" b="1" strike="noStrike" spc="-1" dirty="0" smtClean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algn="ctr"/>
            <a:r>
              <a:rPr lang="en-IN" sz="5400" b="1" spc="-1" dirty="0" smtClean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1164" y="1371600"/>
            <a:ext cx="11162095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3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in Linux</a:t>
            </a:r>
          </a:p>
          <a:p>
            <a:pPr marL="74367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Loading Program</a:t>
            </a:r>
          </a:p>
          <a:p>
            <a:pPr marL="74367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is process?</a:t>
            </a:r>
          </a:p>
          <a:p>
            <a:pPr marL="74367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Control Block</a:t>
            </a:r>
          </a:p>
          <a:p>
            <a:pPr marL="1258020" lvl="2" indent="-342900">
              <a:buClr>
                <a:srgbClr val="000000"/>
              </a:buClr>
              <a:buFont typeface="+mj-lt"/>
              <a:buAutoNum type="arabicPeriod"/>
            </a:pPr>
            <a:r>
              <a:rPr lang="en-IN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Identification (PID,PPID,SID,UID,EUID)</a:t>
            </a:r>
          </a:p>
          <a:p>
            <a:pPr marL="1258020" lvl="2" indent="-342900">
              <a:buClr>
                <a:srgbClr val="000000"/>
              </a:buClr>
              <a:buFont typeface="+mj-lt"/>
              <a:buAutoNum type="arabicPeriod"/>
            </a:pPr>
            <a:r>
              <a:rPr lang="en-IN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State Information(CPU Register info..)</a:t>
            </a:r>
          </a:p>
          <a:p>
            <a:pPr marL="1258020" lvl="2" indent="-342900">
              <a:buClr>
                <a:srgbClr val="000000"/>
              </a:buClr>
              <a:buFont typeface="+mj-lt"/>
              <a:buAutoNum type="arabicPeriod"/>
            </a:pPr>
            <a:r>
              <a:rPr lang="en-IN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Control Information(when its </a:t>
            </a:r>
            <a:r>
              <a:rPr lang="en-IN" sz="28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created?,how</a:t>
            </a:r>
            <a:r>
              <a:rPr lang="en-IN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its create? </a:t>
            </a:r>
            <a:r>
              <a:rPr lang="en-IN" sz="28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IN" sz="28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28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91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object 29"/>
          <p:cNvGrpSpPr/>
          <p:nvPr/>
        </p:nvGrpSpPr>
        <p:grpSpPr>
          <a:xfrm>
            <a:off x="2514600" y="1828800"/>
            <a:ext cx="6714490" cy="4347210"/>
            <a:chOff x="143510" y="1070610"/>
            <a:chExt cx="9829800" cy="5943600"/>
          </a:xfrm>
        </p:grpSpPr>
        <p:pic>
          <p:nvPicPr>
            <p:cNvPr id="4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10" y="1070610"/>
              <a:ext cx="9829800" cy="5943600"/>
            </a:xfrm>
            <a:prstGeom prst="rect">
              <a:avLst/>
            </a:prstGeom>
          </p:spPr>
        </p:pic>
        <p:sp>
          <p:nvSpPr>
            <p:cNvPr id="5" name="object 31"/>
            <p:cNvSpPr/>
            <p:nvPr/>
          </p:nvSpPr>
          <p:spPr>
            <a:xfrm>
              <a:off x="3837940" y="1600199"/>
              <a:ext cx="1311910" cy="532130"/>
            </a:xfrm>
            <a:custGeom>
              <a:avLst/>
              <a:gdLst/>
              <a:ahLst/>
              <a:cxnLst/>
              <a:rect l="l" t="t" r="r" b="b"/>
              <a:pathLst>
                <a:path w="1311910" h="532130">
                  <a:moveTo>
                    <a:pt x="1311910" y="254000"/>
                  </a:moveTo>
                  <a:lnTo>
                    <a:pt x="1217930" y="254000"/>
                  </a:lnTo>
                  <a:lnTo>
                    <a:pt x="1217930" y="0"/>
                  </a:lnTo>
                  <a:lnTo>
                    <a:pt x="48260" y="0"/>
                  </a:lnTo>
                  <a:lnTo>
                    <a:pt x="48260" y="35560"/>
                  </a:lnTo>
                  <a:lnTo>
                    <a:pt x="6350" y="35560"/>
                  </a:lnTo>
                  <a:lnTo>
                    <a:pt x="6350" y="254000"/>
                  </a:lnTo>
                  <a:lnTo>
                    <a:pt x="0" y="254000"/>
                  </a:lnTo>
                  <a:lnTo>
                    <a:pt x="0" y="532130"/>
                  </a:lnTo>
                  <a:lnTo>
                    <a:pt x="655320" y="532130"/>
                  </a:lnTo>
                  <a:lnTo>
                    <a:pt x="1311910" y="532130"/>
                  </a:lnTo>
                  <a:lnTo>
                    <a:pt x="1311910" y="254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2"/>
            <p:cNvSpPr/>
            <p:nvPr/>
          </p:nvSpPr>
          <p:spPr>
            <a:xfrm>
              <a:off x="5064760" y="194945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33"/>
            <p:cNvSpPr/>
            <p:nvPr/>
          </p:nvSpPr>
          <p:spPr>
            <a:xfrm>
              <a:off x="5011419" y="224409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333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4"/>
            <p:cNvSpPr/>
            <p:nvPr/>
          </p:nvSpPr>
          <p:spPr>
            <a:xfrm>
              <a:off x="5064760" y="15621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302260"/>
                  </a:moveTo>
                  <a:lnTo>
                    <a:pt x="0" y="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35"/>
            <p:cNvSpPr/>
            <p:nvPr/>
          </p:nvSpPr>
          <p:spPr>
            <a:xfrm>
              <a:off x="5011419" y="140716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59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6"/>
            <p:cNvSpPr/>
            <p:nvPr/>
          </p:nvSpPr>
          <p:spPr>
            <a:xfrm>
              <a:off x="3801110" y="5529580"/>
              <a:ext cx="867410" cy="306070"/>
            </a:xfrm>
            <a:custGeom>
              <a:avLst/>
              <a:gdLst/>
              <a:ahLst/>
              <a:cxnLst/>
              <a:rect l="l" t="t" r="r" b="b"/>
              <a:pathLst>
                <a:path w="867410" h="306070">
                  <a:moveTo>
                    <a:pt x="867410" y="0"/>
                  </a:moveTo>
                  <a:lnTo>
                    <a:pt x="0" y="0"/>
                  </a:lnTo>
                  <a:lnTo>
                    <a:pt x="0" y="306070"/>
                  </a:lnTo>
                  <a:lnTo>
                    <a:pt x="434339" y="306070"/>
                  </a:lnTo>
                  <a:lnTo>
                    <a:pt x="867410" y="306070"/>
                  </a:lnTo>
                  <a:lnTo>
                    <a:pt x="86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7"/>
            <p:cNvSpPr/>
            <p:nvPr/>
          </p:nvSpPr>
          <p:spPr>
            <a:xfrm>
              <a:off x="4679950" y="5679439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8"/>
            <p:cNvSpPr/>
            <p:nvPr/>
          </p:nvSpPr>
          <p:spPr>
            <a:xfrm>
              <a:off x="4974589" y="562483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9"/>
            <p:cNvSpPr/>
            <p:nvPr/>
          </p:nvSpPr>
          <p:spPr>
            <a:xfrm>
              <a:off x="3801110" y="5241289"/>
              <a:ext cx="867410" cy="306070"/>
            </a:xfrm>
            <a:custGeom>
              <a:avLst/>
              <a:gdLst/>
              <a:ahLst/>
              <a:cxnLst/>
              <a:rect l="l" t="t" r="r" b="b"/>
              <a:pathLst>
                <a:path w="867410" h="306070">
                  <a:moveTo>
                    <a:pt x="867410" y="0"/>
                  </a:moveTo>
                  <a:lnTo>
                    <a:pt x="0" y="0"/>
                  </a:lnTo>
                  <a:lnTo>
                    <a:pt x="0" y="306070"/>
                  </a:lnTo>
                  <a:lnTo>
                    <a:pt x="434339" y="306070"/>
                  </a:lnTo>
                  <a:lnTo>
                    <a:pt x="867410" y="306070"/>
                  </a:lnTo>
                  <a:lnTo>
                    <a:pt x="86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0"/>
            <p:cNvSpPr/>
            <p:nvPr/>
          </p:nvSpPr>
          <p:spPr>
            <a:xfrm>
              <a:off x="4679950" y="5391150"/>
              <a:ext cx="302260" cy="0"/>
            </a:xfrm>
            <a:custGeom>
              <a:avLst/>
              <a:gdLst/>
              <a:ahLst/>
              <a:cxnLst/>
              <a:rect l="l" t="t" r="r" b="b"/>
              <a:pathLst>
                <a:path w="302260">
                  <a:moveTo>
                    <a:pt x="0" y="0"/>
                  </a:moveTo>
                  <a:lnTo>
                    <a:pt x="302260" y="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1"/>
            <p:cNvSpPr/>
            <p:nvPr/>
          </p:nvSpPr>
          <p:spPr>
            <a:xfrm>
              <a:off x="4974589" y="533653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2"/>
            <p:cNvSpPr/>
            <p:nvPr/>
          </p:nvSpPr>
          <p:spPr>
            <a:xfrm>
              <a:off x="3801110" y="4917439"/>
              <a:ext cx="753110" cy="306070"/>
            </a:xfrm>
            <a:custGeom>
              <a:avLst/>
              <a:gdLst/>
              <a:ahLst/>
              <a:cxnLst/>
              <a:rect l="l" t="t" r="r" b="b"/>
              <a:pathLst>
                <a:path w="753110" h="306070">
                  <a:moveTo>
                    <a:pt x="753110" y="0"/>
                  </a:moveTo>
                  <a:lnTo>
                    <a:pt x="0" y="0"/>
                  </a:lnTo>
                  <a:lnTo>
                    <a:pt x="0" y="306070"/>
                  </a:lnTo>
                  <a:lnTo>
                    <a:pt x="377189" y="306070"/>
                  </a:lnTo>
                  <a:lnTo>
                    <a:pt x="753110" y="306070"/>
                  </a:lnTo>
                  <a:lnTo>
                    <a:pt x="753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919038" y="1066800"/>
            <a:ext cx="4646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32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Pictorial View of a Process</a:t>
            </a:r>
            <a:endParaRPr lang="en-IN" sz="32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4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371600"/>
            <a:ext cx="7735836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5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Linux Terminal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–r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apt-get install </a:t>
            </a: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-headers-(</a:t>
            </a: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kernelversion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-l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-u       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R,S,D,T,Z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man </a:t>
            </a: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ps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search for process state codes</a:t>
            </a:r>
            <a:r>
              <a:rPr lang="en-IN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9420" lvl="1" indent="-5715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cho $$</a:t>
            </a:r>
            <a:endParaRPr lang="en-IN" sz="28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4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010" y="1197114"/>
            <a:ext cx="3362908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IN" sz="36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Process Creation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system()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ork()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ait()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8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aitpid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xec()</a:t>
            </a:r>
          </a:p>
          <a:p>
            <a:pPr marL="91512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8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lone()</a:t>
            </a:r>
            <a:endParaRPr lang="en-IN" sz="24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24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838200" y="2410451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 err="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Practicals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Process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73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20620</TotalTime>
  <Words>107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Phytech</cp:lastModifiedBy>
  <cp:revision>91</cp:revision>
  <dcterms:created xsi:type="dcterms:W3CDTF">2020-07-17T21:01:28Z</dcterms:created>
  <dcterms:modified xsi:type="dcterms:W3CDTF">2023-01-03T00:58:45Z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