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oboto"/>
      <p:regular r:id="rId49"/>
      <p:bold r:id="rId50"/>
      <p:italic r:id="rId51"/>
      <p:boldItalic r:id="rId52"/>
    </p:embeddedFont>
    <p:embeddedFont>
      <p:font typeface="Roboto Mon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RobotoMono-regular.fntdata"/><Relationship Id="rId52" Type="http://schemas.openxmlformats.org/officeDocument/2006/relationships/font" Target="fonts/Roboto-boldItalic.fntdata"/><Relationship Id="rId11" Type="http://schemas.openxmlformats.org/officeDocument/2006/relationships/slide" Target="slides/slide6.xml"/><Relationship Id="rId55" Type="http://schemas.openxmlformats.org/officeDocument/2006/relationships/font" Target="fonts/RobotoMono-italic.fntdata"/><Relationship Id="rId10" Type="http://schemas.openxmlformats.org/officeDocument/2006/relationships/slide" Target="slides/slide5.xml"/><Relationship Id="rId54"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e45f8b95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e45f8b95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e45f8b95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e45f8b95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e45f8b95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e45f8b95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e45f8b95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e45f8b95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e45f8b95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e45f8b95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e45f8b95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e45f8b95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e45f8b95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e45f8b95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e45f8b95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e45f8b95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e45f8b95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e45f8b95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e45f8b95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e45f8b95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e45f8b9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e45f8b9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e45f8b95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e45f8b95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e45f8b95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e45f8b95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e45f8b95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e45f8b95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e45f8b95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ce45f8b95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e45f8b959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e45f8b959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ce45f8b95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ce45f8b95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e45f8b959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e45f8b959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e45f8b959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e45f8b959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e45f8b959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e45f8b959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e45f8b95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e45f8b95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e45f8b95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e45f8b95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e45f8b959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e45f8b959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e45f8b959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e45f8b959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e45f8b959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e45f8b959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e45f8b959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e45f8b959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ce4d553b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ce4d553b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ce4d553bd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ce4d553bd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ce4d553bd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ce4d553bd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ce4d553bd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ce4d553bd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ce4d553bd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ce4d553bd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ce4d553bd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ce4d553bd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e45f8b95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e45f8b95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ce4d553bd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ce4d553bd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ce4d553bd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ce4d553bd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ce4d553bd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ce4d553bd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ce4d553bd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ce4d553bd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e45f8b95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e45f8b95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e45f8b95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e45f8b95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e45f8b95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e45f8b95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e45f8b95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e45f8b95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e45f8b95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e45f8b95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en.wikipedia.org/wiki/Init#SysV-sty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en.wikipedia.org/wiki/Udev"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YOCTO</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idx="1" type="body"/>
          </p:nvPr>
        </p:nvSpPr>
        <p:spPr>
          <a:xfrm>
            <a:off x="311700" y="217375"/>
            <a:ext cx="8520600" cy="4351500"/>
          </a:xfrm>
          <a:prstGeom prst="rect">
            <a:avLst/>
          </a:prstGeom>
        </p:spPr>
        <p:txBody>
          <a:bodyPr anchorCtr="0" anchor="t" bIns="91425" lIns="91425" spcFirstLastPara="1" rIns="91425" wrap="square" tIns="91425">
            <a:normAutofit lnSpcReduction="10000"/>
          </a:bodyPr>
          <a:lstStyle/>
          <a:p>
            <a:pPr indent="0" lvl="0" marL="0" rtl="0" algn="l">
              <a:lnSpc>
                <a:spcPct val="125000"/>
              </a:lnSpc>
              <a:spcBef>
                <a:spcPts val="1800"/>
              </a:spcBef>
              <a:spcAft>
                <a:spcPts val="0"/>
              </a:spcAft>
              <a:buClr>
                <a:schemeClr val="dk1"/>
              </a:buClr>
              <a:buSzPts val="1100"/>
              <a:buFont typeface="Arial"/>
              <a:buNone/>
            </a:pPr>
            <a:r>
              <a:rPr b="1" lang="en-GB" sz="1400">
                <a:solidFill>
                  <a:srgbClr val="0D1117"/>
                </a:solidFill>
                <a:highlight>
                  <a:schemeClr val="lt1"/>
                </a:highlight>
              </a:rPr>
              <a:t>BB_DISKMON_DIRS</a:t>
            </a:r>
            <a:endParaRPr b="1" sz="1400">
              <a:solidFill>
                <a:srgbClr val="0D1117"/>
              </a:solidFill>
              <a:highlight>
                <a:schemeClr val="lt1"/>
              </a:highlight>
            </a:endParaRPr>
          </a:p>
          <a:p>
            <a:pPr indent="-304800" lvl="0" marL="457200" rtl="0" algn="l">
              <a:spcBef>
                <a:spcPts val="1200"/>
              </a:spcBef>
              <a:spcAft>
                <a:spcPts val="0"/>
              </a:spcAft>
              <a:buClr>
                <a:srgbClr val="0D1117"/>
              </a:buClr>
              <a:buSzPts val="1200"/>
              <a:buChar char="●"/>
            </a:pPr>
            <a:r>
              <a:rPr lang="en-GB" sz="1200">
                <a:solidFill>
                  <a:srgbClr val="0D1117"/>
                </a:solidFill>
                <a:highlight>
                  <a:schemeClr val="lt1"/>
                </a:highlight>
              </a:rPr>
              <a:t>Monitors disk space and available inodes during the build and allows you to control the build based on these parameters.</a:t>
            </a:r>
            <a:endParaRPr sz="1200">
              <a:solidFill>
                <a:srgbClr val="0D1117"/>
              </a:solidFill>
              <a:highlight>
                <a:schemeClr val="lt1"/>
              </a:highlight>
            </a:endParaRPr>
          </a:p>
          <a:p>
            <a:pPr indent="-304800" lvl="0" marL="457200" rtl="0" algn="l">
              <a:spcBef>
                <a:spcPts val="0"/>
              </a:spcBef>
              <a:spcAft>
                <a:spcPts val="0"/>
              </a:spcAft>
              <a:buClr>
                <a:srgbClr val="0D1117"/>
              </a:buClr>
              <a:buSzPts val="1200"/>
              <a:buChar char="●"/>
            </a:pPr>
            <a:r>
              <a:rPr lang="en-GB" sz="1200">
                <a:solidFill>
                  <a:srgbClr val="0D1117"/>
                </a:solidFill>
                <a:highlight>
                  <a:schemeClr val="lt1"/>
                </a:highlight>
              </a:rPr>
              <a:t>STOPTASKS,${TMPDIR},1G,100K stops the build after all currently executing tasks complete when the minimum disk space in the </a:t>
            </a:r>
            <a:r>
              <a:rPr lang="en-GB" sz="1000">
                <a:solidFill>
                  <a:srgbClr val="0D1117"/>
                </a:solidFill>
                <a:highlight>
                  <a:schemeClr val="lt1"/>
                </a:highlight>
                <a:latin typeface="Roboto Mono"/>
                <a:ea typeface="Roboto Mono"/>
                <a:cs typeface="Roboto Mono"/>
                <a:sym typeface="Roboto Mono"/>
              </a:rPr>
              <a:t>${TMPDIR}</a:t>
            </a:r>
            <a:r>
              <a:rPr lang="en-GB" sz="1200">
                <a:solidFill>
                  <a:srgbClr val="0D1117"/>
                </a:solidFill>
                <a:highlight>
                  <a:schemeClr val="lt1"/>
                </a:highlight>
              </a:rPr>
              <a:t> directory drops below 1 Gbyte.</a:t>
            </a:r>
            <a:endParaRPr sz="1200">
              <a:solidFill>
                <a:srgbClr val="0D1117"/>
              </a:solidFill>
              <a:highlight>
                <a:schemeClr val="lt1"/>
              </a:highlight>
            </a:endParaRPr>
          </a:p>
          <a:p>
            <a:pPr indent="-304800" lvl="0" marL="457200" rtl="0" algn="l">
              <a:spcBef>
                <a:spcPts val="0"/>
              </a:spcBef>
              <a:spcAft>
                <a:spcPts val="0"/>
              </a:spcAft>
              <a:buClr>
                <a:srgbClr val="0D1117"/>
              </a:buClr>
              <a:buSzPts val="1200"/>
              <a:buChar char="●"/>
            </a:pPr>
            <a:r>
              <a:rPr lang="en-GB" sz="1200">
                <a:solidFill>
                  <a:srgbClr val="0D1117"/>
                </a:solidFill>
                <a:highlight>
                  <a:schemeClr val="lt1"/>
                </a:highlight>
              </a:rPr>
              <a:t>HALT,${TMPDIR},100M,1K immediately stops the build when the disk space in the </a:t>
            </a:r>
            <a:r>
              <a:rPr lang="en-GB" sz="1000">
                <a:solidFill>
                  <a:srgbClr val="0D1117"/>
                </a:solidFill>
                <a:highlight>
                  <a:schemeClr val="lt1"/>
                </a:highlight>
                <a:latin typeface="Roboto Mono"/>
                <a:ea typeface="Roboto Mono"/>
                <a:cs typeface="Roboto Mono"/>
                <a:sym typeface="Roboto Mono"/>
              </a:rPr>
              <a:t>${TMPDIR}</a:t>
            </a:r>
            <a:r>
              <a:rPr lang="en-GB" sz="1200">
                <a:solidFill>
                  <a:srgbClr val="0D1117"/>
                </a:solidFill>
                <a:highlight>
                  <a:schemeClr val="lt1"/>
                </a:highlight>
              </a:rPr>
              <a:t> directory drops below 100 Mbytes.</a:t>
            </a:r>
            <a:endParaRPr sz="1200">
              <a:solidFill>
                <a:srgbClr val="0D1117"/>
              </a:solidFill>
              <a:highlight>
                <a:schemeClr val="lt1"/>
              </a:highlight>
            </a:endParaRPr>
          </a:p>
          <a:p>
            <a:pPr indent="0" lvl="0" marL="0" rtl="0" algn="l">
              <a:lnSpc>
                <a:spcPct val="125000"/>
              </a:lnSpc>
              <a:spcBef>
                <a:spcPts val="1800"/>
              </a:spcBef>
              <a:spcAft>
                <a:spcPts val="0"/>
              </a:spcAft>
              <a:buClr>
                <a:schemeClr val="dk1"/>
              </a:buClr>
              <a:buSzPts val="1100"/>
              <a:buFont typeface="Arial"/>
              <a:buNone/>
            </a:pPr>
            <a:r>
              <a:rPr b="1" lang="en-GB" sz="1400">
                <a:solidFill>
                  <a:srgbClr val="0D1117"/>
                </a:solidFill>
                <a:highlight>
                  <a:schemeClr val="lt1"/>
                </a:highlight>
              </a:rPr>
              <a:t>CONF_VERSION</a:t>
            </a:r>
            <a:endParaRPr b="1" sz="1400">
              <a:solidFill>
                <a:srgbClr val="0D1117"/>
              </a:solidFill>
              <a:highlight>
                <a:schemeClr val="lt1"/>
              </a:highlight>
            </a:endParaRPr>
          </a:p>
          <a:p>
            <a:pPr indent="0" lvl="0" marL="0" rtl="0" algn="l">
              <a:spcBef>
                <a:spcPts val="1200"/>
              </a:spcBef>
              <a:spcAft>
                <a:spcPts val="0"/>
              </a:spcAft>
              <a:buClr>
                <a:schemeClr val="dk1"/>
              </a:buClr>
              <a:buSzPts val="1100"/>
              <a:buFont typeface="Arial"/>
              <a:buNone/>
            </a:pPr>
            <a:r>
              <a:rPr lang="en-GB" sz="1200">
                <a:solidFill>
                  <a:srgbClr val="0D1117"/>
                </a:solidFill>
                <a:highlight>
                  <a:schemeClr val="lt1"/>
                </a:highlight>
              </a:rPr>
              <a:t>CONF_VERSION = "2"</a:t>
            </a:r>
            <a:endParaRPr sz="1200">
              <a:solidFill>
                <a:srgbClr val="0D1117"/>
              </a:solidFill>
              <a:highlight>
                <a:schemeClr val="lt1"/>
              </a:highlight>
            </a:endParaRPr>
          </a:p>
          <a:p>
            <a:pPr indent="-304800" lvl="0" marL="457200" rtl="0" algn="l">
              <a:spcBef>
                <a:spcPts val="1200"/>
              </a:spcBef>
              <a:spcAft>
                <a:spcPts val="0"/>
              </a:spcAft>
              <a:buClr>
                <a:srgbClr val="0D1117"/>
              </a:buClr>
              <a:buSzPts val="1200"/>
              <a:buChar char="●"/>
            </a:pPr>
            <a:r>
              <a:rPr lang="en-GB" sz="1200">
                <a:solidFill>
                  <a:srgbClr val="0D1117"/>
                </a:solidFill>
                <a:highlight>
                  <a:schemeClr val="lt1"/>
                </a:highlight>
              </a:rPr>
              <a:t>CONF_VERSION is used to specify the version of the configuration syntax to use.</a:t>
            </a:r>
            <a:endParaRPr sz="1200">
              <a:solidFill>
                <a:srgbClr val="0D1117"/>
              </a:solidFill>
              <a:highlight>
                <a:schemeClr val="lt1"/>
              </a:highlight>
            </a:endParaRPr>
          </a:p>
          <a:p>
            <a:pPr indent="-304800" lvl="0" marL="457200" rtl="0" algn="l">
              <a:spcBef>
                <a:spcPts val="0"/>
              </a:spcBef>
              <a:spcAft>
                <a:spcPts val="0"/>
              </a:spcAft>
              <a:buClr>
                <a:srgbClr val="0D1117"/>
              </a:buClr>
              <a:buSzPts val="1200"/>
              <a:buChar char="●"/>
            </a:pPr>
            <a:r>
              <a:rPr lang="en-GB" sz="1200">
                <a:solidFill>
                  <a:srgbClr val="0D1117"/>
                </a:solidFill>
                <a:highlight>
                  <a:schemeClr val="lt1"/>
                </a:highlight>
              </a:rPr>
              <a:t>It determines which syntax the build system should use when parsing configuration files like local.conf and bblayers.conf.</a:t>
            </a:r>
            <a:endParaRPr sz="1200">
              <a:solidFill>
                <a:srgbClr val="0D1117"/>
              </a:solidFill>
              <a:highlight>
                <a:schemeClr val="lt1"/>
              </a:highlight>
            </a:endParaRPr>
          </a:p>
          <a:p>
            <a:pPr indent="-304800" lvl="0" marL="457200" rtl="0" algn="l">
              <a:spcBef>
                <a:spcPts val="0"/>
              </a:spcBef>
              <a:spcAft>
                <a:spcPts val="0"/>
              </a:spcAft>
              <a:buClr>
                <a:srgbClr val="0D1117"/>
              </a:buClr>
              <a:buSzPts val="1200"/>
              <a:buChar char="●"/>
            </a:pPr>
            <a:r>
              <a:rPr lang="en-GB" sz="1200">
                <a:solidFill>
                  <a:srgbClr val="0D1117"/>
                </a:solidFill>
                <a:highlight>
                  <a:schemeClr val="lt1"/>
                </a:highlight>
              </a:rPr>
              <a:t>In earlier versions of Yocto, CONF_VERSION defaulted to 1</a:t>
            </a:r>
            <a:endParaRPr sz="1200">
              <a:solidFill>
                <a:srgbClr val="0D1117"/>
              </a:solidFill>
              <a:highlight>
                <a:schemeClr val="lt1"/>
              </a:highlight>
            </a:endParaRPr>
          </a:p>
          <a:p>
            <a:pPr indent="-304800" lvl="0" marL="457200" rtl="0" algn="l">
              <a:spcBef>
                <a:spcPts val="0"/>
              </a:spcBef>
              <a:spcAft>
                <a:spcPts val="0"/>
              </a:spcAft>
              <a:buClr>
                <a:srgbClr val="0D1117"/>
              </a:buClr>
              <a:buSzPts val="1200"/>
              <a:buChar char="●"/>
            </a:pPr>
            <a:r>
              <a:rPr lang="en-GB" sz="1200">
                <a:solidFill>
                  <a:srgbClr val="0D1117"/>
                </a:solidFill>
                <a:highlight>
                  <a:schemeClr val="lt1"/>
                </a:highlight>
              </a:rPr>
              <a:t>In practice, setting CONF_VERSION = "2" in </a:t>
            </a:r>
            <a:r>
              <a:rPr lang="en-GB" sz="1000">
                <a:solidFill>
                  <a:srgbClr val="0D1117"/>
                </a:solidFill>
                <a:highlight>
                  <a:schemeClr val="lt1"/>
                </a:highlight>
                <a:latin typeface="Roboto Mono"/>
                <a:ea typeface="Roboto Mono"/>
                <a:cs typeface="Roboto Mono"/>
                <a:sym typeface="Roboto Mono"/>
              </a:rPr>
              <a:t>local.conf</a:t>
            </a:r>
            <a:r>
              <a:rPr lang="en-GB" sz="1200">
                <a:solidFill>
                  <a:srgbClr val="0D1117"/>
                </a:solidFill>
                <a:highlight>
                  <a:schemeClr val="lt1"/>
                </a:highlight>
              </a:rPr>
              <a:t> enables the use of newer features and syntax in Yocto</a:t>
            </a:r>
            <a:endParaRPr sz="1200">
              <a:solidFill>
                <a:srgbClr val="0D1117"/>
              </a:solidFill>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Clr>
                <a:schemeClr val="dk1"/>
              </a:buClr>
              <a:buSzPts val="990"/>
              <a:buFont typeface="Arial"/>
              <a:buNone/>
            </a:pPr>
            <a:r>
              <a:rPr b="1" lang="en-GB" sz="1729">
                <a:solidFill>
                  <a:srgbClr val="0D1117"/>
                </a:solidFill>
                <a:highlight>
                  <a:schemeClr val="lt1"/>
                </a:highlight>
              </a:rPr>
              <a:t> bblayers.conf</a:t>
            </a:r>
            <a:endParaRPr b="1" sz="1729">
              <a:solidFill>
                <a:srgbClr val="0D1117"/>
              </a:solidFill>
              <a:highlight>
                <a:schemeClr val="lt1"/>
              </a:highlight>
            </a:endParaRPr>
          </a:p>
          <a:p>
            <a:pPr indent="0" lvl="0" marL="0" rtl="0" algn="l">
              <a:spcBef>
                <a:spcPts val="1200"/>
              </a:spcBef>
              <a:spcAft>
                <a:spcPts val="0"/>
              </a:spcAft>
              <a:buSzPts val="990"/>
              <a:buNone/>
            </a:pPr>
            <a:r>
              <a:t/>
            </a:r>
            <a:endParaRPr sz="2520"/>
          </a:p>
        </p:txBody>
      </p:sp>
      <p:sp>
        <p:nvSpPr>
          <p:cNvPr id="109" name="Google Shape;109;p23"/>
          <p:cNvSpPr txBox="1"/>
          <p:nvPr>
            <p:ph idx="1" type="body"/>
          </p:nvPr>
        </p:nvSpPr>
        <p:spPr>
          <a:xfrm>
            <a:off x="311700" y="941925"/>
            <a:ext cx="8520600" cy="38691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0"/>
              </a:spcAft>
              <a:buClr>
                <a:schemeClr val="dk1"/>
              </a:buClr>
              <a:buSzPts val="1100"/>
              <a:buFont typeface="Arial"/>
              <a:buNone/>
            </a:pPr>
            <a:r>
              <a:rPr b="1" lang="en-GB" sz="1550">
                <a:solidFill>
                  <a:srgbClr val="0D1117"/>
                </a:solidFill>
                <a:highlight>
                  <a:schemeClr val="lt1"/>
                </a:highlight>
              </a:rPr>
              <a:t>What is bblayers.conf?</a:t>
            </a:r>
            <a:endParaRPr b="1" sz="1550">
              <a:solidFill>
                <a:srgbClr val="0D1117"/>
              </a:solidFill>
              <a:highlight>
                <a:schemeClr val="lt1"/>
              </a:highlight>
            </a:endParaRPr>
          </a:p>
          <a:p>
            <a:pPr indent="-304800" lvl="0" marL="457200" rtl="0" algn="l">
              <a:spcBef>
                <a:spcPts val="1200"/>
              </a:spcBef>
              <a:spcAft>
                <a:spcPts val="0"/>
              </a:spcAft>
              <a:buClr>
                <a:srgbClr val="0D1117"/>
              </a:buClr>
              <a:buSzPts val="1200"/>
              <a:buChar char="●"/>
            </a:pPr>
            <a:r>
              <a:rPr lang="en-GB" sz="1200">
                <a:solidFill>
                  <a:srgbClr val="0D1117"/>
                </a:solidFill>
                <a:highlight>
                  <a:schemeClr val="lt1"/>
                </a:highlight>
              </a:rPr>
              <a:t>bblayers.conf is a configuration file used by the build systems</a:t>
            </a:r>
            <a:endParaRPr sz="1200">
              <a:solidFill>
                <a:srgbClr val="0D1117"/>
              </a:solidFill>
              <a:highlight>
                <a:schemeClr val="lt1"/>
              </a:highlight>
            </a:endParaRPr>
          </a:p>
          <a:p>
            <a:pPr indent="-304800" lvl="0" marL="457200" rtl="0" algn="l">
              <a:spcBef>
                <a:spcPts val="0"/>
              </a:spcBef>
              <a:spcAft>
                <a:spcPts val="0"/>
              </a:spcAft>
              <a:buClr>
                <a:srgbClr val="0D1117"/>
              </a:buClr>
              <a:buSzPts val="1200"/>
              <a:buChar char="●"/>
            </a:pPr>
            <a:r>
              <a:rPr lang="en-GB" sz="1200">
                <a:solidFill>
                  <a:srgbClr val="0D1117"/>
                </a:solidFill>
                <a:highlight>
                  <a:schemeClr val="lt1"/>
                </a:highlight>
              </a:rPr>
              <a:t>In this file the set of layers are defined that should be included in a build.</a:t>
            </a:r>
            <a:endParaRPr sz="1200">
              <a:solidFill>
                <a:srgbClr val="0D1117"/>
              </a:solidFill>
              <a:highlight>
                <a:schemeClr val="lt1"/>
              </a:highlight>
            </a:endParaRPr>
          </a:p>
          <a:p>
            <a:pPr indent="-304800" lvl="0" marL="457200" rtl="0" algn="l">
              <a:spcBef>
                <a:spcPts val="0"/>
              </a:spcBef>
              <a:spcAft>
                <a:spcPts val="0"/>
              </a:spcAft>
              <a:buClr>
                <a:srgbClr val="0D1117"/>
              </a:buClr>
              <a:buSzPts val="1200"/>
              <a:buChar char="●"/>
            </a:pPr>
            <a:r>
              <a:rPr lang="en-GB" sz="1200">
                <a:solidFill>
                  <a:srgbClr val="0D1117"/>
                </a:solidFill>
                <a:highlight>
                  <a:schemeClr val="lt1"/>
                </a:highlight>
              </a:rPr>
              <a:t>The bblayers.conf file specifies the location of each layer on the local file system.</a:t>
            </a:r>
            <a:endParaRPr sz="1200">
              <a:solidFill>
                <a:srgbClr val="0D1117"/>
              </a:solidFill>
              <a:highlight>
                <a:schemeClr val="lt1"/>
              </a:highlight>
            </a:endParaRPr>
          </a:p>
          <a:p>
            <a:pPr indent="0" lvl="0" marL="0" rtl="0" algn="l">
              <a:spcBef>
                <a:spcPts val="1200"/>
              </a:spcBef>
              <a:spcAft>
                <a:spcPts val="0"/>
              </a:spcAft>
              <a:buNone/>
            </a:pPr>
            <a:r>
              <a:rPr b="1" lang="en-GB" sz="1100">
                <a:solidFill>
                  <a:srgbClr val="0D1117"/>
                </a:solidFill>
                <a:highlight>
                  <a:schemeClr val="lt1"/>
                </a:highlight>
                <a:latin typeface="Roboto"/>
                <a:ea typeface="Roboto"/>
                <a:cs typeface="Roboto"/>
                <a:sym typeface="Roboto"/>
              </a:rPr>
              <a:t>Syntax: </a:t>
            </a:r>
            <a:r>
              <a:rPr lang="en-GB" sz="1100">
                <a:solidFill>
                  <a:srgbClr val="0D1117"/>
                </a:solidFill>
                <a:highlight>
                  <a:schemeClr val="lt1"/>
                </a:highlight>
                <a:latin typeface="Roboto"/>
                <a:ea typeface="Roboto"/>
                <a:cs typeface="Roboto"/>
                <a:sym typeface="Roboto"/>
              </a:rPr>
              <a:t>Each layer path is specified as an absolute or relative path to the layer's directory. The syntax of the </a:t>
            </a:r>
            <a:r>
              <a:rPr lang="en-GB" sz="850">
                <a:solidFill>
                  <a:srgbClr val="0D1117"/>
                </a:solidFill>
                <a:highlight>
                  <a:schemeClr val="lt1"/>
                </a:highlight>
                <a:latin typeface="Courier New"/>
                <a:ea typeface="Courier New"/>
                <a:cs typeface="Courier New"/>
                <a:sym typeface="Courier New"/>
              </a:rPr>
              <a:t>bblayers.conf</a:t>
            </a:r>
            <a:r>
              <a:rPr lang="en-GB" sz="1100">
                <a:solidFill>
                  <a:srgbClr val="0D1117"/>
                </a:solidFill>
                <a:highlight>
                  <a:schemeClr val="lt1"/>
                </a:highlight>
                <a:latin typeface="Roboto"/>
                <a:ea typeface="Roboto"/>
                <a:cs typeface="Roboto"/>
                <a:sym typeface="Roboto"/>
              </a:rPr>
              <a:t> file is simple, typically consisting of lines like:</a:t>
            </a:r>
            <a:endParaRPr sz="1100">
              <a:solidFill>
                <a:srgbClr val="0D1117"/>
              </a:solidFill>
              <a:highlight>
                <a:schemeClr val="lt1"/>
              </a:highlight>
              <a:latin typeface="Roboto"/>
              <a:ea typeface="Roboto"/>
              <a:cs typeface="Roboto"/>
              <a:sym typeface="Roboto"/>
            </a:endParaRPr>
          </a:p>
          <a:p>
            <a:pPr indent="0" lvl="0" marL="0" rtl="0" algn="l">
              <a:spcBef>
                <a:spcPts val="1200"/>
              </a:spcBef>
              <a:spcAft>
                <a:spcPts val="0"/>
              </a:spcAft>
              <a:buNone/>
            </a:pPr>
            <a:r>
              <a:rPr b="1" lang="en-GB" sz="950">
                <a:solidFill>
                  <a:srgbClr val="161B22"/>
                </a:solidFill>
                <a:highlight>
                  <a:schemeClr val="lt1"/>
                </a:highlight>
                <a:latin typeface="Courier New"/>
                <a:ea typeface="Courier New"/>
                <a:cs typeface="Courier New"/>
                <a:sym typeface="Courier New"/>
              </a:rPr>
              <a:t>BBLAYERS ?= " \</a:t>
            </a:r>
            <a:endParaRPr b="1" sz="950">
              <a:solidFill>
                <a:srgbClr val="161B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b="1" lang="en-GB" sz="950">
                <a:solidFill>
                  <a:srgbClr val="161B22"/>
                </a:solidFill>
                <a:highlight>
                  <a:schemeClr val="lt1"/>
                </a:highlight>
                <a:latin typeface="Courier New"/>
                <a:ea typeface="Courier New"/>
                <a:cs typeface="Courier New"/>
                <a:sym typeface="Courier New"/>
              </a:rPr>
              <a:t>  /path/to/yocto/poky/meta \</a:t>
            </a:r>
            <a:endParaRPr b="1" sz="950">
              <a:solidFill>
                <a:srgbClr val="161B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b="1" lang="en-GB" sz="950">
                <a:solidFill>
                  <a:srgbClr val="161B22"/>
                </a:solidFill>
                <a:highlight>
                  <a:schemeClr val="lt1"/>
                </a:highlight>
                <a:latin typeface="Courier New"/>
                <a:ea typeface="Courier New"/>
                <a:cs typeface="Courier New"/>
                <a:sym typeface="Courier New"/>
              </a:rPr>
              <a:t>  /path/to/yocto/poky/meta-yocto \</a:t>
            </a:r>
            <a:endParaRPr b="1" sz="950">
              <a:solidFill>
                <a:srgbClr val="161B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b="1" lang="en-GB" sz="950">
                <a:solidFill>
                  <a:srgbClr val="161B22"/>
                </a:solidFill>
                <a:highlight>
                  <a:schemeClr val="lt1"/>
                </a:highlight>
                <a:latin typeface="Courier New"/>
                <a:ea typeface="Courier New"/>
                <a:cs typeface="Courier New"/>
                <a:sym typeface="Courier New"/>
              </a:rPr>
              <a:t>  /path/to/yocto/poky/meta-yocto-bsp \</a:t>
            </a:r>
            <a:endParaRPr b="1" sz="950">
              <a:solidFill>
                <a:srgbClr val="161B22"/>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rPr b="1" lang="en-GB" sz="950">
                <a:solidFill>
                  <a:srgbClr val="161B22"/>
                </a:solidFill>
                <a:highlight>
                  <a:schemeClr val="lt1"/>
                </a:highlight>
                <a:latin typeface="Courier New"/>
                <a:ea typeface="Courier New"/>
                <a:cs typeface="Courier New"/>
                <a:sym typeface="Courier New"/>
              </a:rPr>
              <a:t>“</a:t>
            </a:r>
            <a:endParaRPr b="1" sz="1200">
              <a:solidFill>
                <a:srgbClr val="161B22"/>
              </a:solidFill>
              <a:highlight>
                <a:schemeClr val="lt1"/>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4"/>
          <p:cNvSpPr txBox="1"/>
          <p:nvPr>
            <p:ph type="title"/>
          </p:nvPr>
        </p:nvSpPr>
        <p:spPr>
          <a:xfrm>
            <a:off x="311700" y="612550"/>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Clr>
                <a:schemeClr val="dk1"/>
              </a:buClr>
              <a:buSzPts val="990"/>
              <a:buFont typeface="Arial"/>
              <a:buNone/>
            </a:pPr>
            <a:r>
              <a:rPr b="1" lang="en-GB" sz="1885">
                <a:solidFill>
                  <a:srgbClr val="0D1117"/>
                </a:solidFill>
                <a:highlight>
                  <a:schemeClr val="lt1"/>
                </a:highlight>
              </a:rPr>
              <a:t>What is a Layer?</a:t>
            </a:r>
            <a:endParaRPr b="1" sz="1885">
              <a:solidFill>
                <a:srgbClr val="0D1117"/>
              </a:solidFill>
              <a:highlight>
                <a:schemeClr val="lt1"/>
              </a:highlight>
            </a:endParaRPr>
          </a:p>
          <a:p>
            <a:pPr indent="0" lvl="0" marL="0" rtl="0" algn="l">
              <a:spcBef>
                <a:spcPts val="1200"/>
              </a:spcBef>
              <a:spcAft>
                <a:spcPts val="0"/>
              </a:spcAft>
              <a:buSzPts val="990"/>
              <a:buNone/>
            </a:pPr>
            <a:r>
              <a:t/>
            </a:r>
            <a:endParaRPr sz="2520"/>
          </a:p>
        </p:txBody>
      </p:sp>
      <p:sp>
        <p:nvSpPr>
          <p:cNvPr id="115" name="Google Shape;11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500">
                <a:solidFill>
                  <a:srgbClr val="0D1117"/>
                </a:solidFill>
                <a:highlight>
                  <a:schemeClr val="lt1"/>
                </a:highlight>
              </a:rPr>
              <a:t>A layer is a collection of related metadata that provides configuration information, such as recipes, configuration files, and other data required to build and customize an image.</a:t>
            </a:r>
            <a:endParaRPr sz="1500">
              <a:solidFill>
                <a:srgbClr val="0D1117"/>
              </a:solidFill>
              <a:highlight>
                <a:schemeClr val="lt1"/>
              </a:highlight>
            </a:endParaRPr>
          </a:p>
          <a:p>
            <a:pPr indent="0" lvl="0" marL="0" rtl="0" algn="l">
              <a:spcBef>
                <a:spcPts val="1200"/>
              </a:spcBef>
              <a:spcAft>
                <a:spcPts val="0"/>
              </a:spcAft>
              <a:buClr>
                <a:schemeClr val="dk1"/>
              </a:buClr>
              <a:buSzPts val="1100"/>
              <a:buFont typeface="Arial"/>
              <a:buNone/>
            </a:pPr>
            <a:r>
              <a:rPr lang="en-GB" sz="1500">
                <a:solidFill>
                  <a:srgbClr val="0D1117"/>
                </a:solidFill>
                <a:highlight>
                  <a:schemeClr val="lt1"/>
                </a:highlight>
              </a:rPr>
              <a:t>Layers name start with meta</a:t>
            </a:r>
            <a:endParaRPr sz="1500">
              <a:solidFill>
                <a:srgbClr val="0D1117"/>
              </a:solidFill>
              <a:highlight>
                <a:schemeClr val="lt1"/>
              </a:highlight>
            </a:endParaRPr>
          </a:p>
          <a:p>
            <a:pPr indent="0" lvl="0" marL="0" rtl="0" algn="l">
              <a:spcBef>
                <a:spcPts val="1200"/>
              </a:spcBef>
              <a:spcAft>
                <a:spcPts val="0"/>
              </a:spcAft>
              <a:buClr>
                <a:schemeClr val="dk1"/>
              </a:buClr>
              <a:buSzPts val="1100"/>
              <a:buFont typeface="Arial"/>
              <a:buNone/>
            </a:pPr>
            <a:r>
              <a:rPr lang="en-GB" sz="1500">
                <a:solidFill>
                  <a:srgbClr val="0D1117"/>
                </a:solidFill>
                <a:highlight>
                  <a:schemeClr val="lt1"/>
                </a:highlight>
              </a:rPr>
              <a:t>**For Example **</a:t>
            </a:r>
            <a:endParaRPr sz="1500">
              <a:solidFill>
                <a:srgbClr val="0D1117"/>
              </a:solidFill>
              <a:highlight>
                <a:schemeClr val="lt1"/>
              </a:highlight>
            </a:endParaRPr>
          </a:p>
          <a:p>
            <a:pPr indent="-323850" lvl="0" marL="457200" rtl="0" algn="l">
              <a:spcBef>
                <a:spcPts val="1200"/>
              </a:spcBef>
              <a:spcAft>
                <a:spcPts val="0"/>
              </a:spcAft>
              <a:buClr>
                <a:srgbClr val="0D1117"/>
              </a:buClr>
              <a:buSzPts val="1500"/>
              <a:buChar char="●"/>
            </a:pPr>
            <a:r>
              <a:rPr lang="en-GB" sz="1500">
                <a:solidFill>
                  <a:srgbClr val="0D1117"/>
                </a:solidFill>
                <a:highlight>
                  <a:schemeClr val="lt1"/>
                </a:highlight>
              </a:rPr>
              <a:t>meta</a:t>
            </a:r>
            <a:endParaRPr sz="1500">
              <a:solidFill>
                <a:srgbClr val="0D1117"/>
              </a:solidFill>
              <a:highlight>
                <a:schemeClr val="lt1"/>
              </a:highlight>
            </a:endParaRPr>
          </a:p>
          <a:p>
            <a:pPr indent="-323850" lvl="0" marL="457200" rtl="0" algn="l">
              <a:spcBef>
                <a:spcPts val="0"/>
              </a:spcBef>
              <a:spcAft>
                <a:spcPts val="0"/>
              </a:spcAft>
              <a:buClr>
                <a:srgbClr val="0D1117"/>
              </a:buClr>
              <a:buSzPts val="1500"/>
              <a:buChar char="●"/>
            </a:pPr>
            <a:r>
              <a:rPr lang="en-GB" sz="1500">
                <a:solidFill>
                  <a:srgbClr val="0D1117"/>
                </a:solidFill>
                <a:highlight>
                  <a:schemeClr val="lt1"/>
                </a:highlight>
              </a:rPr>
              <a:t>meta-poky</a:t>
            </a:r>
            <a:endParaRPr sz="1500">
              <a:solidFill>
                <a:srgbClr val="0D1117"/>
              </a:solidFill>
              <a:highlight>
                <a:schemeClr val="lt1"/>
              </a:highlight>
            </a:endParaRPr>
          </a:p>
          <a:p>
            <a:pPr indent="-323850" lvl="0" marL="457200" rtl="0" algn="l">
              <a:spcBef>
                <a:spcPts val="0"/>
              </a:spcBef>
              <a:spcAft>
                <a:spcPts val="0"/>
              </a:spcAft>
              <a:buClr>
                <a:srgbClr val="0D1117"/>
              </a:buClr>
              <a:buSzPts val="1500"/>
              <a:buChar char="●"/>
            </a:pPr>
            <a:r>
              <a:rPr lang="en-GB" sz="1500">
                <a:solidFill>
                  <a:srgbClr val="0D1117"/>
                </a:solidFill>
                <a:highlight>
                  <a:schemeClr val="lt1"/>
                </a:highlight>
              </a:rPr>
              <a:t>m</a:t>
            </a:r>
            <a:r>
              <a:rPr lang="en-GB" sz="1500">
                <a:solidFill>
                  <a:srgbClr val="0D1117"/>
                </a:solidFill>
                <a:highlight>
                  <a:schemeClr val="lt1"/>
                </a:highlight>
              </a:rPr>
              <a:t>eta-yocto-bsp</a:t>
            </a:r>
            <a:endParaRPr sz="1500">
              <a:solidFill>
                <a:srgbClr val="0D1117"/>
              </a:solidFill>
              <a:highlight>
                <a:schemeClr val="lt1"/>
              </a:highlight>
            </a:endParaRPr>
          </a:p>
          <a:p>
            <a:pPr indent="0" lvl="0" marL="0" rtl="0" algn="l">
              <a:spcBef>
                <a:spcPts val="1200"/>
              </a:spcBef>
              <a:spcAft>
                <a:spcPts val="0"/>
              </a:spcAft>
              <a:buNone/>
            </a:pPr>
            <a:r>
              <a:t/>
            </a:r>
            <a:endParaRPr sz="1100">
              <a:solidFill>
                <a:srgbClr val="0D1117"/>
              </a:solidFill>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type="title"/>
          </p:nvPr>
        </p:nvSpPr>
        <p:spPr>
          <a:xfrm>
            <a:off x="311700" y="5442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Clr>
                <a:schemeClr val="dk1"/>
              </a:buClr>
              <a:buSzPct val="52520"/>
              <a:buFont typeface="Arial"/>
              <a:buNone/>
            </a:pPr>
            <a:r>
              <a:rPr b="1" lang="en-GB" sz="2094">
                <a:solidFill>
                  <a:srgbClr val="0D1117"/>
                </a:solidFill>
                <a:highlight>
                  <a:schemeClr val="lt1"/>
                </a:highlight>
              </a:rPr>
              <a:t>Bitbake basic layers commands</a:t>
            </a:r>
            <a:endParaRPr b="1" sz="2094">
              <a:solidFill>
                <a:srgbClr val="0D1117"/>
              </a:solidFill>
              <a:highlight>
                <a:schemeClr val="lt1"/>
              </a:highlight>
            </a:endParaRPr>
          </a:p>
          <a:p>
            <a:pPr indent="0" lvl="0" marL="0" rtl="0" algn="l">
              <a:spcBef>
                <a:spcPts val="1200"/>
              </a:spcBef>
              <a:spcAft>
                <a:spcPts val="0"/>
              </a:spcAft>
              <a:buNone/>
            </a:pPr>
            <a:r>
              <a:t/>
            </a:r>
            <a:endParaRPr/>
          </a:p>
        </p:txBody>
      </p:sp>
      <p:sp>
        <p:nvSpPr>
          <p:cNvPr id="121" name="Google Shape;12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25000"/>
              </a:lnSpc>
              <a:spcBef>
                <a:spcPts val="1800"/>
              </a:spcBef>
              <a:spcAft>
                <a:spcPts val="0"/>
              </a:spcAft>
              <a:buNone/>
            </a:pPr>
            <a:r>
              <a:rPr b="1" lang="en-GB" sz="1200">
                <a:solidFill>
                  <a:srgbClr val="0D1117"/>
                </a:solidFill>
                <a:highlight>
                  <a:schemeClr val="lt1"/>
                </a:highlight>
              </a:rPr>
              <a:t>To Create layer from bb</a:t>
            </a:r>
            <a:r>
              <a:rPr b="1" lang="en-GB" sz="1200">
                <a:solidFill>
                  <a:srgbClr val="0D1117"/>
                </a:solidFill>
                <a:highlight>
                  <a:schemeClr val="lt1"/>
                </a:highlight>
              </a:rPr>
              <a:t>l</a:t>
            </a:r>
            <a:r>
              <a:rPr b="1" lang="en-GB" sz="1200">
                <a:solidFill>
                  <a:srgbClr val="0D1117"/>
                </a:solidFill>
                <a:highlight>
                  <a:schemeClr val="lt1"/>
                </a:highlight>
              </a:rPr>
              <a:t>ayers.conf</a:t>
            </a:r>
            <a:endParaRPr b="1" sz="1200">
              <a:solidFill>
                <a:srgbClr val="0D1117"/>
              </a:solidFill>
              <a:highlight>
                <a:schemeClr val="lt1"/>
              </a:highlight>
            </a:endParaRPr>
          </a:p>
          <a:p>
            <a:pPr indent="0" lvl="0" marL="0" rtl="0" algn="l">
              <a:lnSpc>
                <a:spcPct val="125000"/>
              </a:lnSpc>
              <a:spcBef>
                <a:spcPts val="1800"/>
              </a:spcBef>
              <a:spcAft>
                <a:spcPts val="0"/>
              </a:spcAft>
              <a:buNone/>
            </a:pPr>
            <a:r>
              <a:rPr lang="en-GB" sz="1200">
                <a:solidFill>
                  <a:srgbClr val="0D1117"/>
                </a:solidFill>
                <a:highlight>
                  <a:schemeClr val="lt1"/>
                </a:highlight>
              </a:rPr>
              <a:t>bitbake-layers create-layer &lt;path/to/layer&gt;</a:t>
            </a:r>
            <a:endParaRPr sz="1200">
              <a:solidFill>
                <a:srgbClr val="0D1117"/>
              </a:solidFill>
              <a:highlight>
                <a:schemeClr val="lt1"/>
              </a:highlight>
            </a:endParaRPr>
          </a:p>
          <a:p>
            <a:pPr indent="0" lvl="0" marL="0" rtl="0" algn="l">
              <a:lnSpc>
                <a:spcPct val="125000"/>
              </a:lnSpc>
              <a:spcBef>
                <a:spcPts val="1800"/>
              </a:spcBef>
              <a:spcAft>
                <a:spcPts val="0"/>
              </a:spcAft>
              <a:buNone/>
            </a:pPr>
            <a:r>
              <a:rPr b="1" lang="en-GB" sz="1200">
                <a:solidFill>
                  <a:srgbClr val="0D1117"/>
                </a:solidFill>
                <a:highlight>
                  <a:schemeClr val="lt1"/>
                </a:highlight>
              </a:rPr>
              <a:t>To Add layer to bblayers.conf</a:t>
            </a:r>
            <a:endParaRPr b="1" sz="1200">
              <a:solidFill>
                <a:srgbClr val="0D1117"/>
              </a:solidFill>
              <a:highlight>
                <a:schemeClr val="lt1"/>
              </a:highlight>
            </a:endParaRPr>
          </a:p>
          <a:p>
            <a:pPr indent="0" lvl="0" marL="0" rtl="0" algn="l">
              <a:lnSpc>
                <a:spcPct val="125000"/>
              </a:lnSpc>
              <a:spcBef>
                <a:spcPts val="1800"/>
              </a:spcBef>
              <a:spcAft>
                <a:spcPts val="0"/>
              </a:spcAft>
              <a:buNone/>
            </a:pPr>
            <a:r>
              <a:rPr lang="en-GB" sz="1200">
                <a:solidFill>
                  <a:srgbClr val="0D1117"/>
                </a:solidFill>
                <a:highlight>
                  <a:schemeClr val="lt1"/>
                </a:highlight>
              </a:rPr>
              <a:t>bitbake-layers add-layer &lt;path/to/layer&gt;</a:t>
            </a:r>
            <a:endParaRPr sz="1200">
              <a:solidFill>
                <a:srgbClr val="0D1117"/>
              </a:solidFill>
              <a:highlight>
                <a:schemeClr val="lt1"/>
              </a:highlight>
            </a:endParaRPr>
          </a:p>
          <a:p>
            <a:pPr indent="0" lvl="0" marL="0" rtl="0" algn="l">
              <a:lnSpc>
                <a:spcPct val="125000"/>
              </a:lnSpc>
              <a:spcBef>
                <a:spcPts val="1800"/>
              </a:spcBef>
              <a:spcAft>
                <a:spcPts val="0"/>
              </a:spcAft>
              <a:buNone/>
            </a:pPr>
            <a:r>
              <a:rPr b="1" lang="en-GB" sz="1200">
                <a:solidFill>
                  <a:srgbClr val="0D1117"/>
                </a:solidFill>
                <a:highlight>
                  <a:schemeClr val="lt1"/>
                </a:highlight>
              </a:rPr>
              <a:t>To Show layers in bblayers.conf</a:t>
            </a:r>
            <a:endParaRPr b="1" sz="1200">
              <a:solidFill>
                <a:srgbClr val="0D1117"/>
              </a:solidFill>
              <a:highlight>
                <a:schemeClr val="lt1"/>
              </a:highlight>
            </a:endParaRPr>
          </a:p>
          <a:p>
            <a:pPr indent="0" lvl="0" marL="0" rtl="0" algn="l">
              <a:lnSpc>
                <a:spcPct val="125000"/>
              </a:lnSpc>
              <a:spcBef>
                <a:spcPts val="1800"/>
              </a:spcBef>
              <a:spcAft>
                <a:spcPts val="0"/>
              </a:spcAft>
              <a:buNone/>
            </a:pPr>
            <a:r>
              <a:rPr lang="en-GB" sz="1200">
                <a:solidFill>
                  <a:srgbClr val="0D1117"/>
                </a:solidFill>
                <a:highlight>
                  <a:schemeClr val="lt1"/>
                </a:highlight>
              </a:rPr>
              <a:t>bitbake-layers show-layers</a:t>
            </a:r>
            <a:endParaRPr sz="1200">
              <a:solidFill>
                <a:srgbClr val="0D1117"/>
              </a:solidFill>
              <a:highlight>
                <a:schemeClr val="lt1"/>
              </a:highlight>
            </a:endParaRPr>
          </a:p>
          <a:p>
            <a:pPr indent="0" lvl="0" marL="0" rtl="0" algn="l">
              <a:lnSpc>
                <a:spcPct val="125000"/>
              </a:lnSpc>
              <a:spcBef>
                <a:spcPts val="1800"/>
              </a:spcBef>
              <a:spcAft>
                <a:spcPts val="0"/>
              </a:spcAft>
              <a:buNone/>
            </a:pPr>
            <a:r>
              <a:rPr b="1" lang="en-GB" sz="1200">
                <a:solidFill>
                  <a:srgbClr val="0D1117"/>
                </a:solidFill>
                <a:highlight>
                  <a:schemeClr val="lt1"/>
                </a:highlight>
              </a:rPr>
              <a:t>To Remove layer from bblayers.conf</a:t>
            </a:r>
            <a:endParaRPr b="1" sz="1200">
              <a:solidFill>
                <a:srgbClr val="0D1117"/>
              </a:solidFill>
              <a:highlight>
                <a:schemeClr val="lt1"/>
              </a:highlight>
            </a:endParaRPr>
          </a:p>
          <a:p>
            <a:pPr indent="0" lvl="0" marL="0" rtl="0" algn="l">
              <a:spcBef>
                <a:spcPts val="1200"/>
              </a:spcBef>
              <a:spcAft>
                <a:spcPts val="1200"/>
              </a:spcAft>
              <a:buNone/>
            </a:pPr>
            <a:r>
              <a:rPr lang="en-GB" sz="1200">
                <a:solidFill>
                  <a:srgbClr val="0D1117"/>
                </a:solidFill>
                <a:highlight>
                  <a:schemeClr val="lt1"/>
                </a:highlight>
              </a:rPr>
              <a:t>bitbake-layers remove-layer &lt;path/to/layer&gt;</a:t>
            </a:r>
            <a:endParaRPr sz="1200">
              <a:solidFill>
                <a:srgbClr val="0D1117"/>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type="title"/>
          </p:nvPr>
        </p:nvSpPr>
        <p:spPr>
          <a:xfrm>
            <a:off x="311700" y="5797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Clr>
                <a:schemeClr val="dk1"/>
              </a:buClr>
              <a:buSzPct val="54098"/>
              <a:buFont typeface="Arial"/>
              <a:buNone/>
            </a:pPr>
            <a:r>
              <a:rPr b="1" lang="en-GB" sz="2033">
                <a:solidFill>
                  <a:srgbClr val="0D1117"/>
                </a:solidFill>
                <a:highlight>
                  <a:schemeClr val="lt1"/>
                </a:highlight>
              </a:rPr>
              <a:t>Add Packages</a:t>
            </a:r>
            <a:endParaRPr b="1" sz="2033">
              <a:solidFill>
                <a:srgbClr val="0D1117"/>
              </a:solidFill>
              <a:highlight>
                <a:schemeClr val="lt1"/>
              </a:highlight>
            </a:endParaRPr>
          </a:p>
          <a:p>
            <a:pPr indent="0" lvl="0" marL="0" rtl="0" algn="l">
              <a:spcBef>
                <a:spcPts val="1200"/>
              </a:spcBef>
              <a:spcAft>
                <a:spcPts val="0"/>
              </a:spcAft>
              <a:buNone/>
            </a:pPr>
            <a:r>
              <a:t/>
            </a:r>
            <a:endParaRPr/>
          </a:p>
        </p:txBody>
      </p:sp>
      <p:sp>
        <p:nvSpPr>
          <p:cNvPr id="127" name="Google Shape;12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25000"/>
              </a:lnSpc>
              <a:spcBef>
                <a:spcPts val="1800"/>
              </a:spcBef>
              <a:spcAft>
                <a:spcPts val="0"/>
              </a:spcAft>
              <a:buNone/>
            </a:pPr>
            <a:r>
              <a:rPr b="1" lang="en-GB" sz="5644">
                <a:solidFill>
                  <a:srgbClr val="0D1117"/>
                </a:solidFill>
                <a:highlight>
                  <a:schemeClr val="lt1"/>
                </a:highlight>
              </a:rPr>
              <a:t>How to Add Package?</a:t>
            </a:r>
            <a:endParaRPr b="1" sz="5644">
              <a:solidFill>
                <a:srgbClr val="0D1117"/>
              </a:solidFill>
              <a:highlight>
                <a:schemeClr val="lt1"/>
              </a:highlight>
            </a:endParaRPr>
          </a:p>
          <a:p>
            <a:pPr indent="0" lvl="0" marL="0" rtl="0" algn="l">
              <a:spcBef>
                <a:spcPts val="1200"/>
              </a:spcBef>
              <a:spcAft>
                <a:spcPts val="0"/>
              </a:spcAft>
              <a:buNone/>
            </a:pPr>
            <a:r>
              <a:rPr lang="en-GB" sz="5194">
                <a:solidFill>
                  <a:srgbClr val="0D1117"/>
                </a:solidFill>
                <a:highlight>
                  <a:schemeClr val="lt1"/>
                </a:highlight>
              </a:rPr>
              <a:t>Add the following line in local.conf file.</a:t>
            </a:r>
            <a:endParaRPr sz="5194">
              <a:solidFill>
                <a:srgbClr val="0D1117"/>
              </a:solidFill>
              <a:highlight>
                <a:schemeClr val="lt1"/>
              </a:highlight>
            </a:endParaRPr>
          </a:p>
          <a:p>
            <a:pPr indent="0" lvl="0" marL="0" rtl="0" algn="l">
              <a:spcBef>
                <a:spcPts val="1200"/>
              </a:spcBef>
              <a:spcAft>
                <a:spcPts val="0"/>
              </a:spcAft>
              <a:buNone/>
            </a:pPr>
            <a:r>
              <a:rPr lang="en-GB" sz="5194">
                <a:solidFill>
                  <a:srgbClr val="0D1117"/>
                </a:solidFill>
                <a:highlight>
                  <a:schemeClr val="lt1"/>
                </a:highlight>
              </a:rPr>
              <a:t>IMAGE_INSTALL:append = " package_name"</a:t>
            </a:r>
            <a:endParaRPr sz="5194">
              <a:solidFill>
                <a:srgbClr val="0D1117"/>
              </a:solidFill>
              <a:highlight>
                <a:schemeClr val="lt1"/>
              </a:highlight>
            </a:endParaRPr>
          </a:p>
          <a:p>
            <a:pPr indent="0" lvl="0" marL="0" rtl="0" algn="l">
              <a:lnSpc>
                <a:spcPct val="125000"/>
              </a:lnSpc>
              <a:spcBef>
                <a:spcPts val="1800"/>
              </a:spcBef>
              <a:spcAft>
                <a:spcPts val="0"/>
              </a:spcAft>
              <a:buNone/>
            </a:pPr>
            <a:r>
              <a:rPr b="1" lang="en-GB" sz="5644">
                <a:solidFill>
                  <a:srgbClr val="0D1117"/>
                </a:solidFill>
                <a:highlight>
                  <a:schemeClr val="lt1"/>
                </a:highlight>
              </a:rPr>
              <a:t>How to Find Packages?</a:t>
            </a:r>
            <a:endParaRPr b="1" sz="5644">
              <a:solidFill>
                <a:srgbClr val="0D1117"/>
              </a:solidFill>
              <a:highlight>
                <a:schemeClr val="lt1"/>
              </a:highlight>
            </a:endParaRPr>
          </a:p>
          <a:p>
            <a:pPr indent="0" lvl="0" marL="0" rtl="0" algn="l">
              <a:spcBef>
                <a:spcPts val="1200"/>
              </a:spcBef>
              <a:spcAft>
                <a:spcPts val="0"/>
              </a:spcAft>
              <a:buNone/>
            </a:pPr>
            <a:r>
              <a:rPr lang="en-GB" sz="4994">
                <a:solidFill>
                  <a:srgbClr val="0D1117"/>
                </a:solidFill>
                <a:highlight>
                  <a:schemeClr val="lt1"/>
                </a:highlight>
              </a:rPr>
              <a:t>bitbake-layers show-recipes package_name</a:t>
            </a:r>
            <a:endParaRPr sz="4994">
              <a:solidFill>
                <a:srgbClr val="0D1117"/>
              </a:solidFill>
              <a:highlight>
                <a:schemeClr val="lt1"/>
              </a:highlight>
            </a:endParaRPr>
          </a:p>
          <a:p>
            <a:pPr indent="0" lvl="0" marL="0" rtl="0" algn="l">
              <a:spcBef>
                <a:spcPts val="1200"/>
              </a:spcBef>
              <a:spcAft>
                <a:spcPts val="0"/>
              </a:spcAft>
              <a:buNone/>
            </a:pPr>
            <a:r>
              <a:rPr lang="en-GB" sz="4994">
                <a:solidFill>
                  <a:srgbClr val="0D1117"/>
                </a:solidFill>
                <a:highlight>
                  <a:schemeClr val="lt1"/>
                </a:highlight>
              </a:rPr>
              <a:t>The </a:t>
            </a:r>
            <a:r>
              <a:rPr lang="en-GB" sz="4994">
                <a:solidFill>
                  <a:srgbClr val="0D1117"/>
                </a:solidFill>
                <a:highlight>
                  <a:schemeClr val="lt1"/>
                </a:highlight>
              </a:rPr>
              <a:t>above</a:t>
            </a:r>
            <a:r>
              <a:rPr lang="en-GB" sz="4994">
                <a:solidFill>
                  <a:srgbClr val="0D1117"/>
                </a:solidFill>
                <a:highlight>
                  <a:schemeClr val="lt1"/>
                </a:highlight>
              </a:rPr>
              <a:t> command will show the path of the package</a:t>
            </a:r>
            <a:endParaRPr sz="4994">
              <a:solidFill>
                <a:srgbClr val="0D1117"/>
              </a:solidFill>
              <a:highlight>
                <a:schemeClr val="lt1"/>
              </a:highlight>
            </a:endParaRPr>
          </a:p>
          <a:p>
            <a:pPr indent="0" lvl="0" marL="0" rtl="0" algn="l">
              <a:spcBef>
                <a:spcPts val="1200"/>
              </a:spcBef>
              <a:spcAft>
                <a:spcPts val="0"/>
              </a:spcAft>
              <a:buNone/>
            </a:pPr>
            <a:r>
              <a:rPr lang="en-GB" sz="4994">
                <a:solidFill>
                  <a:srgbClr val="0D1117"/>
                </a:solidFill>
                <a:highlight>
                  <a:schemeClr val="lt1"/>
                </a:highlight>
              </a:rPr>
              <a:t>If the layer that contains the required package is not present in bblayers.conf the add by using below command</a:t>
            </a:r>
            <a:endParaRPr sz="4994">
              <a:solidFill>
                <a:srgbClr val="0D1117"/>
              </a:solidFill>
              <a:highlight>
                <a:schemeClr val="lt1"/>
              </a:highlight>
            </a:endParaRPr>
          </a:p>
          <a:p>
            <a:pPr indent="0" lvl="0" marL="0" rtl="0" algn="l">
              <a:lnSpc>
                <a:spcPct val="125000"/>
              </a:lnSpc>
              <a:spcBef>
                <a:spcPts val="1800"/>
              </a:spcBef>
              <a:spcAft>
                <a:spcPts val="0"/>
              </a:spcAft>
              <a:buNone/>
            </a:pPr>
            <a:r>
              <a:rPr lang="en-GB" sz="4800">
                <a:solidFill>
                  <a:srgbClr val="0D1117"/>
                </a:solidFill>
                <a:highlight>
                  <a:schemeClr val="lt1"/>
                </a:highlight>
              </a:rPr>
              <a:t>bitbake-layers add-layer &lt;path/to/layer&gt;</a:t>
            </a:r>
            <a:endParaRPr sz="6994">
              <a:solidFill>
                <a:srgbClr val="0D1117"/>
              </a:solidFill>
              <a:highlight>
                <a:schemeClr val="lt1"/>
              </a:highlight>
            </a:endParaRPr>
          </a:p>
          <a:p>
            <a:pPr indent="0" lvl="0" marL="0" rtl="0" algn="l">
              <a:spcBef>
                <a:spcPts val="1200"/>
              </a:spcBef>
              <a:spcAft>
                <a:spcPts val="0"/>
              </a:spcAft>
              <a:buNone/>
            </a:pPr>
            <a:r>
              <a:t/>
            </a:r>
            <a:endParaRPr sz="3394">
              <a:solidFill>
                <a:srgbClr val="0D1117"/>
              </a:solidFill>
              <a:highlight>
                <a:schemeClr val="lt1"/>
              </a:highlight>
            </a:endParaRPr>
          </a:p>
          <a:p>
            <a:pPr indent="0" lvl="0" marL="152400" marR="152400" rtl="0" algn="l">
              <a:lnSpc>
                <a:spcPct val="145000"/>
              </a:lnSpc>
              <a:spcBef>
                <a:spcPts val="1200"/>
              </a:spcBef>
              <a:spcAft>
                <a:spcPts val="0"/>
              </a:spcAft>
              <a:buNone/>
            </a:pPr>
            <a:r>
              <a:t/>
            </a:r>
            <a:endParaRPr sz="1000">
              <a:solidFill>
                <a:srgbClr val="E6EDF3"/>
              </a:solidFill>
              <a:highlight>
                <a:srgbClr val="161B22"/>
              </a:highlight>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200">
              <a:solidFill>
                <a:srgbClr val="0D1117"/>
              </a:solidFill>
              <a:highlight>
                <a:schemeClr val="lt1"/>
              </a:highlight>
            </a:endParaRPr>
          </a:p>
          <a:p>
            <a:pPr indent="0" lvl="0" marL="0" rtl="0" algn="l">
              <a:spcBef>
                <a:spcPts val="1200"/>
              </a:spcBef>
              <a:spcAft>
                <a:spcPts val="0"/>
              </a:spcAft>
              <a:buNone/>
            </a:pPr>
            <a:r>
              <a:t/>
            </a:r>
            <a:endParaRPr sz="1100">
              <a:solidFill>
                <a:schemeClr val="dk1"/>
              </a:solidFill>
            </a:endParaRPr>
          </a:p>
          <a:p>
            <a:pPr indent="0" lvl="0" marL="0" rtl="0" algn="l">
              <a:lnSpc>
                <a:spcPct val="125000"/>
              </a:lnSpc>
              <a:spcBef>
                <a:spcPts val="1800"/>
              </a:spcBef>
              <a:spcAft>
                <a:spcPts val="0"/>
              </a:spcAft>
              <a:buClr>
                <a:schemeClr val="dk1"/>
              </a:buClr>
              <a:buSzPct val="66666"/>
              <a:buFont typeface="Arial"/>
              <a:buNone/>
            </a:pPr>
            <a:r>
              <a:t/>
            </a:r>
            <a:endParaRPr b="1" sz="1650">
              <a:solidFill>
                <a:srgbClr val="0D1117"/>
              </a:solidFill>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type="title"/>
          </p:nvPr>
        </p:nvSpPr>
        <p:spPr>
          <a:xfrm>
            <a:off x="311700" y="648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Clr>
                <a:schemeClr val="dk1"/>
              </a:buClr>
              <a:buSzPct val="55774"/>
              <a:buFont typeface="Arial"/>
              <a:buNone/>
            </a:pPr>
            <a:r>
              <a:rPr b="1" lang="en-GB" sz="1972">
                <a:solidFill>
                  <a:srgbClr val="0D1117"/>
                </a:solidFill>
                <a:highlight>
                  <a:schemeClr val="lt1"/>
                </a:highlight>
              </a:rPr>
              <a:t>What is layer priority?</a:t>
            </a:r>
            <a:endParaRPr b="1" sz="1972">
              <a:solidFill>
                <a:srgbClr val="0D1117"/>
              </a:solidFill>
              <a:highlight>
                <a:schemeClr val="lt1"/>
              </a:highlight>
            </a:endParaRPr>
          </a:p>
          <a:p>
            <a:pPr indent="0" lvl="0" marL="0" rtl="0" algn="l">
              <a:lnSpc>
                <a:spcPct val="115000"/>
              </a:lnSpc>
              <a:spcBef>
                <a:spcPts val="1200"/>
              </a:spcBef>
              <a:spcAft>
                <a:spcPts val="0"/>
              </a:spcAft>
              <a:buClr>
                <a:schemeClr val="dk1"/>
              </a:buClr>
              <a:buSzPct val="91666"/>
              <a:buFont typeface="Arial"/>
              <a:buNone/>
            </a:pPr>
            <a:r>
              <a:t/>
            </a:r>
            <a:endParaRPr sz="1200">
              <a:solidFill>
                <a:srgbClr val="E6EDF3"/>
              </a:solidFill>
              <a:highlight>
                <a:srgbClr val="0D1117"/>
              </a:highlight>
            </a:endParaRPr>
          </a:p>
          <a:p>
            <a:pPr indent="0" lvl="0" marL="0" rtl="0" algn="l">
              <a:spcBef>
                <a:spcPts val="0"/>
              </a:spcBef>
              <a:spcAft>
                <a:spcPts val="0"/>
              </a:spcAft>
              <a:buNone/>
            </a:pPr>
            <a:r>
              <a:t/>
            </a:r>
            <a:endParaRPr/>
          </a:p>
        </p:txBody>
      </p:sp>
      <p:sp>
        <p:nvSpPr>
          <p:cNvPr id="133" name="Google Shape;13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rgbClr val="0D1117"/>
                </a:solidFill>
                <a:highlight>
                  <a:schemeClr val="lt1"/>
                </a:highlight>
              </a:rPr>
              <a:t>Establishes a priority to use for recipes in the layer when the OpenEmbedded build finds recipes of the same name in different layers. A higher numeric value represents a higher priority.</a:t>
            </a:r>
            <a:endParaRPr sz="1500">
              <a:solidFill>
                <a:srgbClr val="0D1117"/>
              </a:solidFill>
              <a:highlight>
                <a:schemeClr val="lt1"/>
              </a:highlight>
            </a:endParaRPr>
          </a:p>
          <a:p>
            <a:pPr indent="0" lvl="0" marL="0" rtl="0" algn="l">
              <a:spcBef>
                <a:spcPts val="1200"/>
              </a:spcBef>
              <a:spcAft>
                <a:spcPts val="0"/>
              </a:spcAft>
              <a:buNone/>
            </a:pPr>
            <a:r>
              <a:rPr lang="en-GB" sz="1500">
                <a:solidFill>
                  <a:srgbClr val="0D1117"/>
                </a:solidFill>
                <a:highlight>
                  <a:schemeClr val="lt1"/>
                </a:highlight>
              </a:rPr>
              <a:t>To create layers with our required priority</a:t>
            </a:r>
            <a:endParaRPr sz="1500">
              <a:solidFill>
                <a:srgbClr val="0D1117"/>
              </a:solidFill>
              <a:highlight>
                <a:schemeClr val="lt1"/>
              </a:highlight>
            </a:endParaRPr>
          </a:p>
          <a:p>
            <a:pPr indent="0" lvl="0" marL="0" rtl="0" algn="l">
              <a:spcBef>
                <a:spcPts val="1200"/>
              </a:spcBef>
              <a:spcAft>
                <a:spcPts val="0"/>
              </a:spcAft>
              <a:buNone/>
            </a:pPr>
            <a:r>
              <a:rPr lang="en-GB" sz="1500">
                <a:solidFill>
                  <a:srgbClr val="0D1117"/>
                </a:solidFill>
                <a:highlight>
                  <a:schemeClr val="lt1"/>
                </a:highlight>
                <a:latin typeface="Roboto"/>
                <a:ea typeface="Roboto"/>
                <a:cs typeface="Roboto"/>
                <a:sym typeface="Roboto"/>
              </a:rPr>
              <a:t>bitbake-layers create-layer -p 7  </a:t>
            </a:r>
            <a:r>
              <a:rPr lang="en-GB" sz="1500">
                <a:solidFill>
                  <a:srgbClr val="0D1117"/>
                </a:solidFill>
                <a:highlight>
                  <a:schemeClr val="lt1"/>
                </a:highlight>
              </a:rPr>
              <a:t>&lt;path/to/layer&gt;</a:t>
            </a:r>
            <a:endParaRPr sz="1500">
              <a:solidFill>
                <a:srgbClr val="0D1117"/>
              </a:solidFill>
              <a:highlight>
                <a:schemeClr val="lt1"/>
              </a:highlight>
            </a:endParaRPr>
          </a:p>
          <a:p>
            <a:pPr indent="0" lvl="0" marL="0" rtl="0" algn="l">
              <a:lnSpc>
                <a:spcPct val="125000"/>
              </a:lnSpc>
              <a:spcBef>
                <a:spcPts val="1800"/>
              </a:spcBef>
              <a:spcAft>
                <a:spcPts val="0"/>
              </a:spcAft>
              <a:buClr>
                <a:schemeClr val="dk1"/>
              </a:buClr>
              <a:buSzPts val="1100"/>
              <a:buFont typeface="Arial"/>
              <a:buNone/>
            </a:pPr>
            <a:r>
              <a:rPr b="1" lang="en-GB" sz="1500">
                <a:solidFill>
                  <a:srgbClr val="0D1117"/>
                </a:solidFill>
                <a:highlight>
                  <a:schemeClr val="lt1"/>
                </a:highlight>
              </a:rPr>
              <a:t>How to check priority</a:t>
            </a:r>
            <a:endParaRPr b="1" sz="1500">
              <a:solidFill>
                <a:srgbClr val="0D1117"/>
              </a:solidFill>
              <a:highlight>
                <a:schemeClr val="lt1"/>
              </a:highlight>
            </a:endParaRPr>
          </a:p>
          <a:p>
            <a:pPr indent="0" lvl="0" marL="0" rtl="0" algn="l">
              <a:spcBef>
                <a:spcPts val="1200"/>
              </a:spcBef>
              <a:spcAft>
                <a:spcPts val="1200"/>
              </a:spcAft>
              <a:buNone/>
            </a:pPr>
            <a:r>
              <a:rPr lang="en-GB" sz="1500">
                <a:solidFill>
                  <a:srgbClr val="0D1117"/>
                </a:solidFill>
                <a:highlight>
                  <a:schemeClr val="lt1"/>
                </a:highlight>
              </a:rPr>
              <a:t>bitbake-layers show-layers</a:t>
            </a:r>
            <a:endParaRPr sz="1500">
              <a:solidFill>
                <a:srgbClr val="0D1117"/>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643575"/>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Clr>
                <a:schemeClr val="dk1"/>
              </a:buClr>
              <a:buSzPts val="990"/>
              <a:buFont typeface="Arial"/>
              <a:buNone/>
            </a:pPr>
            <a:r>
              <a:rPr b="1" lang="en-GB" sz="1929">
                <a:solidFill>
                  <a:srgbClr val="0D1117"/>
                </a:solidFill>
                <a:highlight>
                  <a:schemeClr val="lt1"/>
                </a:highlight>
              </a:rPr>
              <a:t>Basic Variables</a:t>
            </a:r>
            <a:endParaRPr b="1" sz="1929">
              <a:solidFill>
                <a:srgbClr val="0D1117"/>
              </a:solidFill>
              <a:highlight>
                <a:schemeClr val="lt1"/>
              </a:highlight>
            </a:endParaRPr>
          </a:p>
          <a:p>
            <a:pPr indent="0" lvl="0" marL="0" rtl="0" algn="l">
              <a:spcBef>
                <a:spcPts val="1200"/>
              </a:spcBef>
              <a:spcAft>
                <a:spcPts val="0"/>
              </a:spcAft>
              <a:buSzPts val="990"/>
              <a:buNone/>
            </a:pPr>
            <a:r>
              <a:t/>
            </a:r>
            <a:endParaRPr sz="2520"/>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25000"/>
              </a:lnSpc>
              <a:spcBef>
                <a:spcPts val="1800"/>
              </a:spcBef>
              <a:spcAft>
                <a:spcPts val="0"/>
              </a:spcAft>
              <a:buClr>
                <a:schemeClr val="dk1"/>
              </a:buClr>
              <a:buSzPts val="275"/>
              <a:buFont typeface="Arial"/>
              <a:buNone/>
            </a:pPr>
            <a:r>
              <a:rPr b="1" lang="en-GB" sz="5250">
                <a:solidFill>
                  <a:srgbClr val="0D1117"/>
                </a:solidFill>
                <a:highlight>
                  <a:schemeClr val="lt1"/>
                </a:highlight>
              </a:rPr>
              <a:t>Basic Variables in yocto</a:t>
            </a:r>
            <a:endParaRPr b="1" sz="5250">
              <a:solidFill>
                <a:srgbClr val="0D1117"/>
              </a:solidFill>
              <a:highlight>
                <a:schemeClr val="lt1"/>
              </a:highlight>
            </a:endParaRPr>
          </a:p>
          <a:p>
            <a:pPr indent="-309564" lvl="0" marL="457200" rtl="0" algn="l">
              <a:spcBef>
                <a:spcPts val="1200"/>
              </a:spcBef>
              <a:spcAft>
                <a:spcPts val="0"/>
              </a:spcAft>
              <a:buClr>
                <a:srgbClr val="0D1117"/>
              </a:buClr>
              <a:buSzPct val="100000"/>
              <a:buChar char="●"/>
            </a:pPr>
            <a:r>
              <a:rPr lang="en-GB" sz="5100">
                <a:solidFill>
                  <a:srgbClr val="0D1117"/>
                </a:solidFill>
                <a:highlight>
                  <a:schemeClr val="lt1"/>
                </a:highlight>
              </a:rPr>
              <a:t>PN (Package Name)</a:t>
            </a:r>
            <a:endParaRPr sz="5100">
              <a:solidFill>
                <a:srgbClr val="0D1117"/>
              </a:solidFill>
              <a:highlight>
                <a:schemeClr val="lt1"/>
              </a:highlight>
            </a:endParaRPr>
          </a:p>
          <a:p>
            <a:pPr indent="-309564" lvl="0" marL="457200" rtl="0" algn="l">
              <a:spcBef>
                <a:spcPts val="0"/>
              </a:spcBef>
              <a:spcAft>
                <a:spcPts val="0"/>
              </a:spcAft>
              <a:buClr>
                <a:srgbClr val="0D1117"/>
              </a:buClr>
              <a:buSzPct val="100000"/>
              <a:buChar char="●"/>
            </a:pPr>
            <a:r>
              <a:rPr lang="en-GB" sz="5100">
                <a:solidFill>
                  <a:srgbClr val="0D1117"/>
                </a:solidFill>
                <a:highlight>
                  <a:schemeClr val="lt1"/>
                </a:highlight>
              </a:rPr>
              <a:t>PV (Package Version)</a:t>
            </a:r>
            <a:endParaRPr sz="5100">
              <a:solidFill>
                <a:srgbClr val="0D1117"/>
              </a:solidFill>
              <a:highlight>
                <a:schemeClr val="lt1"/>
              </a:highlight>
            </a:endParaRPr>
          </a:p>
          <a:p>
            <a:pPr indent="-309564" lvl="0" marL="457200" rtl="0" algn="l">
              <a:spcBef>
                <a:spcPts val="0"/>
              </a:spcBef>
              <a:spcAft>
                <a:spcPts val="0"/>
              </a:spcAft>
              <a:buClr>
                <a:srgbClr val="0D1117"/>
              </a:buClr>
              <a:buSzPct val="100000"/>
              <a:buChar char="●"/>
            </a:pPr>
            <a:r>
              <a:rPr lang="en-GB" sz="5100">
                <a:solidFill>
                  <a:srgbClr val="0D1117"/>
                </a:solidFill>
                <a:highlight>
                  <a:schemeClr val="lt1"/>
                </a:highlight>
              </a:rPr>
              <a:t>PR (Package Revision)</a:t>
            </a:r>
            <a:endParaRPr sz="5100">
              <a:solidFill>
                <a:srgbClr val="0D1117"/>
              </a:solidFill>
              <a:highlight>
                <a:schemeClr val="lt1"/>
              </a:highlight>
            </a:endParaRPr>
          </a:p>
          <a:p>
            <a:pPr indent="-309564" lvl="0" marL="457200" rtl="0" algn="l">
              <a:spcBef>
                <a:spcPts val="0"/>
              </a:spcBef>
              <a:spcAft>
                <a:spcPts val="0"/>
              </a:spcAft>
              <a:buClr>
                <a:srgbClr val="0D1117"/>
              </a:buClr>
              <a:buSzPct val="100000"/>
              <a:buChar char="●"/>
            </a:pPr>
            <a:r>
              <a:rPr lang="en-GB" sz="5100">
                <a:solidFill>
                  <a:srgbClr val="0D1117"/>
                </a:solidFill>
                <a:highlight>
                  <a:schemeClr val="lt1"/>
                </a:highlight>
              </a:rPr>
              <a:t>WORKDIR (Working Directory)</a:t>
            </a:r>
            <a:endParaRPr sz="5100">
              <a:solidFill>
                <a:srgbClr val="0D1117"/>
              </a:solidFill>
              <a:highlight>
                <a:schemeClr val="lt1"/>
              </a:highlight>
            </a:endParaRPr>
          </a:p>
          <a:p>
            <a:pPr indent="-309564" lvl="0" marL="457200" rtl="0" algn="l">
              <a:spcBef>
                <a:spcPts val="0"/>
              </a:spcBef>
              <a:spcAft>
                <a:spcPts val="0"/>
              </a:spcAft>
              <a:buClr>
                <a:srgbClr val="0D1117"/>
              </a:buClr>
              <a:buSzPct val="100000"/>
              <a:buChar char="●"/>
            </a:pPr>
            <a:r>
              <a:rPr lang="en-GB" sz="5100">
                <a:solidFill>
                  <a:srgbClr val="0D1117"/>
                </a:solidFill>
                <a:highlight>
                  <a:schemeClr val="lt1"/>
                </a:highlight>
              </a:rPr>
              <a:t>S (Source)</a:t>
            </a:r>
            <a:endParaRPr sz="5100">
              <a:solidFill>
                <a:srgbClr val="0D1117"/>
              </a:solidFill>
              <a:highlight>
                <a:schemeClr val="lt1"/>
              </a:highlight>
            </a:endParaRPr>
          </a:p>
          <a:p>
            <a:pPr indent="-309564" lvl="0" marL="457200" rtl="0" algn="l">
              <a:spcBef>
                <a:spcPts val="0"/>
              </a:spcBef>
              <a:spcAft>
                <a:spcPts val="0"/>
              </a:spcAft>
              <a:buClr>
                <a:srgbClr val="0D1117"/>
              </a:buClr>
              <a:buSzPct val="100000"/>
              <a:buChar char="●"/>
            </a:pPr>
            <a:r>
              <a:rPr lang="en-GB" sz="5100">
                <a:solidFill>
                  <a:srgbClr val="0D1117"/>
                </a:solidFill>
                <a:highlight>
                  <a:schemeClr val="lt1"/>
                </a:highlight>
              </a:rPr>
              <a:t>D (Destination)</a:t>
            </a:r>
            <a:endParaRPr sz="5100">
              <a:solidFill>
                <a:srgbClr val="0D1117"/>
              </a:solidFill>
              <a:highlight>
                <a:schemeClr val="lt1"/>
              </a:highlight>
            </a:endParaRPr>
          </a:p>
          <a:p>
            <a:pPr indent="-309564" lvl="0" marL="457200" rtl="0" algn="l">
              <a:spcBef>
                <a:spcPts val="0"/>
              </a:spcBef>
              <a:spcAft>
                <a:spcPts val="0"/>
              </a:spcAft>
              <a:buClr>
                <a:srgbClr val="0D1117"/>
              </a:buClr>
              <a:buSzPct val="100000"/>
              <a:buChar char="●"/>
            </a:pPr>
            <a:r>
              <a:rPr lang="en-GB" sz="5100">
                <a:solidFill>
                  <a:srgbClr val="0D1117"/>
                </a:solidFill>
                <a:highlight>
                  <a:schemeClr val="lt1"/>
                </a:highlight>
              </a:rPr>
              <a:t>B (Build Directory)</a:t>
            </a:r>
            <a:endParaRPr sz="5100">
              <a:solidFill>
                <a:srgbClr val="0D1117"/>
              </a:solidFill>
              <a:highlight>
                <a:schemeClr val="lt1"/>
              </a:highlight>
            </a:endParaRPr>
          </a:p>
          <a:p>
            <a:pPr indent="0" lvl="0" marL="0" rtl="0" algn="l">
              <a:lnSpc>
                <a:spcPct val="125000"/>
              </a:lnSpc>
              <a:spcBef>
                <a:spcPts val="1800"/>
              </a:spcBef>
              <a:spcAft>
                <a:spcPts val="0"/>
              </a:spcAft>
              <a:buNone/>
            </a:pPr>
            <a:r>
              <a:rPr b="1" lang="en-GB" sz="5549">
                <a:solidFill>
                  <a:srgbClr val="0D1117"/>
                </a:solidFill>
                <a:highlight>
                  <a:schemeClr val="lt1"/>
                </a:highlight>
              </a:rPr>
              <a:t>Recipe Name Pattern</a:t>
            </a:r>
            <a:endParaRPr b="1" sz="5549">
              <a:solidFill>
                <a:srgbClr val="0D1117"/>
              </a:solidFill>
              <a:highlight>
                <a:schemeClr val="lt1"/>
              </a:highlight>
            </a:endParaRPr>
          </a:p>
          <a:p>
            <a:pPr indent="0" lvl="0" marL="0" rtl="0" algn="l">
              <a:lnSpc>
                <a:spcPct val="125000"/>
              </a:lnSpc>
              <a:spcBef>
                <a:spcPts val="1800"/>
              </a:spcBef>
              <a:spcAft>
                <a:spcPts val="0"/>
              </a:spcAft>
              <a:buNone/>
            </a:pPr>
            <a:r>
              <a:rPr lang="en-GB" sz="4884">
                <a:solidFill>
                  <a:srgbClr val="0D1117"/>
                </a:solidFill>
                <a:highlight>
                  <a:schemeClr val="lt1"/>
                </a:highlight>
              </a:rPr>
              <a:t>PN_PV_PR.bb</a:t>
            </a:r>
            <a:endParaRPr sz="4884">
              <a:solidFill>
                <a:srgbClr val="0D1117"/>
              </a:solidFill>
              <a:highlight>
                <a:schemeClr val="lt1"/>
              </a:highlight>
            </a:endParaRPr>
          </a:p>
          <a:p>
            <a:pPr indent="0" lvl="0" marL="0" rtl="0" algn="l">
              <a:spcBef>
                <a:spcPts val="1200"/>
              </a:spcBef>
              <a:spcAft>
                <a:spcPts val="0"/>
              </a:spcAft>
              <a:buNone/>
            </a:pPr>
            <a:r>
              <a:rPr lang="en-GB" sz="4884">
                <a:solidFill>
                  <a:srgbClr val="0D1117"/>
                </a:solidFill>
                <a:highlight>
                  <a:schemeClr val="lt1"/>
                </a:highlight>
              </a:rPr>
              <a:t>Example: example2_0.2_r0</a:t>
            </a:r>
            <a:endParaRPr sz="4884">
              <a:solidFill>
                <a:srgbClr val="0D1117"/>
              </a:solidFill>
              <a:highlight>
                <a:schemeClr val="lt1"/>
              </a:highlight>
            </a:endParaRPr>
          </a:p>
          <a:p>
            <a:pPr indent="0" lvl="0" marL="0" rtl="0" algn="l">
              <a:spcBef>
                <a:spcPts val="1200"/>
              </a:spcBef>
              <a:spcAft>
                <a:spcPts val="0"/>
              </a:spcAft>
              <a:buNone/>
            </a:pPr>
            <a:r>
              <a:t/>
            </a:r>
            <a:endParaRPr sz="1100">
              <a:solidFill>
                <a:schemeClr val="dk1"/>
              </a:solidFill>
            </a:endParaRPr>
          </a:p>
          <a:p>
            <a:pPr indent="0" lvl="0" marL="0" rtl="0" algn="l">
              <a:spcBef>
                <a:spcPts val="300"/>
              </a:spcBef>
              <a:spcAft>
                <a:spcPts val="0"/>
              </a:spcAft>
              <a:buNone/>
            </a:pPr>
            <a:r>
              <a:t/>
            </a:r>
            <a:endParaRPr sz="1200">
              <a:solidFill>
                <a:srgbClr val="0D1117"/>
              </a:solidFill>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txBox="1"/>
          <p:nvPr>
            <p:ph idx="1" type="body"/>
          </p:nvPr>
        </p:nvSpPr>
        <p:spPr>
          <a:xfrm>
            <a:off x="311700" y="275325"/>
            <a:ext cx="8520600" cy="4293600"/>
          </a:xfrm>
          <a:prstGeom prst="rect">
            <a:avLst/>
          </a:prstGeom>
        </p:spPr>
        <p:txBody>
          <a:bodyPr anchorCtr="0" anchor="t" bIns="91425" lIns="91425" spcFirstLastPara="1" rIns="91425" wrap="square" tIns="91425">
            <a:normAutofit lnSpcReduction="20000"/>
          </a:bodyPr>
          <a:lstStyle/>
          <a:p>
            <a:pPr indent="0" lvl="0" marL="0" rtl="0" algn="l">
              <a:lnSpc>
                <a:spcPct val="125000"/>
              </a:lnSpc>
              <a:spcBef>
                <a:spcPts val="1800"/>
              </a:spcBef>
              <a:spcAft>
                <a:spcPts val="0"/>
              </a:spcAft>
              <a:buClr>
                <a:schemeClr val="dk1"/>
              </a:buClr>
              <a:buSzPts val="1100"/>
              <a:buFont typeface="Arial"/>
              <a:buNone/>
            </a:pPr>
            <a:r>
              <a:rPr b="1" lang="en-GB" sz="1550">
                <a:solidFill>
                  <a:srgbClr val="0D1117"/>
                </a:solidFill>
                <a:highlight>
                  <a:schemeClr val="lt1"/>
                </a:highlight>
              </a:rPr>
              <a:t>How to Read Variable Value</a:t>
            </a:r>
            <a:endParaRPr b="1" sz="1550">
              <a:solidFill>
                <a:srgbClr val="0D1117"/>
              </a:solidFill>
              <a:highlight>
                <a:schemeClr val="lt1"/>
              </a:highlight>
            </a:endParaRPr>
          </a:p>
          <a:p>
            <a:pPr indent="0" lvl="0" marL="0" marR="152400" rtl="0" algn="l">
              <a:lnSpc>
                <a:spcPct val="145000"/>
              </a:lnSpc>
              <a:spcBef>
                <a:spcPts val="1200"/>
              </a:spcBef>
              <a:spcAft>
                <a:spcPts val="0"/>
              </a:spcAft>
              <a:buNone/>
            </a:pPr>
            <a:r>
              <a:rPr lang="en-GB" sz="1200">
                <a:solidFill>
                  <a:srgbClr val="0D1117"/>
                </a:solidFill>
                <a:highlight>
                  <a:schemeClr val="lt1"/>
                </a:highlight>
              </a:rPr>
              <a:t>bitbake -e &lt;RECIPE_NAME&gt; | grep ^&lt;VARIABLE_NAME&gt;=</a:t>
            </a:r>
            <a:endParaRPr sz="1200">
              <a:solidFill>
                <a:srgbClr val="0D1117"/>
              </a:solidFill>
              <a:highlight>
                <a:schemeClr val="lt1"/>
              </a:highlight>
            </a:endParaRPr>
          </a:p>
          <a:p>
            <a:pPr indent="0" lvl="0" marL="0" rtl="0" algn="l">
              <a:lnSpc>
                <a:spcPct val="125000"/>
              </a:lnSpc>
              <a:spcBef>
                <a:spcPts val="1800"/>
              </a:spcBef>
              <a:spcAft>
                <a:spcPts val="0"/>
              </a:spcAft>
              <a:buNone/>
            </a:pPr>
            <a:r>
              <a:rPr b="1" lang="en-GB" sz="1550">
                <a:solidFill>
                  <a:srgbClr val="0D1117"/>
                </a:solidFill>
                <a:highlight>
                  <a:schemeClr val="lt1"/>
                </a:highlight>
              </a:rPr>
              <a:t>Package Name (PN)</a:t>
            </a:r>
            <a:endParaRPr b="1" sz="155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PN refers to a recipe name used by the Yocto build system as input to create a package. The name is extracted from the recipe file name.</a:t>
            </a:r>
            <a:endParaRPr sz="1200">
              <a:solidFill>
                <a:srgbClr val="0D1117"/>
              </a:solidFill>
              <a:highlight>
                <a:schemeClr val="lt1"/>
              </a:highlight>
            </a:endParaRPr>
          </a:p>
          <a:p>
            <a:pPr indent="0" lvl="0" marL="0" rtl="0" algn="l">
              <a:lnSpc>
                <a:spcPct val="125000"/>
              </a:lnSpc>
              <a:spcBef>
                <a:spcPts val="1800"/>
              </a:spcBef>
              <a:spcAft>
                <a:spcPts val="0"/>
              </a:spcAft>
              <a:buNone/>
            </a:pPr>
            <a:r>
              <a:rPr b="1" lang="en-GB" sz="1550">
                <a:solidFill>
                  <a:srgbClr val="0D1117"/>
                </a:solidFill>
                <a:highlight>
                  <a:schemeClr val="lt1"/>
                </a:highlight>
              </a:rPr>
              <a:t>Package Version (PV)</a:t>
            </a:r>
            <a:endParaRPr b="1" sz="155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PV is the version of the recipe. The version is normally extracted from the recipe filename.</a:t>
            </a:r>
            <a:endParaRPr sz="1200">
              <a:solidFill>
                <a:srgbClr val="0D1117"/>
              </a:solidFill>
              <a:highlight>
                <a:schemeClr val="lt1"/>
              </a:highlight>
            </a:endParaRPr>
          </a:p>
          <a:p>
            <a:pPr indent="0" lvl="0" marL="0" rtl="0" algn="l">
              <a:lnSpc>
                <a:spcPct val="125000"/>
              </a:lnSpc>
              <a:spcBef>
                <a:spcPts val="1800"/>
              </a:spcBef>
              <a:spcAft>
                <a:spcPts val="0"/>
              </a:spcAft>
              <a:buNone/>
            </a:pPr>
            <a:r>
              <a:rPr b="1" lang="en-GB" sz="1550">
                <a:solidFill>
                  <a:srgbClr val="0D1117"/>
                </a:solidFill>
                <a:highlight>
                  <a:schemeClr val="lt1"/>
                </a:highlight>
              </a:rPr>
              <a:t>Package Revision (PR)</a:t>
            </a:r>
            <a:endParaRPr b="1" sz="155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The revision of the recipe. The default value for this variable is “r0”</a:t>
            </a:r>
            <a:endParaRPr sz="1200">
              <a:solidFill>
                <a:srgbClr val="0D1117"/>
              </a:solidFill>
              <a:highlight>
                <a:schemeClr val="lt1"/>
              </a:highlight>
            </a:endParaRPr>
          </a:p>
          <a:p>
            <a:pPr indent="0" lvl="0" marL="152400" marR="152400" rtl="0" algn="l">
              <a:lnSpc>
                <a:spcPct val="145000"/>
              </a:lnSpc>
              <a:spcBef>
                <a:spcPts val="1200"/>
              </a:spcBef>
              <a:spcAft>
                <a:spcPts val="0"/>
              </a:spcAft>
              <a:buClr>
                <a:schemeClr val="dk1"/>
              </a:buClr>
              <a:buSzPts val="1100"/>
              <a:buFont typeface="Arial"/>
              <a:buNone/>
            </a:pPr>
            <a:r>
              <a:t/>
            </a:r>
            <a:endParaRPr sz="1000">
              <a:solidFill>
                <a:srgbClr val="0D1117"/>
              </a:solidFill>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ph idx="1" type="body"/>
          </p:nvPr>
        </p:nvSpPr>
        <p:spPr>
          <a:xfrm>
            <a:off x="311700" y="427500"/>
            <a:ext cx="8520600" cy="4141500"/>
          </a:xfrm>
          <a:prstGeom prst="rect">
            <a:avLst/>
          </a:prstGeom>
        </p:spPr>
        <p:txBody>
          <a:bodyPr anchorCtr="0" anchor="t" bIns="91425" lIns="91425" spcFirstLastPara="1" rIns="91425" wrap="square" tIns="91425">
            <a:normAutofit fontScale="85000" lnSpcReduction="20000"/>
          </a:bodyPr>
          <a:lstStyle/>
          <a:p>
            <a:pPr indent="0" lvl="0" marL="0" rtl="0" algn="l">
              <a:lnSpc>
                <a:spcPct val="125000"/>
              </a:lnSpc>
              <a:spcBef>
                <a:spcPts val="1800"/>
              </a:spcBef>
              <a:spcAft>
                <a:spcPts val="0"/>
              </a:spcAft>
              <a:buClr>
                <a:schemeClr val="dk1"/>
              </a:buClr>
              <a:buSzPct val="66995"/>
              <a:buFont typeface="Arial"/>
              <a:buNone/>
            </a:pPr>
            <a:r>
              <a:rPr b="1" lang="en-GB" sz="1641">
                <a:solidFill>
                  <a:srgbClr val="0D1117"/>
                </a:solidFill>
                <a:highlight>
                  <a:schemeClr val="lt1"/>
                </a:highlight>
              </a:rPr>
              <a:t>Working Directory (WORKDIR)</a:t>
            </a:r>
            <a:endParaRPr b="1" sz="1641">
              <a:solidFill>
                <a:srgbClr val="0D1117"/>
              </a:solidFill>
              <a:highlight>
                <a:schemeClr val="lt1"/>
              </a:highlight>
            </a:endParaRPr>
          </a:p>
          <a:p>
            <a:pPr indent="0" lvl="0" marL="0" rtl="0" algn="l">
              <a:spcBef>
                <a:spcPts val="1200"/>
              </a:spcBef>
              <a:spcAft>
                <a:spcPts val="0"/>
              </a:spcAft>
              <a:buClr>
                <a:schemeClr val="dk1"/>
              </a:buClr>
              <a:buSzPct val="84090"/>
              <a:buFont typeface="Arial"/>
              <a:buNone/>
            </a:pPr>
            <a:r>
              <a:rPr lang="en-GB" sz="1308">
                <a:solidFill>
                  <a:srgbClr val="0D1117"/>
                </a:solidFill>
                <a:highlight>
                  <a:schemeClr val="lt1"/>
                </a:highlight>
              </a:rPr>
              <a:t>The WORKDIR is the pathname of the work directory in which the Yocto build system builds a recipe. This directory is located within the TMPDIR directory structure and is specific to the recipe being built and the system for which it is being built.</a:t>
            </a:r>
            <a:endParaRPr sz="1308">
              <a:solidFill>
                <a:srgbClr val="0D1117"/>
              </a:solidFill>
              <a:highlight>
                <a:schemeClr val="lt1"/>
              </a:highlight>
            </a:endParaRPr>
          </a:p>
          <a:p>
            <a:pPr indent="0" lvl="0" marL="0" rtl="0" algn="l">
              <a:lnSpc>
                <a:spcPct val="125000"/>
              </a:lnSpc>
              <a:spcBef>
                <a:spcPts val="1800"/>
              </a:spcBef>
              <a:spcAft>
                <a:spcPts val="0"/>
              </a:spcAft>
              <a:buClr>
                <a:schemeClr val="dk1"/>
              </a:buClr>
              <a:buSzPct val="62857"/>
              <a:buFont typeface="Arial"/>
              <a:buNone/>
            </a:pPr>
            <a:r>
              <a:rPr b="1" lang="en-GB" sz="1750">
                <a:solidFill>
                  <a:srgbClr val="0D1117"/>
                </a:solidFill>
                <a:highlight>
                  <a:schemeClr val="lt1"/>
                </a:highlight>
              </a:rPr>
              <a:t>Source (S)</a:t>
            </a:r>
            <a:endParaRPr b="1" sz="1750">
              <a:solidFill>
                <a:srgbClr val="0D1117"/>
              </a:solidFill>
              <a:highlight>
                <a:schemeClr val="lt1"/>
              </a:highlight>
            </a:endParaRPr>
          </a:p>
          <a:p>
            <a:pPr indent="0" lvl="0" marL="0" rtl="0" algn="l">
              <a:spcBef>
                <a:spcPts val="1200"/>
              </a:spcBef>
              <a:spcAft>
                <a:spcPts val="0"/>
              </a:spcAft>
              <a:buClr>
                <a:schemeClr val="dk1"/>
              </a:buClr>
              <a:buSzPct val="76639"/>
              <a:buFont typeface="Arial"/>
              <a:buNone/>
            </a:pPr>
            <a:r>
              <a:rPr lang="en-GB" sz="1435">
                <a:solidFill>
                  <a:srgbClr val="0D1117"/>
                </a:solidFill>
                <a:highlight>
                  <a:schemeClr val="lt1"/>
                </a:highlight>
              </a:rPr>
              <a:t>S is the location in the Build Directory where unpacked recipe source code resides. By default, this directory is WORKDIR/BPN-PV, where BPN is the base recipe name and PV is the recipe version.</a:t>
            </a:r>
            <a:endParaRPr sz="1435">
              <a:solidFill>
                <a:srgbClr val="0D1117"/>
              </a:solidFill>
              <a:highlight>
                <a:schemeClr val="lt1"/>
              </a:highlight>
            </a:endParaRPr>
          </a:p>
          <a:p>
            <a:pPr indent="0" lvl="0" marL="0" rtl="0" algn="l">
              <a:lnSpc>
                <a:spcPct val="125000"/>
              </a:lnSpc>
              <a:spcBef>
                <a:spcPts val="1800"/>
              </a:spcBef>
              <a:spcAft>
                <a:spcPts val="0"/>
              </a:spcAft>
              <a:buClr>
                <a:schemeClr val="dk1"/>
              </a:buClr>
              <a:buSzPct val="62857"/>
              <a:buFont typeface="Arial"/>
              <a:buNone/>
            </a:pPr>
            <a:r>
              <a:rPr b="1" lang="en-GB" sz="1750">
                <a:solidFill>
                  <a:srgbClr val="0D1117"/>
                </a:solidFill>
                <a:highlight>
                  <a:schemeClr val="lt1"/>
                </a:highlight>
              </a:rPr>
              <a:t>Destination (D)</a:t>
            </a:r>
            <a:endParaRPr b="1" sz="1750">
              <a:solidFill>
                <a:srgbClr val="0D1117"/>
              </a:solidFill>
              <a:highlight>
                <a:schemeClr val="lt1"/>
              </a:highlight>
            </a:endParaRPr>
          </a:p>
          <a:p>
            <a:pPr indent="0" lvl="0" marL="0" rtl="0" algn="l">
              <a:spcBef>
                <a:spcPts val="1200"/>
              </a:spcBef>
              <a:spcAft>
                <a:spcPts val="0"/>
              </a:spcAft>
              <a:buClr>
                <a:schemeClr val="dk1"/>
              </a:buClr>
              <a:buSzPct val="76639"/>
              <a:buFont typeface="Arial"/>
              <a:buNone/>
            </a:pPr>
            <a:r>
              <a:rPr lang="en-GB" sz="1435">
                <a:solidFill>
                  <a:srgbClr val="0D1117"/>
                </a:solidFill>
                <a:highlight>
                  <a:schemeClr val="lt1"/>
                </a:highlight>
              </a:rPr>
              <a:t>D is the destination directory. It is the location in the Build Directory where components are installed by the do_install task. This location defaults to WORKDIR/image.</a:t>
            </a:r>
            <a:endParaRPr sz="1435">
              <a:solidFill>
                <a:srgbClr val="0D1117"/>
              </a:solidFill>
              <a:highlight>
                <a:schemeClr val="lt1"/>
              </a:highlight>
            </a:endParaRPr>
          </a:p>
          <a:p>
            <a:pPr indent="0" lvl="0" marL="0" rtl="0" algn="l">
              <a:lnSpc>
                <a:spcPct val="125000"/>
              </a:lnSpc>
              <a:spcBef>
                <a:spcPts val="1800"/>
              </a:spcBef>
              <a:spcAft>
                <a:spcPts val="0"/>
              </a:spcAft>
              <a:buClr>
                <a:schemeClr val="dk1"/>
              </a:buClr>
              <a:buSzPct val="62857"/>
              <a:buFont typeface="Arial"/>
              <a:buNone/>
            </a:pPr>
            <a:r>
              <a:rPr b="1" lang="en-GB" sz="1750">
                <a:solidFill>
                  <a:srgbClr val="0D1117"/>
                </a:solidFill>
                <a:highlight>
                  <a:schemeClr val="lt1"/>
                </a:highlight>
              </a:rPr>
              <a:t>Build Directory (B)</a:t>
            </a:r>
            <a:endParaRPr b="1" sz="1750">
              <a:solidFill>
                <a:srgbClr val="0D1117"/>
              </a:solidFill>
              <a:highlight>
                <a:schemeClr val="lt1"/>
              </a:highlight>
            </a:endParaRPr>
          </a:p>
          <a:p>
            <a:pPr indent="0" lvl="0" marL="0" rtl="0" algn="l">
              <a:spcBef>
                <a:spcPts val="1200"/>
              </a:spcBef>
              <a:spcAft>
                <a:spcPts val="0"/>
              </a:spcAft>
              <a:buClr>
                <a:schemeClr val="dk1"/>
              </a:buClr>
              <a:buSzPct val="76639"/>
              <a:buFont typeface="Arial"/>
              <a:buNone/>
            </a:pPr>
            <a:r>
              <a:rPr lang="en-GB" sz="1435">
                <a:solidFill>
                  <a:srgbClr val="0D1117"/>
                </a:solidFill>
                <a:highlight>
                  <a:schemeClr val="lt1"/>
                </a:highlight>
              </a:rPr>
              <a:t>It is same as S.</a:t>
            </a:r>
            <a:endParaRPr sz="1435">
              <a:solidFill>
                <a:srgbClr val="0D1117"/>
              </a:solidFill>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ph type="title"/>
          </p:nvPr>
        </p:nvSpPr>
        <p:spPr>
          <a:xfrm>
            <a:off x="311700" y="637400"/>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Clr>
                <a:schemeClr val="dk1"/>
              </a:buClr>
              <a:buSzPts val="990"/>
              <a:buFont typeface="Arial"/>
              <a:buNone/>
            </a:pPr>
            <a:r>
              <a:rPr b="1" lang="en-GB" sz="1829">
                <a:solidFill>
                  <a:srgbClr val="0D1117"/>
                </a:solidFill>
                <a:highlight>
                  <a:schemeClr val="lt1"/>
                </a:highlight>
              </a:rPr>
              <a:t>Variable Assignment</a:t>
            </a:r>
            <a:endParaRPr b="1" sz="1829">
              <a:solidFill>
                <a:srgbClr val="0D1117"/>
              </a:solidFill>
              <a:highlight>
                <a:schemeClr val="lt1"/>
              </a:highlight>
            </a:endParaRPr>
          </a:p>
          <a:p>
            <a:pPr indent="0" lvl="0" marL="0" rtl="0" algn="l">
              <a:spcBef>
                <a:spcPts val="1200"/>
              </a:spcBef>
              <a:spcAft>
                <a:spcPts val="0"/>
              </a:spcAft>
              <a:buSzPts val="990"/>
              <a:buNone/>
            </a:pPr>
            <a:r>
              <a:t/>
            </a:r>
            <a:endParaRPr sz="2520"/>
          </a:p>
        </p:txBody>
      </p:sp>
      <p:sp>
        <p:nvSpPr>
          <p:cNvPr id="155" name="Google Shape;15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25000"/>
              </a:lnSpc>
              <a:spcBef>
                <a:spcPts val="1800"/>
              </a:spcBef>
              <a:spcAft>
                <a:spcPts val="0"/>
              </a:spcAft>
              <a:buClr>
                <a:schemeClr val="dk1"/>
              </a:buClr>
              <a:buSzPts val="1100"/>
              <a:buFont typeface="Arial"/>
              <a:buNone/>
            </a:pPr>
            <a:r>
              <a:rPr b="1" lang="en-GB" sz="1550">
                <a:solidFill>
                  <a:srgbClr val="0D1117"/>
                </a:solidFill>
                <a:highlight>
                  <a:schemeClr val="lt1"/>
                </a:highlight>
              </a:rPr>
              <a:t>Types of Variable Assignments</a:t>
            </a:r>
            <a:endParaRPr b="1" sz="1550">
              <a:solidFill>
                <a:srgbClr val="0D1117"/>
              </a:solidFill>
              <a:highlight>
                <a:schemeClr val="lt1"/>
              </a:highlight>
            </a:endParaRPr>
          </a:p>
          <a:p>
            <a:pPr indent="-304800" lvl="0" marL="457200" rtl="0" algn="l">
              <a:spcBef>
                <a:spcPts val="1200"/>
              </a:spcBef>
              <a:spcAft>
                <a:spcPts val="0"/>
              </a:spcAft>
              <a:buClr>
                <a:srgbClr val="0D1117"/>
              </a:buClr>
              <a:buSzPts val="1200"/>
              <a:buChar char="●"/>
            </a:pPr>
            <a:r>
              <a:rPr lang="en-GB" sz="1200">
                <a:solidFill>
                  <a:srgbClr val="0D1117"/>
                </a:solidFill>
                <a:highlight>
                  <a:schemeClr val="lt1"/>
                </a:highlight>
              </a:rPr>
              <a:t>?= : This is used to assign the default value to varibale. It can be overridden.</a:t>
            </a:r>
            <a:endParaRPr sz="1200">
              <a:solidFill>
                <a:srgbClr val="0D1117"/>
              </a:solidFill>
              <a:highlight>
                <a:schemeClr val="lt1"/>
              </a:highlight>
            </a:endParaRPr>
          </a:p>
          <a:p>
            <a:pPr indent="-304800" lvl="0" marL="457200" rtl="0" algn="l">
              <a:spcBef>
                <a:spcPts val="0"/>
              </a:spcBef>
              <a:spcAft>
                <a:spcPts val="0"/>
              </a:spcAft>
              <a:buClr>
                <a:srgbClr val="0D1117"/>
              </a:buClr>
              <a:buSzPts val="1200"/>
              <a:buChar char="●"/>
            </a:pPr>
            <a:r>
              <a:rPr lang="en-GB" sz="1200">
                <a:solidFill>
                  <a:srgbClr val="0D1117"/>
                </a:solidFill>
                <a:highlight>
                  <a:schemeClr val="lt1"/>
                </a:highlight>
              </a:rPr>
              <a:t>??= : This is used to assign the default value to varibale. But it is a weak assignment. It can be overridden. If multiple assignments are done with this type, the the last one will be considered.</a:t>
            </a:r>
            <a:endParaRPr sz="1200">
              <a:solidFill>
                <a:srgbClr val="0D1117"/>
              </a:solidFill>
              <a:highlight>
                <a:schemeClr val="lt1"/>
              </a:highlight>
            </a:endParaRPr>
          </a:p>
          <a:p>
            <a:pPr indent="-304800" lvl="0" marL="457200" rtl="0" algn="l">
              <a:spcBef>
                <a:spcPts val="0"/>
              </a:spcBef>
              <a:spcAft>
                <a:spcPts val="0"/>
              </a:spcAft>
              <a:buClr>
                <a:srgbClr val="0D1117"/>
              </a:buClr>
              <a:buSzPts val="1200"/>
              <a:buChar char="●"/>
            </a:pPr>
            <a:r>
              <a:rPr lang="en-GB" sz="1200">
                <a:solidFill>
                  <a:srgbClr val="0D1117"/>
                </a:solidFill>
                <a:highlight>
                  <a:schemeClr val="lt1"/>
                </a:highlight>
              </a:rPr>
              <a:t>= : This is a simple variable assignment. It requires " " and spaces are significant. But variables are expanded at the end.</a:t>
            </a:r>
            <a:endParaRPr sz="1200">
              <a:solidFill>
                <a:srgbClr val="0D1117"/>
              </a:solidFill>
              <a:highlight>
                <a:schemeClr val="lt1"/>
              </a:highlight>
            </a:endParaRPr>
          </a:p>
          <a:p>
            <a:pPr indent="-304800" lvl="0" marL="457200" rtl="0" algn="l">
              <a:spcBef>
                <a:spcPts val="0"/>
              </a:spcBef>
              <a:spcAft>
                <a:spcPts val="0"/>
              </a:spcAft>
              <a:buClr>
                <a:srgbClr val="0D1117"/>
              </a:buClr>
              <a:buSzPts val="1200"/>
              <a:buChar char="●"/>
            </a:pPr>
            <a:r>
              <a:rPr lang="en-GB" sz="1200">
                <a:solidFill>
                  <a:srgbClr val="0D1117"/>
                </a:solidFill>
                <a:highlight>
                  <a:schemeClr val="lt1"/>
                </a:highlight>
              </a:rPr>
              <a:t>:= : This is an immediate variable expansion. The value assigned is expanded immediately.</a:t>
            </a:r>
            <a:endParaRPr sz="1200">
              <a:solidFill>
                <a:srgbClr val="0D1117"/>
              </a:solidFill>
              <a:highlight>
                <a:schemeClr val="lt1"/>
              </a:highlight>
            </a:endParaRPr>
          </a:p>
          <a:p>
            <a:pPr indent="-304800" lvl="0" marL="457200" rtl="0" algn="l">
              <a:spcBef>
                <a:spcPts val="0"/>
              </a:spcBef>
              <a:spcAft>
                <a:spcPts val="0"/>
              </a:spcAft>
              <a:buClr>
                <a:srgbClr val="0D1117"/>
              </a:buClr>
              <a:buSzPts val="1200"/>
              <a:buChar char="●"/>
            </a:pPr>
            <a:r>
              <a:rPr lang="en-GB" sz="1200">
                <a:solidFill>
                  <a:srgbClr val="0D1117"/>
                </a:solidFill>
                <a:highlight>
                  <a:schemeClr val="lt1"/>
                </a:highlight>
              </a:rPr>
              <a:t>+= : This appends a value to a variable. The operator inserts a space between the current value and appended value. It takes effect immediately.</a:t>
            </a:r>
            <a:endParaRPr sz="1200">
              <a:solidFill>
                <a:srgbClr val="0D1117"/>
              </a:solidFill>
              <a:highlight>
                <a:schemeClr val="lt1"/>
              </a:highlight>
            </a:endParaRPr>
          </a:p>
          <a:p>
            <a:pPr indent="-304800" lvl="0" marL="457200" rtl="0" algn="l">
              <a:spcBef>
                <a:spcPts val="0"/>
              </a:spcBef>
              <a:spcAft>
                <a:spcPts val="0"/>
              </a:spcAft>
              <a:buClr>
                <a:srgbClr val="0D1117"/>
              </a:buClr>
              <a:buSzPts val="1200"/>
              <a:buChar char="●"/>
            </a:pPr>
            <a:r>
              <a:rPr lang="en-GB" sz="1200">
                <a:solidFill>
                  <a:srgbClr val="0D1117"/>
                </a:solidFill>
                <a:highlight>
                  <a:schemeClr val="lt1"/>
                </a:highlight>
              </a:rPr>
              <a:t>=+ : This prepends a value to a variable, The operator inserts a space between the current value and prepended value. It takes effect immediately.</a:t>
            </a:r>
            <a:endParaRPr sz="1200">
              <a:solidFill>
                <a:srgbClr val="0D1117"/>
              </a:solidFill>
              <a:highlight>
                <a:schemeClr val="lt1"/>
              </a:highlight>
            </a:endParaRPr>
          </a:p>
          <a:p>
            <a:pPr indent="-304800" lvl="0" marL="457200" rtl="0" algn="l">
              <a:spcBef>
                <a:spcPts val="0"/>
              </a:spcBef>
              <a:spcAft>
                <a:spcPts val="0"/>
              </a:spcAft>
              <a:buClr>
                <a:srgbClr val="0D1117"/>
              </a:buClr>
              <a:buSzPts val="1200"/>
              <a:buChar char="●"/>
            </a:pPr>
            <a:r>
              <a:rPr lang="en-GB" sz="1200">
                <a:solidFill>
                  <a:srgbClr val="0D1117"/>
                </a:solidFill>
                <a:highlight>
                  <a:schemeClr val="lt1"/>
                </a:highlight>
              </a:rPr>
              <a:t>.= : This appends a value to a variable. The operator inserts no space between the current value and appended value. It takes effect immediately.</a:t>
            </a:r>
            <a:endParaRPr sz="1200">
              <a:solidFill>
                <a:srgbClr val="0D1117"/>
              </a:solidFill>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670075"/>
            <a:ext cx="8520600" cy="5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144">
                <a:solidFill>
                  <a:srgbClr val="0D1117"/>
                </a:solidFill>
                <a:highlight>
                  <a:schemeClr val="lt1"/>
                </a:highlight>
                <a:latin typeface="Times New Roman"/>
                <a:ea typeface="Times New Roman"/>
                <a:cs typeface="Times New Roman"/>
                <a:sym typeface="Times New Roman"/>
              </a:rPr>
              <a:t>Yocto Introduction</a:t>
            </a:r>
            <a:endParaRPr b="1" sz="3244">
              <a:solidFill>
                <a:srgbClr val="0D1117"/>
              </a:solidFill>
              <a:highlight>
                <a:schemeClr val="lt1"/>
              </a:highlight>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latin typeface="Times New Roman"/>
                <a:ea typeface="Times New Roman"/>
                <a:cs typeface="Times New Roman"/>
                <a:sym typeface="Times New Roman"/>
              </a:rPr>
              <a:t>Yocto is a open source collaboration project, which helps the developers to create their own </a:t>
            </a:r>
            <a:r>
              <a:rPr lang="en-GB" sz="1500">
                <a:latin typeface="Times New Roman"/>
                <a:ea typeface="Times New Roman"/>
                <a:cs typeface="Times New Roman"/>
                <a:sym typeface="Times New Roman"/>
              </a:rPr>
              <a:t>custom linux distribution system, irrespective of Hardware.</a:t>
            </a:r>
            <a:endParaRPr sz="1500">
              <a:latin typeface="Times New Roman"/>
              <a:ea typeface="Times New Roman"/>
              <a:cs typeface="Times New Roman"/>
              <a:sym typeface="Times New Roman"/>
            </a:endParaRPr>
          </a:p>
          <a:p>
            <a:pPr indent="0" lvl="0" marL="0" rtl="0" algn="l">
              <a:lnSpc>
                <a:spcPct val="125000"/>
              </a:lnSpc>
              <a:spcBef>
                <a:spcPts val="1800"/>
              </a:spcBef>
              <a:spcAft>
                <a:spcPts val="0"/>
              </a:spcAft>
              <a:buNone/>
            </a:pPr>
            <a:r>
              <a:rPr b="1" lang="en-GB" sz="1550">
                <a:solidFill>
                  <a:srgbClr val="0D1117"/>
                </a:solidFill>
                <a:highlight>
                  <a:schemeClr val="lt1"/>
                </a:highlight>
                <a:latin typeface="Times New Roman"/>
                <a:ea typeface="Times New Roman"/>
                <a:cs typeface="Times New Roman"/>
                <a:sym typeface="Times New Roman"/>
              </a:rPr>
              <a:t>Why to use Yocto?</a:t>
            </a:r>
            <a:endParaRPr b="1" sz="1550">
              <a:solidFill>
                <a:srgbClr val="0D1117"/>
              </a:solidFill>
              <a:highlight>
                <a:schemeClr val="lt1"/>
              </a:highlight>
              <a:latin typeface="Times New Roman"/>
              <a:ea typeface="Times New Roman"/>
              <a:cs typeface="Times New Roman"/>
              <a:sym typeface="Times New Roman"/>
            </a:endParaRPr>
          </a:p>
          <a:p>
            <a:pPr indent="-317500" lvl="0" marL="457200" rtl="0" algn="l">
              <a:spcBef>
                <a:spcPts val="1200"/>
              </a:spcBef>
              <a:spcAft>
                <a:spcPts val="0"/>
              </a:spcAft>
              <a:buClr>
                <a:srgbClr val="0D1117"/>
              </a:buClr>
              <a:buSzPts val="1400"/>
              <a:buFont typeface="Times New Roman"/>
              <a:buChar char="●"/>
            </a:pPr>
            <a:r>
              <a:rPr lang="en-GB" sz="1400">
                <a:solidFill>
                  <a:srgbClr val="0D1117"/>
                </a:solidFill>
                <a:highlight>
                  <a:schemeClr val="lt1"/>
                </a:highlight>
                <a:latin typeface="Times New Roman"/>
                <a:ea typeface="Times New Roman"/>
                <a:cs typeface="Times New Roman"/>
                <a:sym typeface="Times New Roman"/>
              </a:rPr>
              <a:t>To configure the Linux according to our specs.</a:t>
            </a:r>
            <a:endParaRPr sz="1400">
              <a:solidFill>
                <a:srgbClr val="0D1117"/>
              </a:solidFill>
              <a:highlight>
                <a:schemeClr val="lt1"/>
              </a:highlight>
              <a:latin typeface="Times New Roman"/>
              <a:ea typeface="Times New Roman"/>
              <a:cs typeface="Times New Roman"/>
              <a:sym typeface="Times New Roman"/>
            </a:endParaRPr>
          </a:p>
          <a:p>
            <a:pPr indent="-317500" lvl="0" marL="457200" rtl="0" algn="l">
              <a:spcBef>
                <a:spcPts val="0"/>
              </a:spcBef>
              <a:spcAft>
                <a:spcPts val="0"/>
              </a:spcAft>
              <a:buClr>
                <a:srgbClr val="0D1117"/>
              </a:buClr>
              <a:buSzPts val="1400"/>
              <a:buFont typeface="Times New Roman"/>
              <a:buChar char="●"/>
            </a:pPr>
            <a:r>
              <a:rPr lang="en-GB" sz="1400">
                <a:solidFill>
                  <a:srgbClr val="0D1117"/>
                </a:solidFill>
                <a:highlight>
                  <a:schemeClr val="lt1"/>
                </a:highlight>
                <a:latin typeface="Times New Roman"/>
                <a:ea typeface="Times New Roman"/>
                <a:cs typeface="Times New Roman"/>
                <a:sym typeface="Times New Roman"/>
              </a:rPr>
              <a:t>The Image contains what we need.</a:t>
            </a:r>
            <a:endParaRPr sz="1400">
              <a:solidFill>
                <a:srgbClr val="0D1117"/>
              </a:solidFill>
              <a:highlight>
                <a:schemeClr val="lt1"/>
              </a:highlight>
              <a:latin typeface="Times New Roman"/>
              <a:ea typeface="Times New Roman"/>
              <a:cs typeface="Times New Roman"/>
              <a:sym typeface="Times New Roman"/>
            </a:endParaRPr>
          </a:p>
          <a:p>
            <a:pPr indent="-317500" lvl="0" marL="457200" rtl="0" algn="l">
              <a:spcBef>
                <a:spcPts val="0"/>
              </a:spcBef>
              <a:spcAft>
                <a:spcPts val="0"/>
              </a:spcAft>
              <a:buClr>
                <a:srgbClr val="0D1117"/>
              </a:buClr>
              <a:buSzPts val="1400"/>
              <a:buFont typeface="Times New Roman"/>
              <a:buChar char="●"/>
            </a:pPr>
            <a:r>
              <a:rPr lang="en-GB" sz="1400">
                <a:solidFill>
                  <a:srgbClr val="0D1117"/>
                </a:solidFill>
                <a:highlight>
                  <a:schemeClr val="lt1"/>
                </a:highlight>
                <a:latin typeface="Times New Roman"/>
                <a:ea typeface="Times New Roman"/>
                <a:cs typeface="Times New Roman"/>
                <a:sym typeface="Times New Roman"/>
              </a:rPr>
              <a:t>No extra packages.</a:t>
            </a:r>
            <a:endParaRPr sz="1400">
              <a:solidFill>
                <a:srgbClr val="0D1117"/>
              </a:solidFill>
              <a:highlight>
                <a:schemeClr val="lt1"/>
              </a:highlight>
              <a:latin typeface="Times New Roman"/>
              <a:ea typeface="Times New Roman"/>
              <a:cs typeface="Times New Roman"/>
              <a:sym typeface="Times New Roman"/>
            </a:endParaRPr>
          </a:p>
          <a:p>
            <a:pPr indent="-317500" lvl="0" marL="457200" rtl="0" algn="l">
              <a:spcBef>
                <a:spcPts val="0"/>
              </a:spcBef>
              <a:spcAft>
                <a:spcPts val="0"/>
              </a:spcAft>
              <a:buClr>
                <a:srgbClr val="0D1117"/>
              </a:buClr>
              <a:buSzPts val="1400"/>
              <a:buFont typeface="Times New Roman"/>
              <a:buChar char="●"/>
            </a:pPr>
            <a:r>
              <a:rPr lang="en-GB" sz="1400">
                <a:solidFill>
                  <a:srgbClr val="0D1117"/>
                </a:solidFill>
                <a:highlight>
                  <a:schemeClr val="lt1"/>
                </a:highlight>
                <a:latin typeface="Times New Roman"/>
                <a:ea typeface="Times New Roman"/>
                <a:cs typeface="Times New Roman"/>
                <a:sym typeface="Times New Roman"/>
              </a:rPr>
              <a:t>Small Image Size.</a:t>
            </a:r>
            <a:endParaRPr sz="1400">
              <a:solidFill>
                <a:srgbClr val="0D1117"/>
              </a:solidFill>
              <a:highlight>
                <a:schemeClr val="lt1"/>
              </a:highlight>
              <a:latin typeface="Times New Roman"/>
              <a:ea typeface="Times New Roman"/>
              <a:cs typeface="Times New Roman"/>
              <a:sym typeface="Times New Roman"/>
            </a:endParaRPr>
          </a:p>
          <a:p>
            <a:pPr indent="0" lvl="0" marL="0" rtl="0" algn="l">
              <a:lnSpc>
                <a:spcPct val="125000"/>
              </a:lnSpc>
              <a:spcBef>
                <a:spcPts val="1800"/>
              </a:spcBef>
              <a:spcAft>
                <a:spcPts val="0"/>
              </a:spcAft>
              <a:buClr>
                <a:schemeClr val="dk1"/>
              </a:buClr>
              <a:buSzPts val="1100"/>
              <a:buFont typeface="Arial"/>
              <a:buNone/>
            </a:pPr>
            <a:r>
              <a:t/>
            </a:r>
            <a:endParaRPr sz="1650">
              <a:solidFill>
                <a:srgbClr val="0D1117"/>
              </a:solidFill>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idx="1" type="body"/>
          </p:nvPr>
        </p:nvSpPr>
        <p:spPr>
          <a:xfrm>
            <a:off x="311700" y="311575"/>
            <a:ext cx="8520600" cy="4257300"/>
          </a:xfrm>
          <a:prstGeom prst="rect">
            <a:avLst/>
          </a:prstGeom>
        </p:spPr>
        <p:txBody>
          <a:bodyPr anchorCtr="0" anchor="t" bIns="91425" lIns="91425" spcFirstLastPara="1" rIns="91425" wrap="square" tIns="91425">
            <a:normAutofit fontScale="47500" lnSpcReduction="10000"/>
          </a:bodyPr>
          <a:lstStyle/>
          <a:p>
            <a:pPr indent="-303546" lvl="0" marL="457200" rtl="0" algn="l">
              <a:spcBef>
                <a:spcPts val="300"/>
              </a:spcBef>
              <a:spcAft>
                <a:spcPts val="0"/>
              </a:spcAft>
              <a:buClr>
                <a:srgbClr val="0D1117"/>
              </a:buClr>
              <a:buSzPct val="100000"/>
              <a:buChar char="●"/>
            </a:pPr>
            <a:r>
              <a:rPr lang="en-GB" sz="2484">
                <a:solidFill>
                  <a:srgbClr val="0D1117"/>
                </a:solidFill>
                <a:highlight>
                  <a:schemeClr val="lt1"/>
                </a:highlight>
              </a:rPr>
              <a:t>=. : This prepends a value to a variable. The operator inserts no space between the current value and prepended value. It takes effect immediately.</a:t>
            </a:r>
            <a:endParaRPr sz="2484">
              <a:solidFill>
                <a:srgbClr val="0D1117"/>
              </a:solidFill>
              <a:highlight>
                <a:schemeClr val="lt1"/>
              </a:highlight>
            </a:endParaRPr>
          </a:p>
          <a:p>
            <a:pPr indent="-303546" lvl="0" marL="457200" rtl="0" algn="l">
              <a:spcBef>
                <a:spcPts val="0"/>
              </a:spcBef>
              <a:spcAft>
                <a:spcPts val="0"/>
              </a:spcAft>
              <a:buClr>
                <a:srgbClr val="0D1117"/>
              </a:buClr>
              <a:buSzPct val="100000"/>
              <a:buChar char="●"/>
            </a:pPr>
            <a:r>
              <a:rPr lang="en-GB" sz="2484">
                <a:solidFill>
                  <a:srgbClr val="0D1117"/>
                </a:solidFill>
                <a:highlight>
                  <a:schemeClr val="lt1"/>
                </a:highlight>
              </a:rPr>
              <a:t>:append : This appends a value to a variable. The operator inserts no space between the current value and appended value. The effects are applied at variable expansion time rather than being immediately applied.</a:t>
            </a:r>
            <a:endParaRPr sz="2484">
              <a:solidFill>
                <a:srgbClr val="0D1117"/>
              </a:solidFill>
              <a:highlight>
                <a:schemeClr val="lt1"/>
              </a:highlight>
            </a:endParaRPr>
          </a:p>
          <a:p>
            <a:pPr indent="-303546" lvl="0" marL="457200" rtl="0" algn="l">
              <a:spcBef>
                <a:spcPts val="0"/>
              </a:spcBef>
              <a:spcAft>
                <a:spcPts val="0"/>
              </a:spcAft>
              <a:buClr>
                <a:srgbClr val="0D1117"/>
              </a:buClr>
              <a:buSzPct val="100000"/>
              <a:buChar char="●"/>
            </a:pPr>
            <a:r>
              <a:rPr lang="en-GB" sz="2484">
                <a:solidFill>
                  <a:srgbClr val="0D1117"/>
                </a:solidFill>
                <a:highlight>
                  <a:schemeClr val="lt1"/>
                </a:highlight>
              </a:rPr>
              <a:t>:prepend : This appends a value to a variable. The operator inserts no space between the current value and appended value. The effects are applied at variable expansion time rather than being immediately applied.</a:t>
            </a:r>
            <a:endParaRPr sz="2484">
              <a:solidFill>
                <a:srgbClr val="0D1117"/>
              </a:solidFill>
              <a:highlight>
                <a:schemeClr val="lt1"/>
              </a:highlight>
            </a:endParaRPr>
          </a:p>
          <a:p>
            <a:pPr indent="-303546" lvl="0" marL="457200" rtl="0" algn="l">
              <a:spcBef>
                <a:spcPts val="0"/>
              </a:spcBef>
              <a:spcAft>
                <a:spcPts val="0"/>
              </a:spcAft>
              <a:buClr>
                <a:srgbClr val="0D1117"/>
              </a:buClr>
              <a:buSzPct val="100000"/>
              <a:buChar char="●"/>
            </a:pPr>
            <a:r>
              <a:rPr lang="en-GB" sz="2484">
                <a:solidFill>
                  <a:srgbClr val="0D1117"/>
                </a:solidFill>
                <a:highlight>
                  <a:schemeClr val="lt1"/>
                </a:highlight>
              </a:rPr>
              <a:t>:remove : This remove values from lists. Specifying a value for removal causes all occurrences of that value to be removed from the variable.</a:t>
            </a:r>
            <a:endParaRPr sz="2484">
              <a:solidFill>
                <a:srgbClr val="0D1117"/>
              </a:solidFill>
              <a:highlight>
                <a:schemeClr val="lt1"/>
              </a:highlight>
            </a:endParaRPr>
          </a:p>
          <a:p>
            <a:pPr indent="0" lvl="0" marL="0" rtl="0" algn="l">
              <a:lnSpc>
                <a:spcPct val="125000"/>
              </a:lnSpc>
              <a:spcBef>
                <a:spcPts val="1800"/>
              </a:spcBef>
              <a:spcAft>
                <a:spcPts val="0"/>
              </a:spcAft>
              <a:buNone/>
            </a:pPr>
            <a:r>
              <a:rPr b="1" lang="en-GB" sz="3353">
                <a:solidFill>
                  <a:srgbClr val="0D1117"/>
                </a:solidFill>
                <a:highlight>
                  <a:schemeClr val="lt1"/>
                </a:highlight>
              </a:rPr>
              <a:t>How to Read Variable Value</a:t>
            </a:r>
            <a:endParaRPr b="1" sz="3353">
              <a:solidFill>
                <a:srgbClr val="0D1117"/>
              </a:solidFill>
              <a:highlight>
                <a:schemeClr val="lt1"/>
              </a:highlight>
            </a:endParaRPr>
          </a:p>
          <a:p>
            <a:pPr indent="0" lvl="0" marL="0" rtl="0" algn="l">
              <a:lnSpc>
                <a:spcPct val="125000"/>
              </a:lnSpc>
              <a:spcBef>
                <a:spcPts val="1800"/>
              </a:spcBef>
              <a:spcAft>
                <a:spcPts val="0"/>
              </a:spcAft>
              <a:buNone/>
            </a:pPr>
            <a:r>
              <a:rPr lang="en-GB" sz="2192">
                <a:solidFill>
                  <a:srgbClr val="0D1117"/>
                </a:solidFill>
                <a:highlight>
                  <a:schemeClr val="lt1"/>
                </a:highlight>
              </a:rPr>
              <a:t>bitbake -e &lt;RECIPE_NAME&gt; | grep ^&lt;VARIABLE_NAME&gt;=</a:t>
            </a:r>
            <a:endParaRPr sz="2192">
              <a:solidFill>
                <a:srgbClr val="0D1117"/>
              </a:solidFill>
              <a:highlight>
                <a:schemeClr val="lt1"/>
              </a:highlight>
            </a:endParaRPr>
          </a:p>
          <a:p>
            <a:pPr indent="0" lvl="0" marL="0" rtl="0" algn="l">
              <a:lnSpc>
                <a:spcPct val="125000"/>
              </a:lnSpc>
              <a:spcBef>
                <a:spcPts val="1800"/>
              </a:spcBef>
              <a:spcAft>
                <a:spcPts val="0"/>
              </a:spcAft>
              <a:buNone/>
            </a:pPr>
            <a:r>
              <a:rPr b="1" lang="en-GB" sz="2506">
                <a:solidFill>
                  <a:srgbClr val="0D1117"/>
                </a:solidFill>
                <a:highlight>
                  <a:schemeClr val="lt1"/>
                </a:highlight>
              </a:rPr>
              <a:t>Assignment Type ?=</a:t>
            </a:r>
            <a:endParaRPr b="1" sz="2506">
              <a:solidFill>
                <a:srgbClr val="0D1117"/>
              </a:solidFill>
              <a:highlight>
                <a:schemeClr val="lt1"/>
              </a:highlight>
            </a:endParaRPr>
          </a:p>
          <a:p>
            <a:pPr indent="0" lvl="0" marL="0" rtl="0" algn="l">
              <a:lnSpc>
                <a:spcPct val="125000"/>
              </a:lnSpc>
              <a:spcBef>
                <a:spcPts val="1800"/>
              </a:spcBef>
              <a:spcAft>
                <a:spcPts val="0"/>
              </a:spcAft>
              <a:buNone/>
            </a:pPr>
            <a:r>
              <a:rPr lang="en-GB" sz="2006">
                <a:solidFill>
                  <a:srgbClr val="0D1117"/>
                </a:solidFill>
                <a:highlight>
                  <a:schemeClr val="lt1"/>
                </a:highlight>
              </a:rPr>
              <a:t>TEST ?= “foo”</a:t>
            </a:r>
            <a:endParaRPr sz="2006">
              <a:solidFill>
                <a:srgbClr val="0D1117"/>
              </a:solidFill>
              <a:highlight>
                <a:schemeClr val="lt1"/>
              </a:highlight>
            </a:endParaRPr>
          </a:p>
          <a:p>
            <a:pPr indent="0" lvl="0" marL="0" rtl="0" algn="l">
              <a:lnSpc>
                <a:spcPct val="125000"/>
              </a:lnSpc>
              <a:spcBef>
                <a:spcPts val="1800"/>
              </a:spcBef>
              <a:spcAft>
                <a:spcPts val="0"/>
              </a:spcAft>
              <a:buClr>
                <a:schemeClr val="dk1"/>
              </a:buClr>
              <a:buSzPct val="54834"/>
              <a:buFont typeface="Arial"/>
              <a:buNone/>
            </a:pPr>
            <a:r>
              <a:rPr lang="en-GB" sz="2006">
                <a:solidFill>
                  <a:srgbClr val="0D1117"/>
                </a:solidFill>
                <a:highlight>
                  <a:schemeClr val="lt1"/>
                </a:highlight>
              </a:rPr>
              <a:t>TEST ?= “ball”</a:t>
            </a:r>
            <a:endParaRPr sz="2006">
              <a:solidFill>
                <a:srgbClr val="0D1117"/>
              </a:solidFill>
              <a:highlight>
                <a:schemeClr val="lt1"/>
              </a:highlight>
            </a:endParaRPr>
          </a:p>
          <a:p>
            <a:pPr indent="0" lvl="0" marL="0" rtl="0" algn="l">
              <a:lnSpc>
                <a:spcPct val="125000"/>
              </a:lnSpc>
              <a:spcBef>
                <a:spcPts val="1800"/>
              </a:spcBef>
              <a:spcAft>
                <a:spcPts val="1200"/>
              </a:spcAft>
              <a:buNone/>
            </a:pPr>
            <a:r>
              <a:rPr lang="en-GB" sz="2216">
                <a:solidFill>
                  <a:srgbClr val="0D1117"/>
                </a:solidFill>
                <a:highlight>
                  <a:schemeClr val="lt1"/>
                </a:highlight>
              </a:rPr>
              <a:t>TEST ?= “val”</a:t>
            </a:r>
            <a:endParaRPr sz="2216">
              <a:solidFill>
                <a:srgbClr val="0D1117"/>
              </a:solidFill>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idx="1" type="body"/>
          </p:nvPr>
        </p:nvSpPr>
        <p:spPr>
          <a:xfrm>
            <a:off x="311700" y="304325"/>
            <a:ext cx="8520600" cy="4264500"/>
          </a:xfrm>
          <a:prstGeom prst="rect">
            <a:avLst/>
          </a:prstGeom>
        </p:spPr>
        <p:txBody>
          <a:bodyPr anchorCtr="0" anchor="t" bIns="91425" lIns="91425" spcFirstLastPara="1" rIns="91425" wrap="square" tIns="91425">
            <a:normAutofit fontScale="77500" lnSpcReduction="20000"/>
          </a:bodyPr>
          <a:lstStyle/>
          <a:p>
            <a:pPr indent="0" lvl="0" marL="152400" marR="152400" rtl="0" algn="l">
              <a:lnSpc>
                <a:spcPct val="145000"/>
              </a:lnSpc>
              <a:spcBef>
                <a:spcPts val="0"/>
              </a:spcBef>
              <a:spcAft>
                <a:spcPts val="0"/>
              </a:spcAft>
              <a:buClr>
                <a:schemeClr val="dk1"/>
              </a:buClr>
              <a:buSzPct val="90444"/>
              <a:buFont typeface="Arial"/>
              <a:buNone/>
            </a:pPr>
            <a:r>
              <a:rPr lang="en-GB" sz="1216">
                <a:solidFill>
                  <a:srgbClr val="0D1117"/>
                </a:solidFill>
                <a:highlight>
                  <a:schemeClr val="lt1"/>
                </a:highlight>
              </a:rPr>
              <a:t>TEST ?= "var"</a:t>
            </a:r>
            <a:endParaRPr sz="1216">
              <a:solidFill>
                <a:srgbClr val="0D1117"/>
              </a:solidFill>
              <a:highlight>
                <a:schemeClr val="lt1"/>
              </a:highlight>
            </a:endParaRPr>
          </a:p>
          <a:p>
            <a:pPr indent="304800" lvl="0" marL="152400" marR="152400" rtl="0" algn="l">
              <a:lnSpc>
                <a:spcPct val="145000"/>
              </a:lnSpc>
              <a:spcBef>
                <a:spcPts val="0"/>
              </a:spcBef>
              <a:spcAft>
                <a:spcPts val="0"/>
              </a:spcAft>
              <a:buClr>
                <a:schemeClr val="dk1"/>
              </a:buClr>
              <a:buSzPct val="90444"/>
              <a:buFont typeface="Arial"/>
              <a:buNone/>
            </a:pPr>
            <a:r>
              <a:rPr lang="en-GB" sz="1216">
                <a:solidFill>
                  <a:srgbClr val="0D1117"/>
                </a:solidFill>
                <a:highlight>
                  <a:schemeClr val="lt1"/>
                </a:highlight>
              </a:rPr>
              <a:t># The final value is TEST="foo"</a:t>
            </a:r>
            <a:endParaRPr sz="1216">
              <a:solidFill>
                <a:srgbClr val="0D1117"/>
              </a:solidFill>
              <a:highlight>
                <a:schemeClr val="lt1"/>
              </a:highlight>
            </a:endParaRPr>
          </a:p>
          <a:p>
            <a:pPr indent="0" lvl="0" marL="0" rtl="0" algn="l">
              <a:lnSpc>
                <a:spcPct val="125000"/>
              </a:lnSpc>
              <a:spcBef>
                <a:spcPts val="1800"/>
              </a:spcBef>
              <a:spcAft>
                <a:spcPts val="0"/>
              </a:spcAft>
              <a:buClr>
                <a:schemeClr val="dk1"/>
              </a:buClr>
              <a:buSzPct val="68892"/>
              <a:buFont typeface="Arial"/>
              <a:buNone/>
            </a:pPr>
            <a:r>
              <a:rPr b="1" lang="en-GB" sz="1596">
                <a:solidFill>
                  <a:srgbClr val="0D1117"/>
                </a:solidFill>
                <a:highlight>
                  <a:schemeClr val="lt1"/>
                </a:highlight>
              </a:rPr>
              <a:t>Assignment Type ??=</a:t>
            </a:r>
            <a:endParaRPr b="1" sz="1596">
              <a:solidFill>
                <a:srgbClr val="0D1117"/>
              </a:solidFill>
              <a:highlight>
                <a:schemeClr val="lt1"/>
              </a:highlight>
            </a:endParaRPr>
          </a:p>
          <a:p>
            <a:pPr indent="0" lvl="0" marL="0" rtl="0" algn="l">
              <a:spcBef>
                <a:spcPts val="1200"/>
              </a:spcBef>
              <a:spcAft>
                <a:spcPts val="0"/>
              </a:spcAft>
              <a:buNone/>
            </a:pPr>
            <a:r>
              <a:rPr lang="en-GB" sz="1246">
                <a:solidFill>
                  <a:srgbClr val="0D1117"/>
                </a:solidFill>
                <a:highlight>
                  <a:schemeClr val="lt1"/>
                </a:highlight>
              </a:rPr>
              <a:t>TEST ??= "foo"</a:t>
            </a:r>
            <a:endParaRPr sz="1246">
              <a:solidFill>
                <a:srgbClr val="0D1117"/>
              </a:solidFill>
              <a:highlight>
                <a:schemeClr val="lt1"/>
              </a:highlight>
            </a:endParaRPr>
          </a:p>
          <a:p>
            <a:pPr indent="0" lvl="0" marL="0" rtl="0" algn="l">
              <a:spcBef>
                <a:spcPts val="1200"/>
              </a:spcBef>
              <a:spcAft>
                <a:spcPts val="0"/>
              </a:spcAft>
              <a:buNone/>
            </a:pPr>
            <a:r>
              <a:rPr lang="en-GB" sz="1246">
                <a:solidFill>
                  <a:srgbClr val="0D1117"/>
                </a:solidFill>
                <a:highlight>
                  <a:schemeClr val="lt1"/>
                </a:highlight>
              </a:rPr>
              <a:t>TEST ??= "bar"</a:t>
            </a:r>
            <a:endParaRPr sz="1246">
              <a:solidFill>
                <a:srgbClr val="0D1117"/>
              </a:solidFill>
              <a:highlight>
                <a:schemeClr val="lt1"/>
              </a:highlight>
            </a:endParaRPr>
          </a:p>
          <a:p>
            <a:pPr indent="0" lvl="0" marL="0" rtl="0" algn="l">
              <a:spcBef>
                <a:spcPts val="1200"/>
              </a:spcBef>
              <a:spcAft>
                <a:spcPts val="0"/>
              </a:spcAft>
              <a:buNone/>
            </a:pPr>
            <a:r>
              <a:rPr lang="en-GB" sz="1246">
                <a:solidFill>
                  <a:srgbClr val="0D1117"/>
                </a:solidFill>
                <a:highlight>
                  <a:schemeClr val="lt1"/>
                </a:highlight>
              </a:rPr>
              <a:t>TEST ??= "val"</a:t>
            </a:r>
            <a:endParaRPr sz="1246">
              <a:solidFill>
                <a:srgbClr val="0D1117"/>
              </a:solidFill>
              <a:highlight>
                <a:schemeClr val="lt1"/>
              </a:highlight>
            </a:endParaRPr>
          </a:p>
          <a:p>
            <a:pPr indent="0" lvl="0" marL="0" rtl="0" algn="l">
              <a:spcBef>
                <a:spcPts val="1200"/>
              </a:spcBef>
              <a:spcAft>
                <a:spcPts val="0"/>
              </a:spcAft>
              <a:buNone/>
            </a:pPr>
            <a:r>
              <a:rPr lang="en-GB" sz="1246">
                <a:solidFill>
                  <a:srgbClr val="0D1117"/>
                </a:solidFill>
                <a:highlight>
                  <a:schemeClr val="lt1"/>
                </a:highlight>
              </a:rPr>
              <a:t>TEST ??= "var"</a:t>
            </a:r>
            <a:endParaRPr sz="1246">
              <a:solidFill>
                <a:srgbClr val="0D1117"/>
              </a:solidFill>
              <a:highlight>
                <a:schemeClr val="lt1"/>
              </a:highlight>
            </a:endParaRPr>
          </a:p>
          <a:p>
            <a:pPr indent="0" lvl="0" marL="0" marR="152400" rtl="0" algn="l">
              <a:lnSpc>
                <a:spcPct val="145000"/>
              </a:lnSpc>
              <a:spcBef>
                <a:spcPts val="1200"/>
              </a:spcBef>
              <a:spcAft>
                <a:spcPts val="0"/>
              </a:spcAft>
              <a:buNone/>
            </a:pPr>
            <a:r>
              <a:rPr lang="en-GB" sz="1246">
                <a:solidFill>
                  <a:srgbClr val="0D1117"/>
                </a:solidFill>
                <a:highlight>
                  <a:schemeClr val="lt1"/>
                </a:highlight>
              </a:rPr>
              <a:t>  	 # The final value is TEST="var"</a:t>
            </a:r>
            <a:endParaRPr sz="1246">
              <a:solidFill>
                <a:srgbClr val="0D1117"/>
              </a:solidFill>
              <a:highlight>
                <a:schemeClr val="lt1"/>
              </a:highlight>
            </a:endParaRPr>
          </a:p>
          <a:p>
            <a:pPr indent="0" lvl="0" marL="0" marR="152400" rtl="0" algn="l">
              <a:lnSpc>
                <a:spcPct val="145000"/>
              </a:lnSpc>
              <a:spcBef>
                <a:spcPts val="1200"/>
              </a:spcBef>
              <a:spcAft>
                <a:spcPts val="0"/>
              </a:spcAft>
              <a:buNone/>
            </a:pPr>
            <a:r>
              <a:rPr lang="en-GB" sz="1246">
                <a:solidFill>
                  <a:srgbClr val="0D1117"/>
                </a:solidFill>
                <a:highlight>
                  <a:schemeClr val="lt1"/>
                </a:highlight>
              </a:rPr>
              <a:t>TEST ??= "foo"</a:t>
            </a:r>
            <a:endParaRPr sz="1246">
              <a:solidFill>
                <a:srgbClr val="0D1117"/>
              </a:solidFill>
              <a:highlight>
                <a:schemeClr val="lt1"/>
              </a:highlight>
            </a:endParaRPr>
          </a:p>
          <a:p>
            <a:pPr indent="0" lvl="0" marL="0" marR="152400" rtl="0" algn="l">
              <a:lnSpc>
                <a:spcPct val="145000"/>
              </a:lnSpc>
              <a:spcBef>
                <a:spcPts val="1200"/>
              </a:spcBef>
              <a:spcAft>
                <a:spcPts val="0"/>
              </a:spcAft>
              <a:buNone/>
            </a:pPr>
            <a:r>
              <a:rPr lang="en-GB" sz="1246">
                <a:solidFill>
                  <a:srgbClr val="0D1117"/>
                </a:solidFill>
                <a:highlight>
                  <a:schemeClr val="lt1"/>
                </a:highlight>
              </a:rPr>
              <a:t>TEST ?= "bar"</a:t>
            </a:r>
            <a:endParaRPr sz="1246">
              <a:solidFill>
                <a:srgbClr val="0D1117"/>
              </a:solidFill>
              <a:highlight>
                <a:schemeClr val="lt1"/>
              </a:highlight>
            </a:endParaRPr>
          </a:p>
          <a:p>
            <a:pPr indent="0" lvl="0" marL="0" marR="152400" rtl="0" algn="l">
              <a:lnSpc>
                <a:spcPct val="145000"/>
              </a:lnSpc>
              <a:spcBef>
                <a:spcPts val="1200"/>
              </a:spcBef>
              <a:spcAft>
                <a:spcPts val="0"/>
              </a:spcAft>
              <a:buNone/>
            </a:pPr>
            <a:r>
              <a:rPr lang="en-GB" sz="1246">
                <a:solidFill>
                  <a:srgbClr val="0D1117"/>
                </a:solidFill>
                <a:highlight>
                  <a:schemeClr val="lt1"/>
                </a:highlight>
              </a:rPr>
              <a:t>TEST ?= "val"</a:t>
            </a:r>
            <a:endParaRPr sz="1246">
              <a:solidFill>
                <a:srgbClr val="0D1117"/>
              </a:solidFill>
              <a:highlight>
                <a:schemeClr val="lt1"/>
              </a:highlight>
            </a:endParaRPr>
          </a:p>
          <a:p>
            <a:pPr indent="0" lvl="0" marL="0" marR="152400" rtl="0" algn="l">
              <a:lnSpc>
                <a:spcPct val="145000"/>
              </a:lnSpc>
              <a:spcBef>
                <a:spcPts val="1200"/>
              </a:spcBef>
              <a:spcAft>
                <a:spcPts val="0"/>
              </a:spcAft>
              <a:buNone/>
            </a:pPr>
            <a:r>
              <a:rPr lang="en-GB" sz="1246">
                <a:solidFill>
                  <a:srgbClr val="0D1117"/>
                </a:solidFill>
                <a:highlight>
                  <a:schemeClr val="lt1"/>
                </a:highlight>
              </a:rPr>
              <a:t>TEST ??= "var"</a:t>
            </a:r>
            <a:endParaRPr sz="1246">
              <a:solidFill>
                <a:srgbClr val="0D1117"/>
              </a:solidFill>
              <a:highlight>
                <a:schemeClr val="lt1"/>
              </a:highlight>
            </a:endParaRPr>
          </a:p>
          <a:p>
            <a:pPr indent="457200" lvl="0" marL="0" marR="152400" rtl="0" algn="l">
              <a:lnSpc>
                <a:spcPct val="145000"/>
              </a:lnSpc>
              <a:spcBef>
                <a:spcPts val="1200"/>
              </a:spcBef>
              <a:spcAft>
                <a:spcPts val="0"/>
              </a:spcAft>
              <a:buClr>
                <a:schemeClr val="dk1"/>
              </a:buClr>
              <a:buSzPct val="88234"/>
              <a:buFont typeface="Arial"/>
              <a:buNone/>
            </a:pPr>
            <a:r>
              <a:rPr lang="en-GB" sz="1246">
                <a:solidFill>
                  <a:srgbClr val="0D1117"/>
                </a:solidFill>
                <a:highlight>
                  <a:schemeClr val="lt1"/>
                </a:highlight>
              </a:rPr>
              <a:t># The final value is TEST="bar"</a:t>
            </a:r>
            <a:endParaRPr sz="1000">
              <a:solidFill>
                <a:srgbClr val="E6EDF3"/>
              </a:solidFill>
              <a:highlight>
                <a:srgbClr val="161B22"/>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ph idx="1" type="body"/>
          </p:nvPr>
        </p:nvSpPr>
        <p:spPr>
          <a:xfrm>
            <a:off x="311700" y="289825"/>
            <a:ext cx="8520600" cy="42792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0"/>
              </a:spcAft>
              <a:buClr>
                <a:schemeClr val="dk1"/>
              </a:buClr>
              <a:buSzPts val="1100"/>
              <a:buFont typeface="Arial"/>
              <a:buNone/>
            </a:pPr>
            <a:r>
              <a:rPr b="1" lang="en-GB" sz="1650">
                <a:solidFill>
                  <a:srgbClr val="0D1117"/>
                </a:solidFill>
                <a:highlight>
                  <a:schemeClr val="lt1"/>
                </a:highlight>
              </a:rPr>
              <a:t>Assignment Type =</a:t>
            </a:r>
            <a:endParaRPr b="1" sz="165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 Override</a:t>
            </a:r>
            <a:endParaRPr sz="120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A ?= "foo"</a:t>
            </a:r>
            <a:endParaRPr sz="120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A = "bar"</a:t>
            </a:r>
            <a:endParaRPr sz="120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 	# The final value is A="bar" </a:t>
            </a:r>
            <a:endParaRPr sz="120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 # Variable Expansion</a:t>
            </a:r>
            <a:endParaRPr sz="120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A = "foo"</a:t>
            </a:r>
            <a:endParaRPr sz="120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B = "${A}"</a:t>
            </a:r>
            <a:endParaRPr sz="120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A = "bar"</a:t>
            </a:r>
            <a:endParaRPr sz="1200">
              <a:solidFill>
                <a:srgbClr val="0D1117"/>
              </a:solidFill>
              <a:highlight>
                <a:schemeClr val="lt1"/>
              </a:highlight>
            </a:endParaRPr>
          </a:p>
          <a:p>
            <a:pPr indent="457200" lvl="0" marL="0" marR="152400" rtl="0" algn="l">
              <a:lnSpc>
                <a:spcPct val="145000"/>
              </a:lnSpc>
              <a:spcBef>
                <a:spcPts val="1200"/>
              </a:spcBef>
              <a:spcAft>
                <a:spcPts val="1200"/>
              </a:spcAft>
              <a:buNone/>
            </a:pPr>
            <a:r>
              <a:rPr lang="en-GB" sz="1200">
                <a:solidFill>
                  <a:srgbClr val="0D1117"/>
                </a:solidFill>
                <a:highlight>
                  <a:schemeClr val="lt1"/>
                </a:highlight>
              </a:rPr>
              <a:t># The final value is B="bar"</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idx="1" type="body"/>
          </p:nvPr>
        </p:nvSpPr>
        <p:spPr>
          <a:xfrm>
            <a:off x="311700" y="376775"/>
            <a:ext cx="8520600" cy="4192200"/>
          </a:xfrm>
          <a:prstGeom prst="rect">
            <a:avLst/>
          </a:prstGeom>
        </p:spPr>
        <p:txBody>
          <a:bodyPr anchorCtr="0" anchor="t" bIns="91425" lIns="91425" spcFirstLastPara="1" rIns="91425" wrap="square" tIns="91425">
            <a:normAutofit fontScale="92500" lnSpcReduction="20000"/>
          </a:bodyPr>
          <a:lstStyle/>
          <a:p>
            <a:pPr indent="0" lvl="0" marL="0" rtl="0" algn="l">
              <a:lnSpc>
                <a:spcPct val="125000"/>
              </a:lnSpc>
              <a:spcBef>
                <a:spcPts val="1800"/>
              </a:spcBef>
              <a:spcAft>
                <a:spcPts val="0"/>
              </a:spcAft>
              <a:buClr>
                <a:schemeClr val="dk1"/>
              </a:buClr>
              <a:buSzPct val="66666"/>
              <a:buFont typeface="Arial"/>
              <a:buNone/>
            </a:pPr>
            <a:r>
              <a:rPr b="1" lang="en-GB" sz="1650">
                <a:solidFill>
                  <a:srgbClr val="0D1117"/>
                </a:solidFill>
                <a:highlight>
                  <a:schemeClr val="lt1"/>
                </a:highlight>
              </a:rPr>
              <a:t>Assignment Type :=</a:t>
            </a:r>
            <a:endParaRPr b="1" sz="1650">
              <a:solidFill>
                <a:srgbClr val="0D1117"/>
              </a:solidFill>
              <a:highlight>
                <a:schemeClr val="lt1"/>
              </a:highlight>
            </a:endParaRPr>
          </a:p>
          <a:p>
            <a:pPr indent="0" lvl="0" marL="0" rtl="0" algn="l">
              <a:spcBef>
                <a:spcPts val="1200"/>
              </a:spcBef>
              <a:spcAft>
                <a:spcPts val="0"/>
              </a:spcAft>
              <a:buNone/>
            </a:pPr>
            <a:r>
              <a:rPr lang="en-GB" sz="1316">
                <a:solidFill>
                  <a:srgbClr val="0D1117"/>
                </a:solidFill>
                <a:highlight>
                  <a:schemeClr val="lt1"/>
                </a:highlight>
              </a:rPr>
              <a:t># Override</a:t>
            </a:r>
            <a:endParaRPr sz="1316">
              <a:solidFill>
                <a:srgbClr val="0D1117"/>
              </a:solidFill>
              <a:highlight>
                <a:schemeClr val="lt1"/>
              </a:highlight>
            </a:endParaRPr>
          </a:p>
          <a:p>
            <a:pPr indent="0" lvl="0" marL="0" rtl="0" algn="l">
              <a:spcBef>
                <a:spcPts val="1200"/>
              </a:spcBef>
              <a:spcAft>
                <a:spcPts val="0"/>
              </a:spcAft>
              <a:buNone/>
            </a:pPr>
            <a:r>
              <a:rPr lang="en-GB" sz="1316">
                <a:solidFill>
                  <a:srgbClr val="0D1117"/>
                </a:solidFill>
                <a:highlight>
                  <a:schemeClr val="lt1"/>
                </a:highlight>
              </a:rPr>
              <a:t>A ?= "foo"</a:t>
            </a:r>
            <a:endParaRPr sz="1316">
              <a:solidFill>
                <a:srgbClr val="0D1117"/>
              </a:solidFill>
              <a:highlight>
                <a:schemeClr val="lt1"/>
              </a:highlight>
            </a:endParaRPr>
          </a:p>
          <a:p>
            <a:pPr indent="0" lvl="0" marL="0" rtl="0" algn="l">
              <a:spcBef>
                <a:spcPts val="1200"/>
              </a:spcBef>
              <a:spcAft>
                <a:spcPts val="0"/>
              </a:spcAft>
              <a:buNone/>
            </a:pPr>
            <a:r>
              <a:rPr lang="en-GB" sz="1316">
                <a:solidFill>
                  <a:srgbClr val="0D1117"/>
                </a:solidFill>
                <a:highlight>
                  <a:schemeClr val="lt1"/>
                </a:highlight>
              </a:rPr>
              <a:t>A := "bar"</a:t>
            </a:r>
            <a:endParaRPr sz="1316">
              <a:solidFill>
                <a:srgbClr val="0D1117"/>
              </a:solidFill>
              <a:highlight>
                <a:schemeClr val="lt1"/>
              </a:highlight>
            </a:endParaRPr>
          </a:p>
          <a:p>
            <a:pPr indent="457200" lvl="0" marL="0" marR="152400" rtl="0" algn="l">
              <a:lnSpc>
                <a:spcPct val="145000"/>
              </a:lnSpc>
              <a:spcBef>
                <a:spcPts val="1200"/>
              </a:spcBef>
              <a:spcAft>
                <a:spcPts val="0"/>
              </a:spcAft>
              <a:buNone/>
            </a:pPr>
            <a:r>
              <a:rPr lang="en-GB" sz="1316">
                <a:solidFill>
                  <a:srgbClr val="0D1117"/>
                </a:solidFill>
                <a:highlight>
                  <a:schemeClr val="lt1"/>
                </a:highlight>
              </a:rPr>
              <a:t># The final value is A="bar"</a:t>
            </a:r>
            <a:endParaRPr sz="1316">
              <a:solidFill>
                <a:srgbClr val="0D1117"/>
              </a:solidFill>
              <a:highlight>
                <a:schemeClr val="lt1"/>
              </a:highlight>
            </a:endParaRPr>
          </a:p>
          <a:p>
            <a:pPr indent="0" lvl="0" marL="0" rtl="0" algn="l">
              <a:lnSpc>
                <a:spcPct val="125000"/>
              </a:lnSpc>
              <a:spcBef>
                <a:spcPts val="1800"/>
              </a:spcBef>
              <a:spcAft>
                <a:spcPts val="0"/>
              </a:spcAft>
              <a:buNone/>
            </a:pPr>
            <a:r>
              <a:rPr b="1" lang="en-GB" sz="1550">
                <a:solidFill>
                  <a:srgbClr val="0D1117"/>
                </a:solidFill>
                <a:highlight>
                  <a:schemeClr val="lt1"/>
                </a:highlight>
              </a:rPr>
              <a:t>Assignment Type += and =+</a:t>
            </a:r>
            <a:endParaRPr b="1" sz="1550">
              <a:solidFill>
                <a:srgbClr val="0D1117"/>
              </a:solidFill>
              <a:highlight>
                <a:schemeClr val="lt1"/>
              </a:highlight>
            </a:endParaRPr>
          </a:p>
          <a:p>
            <a:pPr indent="0" lvl="0" marL="0" marR="152400" rtl="0" algn="l">
              <a:lnSpc>
                <a:spcPct val="145000"/>
              </a:lnSpc>
              <a:spcBef>
                <a:spcPts val="1200"/>
              </a:spcBef>
              <a:spcAft>
                <a:spcPts val="0"/>
              </a:spcAft>
              <a:buNone/>
            </a:pPr>
            <a:r>
              <a:rPr lang="en-GB" sz="1343">
                <a:solidFill>
                  <a:srgbClr val="0D1117"/>
                </a:solidFill>
                <a:highlight>
                  <a:schemeClr val="lt1"/>
                </a:highlight>
              </a:rPr>
              <a:t># Prepend</a:t>
            </a:r>
            <a:endParaRPr sz="1343">
              <a:solidFill>
                <a:srgbClr val="0D1117"/>
              </a:solidFill>
              <a:highlight>
                <a:schemeClr val="lt1"/>
              </a:highlight>
            </a:endParaRPr>
          </a:p>
          <a:p>
            <a:pPr indent="0" lvl="0" marL="0" marR="152400" rtl="0" algn="l">
              <a:lnSpc>
                <a:spcPct val="145000"/>
              </a:lnSpc>
              <a:spcBef>
                <a:spcPts val="1200"/>
              </a:spcBef>
              <a:spcAft>
                <a:spcPts val="0"/>
              </a:spcAft>
              <a:buNone/>
            </a:pPr>
            <a:r>
              <a:rPr lang="en-GB" sz="1343">
                <a:solidFill>
                  <a:srgbClr val="0D1117"/>
                </a:solidFill>
                <a:highlight>
                  <a:schemeClr val="lt1"/>
                </a:highlight>
              </a:rPr>
              <a:t>B = "foo"</a:t>
            </a:r>
            <a:endParaRPr sz="1343">
              <a:solidFill>
                <a:srgbClr val="0D1117"/>
              </a:solidFill>
              <a:highlight>
                <a:schemeClr val="lt1"/>
              </a:highlight>
            </a:endParaRPr>
          </a:p>
          <a:p>
            <a:pPr indent="0" lvl="0" marL="0" marR="152400" rtl="0" algn="l">
              <a:lnSpc>
                <a:spcPct val="145000"/>
              </a:lnSpc>
              <a:spcBef>
                <a:spcPts val="1200"/>
              </a:spcBef>
              <a:spcAft>
                <a:spcPts val="0"/>
              </a:spcAft>
              <a:buNone/>
            </a:pPr>
            <a:r>
              <a:rPr lang="en-GB" sz="1343">
                <a:solidFill>
                  <a:srgbClr val="0D1117"/>
                </a:solidFill>
                <a:highlight>
                  <a:schemeClr val="lt1"/>
                </a:highlight>
              </a:rPr>
              <a:t>B =+ "bar"</a:t>
            </a:r>
            <a:endParaRPr sz="1343">
              <a:solidFill>
                <a:srgbClr val="0D1117"/>
              </a:solidFill>
              <a:highlight>
                <a:schemeClr val="lt1"/>
              </a:highlight>
            </a:endParaRPr>
          </a:p>
          <a:p>
            <a:pPr indent="457200" lvl="0" marL="0" marR="152400" rtl="0" algn="l">
              <a:lnSpc>
                <a:spcPct val="145000"/>
              </a:lnSpc>
              <a:spcBef>
                <a:spcPts val="1200"/>
              </a:spcBef>
              <a:spcAft>
                <a:spcPts val="0"/>
              </a:spcAft>
              <a:buNone/>
            </a:pPr>
            <a:r>
              <a:rPr lang="en-GB" sz="1343">
                <a:solidFill>
                  <a:srgbClr val="0D1117"/>
                </a:solidFill>
                <a:highlight>
                  <a:schemeClr val="lt1"/>
                </a:highlight>
              </a:rPr>
              <a:t># The final value is B="bar foo"</a:t>
            </a:r>
            <a:endParaRPr sz="1343">
              <a:solidFill>
                <a:srgbClr val="0D1117"/>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idx="1" type="body"/>
          </p:nvPr>
        </p:nvSpPr>
        <p:spPr>
          <a:xfrm>
            <a:off x="311700" y="376775"/>
            <a:ext cx="8520600" cy="4192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sz="1235">
                <a:solidFill>
                  <a:srgbClr val="0D1117"/>
                </a:solidFill>
                <a:highlight>
                  <a:schemeClr val="lt1"/>
                </a:highlight>
              </a:rPr>
              <a:t># Append</a:t>
            </a:r>
            <a:endParaRPr sz="1235">
              <a:solidFill>
                <a:srgbClr val="0D1117"/>
              </a:solidFill>
              <a:highlight>
                <a:schemeClr val="lt1"/>
              </a:highlight>
            </a:endParaRPr>
          </a:p>
          <a:p>
            <a:pPr indent="0" lvl="0" marL="0" rtl="0" algn="l">
              <a:spcBef>
                <a:spcPts val="1200"/>
              </a:spcBef>
              <a:spcAft>
                <a:spcPts val="0"/>
              </a:spcAft>
              <a:buNone/>
            </a:pPr>
            <a:r>
              <a:rPr lang="en-GB" sz="1235">
                <a:solidFill>
                  <a:srgbClr val="0D1117"/>
                </a:solidFill>
                <a:highlight>
                  <a:schemeClr val="lt1"/>
                </a:highlight>
              </a:rPr>
              <a:t>A ?= "val"</a:t>
            </a:r>
            <a:endParaRPr sz="1235">
              <a:solidFill>
                <a:srgbClr val="0D1117"/>
              </a:solidFill>
              <a:highlight>
                <a:schemeClr val="lt1"/>
              </a:highlight>
            </a:endParaRPr>
          </a:p>
          <a:p>
            <a:pPr indent="0" lvl="0" marL="0" rtl="0" algn="l">
              <a:spcBef>
                <a:spcPts val="1200"/>
              </a:spcBef>
              <a:spcAft>
                <a:spcPts val="0"/>
              </a:spcAft>
              <a:buNone/>
            </a:pPr>
            <a:r>
              <a:rPr lang="en-GB" sz="1235">
                <a:solidFill>
                  <a:srgbClr val="0D1117"/>
                </a:solidFill>
                <a:highlight>
                  <a:schemeClr val="lt1"/>
                </a:highlight>
              </a:rPr>
              <a:t>A += "var"</a:t>
            </a:r>
            <a:endParaRPr sz="1235">
              <a:solidFill>
                <a:srgbClr val="0D1117"/>
              </a:solidFill>
              <a:highlight>
                <a:schemeClr val="lt1"/>
              </a:highlight>
            </a:endParaRPr>
          </a:p>
          <a:p>
            <a:pPr indent="457200" lvl="0" marL="0" marR="152400" rtl="0" algn="l">
              <a:lnSpc>
                <a:spcPct val="145000"/>
              </a:lnSpc>
              <a:spcBef>
                <a:spcPts val="1200"/>
              </a:spcBef>
              <a:spcAft>
                <a:spcPts val="0"/>
              </a:spcAft>
              <a:buNone/>
            </a:pPr>
            <a:r>
              <a:rPr lang="en-GB" sz="1235">
                <a:solidFill>
                  <a:srgbClr val="0D1117"/>
                </a:solidFill>
                <a:highlight>
                  <a:schemeClr val="lt1"/>
                </a:highlight>
              </a:rPr>
              <a:t># The final value is A="var"</a:t>
            </a:r>
            <a:endParaRPr sz="1235">
              <a:solidFill>
                <a:srgbClr val="0D1117"/>
              </a:solidFill>
              <a:highlight>
                <a:schemeClr val="lt1"/>
              </a:highlight>
            </a:endParaRPr>
          </a:p>
          <a:p>
            <a:pPr indent="0" lvl="0" marL="0" marR="152400" rtl="0" algn="l">
              <a:lnSpc>
                <a:spcPct val="145000"/>
              </a:lnSpc>
              <a:spcBef>
                <a:spcPts val="0"/>
              </a:spcBef>
              <a:spcAft>
                <a:spcPts val="0"/>
              </a:spcAft>
              <a:buClr>
                <a:schemeClr val="dk1"/>
              </a:buClr>
              <a:buSzPct val="62857"/>
              <a:buFont typeface="Arial"/>
              <a:buNone/>
            </a:pPr>
            <a:r>
              <a:rPr b="1" lang="en-GB" sz="1750">
                <a:solidFill>
                  <a:srgbClr val="0D1117"/>
                </a:solidFill>
                <a:highlight>
                  <a:schemeClr val="lt1"/>
                </a:highlight>
              </a:rPr>
              <a:t>Assignment Type .= and =.</a:t>
            </a:r>
            <a:endParaRPr b="1" sz="1750">
              <a:solidFill>
                <a:srgbClr val="0D1117"/>
              </a:solidFill>
              <a:highlight>
                <a:schemeClr val="lt1"/>
              </a:highlight>
            </a:endParaRPr>
          </a:p>
          <a:p>
            <a:pPr indent="0" lvl="0" marL="0" rtl="0" algn="l">
              <a:spcBef>
                <a:spcPts val="0"/>
              </a:spcBef>
              <a:spcAft>
                <a:spcPts val="0"/>
              </a:spcAft>
              <a:buNone/>
            </a:pPr>
            <a:r>
              <a:t/>
            </a:r>
            <a:endParaRPr sz="1246">
              <a:solidFill>
                <a:srgbClr val="0D1117"/>
              </a:solidFill>
              <a:highlight>
                <a:schemeClr val="lt1"/>
              </a:highlight>
            </a:endParaRPr>
          </a:p>
          <a:p>
            <a:pPr indent="0" lvl="0" marL="0" rtl="0" algn="l">
              <a:spcBef>
                <a:spcPts val="1200"/>
              </a:spcBef>
              <a:spcAft>
                <a:spcPts val="0"/>
              </a:spcAft>
              <a:buNone/>
            </a:pPr>
            <a:r>
              <a:rPr lang="en-GB" sz="1246">
                <a:solidFill>
                  <a:srgbClr val="0D1117"/>
                </a:solidFill>
                <a:highlight>
                  <a:schemeClr val="lt1"/>
                </a:highlight>
              </a:rPr>
              <a:t># Append</a:t>
            </a:r>
            <a:endParaRPr sz="1246">
              <a:solidFill>
                <a:srgbClr val="0D1117"/>
              </a:solidFill>
              <a:highlight>
                <a:schemeClr val="lt1"/>
              </a:highlight>
            </a:endParaRPr>
          </a:p>
          <a:p>
            <a:pPr indent="0" lvl="0" marL="0" rtl="0" algn="l">
              <a:spcBef>
                <a:spcPts val="1200"/>
              </a:spcBef>
              <a:spcAft>
                <a:spcPts val="0"/>
              </a:spcAft>
              <a:buNone/>
            </a:pPr>
            <a:r>
              <a:rPr lang="en-GB" sz="1246">
                <a:solidFill>
                  <a:srgbClr val="0D1117"/>
                </a:solidFill>
                <a:highlight>
                  <a:schemeClr val="lt1"/>
                </a:highlight>
              </a:rPr>
              <a:t>A = "foo"</a:t>
            </a:r>
            <a:endParaRPr sz="1246">
              <a:solidFill>
                <a:srgbClr val="0D1117"/>
              </a:solidFill>
              <a:highlight>
                <a:schemeClr val="lt1"/>
              </a:highlight>
            </a:endParaRPr>
          </a:p>
          <a:p>
            <a:pPr indent="0" lvl="0" marL="0" rtl="0" algn="l">
              <a:spcBef>
                <a:spcPts val="1200"/>
              </a:spcBef>
              <a:spcAft>
                <a:spcPts val="0"/>
              </a:spcAft>
              <a:buNone/>
            </a:pPr>
            <a:r>
              <a:rPr lang="en-GB" sz="1246">
                <a:solidFill>
                  <a:srgbClr val="0D1117"/>
                </a:solidFill>
                <a:highlight>
                  <a:schemeClr val="lt1"/>
                </a:highlight>
              </a:rPr>
              <a:t>A .= "bar"</a:t>
            </a:r>
            <a:endParaRPr sz="1246">
              <a:solidFill>
                <a:srgbClr val="0D1117"/>
              </a:solidFill>
              <a:highlight>
                <a:schemeClr val="lt1"/>
              </a:highlight>
            </a:endParaRPr>
          </a:p>
          <a:p>
            <a:pPr indent="457200" lvl="0" marL="0" rtl="0" algn="l">
              <a:spcBef>
                <a:spcPts val="1200"/>
              </a:spcBef>
              <a:spcAft>
                <a:spcPts val="0"/>
              </a:spcAft>
              <a:buNone/>
            </a:pPr>
            <a:r>
              <a:rPr lang="en-GB" sz="1246">
                <a:solidFill>
                  <a:srgbClr val="0D1117"/>
                </a:solidFill>
                <a:highlight>
                  <a:schemeClr val="lt1"/>
                </a:highlight>
              </a:rPr>
              <a:t># The final value is A="foobar" </a:t>
            </a:r>
            <a:endParaRPr sz="1246">
              <a:solidFill>
                <a:srgbClr val="0D1117"/>
              </a:solidFill>
              <a:highlight>
                <a:schemeClr val="lt1"/>
              </a:highlight>
            </a:endParaRPr>
          </a:p>
          <a:p>
            <a:pPr indent="0" lvl="0" marL="0" rtl="0" algn="l">
              <a:spcBef>
                <a:spcPts val="1200"/>
              </a:spcBef>
              <a:spcAft>
                <a:spcPts val="0"/>
              </a:spcAft>
              <a:buNone/>
            </a:pPr>
            <a:r>
              <a:rPr lang="en-GB" sz="1246">
                <a:solidFill>
                  <a:srgbClr val="0D1117"/>
                </a:solidFill>
                <a:highlight>
                  <a:schemeClr val="lt1"/>
                </a:highlight>
              </a:rPr>
              <a:t># Prepend</a:t>
            </a:r>
            <a:endParaRPr sz="1246">
              <a:solidFill>
                <a:srgbClr val="0D1117"/>
              </a:solidFill>
              <a:highlight>
                <a:schemeClr val="lt1"/>
              </a:highlight>
            </a:endParaRPr>
          </a:p>
          <a:p>
            <a:pPr indent="0" lvl="0" marL="0" rtl="0" algn="l">
              <a:spcBef>
                <a:spcPts val="1200"/>
              </a:spcBef>
              <a:spcAft>
                <a:spcPts val="0"/>
              </a:spcAft>
              <a:buNone/>
            </a:pPr>
            <a:r>
              <a:rPr lang="en-GB" sz="1246">
                <a:solidFill>
                  <a:srgbClr val="0D1117"/>
                </a:solidFill>
                <a:highlight>
                  <a:schemeClr val="lt1"/>
                </a:highlight>
              </a:rPr>
              <a:t>B = "foo"</a:t>
            </a:r>
            <a:endParaRPr sz="1246">
              <a:solidFill>
                <a:srgbClr val="0D1117"/>
              </a:solidFill>
              <a:highlight>
                <a:schemeClr val="lt1"/>
              </a:highlight>
            </a:endParaRPr>
          </a:p>
          <a:p>
            <a:pPr indent="0" lvl="0" marL="0" rtl="0" algn="l">
              <a:spcBef>
                <a:spcPts val="1200"/>
              </a:spcBef>
              <a:spcAft>
                <a:spcPts val="0"/>
              </a:spcAft>
              <a:buNone/>
            </a:pPr>
            <a:r>
              <a:rPr lang="en-GB" sz="1246">
                <a:solidFill>
                  <a:srgbClr val="0D1117"/>
                </a:solidFill>
                <a:highlight>
                  <a:schemeClr val="lt1"/>
                </a:highlight>
              </a:rPr>
              <a:t>B =. "Bar"</a:t>
            </a:r>
            <a:endParaRPr sz="1246">
              <a:solidFill>
                <a:srgbClr val="0D1117"/>
              </a:solidFill>
              <a:highlight>
                <a:schemeClr val="lt1"/>
              </a:highlight>
            </a:endParaRPr>
          </a:p>
          <a:p>
            <a:pPr indent="457200" lvl="0" marL="0" rtl="0" algn="l">
              <a:spcBef>
                <a:spcPts val="1200"/>
              </a:spcBef>
              <a:spcAft>
                <a:spcPts val="1200"/>
              </a:spcAft>
              <a:buNone/>
            </a:pPr>
            <a:r>
              <a:rPr lang="en-GB" sz="1246">
                <a:solidFill>
                  <a:srgbClr val="0D1117"/>
                </a:solidFill>
                <a:highlight>
                  <a:schemeClr val="lt1"/>
                </a:highlight>
              </a:rPr>
              <a:t># The final value is B="barfoo"</a:t>
            </a:r>
            <a:endParaRPr sz="1646"/>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7"/>
          <p:cNvSpPr txBox="1"/>
          <p:nvPr>
            <p:ph idx="1" type="body"/>
          </p:nvPr>
        </p:nvSpPr>
        <p:spPr>
          <a:xfrm>
            <a:off x="311700" y="340550"/>
            <a:ext cx="8520600" cy="4228200"/>
          </a:xfrm>
          <a:prstGeom prst="rect">
            <a:avLst/>
          </a:prstGeom>
        </p:spPr>
        <p:txBody>
          <a:bodyPr anchorCtr="0" anchor="t" bIns="91425" lIns="91425" spcFirstLastPara="1" rIns="91425" wrap="square" tIns="91425">
            <a:normAutofit lnSpcReduction="10000"/>
          </a:bodyPr>
          <a:lstStyle/>
          <a:p>
            <a:pPr indent="0" lvl="0" marL="0" rtl="0" algn="l">
              <a:lnSpc>
                <a:spcPct val="125000"/>
              </a:lnSpc>
              <a:spcBef>
                <a:spcPts val="1800"/>
              </a:spcBef>
              <a:spcAft>
                <a:spcPts val="0"/>
              </a:spcAft>
              <a:buClr>
                <a:schemeClr val="dk1"/>
              </a:buClr>
              <a:buSzPts val="1100"/>
              <a:buFont typeface="Arial"/>
              <a:buNone/>
            </a:pPr>
            <a:r>
              <a:rPr b="1" lang="en-GB" sz="1650">
                <a:solidFill>
                  <a:srgbClr val="0D1117"/>
                </a:solidFill>
                <a:highlight>
                  <a:schemeClr val="lt1"/>
                </a:highlight>
              </a:rPr>
              <a:t>Assignment Type :append, :prepend and :remove</a:t>
            </a:r>
            <a:endParaRPr b="1" sz="1650">
              <a:solidFill>
                <a:srgbClr val="0D1117"/>
              </a:solidFill>
              <a:highlight>
                <a:schemeClr val="lt1"/>
              </a:highlight>
            </a:endParaRPr>
          </a:p>
          <a:p>
            <a:pPr indent="0" lvl="0" marL="0" rtl="0" algn="l">
              <a:spcBef>
                <a:spcPts val="1200"/>
              </a:spcBef>
              <a:spcAft>
                <a:spcPts val="0"/>
              </a:spcAft>
              <a:buNone/>
            </a:pPr>
            <a:r>
              <a:rPr lang="en-GB" sz="1000">
                <a:solidFill>
                  <a:srgbClr val="0D1117"/>
                </a:solidFill>
                <a:highlight>
                  <a:schemeClr val="lt1"/>
                </a:highlight>
              </a:rPr>
              <a:t># Append</a:t>
            </a:r>
            <a:endParaRPr sz="1000">
              <a:solidFill>
                <a:srgbClr val="0D1117"/>
              </a:solidFill>
              <a:highlight>
                <a:schemeClr val="lt1"/>
              </a:highlight>
            </a:endParaRPr>
          </a:p>
          <a:p>
            <a:pPr indent="0" lvl="0" marL="0" rtl="0" algn="l">
              <a:spcBef>
                <a:spcPts val="1200"/>
              </a:spcBef>
              <a:spcAft>
                <a:spcPts val="0"/>
              </a:spcAft>
              <a:buNone/>
            </a:pPr>
            <a:r>
              <a:rPr lang="en-GB" sz="1000">
                <a:solidFill>
                  <a:srgbClr val="0D1117"/>
                </a:solidFill>
                <a:highlight>
                  <a:schemeClr val="lt1"/>
                </a:highlight>
              </a:rPr>
              <a:t>A = "foo"</a:t>
            </a:r>
            <a:endParaRPr sz="1000">
              <a:solidFill>
                <a:srgbClr val="0D1117"/>
              </a:solidFill>
              <a:highlight>
                <a:schemeClr val="lt1"/>
              </a:highlight>
            </a:endParaRPr>
          </a:p>
          <a:p>
            <a:pPr indent="0" lvl="0" marL="0" rtl="0" algn="l">
              <a:spcBef>
                <a:spcPts val="1200"/>
              </a:spcBef>
              <a:spcAft>
                <a:spcPts val="0"/>
              </a:spcAft>
              <a:buNone/>
            </a:pPr>
            <a:r>
              <a:rPr lang="en-GB" sz="1000">
                <a:solidFill>
                  <a:srgbClr val="0D1117"/>
                </a:solidFill>
                <a:highlight>
                  <a:schemeClr val="lt1"/>
                </a:highlight>
              </a:rPr>
              <a:t>A:append = "bar"</a:t>
            </a:r>
            <a:endParaRPr sz="1000">
              <a:solidFill>
                <a:srgbClr val="0D1117"/>
              </a:solidFill>
              <a:highlight>
                <a:schemeClr val="lt1"/>
              </a:highlight>
            </a:endParaRPr>
          </a:p>
          <a:p>
            <a:pPr indent="0" lvl="0" marL="152400" marR="152400" rtl="0" algn="l">
              <a:lnSpc>
                <a:spcPct val="145000"/>
              </a:lnSpc>
              <a:spcBef>
                <a:spcPts val="1200"/>
              </a:spcBef>
              <a:spcAft>
                <a:spcPts val="0"/>
              </a:spcAft>
              <a:buClr>
                <a:schemeClr val="dk1"/>
              </a:buClr>
              <a:buSzPts val="1100"/>
              <a:buFont typeface="Arial"/>
              <a:buNone/>
            </a:pPr>
            <a:r>
              <a:rPr lang="en-GB" sz="1000">
                <a:solidFill>
                  <a:srgbClr val="0D1117"/>
                </a:solidFill>
                <a:highlight>
                  <a:schemeClr val="lt1"/>
                </a:highlight>
              </a:rPr>
              <a:t># The final value is A="foobar"</a:t>
            </a:r>
            <a:endParaRPr sz="1000">
              <a:solidFill>
                <a:srgbClr val="0D1117"/>
              </a:solidFill>
              <a:highlight>
                <a:schemeClr val="lt1"/>
              </a:highlight>
            </a:endParaRPr>
          </a:p>
          <a:p>
            <a:pPr indent="0" lvl="0" marL="0" rtl="0" algn="l">
              <a:spcBef>
                <a:spcPts val="0"/>
              </a:spcBef>
              <a:spcAft>
                <a:spcPts val="0"/>
              </a:spcAft>
              <a:buNone/>
            </a:pPr>
            <a:r>
              <a:rPr lang="en-GB" sz="1000">
                <a:solidFill>
                  <a:srgbClr val="0D1117"/>
                </a:solidFill>
                <a:highlight>
                  <a:schemeClr val="lt1"/>
                </a:highlight>
              </a:rPr>
              <a:t># Prepend</a:t>
            </a:r>
            <a:endParaRPr sz="1000">
              <a:solidFill>
                <a:srgbClr val="0D1117"/>
              </a:solidFill>
              <a:highlight>
                <a:schemeClr val="lt1"/>
              </a:highlight>
            </a:endParaRPr>
          </a:p>
          <a:p>
            <a:pPr indent="0" lvl="0" marL="0" rtl="0" algn="l">
              <a:spcBef>
                <a:spcPts val="1200"/>
              </a:spcBef>
              <a:spcAft>
                <a:spcPts val="0"/>
              </a:spcAft>
              <a:buNone/>
            </a:pPr>
            <a:r>
              <a:rPr lang="en-GB" sz="1000">
                <a:solidFill>
                  <a:srgbClr val="0D1117"/>
                </a:solidFill>
                <a:highlight>
                  <a:schemeClr val="lt1"/>
                </a:highlight>
              </a:rPr>
              <a:t>A = "foo"</a:t>
            </a:r>
            <a:endParaRPr sz="1000">
              <a:solidFill>
                <a:srgbClr val="0D1117"/>
              </a:solidFill>
              <a:highlight>
                <a:schemeClr val="lt1"/>
              </a:highlight>
            </a:endParaRPr>
          </a:p>
          <a:p>
            <a:pPr indent="0" lvl="0" marL="0" rtl="0" algn="l">
              <a:spcBef>
                <a:spcPts val="1200"/>
              </a:spcBef>
              <a:spcAft>
                <a:spcPts val="0"/>
              </a:spcAft>
              <a:buNone/>
            </a:pPr>
            <a:r>
              <a:rPr lang="en-GB" sz="1000">
                <a:solidFill>
                  <a:srgbClr val="0D1117"/>
                </a:solidFill>
                <a:highlight>
                  <a:schemeClr val="lt1"/>
                </a:highlight>
              </a:rPr>
              <a:t>A:prepend = "bar"</a:t>
            </a:r>
            <a:endParaRPr sz="1000">
              <a:solidFill>
                <a:srgbClr val="0D1117"/>
              </a:solidFill>
              <a:highlight>
                <a:schemeClr val="lt1"/>
              </a:highlight>
            </a:endParaRPr>
          </a:p>
          <a:p>
            <a:pPr indent="0" lvl="0" marL="152400" marR="152400" rtl="0" algn="l">
              <a:lnSpc>
                <a:spcPct val="145000"/>
              </a:lnSpc>
              <a:spcBef>
                <a:spcPts val="1200"/>
              </a:spcBef>
              <a:spcAft>
                <a:spcPts val="0"/>
              </a:spcAft>
              <a:buClr>
                <a:schemeClr val="dk1"/>
              </a:buClr>
              <a:buSzPts val="1100"/>
              <a:buFont typeface="Arial"/>
              <a:buNone/>
            </a:pPr>
            <a:r>
              <a:rPr lang="en-GB" sz="1000">
                <a:solidFill>
                  <a:srgbClr val="0D1117"/>
                </a:solidFill>
                <a:highlight>
                  <a:schemeClr val="lt1"/>
                </a:highlight>
              </a:rPr>
              <a:t># The final value is A="barfoo"</a:t>
            </a:r>
            <a:endParaRPr sz="1000">
              <a:solidFill>
                <a:srgbClr val="0D1117"/>
              </a:solidFill>
              <a:highlight>
                <a:schemeClr val="lt1"/>
              </a:highlight>
            </a:endParaRPr>
          </a:p>
          <a:p>
            <a:pPr indent="0" lvl="0" marL="0" rtl="0" algn="l">
              <a:spcBef>
                <a:spcPts val="0"/>
              </a:spcBef>
              <a:spcAft>
                <a:spcPts val="0"/>
              </a:spcAft>
              <a:buNone/>
            </a:pPr>
            <a:r>
              <a:rPr lang="en-GB" sz="1200">
                <a:solidFill>
                  <a:srgbClr val="0D1117"/>
                </a:solidFill>
                <a:highlight>
                  <a:schemeClr val="lt1"/>
                </a:highlight>
              </a:rPr>
              <a:t>#remove</a:t>
            </a:r>
            <a:endParaRPr sz="120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A = "foo bar"</a:t>
            </a:r>
            <a:endParaRPr sz="1200">
              <a:solidFill>
                <a:srgbClr val="0D1117"/>
              </a:solidFill>
              <a:highlight>
                <a:schemeClr val="lt1"/>
              </a:highlight>
            </a:endParaRPr>
          </a:p>
          <a:p>
            <a:pPr indent="0" lvl="0" marL="152400" marR="152400" rtl="0" algn="l">
              <a:lnSpc>
                <a:spcPct val="145000"/>
              </a:lnSpc>
              <a:spcBef>
                <a:spcPts val="1200"/>
              </a:spcBef>
              <a:spcAft>
                <a:spcPts val="0"/>
              </a:spcAft>
              <a:buClr>
                <a:schemeClr val="dk1"/>
              </a:buClr>
              <a:buSzPts val="1100"/>
              <a:buFont typeface="Arial"/>
              <a:buNone/>
            </a:pPr>
            <a:r>
              <a:rPr lang="en-GB" sz="1200">
                <a:solidFill>
                  <a:srgbClr val="0D1117"/>
                </a:solidFill>
                <a:highlight>
                  <a:schemeClr val="lt1"/>
                </a:highlight>
              </a:rPr>
              <a:t>A:remove = "foo"</a:t>
            </a:r>
            <a:endParaRPr sz="1200">
              <a:solidFill>
                <a:srgbClr val="0D1117"/>
              </a:solidFill>
              <a:highlight>
                <a:schemeClr val="lt1"/>
              </a:highlight>
            </a:endParaRPr>
          </a:p>
          <a:p>
            <a:pPr indent="0" lvl="0" marL="152400" marR="152400" rtl="0" algn="l">
              <a:lnSpc>
                <a:spcPct val="145000"/>
              </a:lnSpc>
              <a:spcBef>
                <a:spcPts val="0"/>
              </a:spcBef>
              <a:spcAft>
                <a:spcPts val="0"/>
              </a:spcAft>
              <a:buClr>
                <a:schemeClr val="dk1"/>
              </a:buClr>
              <a:buSzPts val="1100"/>
              <a:buFont typeface="Arial"/>
              <a:buNone/>
            </a:pPr>
            <a:r>
              <a:rPr lang="en-GB" sz="1200">
                <a:solidFill>
                  <a:srgbClr val="0D1117"/>
                </a:solidFill>
                <a:highlight>
                  <a:schemeClr val="lt1"/>
                </a:highlight>
              </a:rPr>
              <a:t># The final value is A=" bar"</a:t>
            </a:r>
            <a:endParaRPr sz="1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8"/>
          <p:cNvSpPr txBox="1"/>
          <p:nvPr>
            <p:ph type="title"/>
          </p:nvPr>
        </p:nvSpPr>
        <p:spPr>
          <a:xfrm>
            <a:off x="311700" y="4377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Clr>
                <a:schemeClr val="dk1"/>
              </a:buClr>
              <a:buSzPct val="64705"/>
              <a:buFont typeface="Arial"/>
              <a:buNone/>
            </a:pPr>
            <a:r>
              <a:rPr b="1" lang="en-GB" sz="1700">
                <a:solidFill>
                  <a:srgbClr val="0D1117"/>
                </a:solidFill>
                <a:highlight>
                  <a:schemeClr val="lt1"/>
                </a:highlight>
              </a:rPr>
              <a:t> </a:t>
            </a:r>
            <a:r>
              <a:rPr b="1" lang="en-GB" sz="1922">
                <a:solidFill>
                  <a:srgbClr val="0D1117"/>
                </a:solidFill>
                <a:highlight>
                  <a:schemeClr val="lt1"/>
                </a:highlight>
              </a:rPr>
              <a:t>Recipe</a:t>
            </a:r>
            <a:endParaRPr b="1" sz="1922">
              <a:solidFill>
                <a:srgbClr val="0D1117"/>
              </a:solidFill>
              <a:highlight>
                <a:schemeClr val="lt1"/>
              </a:highlight>
            </a:endParaRPr>
          </a:p>
          <a:p>
            <a:pPr indent="0" lvl="0" marL="0" rtl="0" algn="l">
              <a:spcBef>
                <a:spcPts val="1200"/>
              </a:spcBef>
              <a:spcAft>
                <a:spcPts val="0"/>
              </a:spcAft>
              <a:buNone/>
            </a:pPr>
            <a:r>
              <a:t/>
            </a:r>
            <a:endParaRPr/>
          </a:p>
        </p:txBody>
      </p:sp>
      <p:sp>
        <p:nvSpPr>
          <p:cNvPr id="191" name="Google Shape;191;p38"/>
          <p:cNvSpPr txBox="1"/>
          <p:nvPr>
            <p:ph idx="1" type="body"/>
          </p:nvPr>
        </p:nvSpPr>
        <p:spPr>
          <a:xfrm>
            <a:off x="311700" y="893450"/>
            <a:ext cx="8520600" cy="3915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3875">
                <a:solidFill>
                  <a:srgbClr val="0D1117"/>
                </a:solidFill>
                <a:highlight>
                  <a:schemeClr val="lt1"/>
                </a:highlight>
              </a:rPr>
              <a:t>Recipes are fundamental components in the Yocto Project environment.</a:t>
            </a:r>
            <a:endParaRPr sz="3875">
              <a:solidFill>
                <a:srgbClr val="0D1117"/>
              </a:solidFill>
              <a:highlight>
                <a:schemeClr val="lt1"/>
              </a:highlight>
            </a:endParaRPr>
          </a:p>
          <a:p>
            <a:pPr indent="0" lvl="0" marL="0" rtl="0" algn="l">
              <a:spcBef>
                <a:spcPts val="1200"/>
              </a:spcBef>
              <a:spcAft>
                <a:spcPts val="0"/>
              </a:spcAft>
              <a:buNone/>
            </a:pPr>
            <a:r>
              <a:rPr lang="en-GB" sz="3875">
                <a:solidFill>
                  <a:srgbClr val="0D1117"/>
                </a:solidFill>
                <a:highlight>
                  <a:schemeClr val="lt1"/>
                </a:highlight>
              </a:rPr>
              <a:t>A Yocto/OpenEmbedded recipe is a text file with file extension .bb</a:t>
            </a:r>
            <a:endParaRPr sz="3875">
              <a:solidFill>
                <a:srgbClr val="0D1117"/>
              </a:solidFill>
              <a:highlight>
                <a:schemeClr val="lt1"/>
              </a:highlight>
            </a:endParaRPr>
          </a:p>
          <a:p>
            <a:pPr indent="0" lvl="0" marL="0" rtl="0" algn="l">
              <a:spcBef>
                <a:spcPts val="1200"/>
              </a:spcBef>
              <a:spcAft>
                <a:spcPts val="0"/>
              </a:spcAft>
              <a:buNone/>
            </a:pPr>
            <a:r>
              <a:rPr lang="en-GB" sz="3875">
                <a:solidFill>
                  <a:srgbClr val="0D1117"/>
                </a:solidFill>
                <a:highlight>
                  <a:schemeClr val="lt1"/>
                </a:highlight>
              </a:rPr>
              <a:t>Each software component built by the OpenEmbedded build system requires a recipe to define the component</a:t>
            </a:r>
            <a:endParaRPr sz="3875">
              <a:solidFill>
                <a:srgbClr val="0D1117"/>
              </a:solidFill>
              <a:highlight>
                <a:schemeClr val="lt1"/>
              </a:highlight>
            </a:endParaRPr>
          </a:p>
          <a:p>
            <a:pPr indent="0" lvl="0" marL="0" rtl="0" algn="l">
              <a:lnSpc>
                <a:spcPct val="125000"/>
              </a:lnSpc>
              <a:spcBef>
                <a:spcPts val="1800"/>
              </a:spcBef>
              <a:spcAft>
                <a:spcPts val="0"/>
              </a:spcAft>
              <a:buNone/>
            </a:pPr>
            <a:r>
              <a:rPr b="1" lang="en-GB" sz="5175">
                <a:solidFill>
                  <a:srgbClr val="0D1117"/>
                </a:solidFill>
                <a:highlight>
                  <a:schemeClr val="lt1"/>
                </a:highlight>
              </a:rPr>
              <a:t> Hello World</a:t>
            </a:r>
            <a:endParaRPr sz="4675">
              <a:solidFill>
                <a:srgbClr val="0D1117"/>
              </a:solidFill>
              <a:highlight>
                <a:schemeClr val="lt1"/>
              </a:highlight>
            </a:endParaRPr>
          </a:p>
          <a:p>
            <a:pPr indent="0" lvl="0" marL="0" rtl="0" algn="l">
              <a:lnSpc>
                <a:spcPct val="125000"/>
              </a:lnSpc>
              <a:spcBef>
                <a:spcPts val="1800"/>
              </a:spcBef>
              <a:spcAft>
                <a:spcPts val="0"/>
              </a:spcAft>
              <a:buNone/>
            </a:pPr>
            <a:r>
              <a:rPr lang="en-GB" sz="3475">
                <a:solidFill>
                  <a:srgbClr val="0D1117"/>
                </a:solidFill>
                <a:highlight>
                  <a:schemeClr val="lt1"/>
                </a:highlight>
              </a:rPr>
              <a:t>A recipe contains information about single piece of software.</a:t>
            </a:r>
            <a:endParaRPr sz="3475">
              <a:solidFill>
                <a:srgbClr val="0D1117"/>
              </a:solidFill>
              <a:highlight>
                <a:schemeClr val="lt1"/>
              </a:highlight>
            </a:endParaRPr>
          </a:p>
          <a:p>
            <a:pPr indent="-283780" lvl="0" marL="457200" rtl="0" algn="l">
              <a:lnSpc>
                <a:spcPct val="150000"/>
              </a:lnSpc>
              <a:spcBef>
                <a:spcPts val="1200"/>
              </a:spcBef>
              <a:spcAft>
                <a:spcPts val="0"/>
              </a:spcAft>
              <a:buClr>
                <a:srgbClr val="0D1117"/>
              </a:buClr>
              <a:buSzPct val="100000"/>
              <a:buChar char="●"/>
            </a:pPr>
            <a:r>
              <a:rPr lang="en-GB" sz="3475">
                <a:solidFill>
                  <a:srgbClr val="0D1117"/>
                </a:solidFill>
                <a:highlight>
                  <a:schemeClr val="lt1"/>
                </a:highlight>
              </a:rPr>
              <a:t>A helloworld.c program</a:t>
            </a:r>
            <a:endParaRPr sz="3475">
              <a:solidFill>
                <a:srgbClr val="0D1117"/>
              </a:solidFill>
              <a:highlight>
                <a:schemeClr val="lt1"/>
              </a:highlight>
            </a:endParaRPr>
          </a:p>
          <a:p>
            <a:pPr indent="-283780" lvl="0" marL="457200" rtl="0" algn="l">
              <a:lnSpc>
                <a:spcPct val="150000"/>
              </a:lnSpc>
              <a:spcBef>
                <a:spcPts val="0"/>
              </a:spcBef>
              <a:spcAft>
                <a:spcPts val="0"/>
              </a:spcAft>
              <a:buClr>
                <a:srgbClr val="0D1117"/>
              </a:buClr>
              <a:buSzPct val="100000"/>
              <a:buChar char="●"/>
            </a:pPr>
            <a:r>
              <a:rPr lang="en-GB" sz="3475">
                <a:solidFill>
                  <a:srgbClr val="0D1117"/>
                </a:solidFill>
                <a:highlight>
                  <a:schemeClr val="lt1"/>
                </a:highlight>
              </a:rPr>
              <a:t>SUMMARY : A brief description of the Recipe</a:t>
            </a:r>
            <a:endParaRPr sz="3475">
              <a:solidFill>
                <a:srgbClr val="0D1117"/>
              </a:solidFill>
              <a:highlight>
                <a:schemeClr val="lt1"/>
              </a:highlight>
            </a:endParaRPr>
          </a:p>
          <a:p>
            <a:pPr indent="-283780" lvl="0" marL="457200" rtl="0" algn="l">
              <a:lnSpc>
                <a:spcPct val="150000"/>
              </a:lnSpc>
              <a:spcBef>
                <a:spcPts val="0"/>
              </a:spcBef>
              <a:spcAft>
                <a:spcPts val="0"/>
              </a:spcAft>
              <a:buClr>
                <a:srgbClr val="0D1117"/>
              </a:buClr>
              <a:buSzPct val="100000"/>
              <a:buChar char="●"/>
            </a:pPr>
            <a:r>
              <a:rPr lang="en-GB" sz="3475">
                <a:solidFill>
                  <a:srgbClr val="0D1117"/>
                </a:solidFill>
                <a:highlight>
                  <a:schemeClr val="lt1"/>
                </a:highlight>
              </a:rPr>
              <a:t>LICENSE : Which Type of License are we going to use E.g MIT, GPL, BSD etc.</a:t>
            </a:r>
            <a:endParaRPr sz="3475">
              <a:solidFill>
                <a:srgbClr val="0D1117"/>
              </a:solidFill>
              <a:highlight>
                <a:schemeClr val="lt1"/>
              </a:highlight>
            </a:endParaRPr>
          </a:p>
          <a:p>
            <a:pPr indent="-283780" lvl="0" marL="457200" rtl="0" algn="l">
              <a:lnSpc>
                <a:spcPct val="150000"/>
              </a:lnSpc>
              <a:spcBef>
                <a:spcPts val="0"/>
              </a:spcBef>
              <a:spcAft>
                <a:spcPts val="0"/>
              </a:spcAft>
              <a:buClr>
                <a:srgbClr val="0D1117"/>
              </a:buClr>
              <a:buSzPct val="100000"/>
              <a:buChar char="●"/>
            </a:pPr>
            <a:r>
              <a:rPr lang="en-GB" sz="3475">
                <a:solidFill>
                  <a:srgbClr val="0D1117"/>
                </a:solidFill>
                <a:highlight>
                  <a:schemeClr val="lt1"/>
                </a:highlight>
              </a:rPr>
              <a:t>LIC_FILES_CHKSUM : License file location and its md5 checksum.</a:t>
            </a:r>
            <a:endParaRPr sz="3475">
              <a:solidFill>
                <a:srgbClr val="0D1117"/>
              </a:solidFill>
              <a:highlight>
                <a:schemeClr val="lt1"/>
              </a:highlight>
            </a:endParaRPr>
          </a:p>
          <a:p>
            <a:pPr indent="-283780" lvl="0" marL="457200" rtl="0" algn="l">
              <a:lnSpc>
                <a:spcPct val="150000"/>
              </a:lnSpc>
              <a:spcBef>
                <a:spcPts val="0"/>
              </a:spcBef>
              <a:spcAft>
                <a:spcPts val="0"/>
              </a:spcAft>
              <a:buClr>
                <a:srgbClr val="0D1117"/>
              </a:buClr>
              <a:buSzPct val="100000"/>
              <a:buChar char="●"/>
            </a:pPr>
            <a:r>
              <a:rPr lang="en-GB" sz="3475">
                <a:solidFill>
                  <a:srgbClr val="0D1117"/>
                </a:solidFill>
                <a:highlight>
                  <a:schemeClr val="lt1"/>
                </a:highlight>
              </a:rPr>
              <a:t>Calculate checksum using md5sum utility</a:t>
            </a:r>
            <a:endParaRPr sz="3475">
              <a:solidFill>
                <a:srgbClr val="0D1117"/>
              </a:solidFill>
              <a:highlight>
                <a:schemeClr val="lt1"/>
              </a:highlight>
            </a:endParaRPr>
          </a:p>
          <a:p>
            <a:pPr indent="-283780" lvl="0" marL="457200" rtl="0" algn="l">
              <a:lnSpc>
                <a:spcPct val="150000"/>
              </a:lnSpc>
              <a:spcBef>
                <a:spcPts val="0"/>
              </a:spcBef>
              <a:spcAft>
                <a:spcPts val="0"/>
              </a:spcAft>
              <a:buClr>
                <a:srgbClr val="0D1117"/>
              </a:buClr>
              <a:buSzPct val="100000"/>
              <a:buChar char="●"/>
            </a:pPr>
            <a:r>
              <a:rPr lang="en-GB" sz="3475">
                <a:solidFill>
                  <a:srgbClr val="0D1117"/>
                </a:solidFill>
                <a:highlight>
                  <a:schemeClr val="lt1"/>
                </a:highlight>
              </a:rPr>
              <a:t>SRC_URI : Source Files</a:t>
            </a:r>
            <a:endParaRPr sz="3475">
              <a:solidFill>
                <a:srgbClr val="0D1117"/>
              </a:solidFill>
              <a:highlight>
                <a:schemeClr val="lt1"/>
              </a:highlight>
            </a:endParaRPr>
          </a:p>
          <a:p>
            <a:pPr indent="-283780" lvl="0" marL="457200" rtl="0" algn="l">
              <a:lnSpc>
                <a:spcPct val="150000"/>
              </a:lnSpc>
              <a:spcBef>
                <a:spcPts val="0"/>
              </a:spcBef>
              <a:spcAft>
                <a:spcPts val="0"/>
              </a:spcAft>
              <a:buClr>
                <a:srgbClr val="0D1117"/>
              </a:buClr>
              <a:buSzPct val="100000"/>
              <a:buChar char="●"/>
            </a:pPr>
            <a:r>
              <a:rPr lang="en-GB" sz="3475">
                <a:solidFill>
                  <a:srgbClr val="0D1117"/>
                </a:solidFill>
                <a:highlight>
                  <a:schemeClr val="lt1"/>
                </a:highlight>
              </a:rPr>
              <a:t>do_compile: Here the compilation takes place.</a:t>
            </a:r>
            <a:endParaRPr sz="3475">
              <a:solidFill>
                <a:srgbClr val="0D1117"/>
              </a:solidFill>
              <a:highlight>
                <a:schemeClr val="lt1"/>
              </a:highlight>
            </a:endParaRPr>
          </a:p>
          <a:p>
            <a:pPr indent="-283780" lvl="0" marL="457200" rtl="0" algn="l">
              <a:lnSpc>
                <a:spcPct val="150000"/>
              </a:lnSpc>
              <a:spcBef>
                <a:spcPts val="0"/>
              </a:spcBef>
              <a:spcAft>
                <a:spcPts val="0"/>
              </a:spcAft>
              <a:buClr>
                <a:srgbClr val="0D1117"/>
              </a:buClr>
              <a:buSzPct val="100000"/>
              <a:buChar char="●"/>
            </a:pPr>
            <a:r>
              <a:rPr lang="en-GB" sz="3475">
                <a:solidFill>
                  <a:srgbClr val="0D1117"/>
                </a:solidFill>
                <a:highlight>
                  <a:schemeClr val="lt1"/>
                </a:highlight>
              </a:rPr>
              <a:t>do_install : Here we tells the recipe where to put the binary file in final image.</a:t>
            </a:r>
            <a:endParaRPr sz="3475">
              <a:solidFill>
                <a:srgbClr val="0D1117"/>
              </a:solidFill>
              <a:highlight>
                <a:schemeClr val="lt1"/>
              </a:highlight>
            </a:endParaRPr>
          </a:p>
          <a:p>
            <a:pPr indent="0" lvl="0" marL="0" rtl="0" algn="l">
              <a:spcBef>
                <a:spcPts val="1200"/>
              </a:spcBef>
              <a:spcAft>
                <a:spcPts val="0"/>
              </a:spcAft>
              <a:buNone/>
            </a:pPr>
            <a:r>
              <a:rPr b="1" lang="en-GB" sz="4725">
                <a:solidFill>
                  <a:srgbClr val="0D1117"/>
                </a:solidFill>
                <a:highlight>
                  <a:schemeClr val="lt1"/>
                </a:highlight>
              </a:rPr>
              <a:t>How to Generate md5 Checksum</a:t>
            </a:r>
            <a:endParaRPr b="1" sz="4725">
              <a:solidFill>
                <a:srgbClr val="0D1117"/>
              </a:solidFill>
              <a:highlight>
                <a:schemeClr val="lt1"/>
              </a:highlight>
            </a:endParaRPr>
          </a:p>
          <a:p>
            <a:pPr indent="0" lvl="0" marL="152400" marR="152400" rtl="0" algn="l">
              <a:lnSpc>
                <a:spcPct val="145000"/>
              </a:lnSpc>
              <a:spcBef>
                <a:spcPts val="1200"/>
              </a:spcBef>
              <a:spcAft>
                <a:spcPts val="0"/>
              </a:spcAft>
              <a:buNone/>
            </a:pPr>
            <a:r>
              <a:rPr lang="en-GB" sz="4075">
                <a:solidFill>
                  <a:srgbClr val="0D1117"/>
                </a:solidFill>
                <a:highlight>
                  <a:schemeClr val="lt1"/>
                </a:highlight>
              </a:rPr>
              <a:t>md5sum FILENAME</a:t>
            </a:r>
            <a:endParaRPr sz="6075">
              <a:solidFill>
                <a:srgbClr val="0D1117"/>
              </a:solidFill>
              <a:highlight>
                <a:schemeClr val="lt1"/>
              </a:highlight>
            </a:endParaRPr>
          </a:p>
          <a:p>
            <a:pPr indent="0" lvl="0" marL="0" rtl="0" algn="l">
              <a:spcBef>
                <a:spcPts val="1200"/>
              </a:spcBef>
              <a:spcAft>
                <a:spcPts val="0"/>
              </a:spcAft>
              <a:buNone/>
            </a:pPr>
            <a:r>
              <a:t/>
            </a:r>
            <a:endParaRPr sz="1200">
              <a:solidFill>
                <a:srgbClr val="E6EDF3"/>
              </a:solidFill>
              <a:highlight>
                <a:srgbClr val="0D1117"/>
              </a:highlight>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9"/>
          <p:cNvSpPr txBox="1"/>
          <p:nvPr>
            <p:ph type="title"/>
          </p:nvPr>
        </p:nvSpPr>
        <p:spPr>
          <a:xfrm>
            <a:off x="311700" y="6232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Clr>
                <a:schemeClr val="dk1"/>
              </a:buClr>
              <a:buSzPct val="60736"/>
              <a:buFont typeface="Arial"/>
              <a:buNone/>
            </a:pPr>
            <a:r>
              <a:rPr b="1" lang="en-GB" sz="1811">
                <a:solidFill>
                  <a:srgbClr val="0D1117"/>
                </a:solidFill>
                <a:highlight>
                  <a:schemeClr val="lt1"/>
                </a:highlight>
              </a:rPr>
              <a:t>Build </a:t>
            </a:r>
            <a:r>
              <a:rPr b="1" lang="en-GB" sz="1811">
                <a:solidFill>
                  <a:srgbClr val="0D1117"/>
                </a:solidFill>
                <a:highlight>
                  <a:schemeClr val="lt1"/>
                </a:highlight>
              </a:rPr>
              <a:t>Tasks</a:t>
            </a:r>
            <a:endParaRPr b="1" sz="1811">
              <a:solidFill>
                <a:srgbClr val="0D1117"/>
              </a:solidFill>
              <a:highlight>
                <a:schemeClr val="lt1"/>
              </a:highlight>
            </a:endParaRPr>
          </a:p>
          <a:p>
            <a:pPr indent="0" lvl="0" marL="0" rtl="0" algn="l">
              <a:spcBef>
                <a:spcPts val="1200"/>
              </a:spcBef>
              <a:spcAft>
                <a:spcPts val="0"/>
              </a:spcAft>
              <a:buNone/>
            </a:pPr>
            <a:r>
              <a:t/>
            </a:r>
            <a:endParaRPr/>
          </a:p>
        </p:txBody>
      </p:sp>
      <p:sp>
        <p:nvSpPr>
          <p:cNvPr id="197" name="Google Shape;197;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4173">
                <a:solidFill>
                  <a:srgbClr val="0D1117"/>
                </a:solidFill>
                <a:highlight>
                  <a:schemeClr val="lt1"/>
                </a:highlight>
              </a:rPr>
              <a:t>Tasks can be considered as units of execution to perform a specific function, or a set of related functions that can be combined together.</a:t>
            </a:r>
            <a:endParaRPr sz="4173">
              <a:solidFill>
                <a:srgbClr val="0D1117"/>
              </a:solidFill>
              <a:highlight>
                <a:schemeClr val="lt1"/>
              </a:highlight>
            </a:endParaRPr>
          </a:p>
          <a:p>
            <a:pPr indent="0" lvl="0" marL="0" rtl="0" algn="l">
              <a:lnSpc>
                <a:spcPct val="125000"/>
              </a:lnSpc>
              <a:spcBef>
                <a:spcPts val="1800"/>
              </a:spcBef>
              <a:spcAft>
                <a:spcPts val="0"/>
              </a:spcAft>
              <a:buNone/>
            </a:pPr>
            <a:r>
              <a:rPr b="1" lang="en-GB" sz="4623">
                <a:solidFill>
                  <a:srgbClr val="0D1117"/>
                </a:solidFill>
                <a:highlight>
                  <a:schemeClr val="lt1"/>
                </a:highlight>
              </a:rPr>
              <a:t>How to list the build tasks of a recipe?</a:t>
            </a:r>
            <a:endParaRPr b="1" sz="4623">
              <a:solidFill>
                <a:srgbClr val="0D1117"/>
              </a:solidFill>
              <a:highlight>
                <a:schemeClr val="lt1"/>
              </a:highlight>
            </a:endParaRPr>
          </a:p>
          <a:p>
            <a:pPr indent="0" lvl="0" marL="0" rtl="0" algn="l">
              <a:lnSpc>
                <a:spcPct val="125000"/>
              </a:lnSpc>
              <a:spcBef>
                <a:spcPts val="1800"/>
              </a:spcBef>
              <a:spcAft>
                <a:spcPts val="0"/>
              </a:spcAft>
              <a:buNone/>
            </a:pPr>
            <a:r>
              <a:rPr lang="en-GB" sz="4623">
                <a:solidFill>
                  <a:srgbClr val="0D1117"/>
                </a:solidFill>
                <a:highlight>
                  <a:schemeClr val="lt1"/>
                </a:highlight>
              </a:rPr>
              <a:t>bitbake -c listtasks &lt;recipe-name&gt;</a:t>
            </a:r>
            <a:endParaRPr sz="4623">
              <a:solidFill>
                <a:srgbClr val="0D1117"/>
              </a:solidFill>
              <a:highlight>
                <a:schemeClr val="lt1"/>
              </a:highlight>
            </a:endParaRPr>
          </a:p>
          <a:p>
            <a:pPr indent="0" lvl="0" marL="0" rtl="0" algn="l">
              <a:lnSpc>
                <a:spcPct val="125000"/>
              </a:lnSpc>
              <a:spcBef>
                <a:spcPts val="1800"/>
              </a:spcBef>
              <a:spcAft>
                <a:spcPts val="0"/>
              </a:spcAft>
              <a:buNone/>
            </a:pPr>
            <a:r>
              <a:rPr b="1" lang="en-GB" sz="4773">
                <a:solidFill>
                  <a:srgbClr val="0D1117"/>
                </a:solidFill>
                <a:highlight>
                  <a:schemeClr val="lt1"/>
                </a:highlight>
              </a:rPr>
              <a:t>What are common build tasks in Yocto?</a:t>
            </a:r>
            <a:endParaRPr b="1" sz="4773">
              <a:solidFill>
                <a:srgbClr val="0D1117"/>
              </a:solidFill>
              <a:highlight>
                <a:schemeClr val="lt1"/>
              </a:highlight>
            </a:endParaRPr>
          </a:p>
          <a:p>
            <a:pPr indent="-295641" lvl="0" marL="457200" rtl="0" algn="l">
              <a:lnSpc>
                <a:spcPct val="150000"/>
              </a:lnSpc>
              <a:spcBef>
                <a:spcPts val="1200"/>
              </a:spcBef>
              <a:spcAft>
                <a:spcPts val="0"/>
              </a:spcAft>
              <a:buClr>
                <a:srgbClr val="0D1117"/>
              </a:buClr>
              <a:buSzPct val="100000"/>
              <a:buChar char="●"/>
            </a:pPr>
            <a:r>
              <a:rPr lang="en-GB" sz="4223">
                <a:solidFill>
                  <a:srgbClr val="0D1117"/>
                </a:solidFill>
                <a:highlight>
                  <a:schemeClr val="lt1"/>
                </a:highlight>
              </a:rPr>
              <a:t>Fetch (do_fetch) : Fetches the source code</a:t>
            </a:r>
            <a:endParaRPr sz="4223">
              <a:solidFill>
                <a:srgbClr val="0D1117"/>
              </a:solidFill>
              <a:highlight>
                <a:schemeClr val="lt1"/>
              </a:highlight>
            </a:endParaRPr>
          </a:p>
          <a:p>
            <a:pPr indent="-295641" lvl="0" marL="457200" rtl="0" algn="l">
              <a:lnSpc>
                <a:spcPct val="150000"/>
              </a:lnSpc>
              <a:spcBef>
                <a:spcPts val="0"/>
              </a:spcBef>
              <a:spcAft>
                <a:spcPts val="0"/>
              </a:spcAft>
              <a:buClr>
                <a:srgbClr val="0D1117"/>
              </a:buClr>
              <a:buSzPct val="100000"/>
              <a:buChar char="●"/>
            </a:pPr>
            <a:r>
              <a:rPr lang="en-GB" sz="4223">
                <a:solidFill>
                  <a:srgbClr val="0D1117"/>
                </a:solidFill>
                <a:highlight>
                  <a:schemeClr val="lt1"/>
                </a:highlight>
              </a:rPr>
              <a:t>Unpack (do_upack) : Unpacks the source code into a working directory</a:t>
            </a:r>
            <a:endParaRPr sz="4223">
              <a:solidFill>
                <a:srgbClr val="0D1117"/>
              </a:solidFill>
              <a:highlight>
                <a:schemeClr val="lt1"/>
              </a:highlight>
            </a:endParaRPr>
          </a:p>
          <a:p>
            <a:pPr indent="-295641" lvl="0" marL="457200" rtl="0" algn="l">
              <a:lnSpc>
                <a:spcPct val="150000"/>
              </a:lnSpc>
              <a:spcBef>
                <a:spcPts val="0"/>
              </a:spcBef>
              <a:spcAft>
                <a:spcPts val="0"/>
              </a:spcAft>
              <a:buClr>
                <a:srgbClr val="0D1117"/>
              </a:buClr>
              <a:buSzPct val="100000"/>
              <a:buChar char="●"/>
            </a:pPr>
            <a:r>
              <a:rPr lang="en-GB" sz="4223">
                <a:solidFill>
                  <a:srgbClr val="0D1117"/>
                </a:solidFill>
                <a:highlight>
                  <a:schemeClr val="lt1"/>
                </a:highlight>
              </a:rPr>
              <a:t>Patch (do_patch) : Locates patch files and applies them to the source code</a:t>
            </a:r>
            <a:endParaRPr sz="4223">
              <a:solidFill>
                <a:srgbClr val="0D1117"/>
              </a:solidFill>
              <a:highlight>
                <a:schemeClr val="lt1"/>
              </a:highlight>
            </a:endParaRPr>
          </a:p>
          <a:p>
            <a:pPr indent="-295641" lvl="0" marL="457200" rtl="0" algn="l">
              <a:lnSpc>
                <a:spcPct val="150000"/>
              </a:lnSpc>
              <a:spcBef>
                <a:spcPts val="0"/>
              </a:spcBef>
              <a:spcAft>
                <a:spcPts val="0"/>
              </a:spcAft>
              <a:buClr>
                <a:srgbClr val="0D1117"/>
              </a:buClr>
              <a:buSzPct val="100000"/>
              <a:buChar char="●"/>
            </a:pPr>
            <a:r>
              <a:rPr lang="en-GB" sz="4223">
                <a:solidFill>
                  <a:srgbClr val="0D1117"/>
                </a:solidFill>
                <a:highlight>
                  <a:schemeClr val="lt1"/>
                </a:highlight>
              </a:rPr>
              <a:t>Configure (do_configure) : Configures the source by enabling and disabling any build-time and configuration options for the software being built.</a:t>
            </a:r>
            <a:endParaRPr sz="4223">
              <a:solidFill>
                <a:srgbClr val="0D1117"/>
              </a:solidFill>
              <a:highlight>
                <a:schemeClr val="lt1"/>
              </a:highlight>
            </a:endParaRPr>
          </a:p>
          <a:p>
            <a:pPr indent="-295641" lvl="0" marL="457200" rtl="0" algn="l">
              <a:lnSpc>
                <a:spcPct val="150000"/>
              </a:lnSpc>
              <a:spcBef>
                <a:spcPts val="0"/>
              </a:spcBef>
              <a:spcAft>
                <a:spcPts val="0"/>
              </a:spcAft>
              <a:buClr>
                <a:srgbClr val="0D1117"/>
              </a:buClr>
              <a:buSzPct val="100000"/>
              <a:buChar char="●"/>
            </a:pPr>
            <a:r>
              <a:rPr lang="en-GB" sz="4223">
                <a:solidFill>
                  <a:srgbClr val="0D1117"/>
                </a:solidFill>
                <a:highlight>
                  <a:schemeClr val="lt1"/>
                </a:highlight>
              </a:rPr>
              <a:t>Compile (do_compile) : Compiles the source in the compilation directory</a:t>
            </a:r>
            <a:endParaRPr sz="4223">
              <a:solidFill>
                <a:srgbClr val="0D1117"/>
              </a:solidFill>
              <a:highlight>
                <a:schemeClr val="lt1"/>
              </a:highlight>
            </a:endParaRPr>
          </a:p>
          <a:p>
            <a:pPr indent="-295641" lvl="0" marL="457200" rtl="0" algn="l">
              <a:lnSpc>
                <a:spcPct val="150000"/>
              </a:lnSpc>
              <a:spcBef>
                <a:spcPts val="0"/>
              </a:spcBef>
              <a:spcAft>
                <a:spcPts val="0"/>
              </a:spcAft>
              <a:buClr>
                <a:srgbClr val="0D1117"/>
              </a:buClr>
              <a:buSzPct val="100000"/>
              <a:buChar char="●"/>
            </a:pPr>
            <a:r>
              <a:rPr lang="en-GB" sz="4223">
                <a:solidFill>
                  <a:srgbClr val="0D1117"/>
                </a:solidFill>
                <a:highlight>
                  <a:schemeClr val="lt1"/>
                </a:highlight>
              </a:rPr>
              <a:t>Install (do_install) : Copies files from the compilation directory to a holding area</a:t>
            </a:r>
            <a:endParaRPr sz="4223">
              <a:solidFill>
                <a:srgbClr val="0D1117"/>
              </a:solidFill>
              <a:highlight>
                <a:schemeClr val="lt1"/>
              </a:highlight>
            </a:endParaRPr>
          </a:p>
          <a:p>
            <a:pPr indent="0" lvl="0" marL="0" rtl="0" algn="l">
              <a:lnSpc>
                <a:spcPct val="125000"/>
              </a:lnSpc>
              <a:spcBef>
                <a:spcPts val="1800"/>
              </a:spcBef>
              <a:spcAft>
                <a:spcPts val="0"/>
              </a:spcAft>
              <a:buNone/>
            </a:pPr>
            <a:r>
              <a:t/>
            </a:r>
            <a:endParaRPr sz="1350">
              <a:solidFill>
                <a:srgbClr val="0D1117"/>
              </a:solidFill>
              <a:highlight>
                <a:schemeClr val="lt1"/>
              </a:highlight>
            </a:endParaRPr>
          </a:p>
          <a:p>
            <a:pPr indent="0" lvl="0" marL="0" rtl="0" algn="l">
              <a:lnSpc>
                <a:spcPct val="125000"/>
              </a:lnSpc>
              <a:spcBef>
                <a:spcPts val="1800"/>
              </a:spcBef>
              <a:spcAft>
                <a:spcPts val="0"/>
              </a:spcAft>
              <a:buNone/>
            </a:pPr>
            <a:r>
              <a:t/>
            </a:r>
            <a:endParaRPr b="1" sz="1650">
              <a:solidFill>
                <a:srgbClr val="E6EDF3"/>
              </a:solidFill>
              <a:highlight>
                <a:srgbClr val="0D1117"/>
              </a:highlight>
            </a:endParaRPr>
          </a:p>
          <a:p>
            <a:pPr indent="0" lvl="0" marL="0" rtl="0" algn="l">
              <a:lnSpc>
                <a:spcPct val="125000"/>
              </a:lnSpc>
              <a:spcBef>
                <a:spcPts val="1800"/>
              </a:spcBef>
              <a:spcAft>
                <a:spcPts val="0"/>
              </a:spcAft>
              <a:buClr>
                <a:schemeClr val="dk1"/>
              </a:buClr>
              <a:buSzPct val="66666"/>
              <a:buFont typeface="Arial"/>
              <a:buNone/>
            </a:pPr>
            <a:r>
              <a:t/>
            </a:r>
            <a:endParaRPr b="1" sz="1650">
              <a:solidFill>
                <a:srgbClr val="E6EDF3"/>
              </a:solidFill>
              <a:highlight>
                <a:srgbClr val="0D1117"/>
              </a:highlight>
            </a:endParaRPr>
          </a:p>
          <a:p>
            <a:pPr indent="0" lvl="0" marL="0" rtl="0" algn="l">
              <a:spcBef>
                <a:spcPts val="1200"/>
              </a:spcBef>
              <a:spcAft>
                <a:spcPts val="1200"/>
              </a:spcAft>
              <a:buNone/>
            </a:pPr>
            <a:r>
              <a:t/>
            </a:r>
            <a:endParaRPr sz="1200">
              <a:solidFill>
                <a:srgbClr val="E6EDF3"/>
              </a:solidFill>
              <a:highlight>
                <a:srgbClr val="0D1117"/>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0"/>
          <p:cNvSpPr txBox="1"/>
          <p:nvPr>
            <p:ph idx="1" type="body"/>
          </p:nvPr>
        </p:nvSpPr>
        <p:spPr>
          <a:xfrm>
            <a:off x="311700" y="413000"/>
            <a:ext cx="8520600" cy="41559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0"/>
              </a:spcAft>
              <a:buClr>
                <a:schemeClr val="dk1"/>
              </a:buClr>
              <a:buSzPts val="1100"/>
              <a:buFont typeface="Arial"/>
              <a:buNone/>
            </a:pPr>
            <a:r>
              <a:rPr b="1" lang="en-GB" sz="1700">
                <a:solidFill>
                  <a:srgbClr val="0D1117"/>
                </a:solidFill>
                <a:highlight>
                  <a:schemeClr val="lt1"/>
                </a:highlight>
              </a:rPr>
              <a:t>Fetch Task</a:t>
            </a:r>
            <a:endParaRPr b="1" sz="170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Fetch task fetches the package source from the local or remote repository.</a:t>
            </a:r>
            <a:endParaRPr sz="120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The fetch Repo address has to be stored in SRC_URI variable.</a:t>
            </a:r>
            <a:endParaRPr sz="120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In SRCREV Variable the commit hash of github repo is defined.</a:t>
            </a:r>
            <a:endParaRPr sz="1200">
              <a:solidFill>
                <a:srgbClr val="0D1117"/>
              </a:solidFill>
              <a:highlight>
                <a:schemeClr val="lt1"/>
              </a:highlight>
            </a:endParaRPr>
          </a:p>
          <a:p>
            <a:pPr indent="0" lvl="0" marL="0" rtl="0" algn="l">
              <a:spcBef>
                <a:spcPts val="1200"/>
              </a:spcBef>
              <a:spcAft>
                <a:spcPts val="0"/>
              </a:spcAft>
              <a:buClr>
                <a:schemeClr val="dk1"/>
              </a:buClr>
              <a:buSzPts val="1100"/>
              <a:buFont typeface="Arial"/>
              <a:buNone/>
            </a:pPr>
            <a:r>
              <a:rPr lang="en-GB" sz="1200">
                <a:solidFill>
                  <a:srgbClr val="0D1117"/>
                </a:solidFill>
                <a:highlight>
                  <a:schemeClr val="lt1"/>
                </a:highlight>
              </a:rPr>
              <a:t>The source repo is stored in SRC_URI variable. </a:t>
            </a:r>
            <a:r>
              <a:rPr lang="en-GB" sz="1200">
                <a:solidFill>
                  <a:srgbClr val="0D1117"/>
                </a:solidFill>
                <a:highlight>
                  <a:schemeClr val="lt1"/>
                </a:highlight>
              </a:rPr>
              <a:t>Normally</a:t>
            </a:r>
            <a:r>
              <a:rPr lang="en-GB" sz="1200">
                <a:solidFill>
                  <a:srgbClr val="0D1117"/>
                </a:solidFill>
                <a:highlight>
                  <a:schemeClr val="lt1"/>
                </a:highlight>
              </a:rPr>
              <a:t> the build process fetches the source automatically.</a:t>
            </a:r>
            <a:endParaRPr sz="120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There is no explicit need to execute the fetch task.</a:t>
            </a:r>
            <a:endParaRPr sz="1200">
              <a:solidFill>
                <a:srgbClr val="0D1117"/>
              </a:solidFill>
              <a:highlight>
                <a:schemeClr val="lt1"/>
              </a:highlight>
            </a:endParaRPr>
          </a:p>
          <a:p>
            <a:pPr indent="0" lvl="0" marL="0" rtl="0" algn="l">
              <a:spcBef>
                <a:spcPts val="1200"/>
              </a:spcBef>
              <a:spcAft>
                <a:spcPts val="0"/>
              </a:spcAft>
              <a:buNone/>
            </a:pPr>
            <a:r>
              <a:rPr b="1" lang="en-GB" sz="1200">
                <a:solidFill>
                  <a:srgbClr val="0D1117"/>
                </a:solidFill>
                <a:highlight>
                  <a:schemeClr val="lt1"/>
                </a:highlight>
              </a:rPr>
              <a:t>do_fetch command:</a:t>
            </a:r>
            <a:endParaRPr b="1" sz="120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bitbake -c do_fetch </a:t>
            </a:r>
            <a:r>
              <a:rPr lang="en-GB" sz="1200">
                <a:solidFill>
                  <a:srgbClr val="0D1117"/>
                </a:solidFill>
                <a:highlight>
                  <a:schemeClr val="lt1"/>
                </a:highlight>
              </a:rPr>
              <a:t>recipe</a:t>
            </a:r>
            <a:r>
              <a:rPr lang="en-GB" sz="1200">
                <a:solidFill>
                  <a:srgbClr val="0D1117"/>
                </a:solidFill>
                <a:highlight>
                  <a:schemeClr val="lt1"/>
                </a:highlight>
              </a:rPr>
              <a:t>-name</a:t>
            </a:r>
            <a:endParaRPr sz="1200">
              <a:solidFill>
                <a:srgbClr val="0D1117"/>
              </a:solidFill>
              <a:highlight>
                <a:schemeClr val="lt1"/>
              </a:highlight>
            </a:endParaRPr>
          </a:p>
          <a:p>
            <a:pPr indent="0" lvl="0" marL="0" rtl="0" algn="l">
              <a:spcBef>
                <a:spcPts val="1200"/>
              </a:spcBef>
              <a:spcAft>
                <a:spcPts val="0"/>
              </a:spcAft>
              <a:buClr>
                <a:schemeClr val="dk1"/>
              </a:buClr>
              <a:buSzPts val="1100"/>
              <a:buFont typeface="Arial"/>
              <a:buNone/>
            </a:pPr>
            <a:r>
              <a:t/>
            </a:r>
            <a:endParaRPr sz="1200">
              <a:solidFill>
                <a:srgbClr val="E6EDF3"/>
              </a:solidFill>
              <a:highlight>
                <a:srgbClr val="0D1117"/>
              </a:highlight>
            </a:endParaRPr>
          </a:p>
          <a:p>
            <a:pPr indent="0" lvl="0" marL="0" rtl="0" algn="l">
              <a:spcBef>
                <a:spcPts val="1200"/>
              </a:spcBef>
              <a:spcAft>
                <a:spcPts val="1200"/>
              </a:spcAft>
              <a:buNone/>
            </a:pPr>
            <a:r>
              <a:t/>
            </a:r>
            <a:endParaRPr sz="1200">
              <a:solidFill>
                <a:srgbClr val="E6EDF3"/>
              </a:solidFill>
              <a:highlight>
                <a:srgbClr val="0D1117"/>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1"/>
          <p:cNvSpPr txBox="1"/>
          <p:nvPr>
            <p:ph idx="1" type="body"/>
          </p:nvPr>
        </p:nvSpPr>
        <p:spPr>
          <a:xfrm>
            <a:off x="311700" y="441975"/>
            <a:ext cx="8520600" cy="41268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0"/>
              </a:spcAft>
              <a:buNone/>
            </a:pPr>
            <a:r>
              <a:rPr b="1" lang="en-GB" sz="1700">
                <a:solidFill>
                  <a:srgbClr val="0D1117"/>
                </a:solidFill>
                <a:highlight>
                  <a:schemeClr val="lt1"/>
                </a:highlight>
              </a:rPr>
              <a:t>Unpack Task</a:t>
            </a:r>
            <a:endParaRPr b="1" sz="1700">
              <a:solidFill>
                <a:srgbClr val="0D1117"/>
              </a:solidFill>
              <a:highlight>
                <a:schemeClr val="lt1"/>
              </a:highlight>
            </a:endParaRPr>
          </a:p>
          <a:p>
            <a:pPr indent="0" lvl="0" marL="0" rtl="0" algn="l">
              <a:lnSpc>
                <a:spcPct val="125000"/>
              </a:lnSpc>
              <a:spcBef>
                <a:spcPts val="1800"/>
              </a:spcBef>
              <a:spcAft>
                <a:spcPts val="0"/>
              </a:spcAft>
              <a:buClr>
                <a:schemeClr val="dk1"/>
              </a:buClr>
              <a:buSzPts val="1100"/>
              <a:buFont typeface="Arial"/>
              <a:buNone/>
            </a:pPr>
            <a:r>
              <a:rPr lang="en-GB" sz="1200">
                <a:solidFill>
                  <a:srgbClr val="0D1117"/>
                </a:solidFill>
                <a:highlight>
                  <a:schemeClr val="lt1"/>
                </a:highlight>
              </a:rPr>
              <a:t>Unpack task unpacks the package that has been downloaded with Fetch task.</a:t>
            </a:r>
            <a:endParaRPr b="1" sz="1700">
              <a:solidFill>
                <a:srgbClr val="0D1117"/>
              </a:solidFill>
              <a:highlight>
                <a:schemeClr val="lt1"/>
              </a:highlight>
            </a:endParaRPr>
          </a:p>
          <a:p>
            <a:pPr indent="0" lvl="0" marL="0" rtl="0" algn="l">
              <a:spcBef>
                <a:spcPts val="1200"/>
              </a:spcBef>
              <a:spcAft>
                <a:spcPts val="0"/>
              </a:spcAft>
              <a:buClr>
                <a:schemeClr val="dk1"/>
              </a:buClr>
              <a:buSzPts val="1100"/>
              <a:buFont typeface="Arial"/>
              <a:buNone/>
            </a:pPr>
            <a:r>
              <a:rPr lang="en-GB" sz="1200">
                <a:solidFill>
                  <a:srgbClr val="0D1117"/>
                </a:solidFill>
                <a:highlight>
                  <a:schemeClr val="lt1"/>
                </a:highlight>
              </a:rPr>
              <a:t>Normally</a:t>
            </a:r>
            <a:r>
              <a:rPr lang="en-GB" sz="1200">
                <a:solidFill>
                  <a:srgbClr val="0D1117"/>
                </a:solidFill>
                <a:highlight>
                  <a:schemeClr val="lt1"/>
                </a:highlight>
              </a:rPr>
              <a:t> the build process unpacks the source automatically.</a:t>
            </a:r>
            <a:endParaRPr sz="1200">
              <a:solidFill>
                <a:srgbClr val="0D1117"/>
              </a:solidFill>
              <a:highlight>
                <a:schemeClr val="lt1"/>
              </a:highlight>
            </a:endParaRPr>
          </a:p>
          <a:p>
            <a:pPr indent="0" lvl="0" marL="0" rtl="0" algn="l">
              <a:spcBef>
                <a:spcPts val="1200"/>
              </a:spcBef>
              <a:spcAft>
                <a:spcPts val="0"/>
              </a:spcAft>
              <a:buClr>
                <a:schemeClr val="dk1"/>
              </a:buClr>
              <a:buSzPts val="1100"/>
              <a:buFont typeface="Arial"/>
              <a:buNone/>
            </a:pPr>
            <a:r>
              <a:rPr lang="en-GB" sz="1200">
                <a:solidFill>
                  <a:srgbClr val="0D1117"/>
                </a:solidFill>
                <a:highlight>
                  <a:schemeClr val="lt1"/>
                </a:highlight>
              </a:rPr>
              <a:t>There is no explicit need to execute the unpack task.</a:t>
            </a:r>
            <a:endParaRPr sz="1200">
              <a:solidFill>
                <a:srgbClr val="0D1117"/>
              </a:solidFill>
              <a:highlight>
                <a:schemeClr val="lt1"/>
              </a:highlight>
            </a:endParaRPr>
          </a:p>
          <a:p>
            <a:pPr indent="0" lvl="0" marL="0" rtl="0" algn="l">
              <a:spcBef>
                <a:spcPts val="1200"/>
              </a:spcBef>
              <a:spcAft>
                <a:spcPts val="0"/>
              </a:spcAft>
              <a:buClr>
                <a:schemeClr val="dk1"/>
              </a:buClr>
              <a:buSzPts val="1100"/>
              <a:buFont typeface="Arial"/>
              <a:buNone/>
            </a:pPr>
            <a:r>
              <a:rPr lang="en-GB" sz="1200">
                <a:solidFill>
                  <a:srgbClr val="0D1117"/>
                </a:solidFill>
                <a:highlight>
                  <a:schemeClr val="lt1"/>
                </a:highlight>
              </a:rPr>
              <a:t>The unpack task unpacks the sources in to WORKDIR folder.</a:t>
            </a:r>
            <a:endParaRPr sz="1200">
              <a:solidFill>
                <a:srgbClr val="0D1117"/>
              </a:solidFill>
              <a:highlight>
                <a:schemeClr val="lt1"/>
              </a:highlight>
            </a:endParaRPr>
          </a:p>
          <a:p>
            <a:pPr indent="0" lvl="0" marL="0" rtl="0" algn="l">
              <a:spcBef>
                <a:spcPts val="1200"/>
              </a:spcBef>
              <a:spcAft>
                <a:spcPts val="0"/>
              </a:spcAft>
              <a:buNone/>
            </a:pPr>
            <a:r>
              <a:rPr b="1" lang="en-GB" sz="1400">
                <a:solidFill>
                  <a:srgbClr val="0D1117"/>
                </a:solidFill>
                <a:highlight>
                  <a:schemeClr val="lt1"/>
                </a:highlight>
              </a:rPr>
              <a:t>do_unpack command:</a:t>
            </a:r>
            <a:endParaRPr b="1" sz="1400">
              <a:solidFill>
                <a:srgbClr val="0D1117"/>
              </a:solidFill>
              <a:highlight>
                <a:schemeClr val="lt1"/>
              </a:highlight>
            </a:endParaRPr>
          </a:p>
          <a:p>
            <a:pPr indent="0" lvl="0" marL="0" rtl="0" algn="l">
              <a:spcBef>
                <a:spcPts val="1200"/>
              </a:spcBef>
              <a:spcAft>
                <a:spcPts val="1200"/>
              </a:spcAft>
              <a:buNone/>
            </a:pPr>
            <a:r>
              <a:rPr lang="en-GB" sz="1400">
                <a:solidFill>
                  <a:srgbClr val="0D1117"/>
                </a:solidFill>
                <a:highlight>
                  <a:schemeClr val="lt1"/>
                </a:highlight>
              </a:rPr>
              <a:t>bitbake -c do_unpack </a:t>
            </a:r>
            <a:r>
              <a:rPr lang="en-GB" sz="1400">
                <a:solidFill>
                  <a:srgbClr val="0D1117"/>
                </a:solidFill>
                <a:highlight>
                  <a:schemeClr val="lt1"/>
                </a:highlight>
              </a:rPr>
              <a:t>recipe</a:t>
            </a:r>
            <a:r>
              <a:rPr lang="en-GB" sz="1400">
                <a:solidFill>
                  <a:srgbClr val="0D1117"/>
                </a:solidFill>
                <a:highlight>
                  <a:schemeClr val="lt1"/>
                </a:highlight>
              </a:rPr>
              <a:t>-name</a:t>
            </a:r>
            <a:endParaRPr sz="1400">
              <a:solidFill>
                <a:srgbClr val="0D1117"/>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713475"/>
            <a:ext cx="8520600" cy="5445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Clr>
                <a:schemeClr val="dk1"/>
              </a:buClr>
              <a:buSzPct val="55000"/>
              <a:buFont typeface="Arial"/>
              <a:buNone/>
            </a:pPr>
            <a:r>
              <a:rPr b="1" lang="en-GB" sz="2000">
                <a:solidFill>
                  <a:srgbClr val="0D1117"/>
                </a:solidFill>
                <a:highlight>
                  <a:schemeClr val="lt1"/>
                </a:highlight>
                <a:latin typeface="Times New Roman"/>
                <a:ea typeface="Times New Roman"/>
                <a:cs typeface="Times New Roman"/>
                <a:sym typeface="Times New Roman"/>
              </a:rPr>
              <a:t>What is Poky?</a:t>
            </a:r>
            <a:endParaRPr b="1" sz="2000">
              <a:solidFill>
                <a:srgbClr val="0D11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400">
                <a:solidFill>
                  <a:schemeClr val="dk1"/>
                </a:solidFill>
                <a:highlight>
                  <a:schemeClr val="lt1"/>
                </a:highlight>
                <a:latin typeface="Times New Roman"/>
                <a:ea typeface="Times New Roman"/>
                <a:cs typeface="Times New Roman"/>
                <a:sym typeface="Times New Roman"/>
              </a:rPr>
              <a:t>Poky is a reference distribution</a:t>
            </a:r>
            <a:r>
              <a:rPr i="1" lang="en-GB" sz="1400">
                <a:solidFill>
                  <a:schemeClr val="dk1"/>
                </a:solidFill>
                <a:highlight>
                  <a:schemeClr val="lt1"/>
                </a:highlight>
                <a:latin typeface="Times New Roman"/>
                <a:ea typeface="Times New Roman"/>
                <a:cs typeface="Times New Roman"/>
                <a:sym typeface="Times New Roman"/>
              </a:rPr>
              <a:t> </a:t>
            </a:r>
            <a:r>
              <a:rPr lang="en-GB" sz="1400">
                <a:solidFill>
                  <a:schemeClr val="dk1"/>
                </a:solidFill>
                <a:highlight>
                  <a:schemeClr val="lt1"/>
                </a:highlight>
                <a:latin typeface="Times New Roman"/>
                <a:ea typeface="Times New Roman"/>
                <a:cs typeface="Times New Roman"/>
                <a:sym typeface="Times New Roman"/>
              </a:rPr>
              <a:t>of the Yocto Project. It contains the OpenEmbedded Build System (BitBake and OpenEmbedded Core) as well as a set of metadata to get you started building your own distro.</a:t>
            </a:r>
            <a:endParaRPr sz="14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b="1" lang="en-GB" sz="1500">
                <a:solidFill>
                  <a:srgbClr val="0D1117"/>
                </a:solidFill>
                <a:highlight>
                  <a:schemeClr val="lt1"/>
                </a:highlight>
                <a:latin typeface="Roboto"/>
                <a:ea typeface="Roboto"/>
                <a:cs typeface="Roboto"/>
                <a:sym typeface="Roboto"/>
              </a:rPr>
              <a:t>Metadata and Recipes</a:t>
            </a:r>
            <a:endParaRPr b="1" sz="1500">
              <a:solidFill>
                <a:srgbClr val="0D1117"/>
              </a:solidFill>
              <a:highlight>
                <a:schemeClr val="lt1"/>
              </a:highlight>
              <a:latin typeface="Roboto"/>
              <a:ea typeface="Roboto"/>
              <a:cs typeface="Roboto"/>
              <a:sym typeface="Roboto"/>
            </a:endParaRPr>
          </a:p>
          <a:p>
            <a:pPr indent="0" lvl="0" marL="0" rtl="0" algn="l">
              <a:spcBef>
                <a:spcPts val="1200"/>
              </a:spcBef>
              <a:spcAft>
                <a:spcPts val="0"/>
              </a:spcAft>
              <a:buNone/>
            </a:pPr>
            <a:r>
              <a:rPr lang="en-GB" sz="1400">
                <a:solidFill>
                  <a:srgbClr val="0D1117"/>
                </a:solidFill>
                <a:highlight>
                  <a:schemeClr val="lt1"/>
                </a:highlight>
                <a:latin typeface="Roboto"/>
                <a:ea typeface="Roboto"/>
                <a:cs typeface="Roboto"/>
                <a:sym typeface="Roboto"/>
              </a:rPr>
              <a:t>Poky includes a collection of metadata and recipes that define how packages are built and configured. This metadata specifies dependencies, build instructions, patches, and configuration options for each package.</a:t>
            </a:r>
            <a:endParaRPr sz="1400">
              <a:solidFill>
                <a:srgbClr val="0D1117"/>
              </a:solidFill>
              <a:highlight>
                <a:schemeClr val="lt1"/>
              </a:highlight>
              <a:latin typeface="Roboto"/>
              <a:ea typeface="Roboto"/>
              <a:cs typeface="Roboto"/>
              <a:sym typeface="Roboto"/>
            </a:endParaRPr>
          </a:p>
          <a:p>
            <a:pPr indent="0" lvl="0" marL="0" rtl="0" algn="l">
              <a:spcBef>
                <a:spcPts val="1200"/>
              </a:spcBef>
              <a:spcAft>
                <a:spcPts val="0"/>
              </a:spcAft>
              <a:buNone/>
            </a:pPr>
            <a:r>
              <a:rPr b="1" lang="en-GB" sz="1500">
                <a:solidFill>
                  <a:srgbClr val="0D1117"/>
                </a:solidFill>
                <a:highlight>
                  <a:schemeClr val="lt1"/>
                </a:highlight>
                <a:latin typeface="Roboto"/>
                <a:ea typeface="Roboto"/>
                <a:cs typeface="Roboto"/>
                <a:sym typeface="Roboto"/>
              </a:rPr>
              <a:t>BitBake</a:t>
            </a:r>
            <a:endParaRPr sz="1500">
              <a:solidFill>
                <a:srgbClr val="0D1117"/>
              </a:solidFill>
              <a:highlight>
                <a:schemeClr val="lt1"/>
              </a:highlight>
              <a:latin typeface="Roboto"/>
              <a:ea typeface="Roboto"/>
              <a:cs typeface="Roboto"/>
              <a:sym typeface="Roboto"/>
            </a:endParaRPr>
          </a:p>
          <a:p>
            <a:pPr indent="0" lvl="0" marL="0" rtl="0" algn="l">
              <a:spcBef>
                <a:spcPts val="0"/>
              </a:spcBef>
              <a:spcAft>
                <a:spcPts val="0"/>
              </a:spcAft>
              <a:buNone/>
            </a:pPr>
            <a:r>
              <a:rPr lang="en-GB" sz="1400">
                <a:solidFill>
                  <a:srgbClr val="0D1117"/>
                </a:solidFill>
                <a:highlight>
                  <a:schemeClr val="lt1"/>
                </a:highlight>
                <a:latin typeface="Roboto"/>
                <a:ea typeface="Roboto"/>
                <a:cs typeface="Roboto"/>
                <a:sym typeface="Roboto"/>
              </a:rPr>
              <a:t>Poky uses BitBake as its build engine. BitBake is a task executor and scheduler designed specifically for building embedded Linux distributions. It reads recipes and executes tasks to build packages and images.</a:t>
            </a:r>
            <a:endParaRPr sz="1400">
              <a:solidFill>
                <a:srgbClr val="0D1117"/>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rgbClr val="0D1117"/>
              </a:solidFill>
              <a:highlight>
                <a:schemeClr val="lt1"/>
              </a:highlight>
              <a:latin typeface="Roboto"/>
              <a:ea typeface="Roboto"/>
              <a:cs typeface="Roboto"/>
              <a:sym typeface="Roboto"/>
            </a:endParaRPr>
          </a:p>
          <a:p>
            <a:pPr indent="0" lvl="0" marL="0" rtl="0" algn="l">
              <a:spcBef>
                <a:spcPts val="1200"/>
              </a:spcBef>
              <a:spcAft>
                <a:spcPts val="1200"/>
              </a:spcAft>
              <a:buNone/>
            </a:pPr>
            <a:r>
              <a:t/>
            </a:r>
            <a:endParaRPr sz="1200">
              <a:solidFill>
                <a:schemeClr val="dk1"/>
              </a:solidFill>
              <a:highlight>
                <a:schemeClr val="lt1"/>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2"/>
          <p:cNvSpPr txBox="1"/>
          <p:nvPr>
            <p:ph idx="1" type="body"/>
          </p:nvPr>
        </p:nvSpPr>
        <p:spPr>
          <a:xfrm>
            <a:off x="260975" y="362275"/>
            <a:ext cx="8520600" cy="41994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0"/>
              </a:spcAft>
              <a:buClr>
                <a:schemeClr val="dk1"/>
              </a:buClr>
              <a:buSzPts val="1100"/>
              <a:buFont typeface="Arial"/>
              <a:buNone/>
            </a:pPr>
            <a:r>
              <a:rPr b="1" lang="en-GB" sz="1700">
                <a:solidFill>
                  <a:srgbClr val="0D1117"/>
                </a:solidFill>
                <a:highlight>
                  <a:schemeClr val="lt1"/>
                </a:highlight>
              </a:rPr>
              <a:t>Patch Task</a:t>
            </a:r>
            <a:endParaRPr b="1" sz="1700">
              <a:solidFill>
                <a:srgbClr val="0D1117"/>
              </a:solidFill>
              <a:highlight>
                <a:schemeClr val="lt1"/>
              </a:highlight>
            </a:endParaRPr>
          </a:p>
          <a:p>
            <a:pPr indent="0" lvl="0" marL="0" rtl="0" algn="l">
              <a:spcBef>
                <a:spcPts val="1200"/>
              </a:spcBef>
              <a:spcAft>
                <a:spcPts val="0"/>
              </a:spcAft>
              <a:buClr>
                <a:schemeClr val="dk1"/>
              </a:buClr>
              <a:buSzPts val="1100"/>
              <a:buFont typeface="Arial"/>
              <a:buNone/>
            </a:pPr>
            <a:r>
              <a:rPr lang="en-GB" sz="1200">
                <a:solidFill>
                  <a:srgbClr val="0D1117"/>
                </a:solidFill>
                <a:highlight>
                  <a:schemeClr val="lt1"/>
                </a:highlight>
              </a:rPr>
              <a:t>Patch task locates the patch files and applies the patches to the sources if any patch is available.</a:t>
            </a:r>
            <a:endParaRPr sz="120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A patch files provides some explicit changes for a specific file. That can be applied to that file.</a:t>
            </a:r>
            <a:endParaRPr sz="120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Patch file is also defined in SRC_URI variable.</a:t>
            </a:r>
            <a:endParaRPr sz="120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By default it runs in current source directory ${S}.</a:t>
            </a:r>
            <a:endParaRPr sz="1200">
              <a:solidFill>
                <a:srgbClr val="0D1117"/>
              </a:solidFill>
              <a:highlight>
                <a:schemeClr val="lt1"/>
              </a:highlight>
            </a:endParaRPr>
          </a:p>
          <a:p>
            <a:pPr indent="0" lvl="0" marL="0" rtl="0" algn="l">
              <a:spcBef>
                <a:spcPts val="1200"/>
              </a:spcBef>
              <a:spcAft>
                <a:spcPts val="0"/>
              </a:spcAft>
              <a:buClr>
                <a:schemeClr val="dk1"/>
              </a:buClr>
              <a:buSzPts val="1100"/>
              <a:buFont typeface="Arial"/>
              <a:buNone/>
            </a:pPr>
            <a:r>
              <a:rPr lang="en-GB" sz="1200">
                <a:solidFill>
                  <a:srgbClr val="0D1117"/>
                </a:solidFill>
                <a:highlight>
                  <a:schemeClr val="lt1"/>
                </a:highlight>
              </a:rPr>
              <a:t>The </a:t>
            </a:r>
            <a:r>
              <a:rPr lang="en-GB" sz="1200">
                <a:solidFill>
                  <a:srgbClr val="0D1117"/>
                </a:solidFill>
                <a:highlight>
                  <a:schemeClr val="lt1"/>
                </a:highlight>
              </a:rPr>
              <a:t>patches</a:t>
            </a:r>
            <a:r>
              <a:rPr lang="en-GB" sz="1200">
                <a:solidFill>
                  <a:srgbClr val="0D1117"/>
                </a:solidFill>
                <a:highlight>
                  <a:schemeClr val="lt1"/>
                </a:highlight>
              </a:rPr>
              <a:t> are stored in SRC_URI variable. </a:t>
            </a:r>
            <a:endParaRPr sz="1200">
              <a:solidFill>
                <a:srgbClr val="0D1117"/>
              </a:solidFill>
              <a:highlight>
                <a:schemeClr val="lt1"/>
              </a:highlight>
            </a:endParaRPr>
          </a:p>
          <a:p>
            <a:pPr indent="0" lvl="0" marL="0" rtl="0" algn="l">
              <a:spcBef>
                <a:spcPts val="1200"/>
              </a:spcBef>
              <a:spcAft>
                <a:spcPts val="0"/>
              </a:spcAft>
              <a:buClr>
                <a:schemeClr val="dk1"/>
              </a:buClr>
              <a:buSzPts val="1100"/>
              <a:buFont typeface="Arial"/>
              <a:buNone/>
            </a:pPr>
            <a:r>
              <a:rPr lang="en-GB" sz="1200">
                <a:solidFill>
                  <a:srgbClr val="0D1117"/>
                </a:solidFill>
                <a:highlight>
                  <a:schemeClr val="lt1"/>
                </a:highlight>
              </a:rPr>
              <a:t>There is no explicit need to execute the patch task.</a:t>
            </a:r>
            <a:endParaRPr sz="1200">
              <a:solidFill>
                <a:srgbClr val="0D1117"/>
              </a:solidFill>
              <a:highlight>
                <a:schemeClr val="lt1"/>
              </a:highlight>
            </a:endParaRPr>
          </a:p>
          <a:p>
            <a:pPr indent="0" lvl="0" marL="0" rtl="0" algn="l">
              <a:spcBef>
                <a:spcPts val="1200"/>
              </a:spcBef>
              <a:spcAft>
                <a:spcPts val="0"/>
              </a:spcAft>
              <a:buNone/>
            </a:pPr>
            <a:r>
              <a:rPr b="1" lang="en-GB" sz="1200">
                <a:solidFill>
                  <a:srgbClr val="0D1117"/>
                </a:solidFill>
                <a:highlight>
                  <a:schemeClr val="lt1"/>
                </a:highlight>
              </a:rPr>
              <a:t>do_patch command:</a:t>
            </a:r>
            <a:endParaRPr b="1" sz="1200">
              <a:solidFill>
                <a:srgbClr val="0D1117"/>
              </a:solidFill>
              <a:highlight>
                <a:schemeClr val="lt1"/>
              </a:highlight>
            </a:endParaRPr>
          </a:p>
          <a:p>
            <a:pPr indent="0" lvl="0" marL="0" rtl="0" algn="l">
              <a:spcBef>
                <a:spcPts val="1200"/>
              </a:spcBef>
              <a:spcAft>
                <a:spcPts val="0"/>
              </a:spcAft>
              <a:buClr>
                <a:schemeClr val="dk1"/>
              </a:buClr>
              <a:buSzPts val="1100"/>
              <a:buFont typeface="Arial"/>
              <a:buNone/>
            </a:pPr>
            <a:r>
              <a:rPr lang="en-GB" sz="1200">
                <a:solidFill>
                  <a:srgbClr val="0D1117"/>
                </a:solidFill>
                <a:highlight>
                  <a:schemeClr val="lt1"/>
                </a:highlight>
              </a:rPr>
              <a:t>bitbake -c do_patch </a:t>
            </a:r>
            <a:r>
              <a:rPr lang="en-GB" sz="1200">
                <a:solidFill>
                  <a:srgbClr val="0D1117"/>
                </a:solidFill>
                <a:highlight>
                  <a:schemeClr val="lt1"/>
                </a:highlight>
              </a:rPr>
              <a:t>recipe</a:t>
            </a:r>
            <a:r>
              <a:rPr lang="en-GB" sz="1200">
                <a:solidFill>
                  <a:srgbClr val="0D1117"/>
                </a:solidFill>
                <a:highlight>
                  <a:schemeClr val="lt1"/>
                </a:highlight>
              </a:rPr>
              <a:t>-name</a:t>
            </a:r>
            <a:endParaRPr sz="1200">
              <a:solidFill>
                <a:srgbClr val="0D1117"/>
              </a:solidFill>
              <a:highlight>
                <a:schemeClr val="lt1"/>
              </a:highlight>
            </a:endParaRPr>
          </a:p>
          <a:p>
            <a:pPr indent="0" lvl="0" marL="0" rtl="0" algn="l">
              <a:spcBef>
                <a:spcPts val="1200"/>
              </a:spcBef>
              <a:spcAft>
                <a:spcPts val="1200"/>
              </a:spcAft>
              <a:buNone/>
            </a:pPr>
            <a:r>
              <a:t/>
            </a:r>
            <a:endParaRPr sz="1200">
              <a:solidFill>
                <a:srgbClr val="E6EDF3"/>
              </a:solidFill>
              <a:highlight>
                <a:srgbClr val="0D1117"/>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3"/>
          <p:cNvSpPr txBox="1"/>
          <p:nvPr>
            <p:ph idx="1" type="body"/>
          </p:nvPr>
        </p:nvSpPr>
        <p:spPr>
          <a:xfrm>
            <a:off x="311700" y="384025"/>
            <a:ext cx="8520600" cy="4185000"/>
          </a:xfrm>
          <a:prstGeom prst="rect">
            <a:avLst/>
          </a:prstGeom>
        </p:spPr>
        <p:txBody>
          <a:bodyPr anchorCtr="0" anchor="t" bIns="91425" lIns="91425" spcFirstLastPara="1" rIns="91425" wrap="square" tIns="91425">
            <a:normAutofit lnSpcReduction="20000"/>
          </a:bodyPr>
          <a:lstStyle/>
          <a:p>
            <a:pPr indent="0" lvl="0" marL="0" rtl="0" algn="l">
              <a:lnSpc>
                <a:spcPct val="125000"/>
              </a:lnSpc>
              <a:spcBef>
                <a:spcPts val="1800"/>
              </a:spcBef>
              <a:spcAft>
                <a:spcPts val="0"/>
              </a:spcAft>
              <a:buClr>
                <a:schemeClr val="dk1"/>
              </a:buClr>
              <a:buSzPts val="1100"/>
              <a:buFont typeface="Arial"/>
              <a:buNone/>
            </a:pPr>
            <a:r>
              <a:rPr b="1" lang="en-GB" sz="1700">
                <a:solidFill>
                  <a:srgbClr val="0D1117"/>
                </a:solidFill>
                <a:highlight>
                  <a:schemeClr val="lt1"/>
                </a:highlight>
              </a:rPr>
              <a:t>Configure Task</a:t>
            </a:r>
            <a:endParaRPr b="1" sz="170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The Configuration task configures the source by enabling and disabling any build-time and configuration options for the software being built before compilation if any configuration is available.</a:t>
            </a:r>
            <a:endParaRPr sz="120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If there are any configuration steps, then these steps are define in do_configure() </a:t>
            </a:r>
            <a:r>
              <a:rPr lang="en-GB" sz="1200">
                <a:solidFill>
                  <a:srgbClr val="0D1117"/>
                </a:solidFill>
                <a:highlight>
                  <a:schemeClr val="lt1"/>
                </a:highlight>
              </a:rPr>
              <a:t>function</a:t>
            </a:r>
            <a:r>
              <a:rPr lang="en-GB" sz="1200">
                <a:solidFill>
                  <a:srgbClr val="0D1117"/>
                </a:solidFill>
                <a:highlight>
                  <a:schemeClr val="lt1"/>
                </a:highlight>
              </a:rPr>
              <a:t> of bitbake</a:t>
            </a:r>
            <a:endParaRPr sz="1200">
              <a:solidFill>
                <a:srgbClr val="0D1117"/>
              </a:solidFill>
              <a:highlight>
                <a:schemeClr val="lt1"/>
              </a:highlight>
            </a:endParaRPr>
          </a:p>
          <a:p>
            <a:pPr indent="0" lvl="0" marL="0" rtl="0" algn="l">
              <a:spcBef>
                <a:spcPts val="1200"/>
              </a:spcBef>
              <a:spcAft>
                <a:spcPts val="0"/>
              </a:spcAft>
              <a:buClr>
                <a:schemeClr val="dk1"/>
              </a:buClr>
              <a:buSzPts val="1100"/>
              <a:buFont typeface="Arial"/>
              <a:buNone/>
            </a:pPr>
            <a:r>
              <a:rPr lang="en-GB" sz="1200">
                <a:solidFill>
                  <a:srgbClr val="0D1117"/>
                </a:solidFill>
                <a:highlight>
                  <a:schemeClr val="lt1"/>
                </a:highlight>
              </a:rPr>
              <a:t>Normally</a:t>
            </a:r>
            <a:r>
              <a:rPr lang="en-GB" sz="1200">
                <a:solidFill>
                  <a:srgbClr val="0D1117"/>
                </a:solidFill>
                <a:highlight>
                  <a:schemeClr val="lt1"/>
                </a:highlight>
              </a:rPr>
              <a:t> the build applies the defined configuration automatically.</a:t>
            </a:r>
            <a:endParaRPr sz="1200">
              <a:solidFill>
                <a:srgbClr val="0D1117"/>
              </a:solidFill>
              <a:highlight>
                <a:schemeClr val="lt1"/>
              </a:highlight>
            </a:endParaRPr>
          </a:p>
          <a:p>
            <a:pPr indent="0" lvl="0" marL="0" rtl="0" algn="l">
              <a:spcBef>
                <a:spcPts val="1200"/>
              </a:spcBef>
              <a:spcAft>
                <a:spcPts val="0"/>
              </a:spcAft>
              <a:buClr>
                <a:schemeClr val="dk1"/>
              </a:buClr>
              <a:buSzPts val="1100"/>
              <a:buFont typeface="Arial"/>
              <a:buNone/>
            </a:pPr>
            <a:r>
              <a:rPr lang="en-GB" sz="1200">
                <a:solidFill>
                  <a:srgbClr val="0D1117"/>
                </a:solidFill>
                <a:highlight>
                  <a:schemeClr val="lt1"/>
                </a:highlight>
              </a:rPr>
              <a:t>There is no explicit need to execute the configuration task.</a:t>
            </a:r>
            <a:endParaRPr sz="1200">
              <a:solidFill>
                <a:srgbClr val="0D1117"/>
              </a:solidFill>
              <a:highlight>
                <a:schemeClr val="lt1"/>
              </a:highlight>
            </a:endParaRPr>
          </a:p>
          <a:p>
            <a:pPr indent="0" lvl="0" marL="0" rtl="0" algn="l">
              <a:spcBef>
                <a:spcPts val="1200"/>
              </a:spcBef>
              <a:spcAft>
                <a:spcPts val="0"/>
              </a:spcAft>
              <a:buClr>
                <a:schemeClr val="dk1"/>
              </a:buClr>
              <a:buSzPts val="1100"/>
              <a:buFont typeface="Arial"/>
              <a:buNone/>
            </a:pPr>
            <a:r>
              <a:rPr lang="en-GB" sz="1000">
                <a:solidFill>
                  <a:srgbClr val="0D1117"/>
                </a:solidFill>
                <a:highlight>
                  <a:schemeClr val="lt1"/>
                </a:highlight>
              </a:rPr>
              <a:t>do_configure()</a:t>
            </a:r>
            <a:endParaRPr sz="1000">
              <a:solidFill>
                <a:srgbClr val="0D1117"/>
              </a:solidFill>
              <a:highlight>
                <a:schemeClr val="lt1"/>
              </a:highlight>
            </a:endParaRPr>
          </a:p>
          <a:p>
            <a:pPr indent="0" lvl="0" marL="0" rtl="0" algn="l">
              <a:spcBef>
                <a:spcPts val="1200"/>
              </a:spcBef>
              <a:spcAft>
                <a:spcPts val="0"/>
              </a:spcAft>
              <a:buClr>
                <a:schemeClr val="dk1"/>
              </a:buClr>
              <a:buSzPts val="1100"/>
              <a:buFont typeface="Arial"/>
              <a:buNone/>
            </a:pPr>
            <a:r>
              <a:rPr lang="en-GB" sz="1000">
                <a:solidFill>
                  <a:srgbClr val="0D1117"/>
                </a:solidFill>
                <a:highlight>
                  <a:schemeClr val="lt1"/>
                </a:highlight>
              </a:rPr>
              <a:t>{</a:t>
            </a:r>
            <a:endParaRPr sz="1000">
              <a:solidFill>
                <a:srgbClr val="0D1117"/>
              </a:solidFill>
              <a:highlight>
                <a:schemeClr val="lt1"/>
              </a:highlight>
            </a:endParaRPr>
          </a:p>
          <a:p>
            <a:pPr indent="0" lvl="0" marL="0" rtl="0" algn="l">
              <a:spcBef>
                <a:spcPts val="1200"/>
              </a:spcBef>
              <a:spcAft>
                <a:spcPts val="0"/>
              </a:spcAft>
              <a:buClr>
                <a:schemeClr val="dk1"/>
              </a:buClr>
              <a:buSzPts val="1100"/>
              <a:buFont typeface="Arial"/>
              <a:buNone/>
            </a:pPr>
            <a:r>
              <a:rPr lang="en-GB" sz="1000">
                <a:solidFill>
                  <a:srgbClr val="0D1117"/>
                </a:solidFill>
                <a:highlight>
                  <a:schemeClr val="lt1"/>
                </a:highlight>
              </a:rPr>
              <a:t>configuration</a:t>
            </a:r>
            <a:r>
              <a:rPr lang="en-GB" sz="1000">
                <a:solidFill>
                  <a:srgbClr val="0D1117"/>
                </a:solidFill>
                <a:highlight>
                  <a:schemeClr val="lt1"/>
                </a:highlight>
              </a:rPr>
              <a:t> steps </a:t>
            </a:r>
            <a:endParaRPr sz="1000">
              <a:solidFill>
                <a:srgbClr val="0D1117"/>
              </a:solidFill>
              <a:highlight>
                <a:schemeClr val="lt1"/>
              </a:highlight>
            </a:endParaRPr>
          </a:p>
          <a:p>
            <a:pPr indent="0" lvl="0" marL="0" rtl="0" algn="l">
              <a:spcBef>
                <a:spcPts val="1200"/>
              </a:spcBef>
              <a:spcAft>
                <a:spcPts val="0"/>
              </a:spcAft>
              <a:buNone/>
            </a:pPr>
            <a:r>
              <a:rPr lang="en-GB" sz="1000">
                <a:solidFill>
                  <a:srgbClr val="0D1117"/>
                </a:solidFill>
                <a:highlight>
                  <a:schemeClr val="lt1"/>
                </a:highlight>
              </a:rPr>
              <a:t>}</a:t>
            </a:r>
            <a:endParaRPr sz="1000">
              <a:solidFill>
                <a:srgbClr val="0D1117"/>
              </a:solidFill>
              <a:highlight>
                <a:schemeClr val="lt1"/>
              </a:highlight>
            </a:endParaRPr>
          </a:p>
          <a:p>
            <a:pPr indent="0" lvl="0" marL="0" rtl="0" algn="l">
              <a:spcBef>
                <a:spcPts val="1200"/>
              </a:spcBef>
              <a:spcAft>
                <a:spcPts val="0"/>
              </a:spcAft>
              <a:buNone/>
            </a:pPr>
            <a:r>
              <a:rPr b="1" lang="en-GB" sz="1000">
                <a:solidFill>
                  <a:srgbClr val="0D1117"/>
                </a:solidFill>
                <a:highlight>
                  <a:schemeClr val="lt1"/>
                </a:highlight>
              </a:rPr>
              <a:t>do_configure Command;</a:t>
            </a:r>
            <a:endParaRPr b="1" sz="1000">
              <a:solidFill>
                <a:srgbClr val="0D1117"/>
              </a:solidFill>
              <a:highlight>
                <a:schemeClr val="lt1"/>
              </a:highlight>
            </a:endParaRPr>
          </a:p>
          <a:p>
            <a:pPr indent="0" lvl="0" marL="0" rtl="0" algn="l">
              <a:spcBef>
                <a:spcPts val="1200"/>
              </a:spcBef>
              <a:spcAft>
                <a:spcPts val="0"/>
              </a:spcAft>
              <a:buClr>
                <a:schemeClr val="dk1"/>
              </a:buClr>
              <a:buSzPts val="1100"/>
              <a:buFont typeface="Arial"/>
              <a:buNone/>
            </a:pPr>
            <a:r>
              <a:rPr lang="en-GB" sz="1000">
                <a:solidFill>
                  <a:srgbClr val="0D1117"/>
                </a:solidFill>
                <a:highlight>
                  <a:schemeClr val="lt1"/>
                </a:highlight>
              </a:rPr>
              <a:t>bitbake -c do_configure recipie-name</a:t>
            </a:r>
            <a:endParaRPr sz="1000">
              <a:solidFill>
                <a:srgbClr val="0D1117"/>
              </a:solidFill>
              <a:highlight>
                <a:schemeClr val="lt1"/>
              </a:highlight>
            </a:endParaRPr>
          </a:p>
          <a:p>
            <a:pPr indent="0" lvl="0" marL="0" rtl="0" algn="l">
              <a:spcBef>
                <a:spcPts val="1200"/>
              </a:spcBef>
              <a:spcAft>
                <a:spcPts val="1200"/>
              </a:spcAft>
              <a:buNone/>
            </a:pPr>
            <a:r>
              <a:t/>
            </a:r>
            <a:endParaRPr sz="1200">
              <a:solidFill>
                <a:srgbClr val="E6EDF3"/>
              </a:solidFill>
              <a:highlight>
                <a:srgbClr val="0D1117"/>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4"/>
          <p:cNvSpPr txBox="1"/>
          <p:nvPr>
            <p:ph idx="1" type="body"/>
          </p:nvPr>
        </p:nvSpPr>
        <p:spPr>
          <a:xfrm>
            <a:off x="311700" y="355025"/>
            <a:ext cx="8520600" cy="42138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0"/>
              </a:spcAft>
              <a:buClr>
                <a:schemeClr val="dk1"/>
              </a:buClr>
              <a:buSzPts val="1100"/>
              <a:buFont typeface="Arial"/>
              <a:buNone/>
            </a:pPr>
            <a:r>
              <a:rPr b="1" lang="en-GB" sz="1700">
                <a:solidFill>
                  <a:srgbClr val="0D1117"/>
                </a:solidFill>
                <a:highlight>
                  <a:schemeClr val="lt1"/>
                </a:highlight>
              </a:rPr>
              <a:t>Compile Task</a:t>
            </a:r>
            <a:endParaRPr b="1" sz="170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The Compilation task compiles the source code if any compilation steps are available and generates a binary file.</a:t>
            </a:r>
            <a:endParaRPr sz="120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It runs in current source directory ${S}.</a:t>
            </a:r>
            <a:endParaRPr sz="1200">
              <a:solidFill>
                <a:srgbClr val="0D1117"/>
              </a:solidFill>
              <a:highlight>
                <a:schemeClr val="lt1"/>
              </a:highlight>
            </a:endParaRPr>
          </a:p>
          <a:p>
            <a:pPr indent="0" lvl="0" marL="0" rtl="0" algn="l">
              <a:spcBef>
                <a:spcPts val="1200"/>
              </a:spcBef>
              <a:spcAft>
                <a:spcPts val="0"/>
              </a:spcAft>
              <a:buClr>
                <a:schemeClr val="dk1"/>
              </a:buClr>
              <a:buSzPts val="1100"/>
              <a:buFont typeface="Arial"/>
              <a:buNone/>
            </a:pPr>
            <a:r>
              <a:rPr lang="en-GB" sz="1200">
                <a:solidFill>
                  <a:srgbClr val="0D1117"/>
                </a:solidFill>
                <a:highlight>
                  <a:schemeClr val="lt1"/>
                </a:highlight>
              </a:rPr>
              <a:t>Normally</a:t>
            </a:r>
            <a:r>
              <a:rPr lang="en-GB" sz="1200">
                <a:solidFill>
                  <a:srgbClr val="0D1117"/>
                </a:solidFill>
                <a:highlight>
                  <a:schemeClr val="lt1"/>
                </a:highlight>
              </a:rPr>
              <a:t> the build executes the compile step automatically.</a:t>
            </a:r>
            <a:endParaRPr sz="1200">
              <a:solidFill>
                <a:srgbClr val="0D1117"/>
              </a:solidFill>
              <a:highlight>
                <a:schemeClr val="lt1"/>
              </a:highlight>
            </a:endParaRPr>
          </a:p>
          <a:p>
            <a:pPr indent="0" lvl="0" marL="0" rtl="0" algn="l">
              <a:spcBef>
                <a:spcPts val="1200"/>
              </a:spcBef>
              <a:spcAft>
                <a:spcPts val="0"/>
              </a:spcAft>
              <a:buClr>
                <a:schemeClr val="dk1"/>
              </a:buClr>
              <a:buSzPts val="1100"/>
              <a:buFont typeface="Arial"/>
              <a:buNone/>
            </a:pPr>
            <a:r>
              <a:rPr lang="en-GB" sz="1200">
                <a:solidFill>
                  <a:srgbClr val="0D1117"/>
                </a:solidFill>
                <a:highlight>
                  <a:schemeClr val="lt1"/>
                </a:highlight>
              </a:rPr>
              <a:t>There is no explicit need to execute the compilation task.</a:t>
            </a:r>
            <a:endParaRPr sz="1200">
              <a:solidFill>
                <a:srgbClr val="0D1117"/>
              </a:solidFill>
              <a:highlight>
                <a:schemeClr val="lt1"/>
              </a:highlight>
            </a:endParaRPr>
          </a:p>
          <a:p>
            <a:pPr indent="0" lvl="0" marL="0" rtl="0" algn="l">
              <a:spcBef>
                <a:spcPts val="1200"/>
              </a:spcBef>
              <a:spcAft>
                <a:spcPts val="0"/>
              </a:spcAft>
              <a:buClr>
                <a:schemeClr val="dk1"/>
              </a:buClr>
              <a:buSzPts val="1100"/>
              <a:buFont typeface="Arial"/>
              <a:buNone/>
            </a:pPr>
            <a:r>
              <a:rPr lang="en-GB" sz="1200">
                <a:solidFill>
                  <a:srgbClr val="0D1117"/>
                </a:solidFill>
                <a:highlight>
                  <a:schemeClr val="lt1"/>
                </a:highlight>
              </a:rPr>
              <a:t>do_compile()</a:t>
            </a:r>
            <a:endParaRPr sz="1200">
              <a:solidFill>
                <a:srgbClr val="0D1117"/>
              </a:solidFill>
              <a:highlight>
                <a:schemeClr val="lt1"/>
              </a:highlight>
            </a:endParaRPr>
          </a:p>
          <a:p>
            <a:pPr indent="0" lvl="0" marL="0" rtl="0" algn="l">
              <a:spcBef>
                <a:spcPts val="1200"/>
              </a:spcBef>
              <a:spcAft>
                <a:spcPts val="0"/>
              </a:spcAft>
              <a:buClr>
                <a:schemeClr val="dk1"/>
              </a:buClr>
              <a:buSzPts val="1100"/>
              <a:buFont typeface="Arial"/>
              <a:buNone/>
            </a:pPr>
            <a:r>
              <a:rPr lang="en-GB" sz="1200">
                <a:solidFill>
                  <a:srgbClr val="0D1117"/>
                </a:solidFill>
                <a:highlight>
                  <a:schemeClr val="lt1"/>
                </a:highlight>
              </a:rPr>
              <a:t>{</a:t>
            </a:r>
            <a:endParaRPr sz="1200">
              <a:solidFill>
                <a:srgbClr val="0D1117"/>
              </a:solidFill>
              <a:highlight>
                <a:schemeClr val="lt1"/>
              </a:highlight>
            </a:endParaRPr>
          </a:p>
          <a:p>
            <a:pPr indent="0" lvl="0" marL="0" rtl="0" algn="l">
              <a:spcBef>
                <a:spcPts val="1200"/>
              </a:spcBef>
              <a:spcAft>
                <a:spcPts val="0"/>
              </a:spcAft>
              <a:buClr>
                <a:schemeClr val="dk1"/>
              </a:buClr>
              <a:buSzPts val="1100"/>
              <a:buFont typeface="Arial"/>
              <a:buNone/>
            </a:pPr>
            <a:r>
              <a:rPr lang="en-GB" sz="1200">
                <a:solidFill>
                  <a:srgbClr val="0D1117"/>
                </a:solidFill>
                <a:highlight>
                  <a:schemeClr val="lt1"/>
                </a:highlight>
              </a:rPr>
              <a:t>compilation steps </a:t>
            </a:r>
            <a:endParaRPr sz="1200">
              <a:solidFill>
                <a:srgbClr val="0D1117"/>
              </a:solidFill>
              <a:highlight>
                <a:schemeClr val="lt1"/>
              </a:highlight>
            </a:endParaRPr>
          </a:p>
          <a:p>
            <a:pPr indent="0" lvl="0" marL="0" rtl="0" algn="l">
              <a:spcBef>
                <a:spcPts val="1200"/>
              </a:spcBef>
              <a:spcAft>
                <a:spcPts val="0"/>
              </a:spcAft>
              <a:buNone/>
            </a:pPr>
            <a:r>
              <a:rPr lang="en-GB" sz="1200">
                <a:solidFill>
                  <a:srgbClr val="0D1117"/>
                </a:solidFill>
                <a:highlight>
                  <a:schemeClr val="lt1"/>
                </a:highlight>
              </a:rPr>
              <a:t>}</a:t>
            </a:r>
            <a:endParaRPr sz="1200">
              <a:solidFill>
                <a:srgbClr val="0D1117"/>
              </a:solidFill>
              <a:highlight>
                <a:schemeClr val="lt1"/>
              </a:highlight>
            </a:endParaRPr>
          </a:p>
          <a:p>
            <a:pPr indent="0" lvl="0" marL="0" rtl="0" algn="l">
              <a:spcBef>
                <a:spcPts val="1200"/>
              </a:spcBef>
              <a:spcAft>
                <a:spcPts val="0"/>
              </a:spcAft>
              <a:buNone/>
            </a:pPr>
            <a:r>
              <a:rPr b="1" lang="en-GB" sz="1200">
                <a:solidFill>
                  <a:srgbClr val="0D1117"/>
                </a:solidFill>
                <a:highlight>
                  <a:schemeClr val="lt1"/>
                </a:highlight>
              </a:rPr>
              <a:t>do_compile Command:</a:t>
            </a:r>
            <a:endParaRPr b="1" sz="1200">
              <a:solidFill>
                <a:srgbClr val="0D1117"/>
              </a:solidFill>
              <a:highlight>
                <a:schemeClr val="lt1"/>
              </a:highlight>
            </a:endParaRPr>
          </a:p>
          <a:p>
            <a:pPr indent="0" lvl="0" marL="0" rtl="0" algn="l">
              <a:spcBef>
                <a:spcPts val="1200"/>
              </a:spcBef>
              <a:spcAft>
                <a:spcPts val="1200"/>
              </a:spcAft>
              <a:buNone/>
            </a:pPr>
            <a:r>
              <a:rPr lang="en-GB" sz="1200">
                <a:solidFill>
                  <a:srgbClr val="0D1117"/>
                </a:solidFill>
                <a:highlight>
                  <a:schemeClr val="lt1"/>
                </a:highlight>
              </a:rPr>
              <a:t> bitbake -c do_compile recipie-name</a:t>
            </a:r>
            <a:endParaRPr sz="1200">
              <a:solidFill>
                <a:srgbClr val="0D1117"/>
              </a:solidFill>
              <a:highlight>
                <a:schemeClr val="lt1"/>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5"/>
          <p:cNvSpPr txBox="1"/>
          <p:nvPr>
            <p:ph idx="1" type="body"/>
          </p:nvPr>
        </p:nvSpPr>
        <p:spPr>
          <a:xfrm>
            <a:off x="311700" y="420250"/>
            <a:ext cx="8520600" cy="4148700"/>
          </a:xfrm>
          <a:prstGeom prst="rect">
            <a:avLst/>
          </a:prstGeom>
        </p:spPr>
        <p:txBody>
          <a:bodyPr anchorCtr="0" anchor="t" bIns="91425" lIns="91425" spcFirstLastPara="1" rIns="91425" wrap="square" tIns="91425">
            <a:normAutofit lnSpcReduction="10000"/>
          </a:bodyPr>
          <a:lstStyle/>
          <a:p>
            <a:pPr indent="0" lvl="0" marL="0" rtl="0" algn="l">
              <a:lnSpc>
                <a:spcPct val="125000"/>
              </a:lnSpc>
              <a:spcBef>
                <a:spcPts val="1800"/>
              </a:spcBef>
              <a:spcAft>
                <a:spcPts val="0"/>
              </a:spcAft>
              <a:buClr>
                <a:schemeClr val="dk1"/>
              </a:buClr>
              <a:buSzPts val="1100"/>
              <a:buFont typeface="Arial"/>
              <a:buNone/>
            </a:pPr>
            <a:r>
              <a:rPr b="1" lang="en-GB" sz="1700">
                <a:solidFill>
                  <a:srgbClr val="161B22"/>
                </a:solidFill>
                <a:highlight>
                  <a:schemeClr val="lt1"/>
                </a:highlight>
              </a:rPr>
              <a:t>Install Task</a:t>
            </a:r>
            <a:endParaRPr b="1" sz="1700">
              <a:solidFill>
                <a:srgbClr val="161B22"/>
              </a:solidFill>
              <a:highlight>
                <a:schemeClr val="lt1"/>
              </a:highlight>
            </a:endParaRPr>
          </a:p>
          <a:p>
            <a:pPr indent="0" lvl="0" marL="0" rtl="0" algn="l">
              <a:spcBef>
                <a:spcPts val="1200"/>
              </a:spcBef>
              <a:spcAft>
                <a:spcPts val="0"/>
              </a:spcAft>
              <a:buNone/>
            </a:pPr>
            <a:r>
              <a:rPr lang="en-GB" sz="1200">
                <a:solidFill>
                  <a:srgbClr val="161B22"/>
                </a:solidFill>
                <a:highlight>
                  <a:schemeClr val="lt1"/>
                </a:highlight>
              </a:rPr>
              <a:t>The Install task copies files that are to be packaged into the holding area ${D}. This task runs with the current working directory ${S} which is the compilation directory.</a:t>
            </a:r>
            <a:endParaRPr sz="1200">
              <a:solidFill>
                <a:srgbClr val="161B22"/>
              </a:solidFill>
              <a:highlight>
                <a:schemeClr val="lt1"/>
              </a:highlight>
            </a:endParaRPr>
          </a:p>
          <a:p>
            <a:pPr indent="0" lvl="0" marL="0" rtl="0" algn="l">
              <a:spcBef>
                <a:spcPts val="1200"/>
              </a:spcBef>
              <a:spcAft>
                <a:spcPts val="0"/>
              </a:spcAft>
              <a:buNone/>
            </a:pPr>
            <a:r>
              <a:rPr lang="en-GB" sz="1200">
                <a:solidFill>
                  <a:srgbClr val="161B22"/>
                </a:solidFill>
                <a:highlight>
                  <a:schemeClr val="lt1"/>
                </a:highlight>
              </a:rPr>
              <a:t>It runs in current source directory ${S}.</a:t>
            </a:r>
            <a:endParaRPr sz="1200">
              <a:solidFill>
                <a:srgbClr val="161B22"/>
              </a:solidFill>
              <a:highlight>
                <a:schemeClr val="lt1"/>
              </a:highlight>
            </a:endParaRPr>
          </a:p>
          <a:p>
            <a:pPr indent="0" lvl="0" marL="0" rtl="0" algn="l">
              <a:spcBef>
                <a:spcPts val="1200"/>
              </a:spcBef>
              <a:spcAft>
                <a:spcPts val="0"/>
              </a:spcAft>
              <a:buClr>
                <a:schemeClr val="dk1"/>
              </a:buClr>
              <a:buSzPts val="1100"/>
              <a:buFont typeface="Arial"/>
              <a:buNone/>
            </a:pPr>
            <a:r>
              <a:rPr lang="en-GB" sz="1200">
                <a:solidFill>
                  <a:srgbClr val="161B22"/>
                </a:solidFill>
                <a:highlight>
                  <a:schemeClr val="lt1"/>
                </a:highlight>
              </a:rPr>
              <a:t>Normaly the build executes the Install task automatically.</a:t>
            </a:r>
            <a:endParaRPr sz="1200">
              <a:solidFill>
                <a:srgbClr val="161B22"/>
              </a:solidFill>
              <a:highlight>
                <a:schemeClr val="lt1"/>
              </a:highlight>
            </a:endParaRPr>
          </a:p>
          <a:p>
            <a:pPr indent="0" lvl="0" marL="0" rtl="0" algn="l">
              <a:spcBef>
                <a:spcPts val="1200"/>
              </a:spcBef>
              <a:spcAft>
                <a:spcPts val="0"/>
              </a:spcAft>
              <a:buNone/>
            </a:pPr>
            <a:r>
              <a:rPr lang="en-GB" sz="1200">
                <a:solidFill>
                  <a:srgbClr val="161B22"/>
                </a:solidFill>
                <a:highlight>
                  <a:schemeClr val="lt1"/>
                </a:highlight>
              </a:rPr>
              <a:t>There is no explicit need to execute the Install task.</a:t>
            </a:r>
            <a:endParaRPr sz="1200">
              <a:solidFill>
                <a:srgbClr val="161B22"/>
              </a:solidFill>
              <a:highlight>
                <a:schemeClr val="lt1"/>
              </a:highlight>
            </a:endParaRPr>
          </a:p>
          <a:p>
            <a:pPr indent="0" lvl="0" marL="0" rtl="0" algn="l">
              <a:spcBef>
                <a:spcPts val="1200"/>
              </a:spcBef>
              <a:spcAft>
                <a:spcPts val="0"/>
              </a:spcAft>
              <a:buNone/>
            </a:pPr>
            <a:r>
              <a:rPr lang="en-GB" sz="1200">
                <a:solidFill>
                  <a:srgbClr val="161B22"/>
                </a:solidFill>
                <a:highlight>
                  <a:schemeClr val="lt1"/>
                </a:highlight>
              </a:rPr>
              <a:t>do_install()</a:t>
            </a:r>
            <a:endParaRPr sz="1200">
              <a:solidFill>
                <a:srgbClr val="161B22"/>
              </a:solidFill>
              <a:highlight>
                <a:schemeClr val="lt1"/>
              </a:highlight>
            </a:endParaRPr>
          </a:p>
          <a:p>
            <a:pPr indent="0" lvl="0" marL="0" rtl="0" algn="l">
              <a:spcBef>
                <a:spcPts val="1200"/>
              </a:spcBef>
              <a:spcAft>
                <a:spcPts val="0"/>
              </a:spcAft>
              <a:buNone/>
            </a:pPr>
            <a:r>
              <a:rPr lang="en-GB" sz="1200">
                <a:solidFill>
                  <a:srgbClr val="161B22"/>
                </a:solidFill>
                <a:highlight>
                  <a:schemeClr val="lt1"/>
                </a:highlight>
              </a:rPr>
              <a:t>{</a:t>
            </a:r>
            <a:endParaRPr sz="1200">
              <a:solidFill>
                <a:srgbClr val="161B22"/>
              </a:solidFill>
              <a:highlight>
                <a:schemeClr val="lt1"/>
              </a:highlight>
            </a:endParaRPr>
          </a:p>
          <a:p>
            <a:pPr indent="0" lvl="0" marL="0" rtl="0" algn="l">
              <a:spcBef>
                <a:spcPts val="1200"/>
              </a:spcBef>
              <a:spcAft>
                <a:spcPts val="0"/>
              </a:spcAft>
              <a:buNone/>
            </a:pPr>
            <a:r>
              <a:rPr lang="en-GB" sz="1200">
                <a:solidFill>
                  <a:srgbClr val="161B22"/>
                </a:solidFill>
                <a:highlight>
                  <a:schemeClr val="lt1"/>
                </a:highlight>
              </a:rPr>
              <a:t>compilation steps </a:t>
            </a:r>
            <a:endParaRPr sz="1200">
              <a:solidFill>
                <a:srgbClr val="161B22"/>
              </a:solidFill>
              <a:highlight>
                <a:schemeClr val="lt1"/>
              </a:highlight>
            </a:endParaRPr>
          </a:p>
          <a:p>
            <a:pPr indent="0" lvl="0" marL="0" rtl="0" algn="l">
              <a:spcBef>
                <a:spcPts val="1200"/>
              </a:spcBef>
              <a:spcAft>
                <a:spcPts val="0"/>
              </a:spcAft>
              <a:buNone/>
            </a:pPr>
            <a:r>
              <a:rPr lang="en-GB" sz="1200">
                <a:solidFill>
                  <a:srgbClr val="161B22"/>
                </a:solidFill>
                <a:highlight>
                  <a:schemeClr val="lt1"/>
                </a:highlight>
              </a:rPr>
              <a:t>}</a:t>
            </a:r>
            <a:endParaRPr sz="1200">
              <a:solidFill>
                <a:srgbClr val="161B22"/>
              </a:solidFill>
              <a:highlight>
                <a:schemeClr val="lt1"/>
              </a:highlight>
            </a:endParaRPr>
          </a:p>
          <a:p>
            <a:pPr indent="0" lvl="0" marL="0" rtl="0" algn="l">
              <a:spcBef>
                <a:spcPts val="1200"/>
              </a:spcBef>
              <a:spcAft>
                <a:spcPts val="0"/>
              </a:spcAft>
              <a:buNone/>
            </a:pPr>
            <a:r>
              <a:rPr b="1" lang="en-GB" sz="1200">
                <a:solidFill>
                  <a:srgbClr val="161B22"/>
                </a:solidFill>
                <a:highlight>
                  <a:schemeClr val="lt1"/>
                </a:highlight>
              </a:rPr>
              <a:t>do_install command:</a:t>
            </a:r>
            <a:endParaRPr b="1" sz="1200">
              <a:solidFill>
                <a:srgbClr val="161B22"/>
              </a:solidFill>
              <a:highlight>
                <a:schemeClr val="lt1"/>
              </a:highlight>
            </a:endParaRPr>
          </a:p>
          <a:p>
            <a:pPr indent="0" lvl="0" marL="0" rtl="0" algn="l">
              <a:spcBef>
                <a:spcPts val="1200"/>
              </a:spcBef>
              <a:spcAft>
                <a:spcPts val="1200"/>
              </a:spcAft>
              <a:buNone/>
            </a:pPr>
            <a:r>
              <a:rPr lang="en-GB" sz="1200">
                <a:solidFill>
                  <a:srgbClr val="161B22"/>
                </a:solidFill>
                <a:highlight>
                  <a:schemeClr val="lt1"/>
                </a:highlight>
              </a:rPr>
              <a:t>bitbake -c do_install recipie-name</a:t>
            </a:r>
            <a:endParaRPr b="1" sz="1200">
              <a:solidFill>
                <a:srgbClr val="161B22"/>
              </a:solidFill>
              <a:highlight>
                <a:schemeClr val="lt1"/>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6"/>
          <p:cNvSpPr txBox="1"/>
          <p:nvPr>
            <p:ph type="title"/>
          </p:nvPr>
        </p:nvSpPr>
        <p:spPr>
          <a:xfrm>
            <a:off x="311700" y="6063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Clr>
                <a:schemeClr val="dk1"/>
              </a:buClr>
              <a:buSzPct val="54098"/>
              <a:buFont typeface="Arial"/>
              <a:buNone/>
            </a:pPr>
            <a:r>
              <a:rPr b="1" lang="en-GB" sz="2033">
                <a:solidFill>
                  <a:srgbClr val="161B22"/>
                </a:solidFill>
                <a:highlight>
                  <a:schemeClr val="lt1"/>
                </a:highlight>
              </a:rPr>
              <a:t>Patch</a:t>
            </a:r>
            <a:endParaRPr b="1" sz="2033">
              <a:solidFill>
                <a:srgbClr val="161B22"/>
              </a:solidFill>
              <a:highlight>
                <a:schemeClr val="lt1"/>
              </a:highlight>
            </a:endParaRPr>
          </a:p>
          <a:p>
            <a:pPr indent="0" lvl="0" marL="0" rtl="0" algn="l">
              <a:spcBef>
                <a:spcPts val="1200"/>
              </a:spcBef>
              <a:spcAft>
                <a:spcPts val="0"/>
              </a:spcAft>
              <a:buNone/>
            </a:pPr>
            <a:r>
              <a:t/>
            </a:r>
            <a:endParaRPr/>
          </a:p>
        </p:txBody>
      </p:sp>
      <p:sp>
        <p:nvSpPr>
          <p:cNvPr id="233" name="Google Shape;23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161B22"/>
                </a:solidFill>
                <a:highlight>
                  <a:schemeClr val="lt1"/>
                </a:highlight>
                <a:latin typeface="Roboto"/>
                <a:ea typeface="Roboto"/>
                <a:cs typeface="Roboto"/>
                <a:sym typeface="Roboto"/>
              </a:rPr>
              <a:t>Patches refer to changes made to the source code of software packages in a Yocto build. These changes are often necessary to adapt the software to the specific requirements or constraints of a target embedded system.</a:t>
            </a:r>
            <a:endParaRPr sz="1200">
              <a:solidFill>
                <a:srgbClr val="161B22"/>
              </a:solidFill>
              <a:highlight>
                <a:schemeClr val="lt1"/>
              </a:highlight>
              <a:latin typeface="Roboto"/>
              <a:ea typeface="Roboto"/>
              <a:cs typeface="Roboto"/>
              <a:sym typeface="Roboto"/>
            </a:endParaRPr>
          </a:p>
          <a:p>
            <a:pPr indent="0" lvl="0" marL="0" rtl="0" algn="l">
              <a:spcBef>
                <a:spcPts val="1200"/>
              </a:spcBef>
              <a:spcAft>
                <a:spcPts val="0"/>
              </a:spcAft>
              <a:buNone/>
            </a:pPr>
            <a:r>
              <a:rPr lang="en-GB" sz="1200">
                <a:solidFill>
                  <a:srgbClr val="161B22"/>
                </a:solidFill>
                <a:highlight>
                  <a:schemeClr val="lt1"/>
                </a:highlight>
                <a:latin typeface="Roboto"/>
                <a:ea typeface="Roboto"/>
                <a:cs typeface="Roboto"/>
                <a:sym typeface="Roboto"/>
              </a:rPr>
              <a:t>Yocto provides mechanisms to apply patches to the source code of packages during the build process. </a:t>
            </a:r>
            <a:endParaRPr sz="1200">
              <a:solidFill>
                <a:srgbClr val="161B22"/>
              </a:solidFill>
              <a:highlight>
                <a:schemeClr val="lt1"/>
              </a:highlight>
              <a:latin typeface="Roboto"/>
              <a:ea typeface="Roboto"/>
              <a:cs typeface="Roboto"/>
              <a:sym typeface="Roboto"/>
            </a:endParaRPr>
          </a:p>
          <a:p>
            <a:pPr indent="0" lvl="0" marL="0" rtl="0" algn="l">
              <a:spcBef>
                <a:spcPts val="1200"/>
              </a:spcBef>
              <a:spcAft>
                <a:spcPts val="0"/>
              </a:spcAft>
              <a:buNone/>
            </a:pPr>
            <a:r>
              <a:rPr lang="en-GB" sz="1200">
                <a:solidFill>
                  <a:srgbClr val="161B22"/>
                </a:solidFill>
                <a:highlight>
                  <a:schemeClr val="lt1"/>
                </a:highlight>
                <a:latin typeface="Roboto"/>
                <a:ea typeface="Roboto"/>
                <a:cs typeface="Roboto"/>
                <a:sym typeface="Roboto"/>
              </a:rPr>
              <a:t>Patches are usually stored as separate files within the Yocto project directory structure. </a:t>
            </a:r>
            <a:endParaRPr sz="1200">
              <a:solidFill>
                <a:srgbClr val="161B22"/>
              </a:solidFill>
              <a:highlight>
                <a:schemeClr val="lt1"/>
              </a:highlight>
              <a:latin typeface="Roboto"/>
              <a:ea typeface="Roboto"/>
              <a:cs typeface="Roboto"/>
              <a:sym typeface="Roboto"/>
            </a:endParaRPr>
          </a:p>
          <a:p>
            <a:pPr indent="0" lvl="0" marL="0" rtl="0" algn="l">
              <a:spcBef>
                <a:spcPts val="1200"/>
              </a:spcBef>
              <a:spcAft>
                <a:spcPts val="0"/>
              </a:spcAft>
              <a:buNone/>
            </a:pPr>
            <a:r>
              <a:rPr lang="en-GB" sz="1200">
                <a:solidFill>
                  <a:srgbClr val="161B22"/>
                </a:solidFill>
                <a:highlight>
                  <a:schemeClr val="lt1"/>
                </a:highlight>
                <a:latin typeface="Roboto"/>
                <a:ea typeface="Roboto"/>
                <a:cs typeface="Roboto"/>
                <a:sym typeface="Roboto"/>
              </a:rPr>
              <a:t>Yocto also provides utilities and conventions for managing patches. This includes features for automatically applying patches, managing dependencies between patches, and specifying the order in which patches should be applied.</a:t>
            </a:r>
            <a:endParaRPr sz="1200">
              <a:solidFill>
                <a:srgbClr val="161B22"/>
              </a:solidFill>
              <a:highlight>
                <a:schemeClr val="lt1"/>
              </a:highlight>
              <a:latin typeface="Roboto"/>
              <a:ea typeface="Roboto"/>
              <a:cs typeface="Roboto"/>
              <a:sym typeface="Roboto"/>
            </a:endParaRPr>
          </a:p>
          <a:p>
            <a:pPr indent="0" lvl="0" marL="0" rtl="0" algn="l">
              <a:spcBef>
                <a:spcPts val="1200"/>
              </a:spcBef>
              <a:spcAft>
                <a:spcPts val="0"/>
              </a:spcAft>
              <a:buNone/>
            </a:pPr>
            <a:r>
              <a:rPr lang="en-GB" sz="1200">
                <a:solidFill>
                  <a:srgbClr val="161B22"/>
                </a:solidFill>
                <a:highlight>
                  <a:schemeClr val="lt1"/>
                </a:highlight>
                <a:latin typeface="Roboto"/>
                <a:ea typeface="Roboto"/>
                <a:cs typeface="Roboto"/>
                <a:sym typeface="Roboto"/>
              </a:rPr>
              <a:t>patches play a crucial role in customizing and adapting software within a Yocto-based embedded Linux system, allowing developers to tailor software packages to meet the specific requirements of their target devices.</a:t>
            </a:r>
            <a:endParaRPr sz="1200">
              <a:solidFill>
                <a:srgbClr val="161B22"/>
              </a:solidFill>
              <a:highlight>
                <a:schemeClr val="lt1"/>
              </a:highlight>
              <a:latin typeface="Roboto"/>
              <a:ea typeface="Roboto"/>
              <a:cs typeface="Roboto"/>
              <a:sym typeface="Roboto"/>
            </a:endParaRPr>
          </a:p>
          <a:p>
            <a:pPr indent="0" lvl="0" marL="0" rtl="0" algn="l">
              <a:spcBef>
                <a:spcPts val="1200"/>
              </a:spcBef>
              <a:spcAft>
                <a:spcPts val="1200"/>
              </a:spcAft>
              <a:buNone/>
            </a:pPr>
            <a:r>
              <a:t/>
            </a:r>
            <a:endParaRPr sz="1200">
              <a:solidFill>
                <a:srgbClr val="ECECEC"/>
              </a:solidFill>
              <a:highlight>
                <a:schemeClr val="accent2"/>
              </a:highlight>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7"/>
          <p:cNvSpPr txBox="1"/>
          <p:nvPr>
            <p:ph idx="1" type="body"/>
          </p:nvPr>
        </p:nvSpPr>
        <p:spPr>
          <a:xfrm>
            <a:off x="311700" y="366075"/>
            <a:ext cx="8520600" cy="4202700"/>
          </a:xfrm>
          <a:prstGeom prst="rect">
            <a:avLst/>
          </a:prstGeom>
        </p:spPr>
        <p:txBody>
          <a:bodyPr anchorCtr="0" anchor="t" bIns="91425" lIns="91425" spcFirstLastPara="1" rIns="91425" wrap="square" tIns="91425">
            <a:normAutofit lnSpcReduction="20000"/>
          </a:bodyPr>
          <a:lstStyle/>
          <a:p>
            <a:pPr indent="0" lvl="0" marL="0" rtl="0" algn="l">
              <a:lnSpc>
                <a:spcPct val="125000"/>
              </a:lnSpc>
              <a:spcBef>
                <a:spcPts val="1800"/>
              </a:spcBef>
              <a:spcAft>
                <a:spcPts val="0"/>
              </a:spcAft>
              <a:buNone/>
            </a:pPr>
            <a:r>
              <a:rPr b="1" lang="en-GB" sz="1650">
                <a:solidFill>
                  <a:srgbClr val="161B22"/>
                </a:solidFill>
                <a:highlight>
                  <a:schemeClr val="lt1"/>
                </a:highlight>
              </a:rPr>
              <a:t>Steps to create and Apply a Patch</a:t>
            </a:r>
            <a:endParaRPr sz="1400">
              <a:solidFill>
                <a:srgbClr val="161B22"/>
              </a:solidFill>
              <a:highlight>
                <a:schemeClr val="lt1"/>
              </a:highlight>
            </a:endParaRPr>
          </a:p>
          <a:p>
            <a:pPr indent="-304800" lvl="0" marL="457200" rtl="0" algn="l">
              <a:spcBef>
                <a:spcPts val="1200"/>
              </a:spcBef>
              <a:spcAft>
                <a:spcPts val="0"/>
              </a:spcAft>
              <a:buClr>
                <a:srgbClr val="161B22"/>
              </a:buClr>
              <a:buSzPts val="1200"/>
              <a:buChar char="●"/>
            </a:pPr>
            <a:r>
              <a:rPr lang="en-GB" sz="1200">
                <a:solidFill>
                  <a:srgbClr val="161B22"/>
                </a:solidFill>
                <a:highlight>
                  <a:schemeClr val="lt1"/>
                </a:highlight>
              </a:rPr>
              <a:t>bitbake -c devshell *recipe*</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200">
                <a:solidFill>
                  <a:srgbClr val="161B22"/>
                </a:solidFill>
                <a:highlight>
                  <a:schemeClr val="lt1"/>
                </a:highlight>
              </a:rPr>
              <a:t>git init</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200">
                <a:solidFill>
                  <a:srgbClr val="161B22"/>
                </a:solidFill>
                <a:highlight>
                  <a:schemeClr val="lt1"/>
                </a:highlight>
              </a:rPr>
              <a:t>git add *</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200">
                <a:solidFill>
                  <a:srgbClr val="161B22"/>
                </a:solidFill>
                <a:highlight>
                  <a:schemeClr val="lt1"/>
                </a:highlight>
              </a:rPr>
              <a:t>git commit (sourcetree recorded by git)</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200">
                <a:solidFill>
                  <a:srgbClr val="161B22"/>
                </a:solidFill>
                <a:highlight>
                  <a:schemeClr val="lt1"/>
                </a:highlight>
              </a:rPr>
              <a:t>Edit the file in any editor you like and then save it eg.(vi */path/to/file*)</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200">
                <a:solidFill>
                  <a:srgbClr val="161B22"/>
                </a:solidFill>
                <a:highlight>
                  <a:schemeClr val="lt1"/>
                </a:highlight>
              </a:rPr>
              <a:t>git status (shows that the file is modified)</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200">
                <a:solidFill>
                  <a:srgbClr val="161B22"/>
                </a:solidFill>
                <a:highlight>
                  <a:schemeClr val="lt1"/>
                </a:highlight>
              </a:rPr>
              <a:t>git add */path/to/file*</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200">
                <a:solidFill>
                  <a:srgbClr val="161B22"/>
                </a:solidFill>
                <a:highlight>
                  <a:schemeClr val="lt1"/>
                </a:highlight>
              </a:rPr>
              <a:t>git commit -m *"a sutaible comment according to the changes you made"*</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200">
                <a:solidFill>
                  <a:srgbClr val="161B22"/>
                </a:solidFill>
                <a:highlight>
                  <a:schemeClr val="lt1"/>
                </a:highlight>
              </a:rPr>
              <a:t>git log (shows that changes have be made and commit history)</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200">
                <a:solidFill>
                  <a:srgbClr val="161B22"/>
                </a:solidFill>
                <a:highlight>
                  <a:schemeClr val="lt1"/>
                </a:highlight>
              </a:rPr>
              <a:t>git format-patch HEAD~1 (output sthe patch file created by the last commit)</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200">
                <a:solidFill>
                  <a:srgbClr val="161B22"/>
                </a:solidFill>
                <a:highlight>
                  <a:schemeClr val="lt1"/>
                </a:highlight>
              </a:rPr>
              <a:t>ls (checks if patch file is there)</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200">
                <a:solidFill>
                  <a:srgbClr val="161B22"/>
                </a:solidFill>
                <a:highlight>
                  <a:schemeClr val="lt1"/>
                </a:highlight>
              </a:rPr>
              <a:t>Copy the patch file into recipe/files folder</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200">
                <a:solidFill>
                  <a:srgbClr val="161B22"/>
                </a:solidFill>
                <a:highlight>
                  <a:schemeClr val="lt1"/>
                </a:highlight>
              </a:rPr>
              <a:t>execute exit to exit devshell</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200">
                <a:solidFill>
                  <a:srgbClr val="161B22"/>
                </a:solidFill>
                <a:highlight>
                  <a:schemeClr val="lt1"/>
                </a:highlight>
              </a:rPr>
              <a:t>Edit recipe.bb OR create recipe.bbappend file and add patch file in SRC_URI variable</a:t>
            </a:r>
            <a:endParaRPr sz="1200">
              <a:solidFill>
                <a:srgbClr val="161B22"/>
              </a:solidFill>
              <a:highlight>
                <a:schemeClr val="lt1"/>
              </a:highlight>
            </a:endParaRPr>
          </a:p>
          <a:p>
            <a:pPr indent="0" lvl="0" marL="0" rtl="0" algn="l">
              <a:spcBef>
                <a:spcPts val="1200"/>
              </a:spcBef>
              <a:spcAft>
                <a:spcPts val="0"/>
              </a:spcAft>
              <a:buNone/>
            </a:pPr>
            <a:r>
              <a:rPr lang="en-GB" sz="1200">
                <a:solidFill>
                  <a:srgbClr val="161B22"/>
                </a:solidFill>
                <a:highlight>
                  <a:schemeClr val="lt1"/>
                </a:highlight>
              </a:rPr>
              <a:t>     </a:t>
            </a:r>
            <a:r>
              <a:rPr lang="en-GB" sz="1000">
                <a:solidFill>
                  <a:srgbClr val="161B22"/>
                </a:solidFill>
                <a:highlight>
                  <a:schemeClr val="lt1"/>
                </a:highlight>
              </a:rPr>
              <a:t>FILESEXTRAPATHS:prepend := "${THISDIR}/${PN}:"</a:t>
            </a:r>
            <a:endParaRPr sz="1000">
              <a:solidFill>
                <a:srgbClr val="161B22"/>
              </a:solidFill>
              <a:highlight>
                <a:schemeClr val="lt1"/>
              </a:highlight>
            </a:endParaRPr>
          </a:p>
          <a:p>
            <a:pPr indent="0" lvl="0" marL="0" rtl="0" algn="l">
              <a:spcBef>
                <a:spcPts val="1200"/>
              </a:spcBef>
              <a:spcAft>
                <a:spcPts val="0"/>
              </a:spcAft>
              <a:buNone/>
            </a:pPr>
            <a:r>
              <a:rPr lang="en-GB" sz="1000">
                <a:solidFill>
                  <a:srgbClr val="161B22"/>
                </a:solidFill>
                <a:highlight>
                  <a:schemeClr val="lt1"/>
                </a:highlight>
              </a:rPr>
              <a:t>      SRC_URI += " file://patchfile.patch "</a:t>
            </a:r>
            <a:endParaRPr sz="1000">
              <a:solidFill>
                <a:srgbClr val="161B22"/>
              </a:solidFill>
              <a:highlight>
                <a:schemeClr val="lt1"/>
              </a:highlight>
            </a:endParaRPr>
          </a:p>
          <a:p>
            <a:pPr indent="-304800" lvl="0" marL="457200" rtl="0" algn="l">
              <a:spcBef>
                <a:spcPts val="1200"/>
              </a:spcBef>
              <a:spcAft>
                <a:spcPts val="0"/>
              </a:spcAft>
              <a:buClr>
                <a:srgbClr val="161B22"/>
              </a:buClr>
              <a:buSzPts val="1200"/>
              <a:buChar char="●"/>
            </a:pPr>
            <a:r>
              <a:rPr lang="en-GB" sz="1200">
                <a:solidFill>
                  <a:srgbClr val="161B22"/>
                </a:solidFill>
                <a:highlight>
                  <a:schemeClr val="lt1"/>
                </a:highlight>
              </a:rPr>
              <a:t>Build the image again with bitbake *image_name*</a:t>
            </a:r>
            <a:endParaRPr sz="1400">
              <a:solidFill>
                <a:srgbClr val="161B22"/>
              </a:solidFill>
              <a:highlight>
                <a:schemeClr val="lt1"/>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8"/>
          <p:cNvSpPr txBox="1"/>
          <p:nvPr>
            <p:ph type="title"/>
          </p:nvPr>
        </p:nvSpPr>
        <p:spPr>
          <a:xfrm>
            <a:off x="311700" y="6542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Clr>
                <a:schemeClr val="dk1"/>
              </a:buClr>
              <a:buSzPct val="64705"/>
              <a:buFont typeface="Arial"/>
              <a:buNone/>
            </a:pPr>
            <a:r>
              <a:rPr b="1" lang="en-GB" sz="1700">
                <a:solidFill>
                  <a:srgbClr val="161B22"/>
                </a:solidFill>
                <a:highlight>
                  <a:schemeClr val="lt1"/>
                </a:highlight>
              </a:rPr>
              <a:t> RDEPENDS</a:t>
            </a:r>
            <a:endParaRPr b="1" sz="1700">
              <a:solidFill>
                <a:srgbClr val="161B22"/>
              </a:solidFill>
              <a:highlight>
                <a:schemeClr val="lt1"/>
              </a:highlight>
            </a:endParaRPr>
          </a:p>
          <a:p>
            <a:pPr indent="0" lvl="0" marL="0" rtl="0" algn="l">
              <a:spcBef>
                <a:spcPts val="1200"/>
              </a:spcBef>
              <a:spcAft>
                <a:spcPts val="0"/>
              </a:spcAft>
              <a:buNone/>
            </a:pPr>
            <a:r>
              <a:t/>
            </a:r>
            <a:endParaRPr/>
          </a:p>
        </p:txBody>
      </p:sp>
      <p:sp>
        <p:nvSpPr>
          <p:cNvPr id="244" name="Google Shape;244;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GB" sz="1200">
                <a:solidFill>
                  <a:srgbClr val="161B22"/>
                </a:solidFill>
                <a:highlight>
                  <a:schemeClr val="lt1"/>
                </a:highlight>
              </a:rPr>
              <a:t>In Yocto Project, </a:t>
            </a:r>
            <a:r>
              <a:rPr lang="en-GB" sz="1000">
                <a:solidFill>
                  <a:srgbClr val="161B22"/>
                </a:solidFill>
                <a:highlight>
                  <a:schemeClr val="lt1"/>
                </a:highlight>
                <a:latin typeface="Roboto Mono"/>
                <a:ea typeface="Roboto Mono"/>
                <a:cs typeface="Roboto Mono"/>
                <a:sym typeface="Roboto Mono"/>
              </a:rPr>
              <a:t>RDEPENDS</a:t>
            </a:r>
            <a:r>
              <a:rPr lang="en-GB" sz="1200">
                <a:solidFill>
                  <a:srgbClr val="161B22"/>
                </a:solidFill>
                <a:highlight>
                  <a:schemeClr val="lt1"/>
                </a:highlight>
              </a:rPr>
              <a:t> is a variable used to specify runtime dependencies for a particular package or recipe. It is used to define the other packages or components that must be present on the target system for the package to function correctly during runtime.</a:t>
            </a:r>
            <a:endParaRPr sz="1200">
              <a:solidFill>
                <a:srgbClr val="161B22"/>
              </a:solidFill>
              <a:highlight>
                <a:schemeClr val="lt1"/>
              </a:highlight>
            </a:endParaRPr>
          </a:p>
          <a:p>
            <a:pPr indent="0" lvl="0" marL="0" rtl="0" algn="l">
              <a:spcBef>
                <a:spcPts val="1200"/>
              </a:spcBef>
              <a:spcAft>
                <a:spcPts val="0"/>
              </a:spcAft>
              <a:buClr>
                <a:schemeClr val="dk1"/>
              </a:buClr>
              <a:buSzPts val="1100"/>
              <a:buFont typeface="Arial"/>
              <a:buNone/>
            </a:pPr>
            <a:r>
              <a:rPr lang="en-GB" sz="1200">
                <a:solidFill>
                  <a:srgbClr val="161B22"/>
                </a:solidFill>
                <a:highlight>
                  <a:schemeClr val="lt1"/>
                </a:highlight>
              </a:rPr>
              <a:t>The </a:t>
            </a:r>
            <a:r>
              <a:rPr lang="en-GB" sz="1000">
                <a:solidFill>
                  <a:srgbClr val="161B22"/>
                </a:solidFill>
                <a:highlight>
                  <a:schemeClr val="lt1"/>
                </a:highlight>
                <a:latin typeface="Roboto Mono"/>
                <a:ea typeface="Roboto Mono"/>
                <a:cs typeface="Roboto Mono"/>
                <a:sym typeface="Roboto Mono"/>
              </a:rPr>
              <a:t>RDEPENDS</a:t>
            </a:r>
            <a:r>
              <a:rPr lang="en-GB" sz="1200">
                <a:solidFill>
                  <a:srgbClr val="161B22"/>
                </a:solidFill>
                <a:highlight>
                  <a:schemeClr val="lt1"/>
                </a:highlight>
              </a:rPr>
              <a:t> variable is typically defined within the recipe file (.bb or .bbappend) of the package. It contains a space-separated list of package names that the current package depends on for proper runtime execution.</a:t>
            </a:r>
            <a:endParaRPr sz="1200">
              <a:solidFill>
                <a:srgbClr val="161B22"/>
              </a:solidFill>
              <a:highlight>
                <a:schemeClr val="lt1"/>
              </a:highlight>
            </a:endParaRPr>
          </a:p>
          <a:p>
            <a:pPr indent="0" lvl="0" marL="0" rtl="0" algn="l">
              <a:spcBef>
                <a:spcPts val="1200"/>
              </a:spcBef>
              <a:spcAft>
                <a:spcPts val="0"/>
              </a:spcAft>
              <a:buClr>
                <a:schemeClr val="dk1"/>
              </a:buClr>
              <a:buSzPts val="1100"/>
              <a:buFont typeface="Arial"/>
              <a:buNone/>
            </a:pPr>
            <a:r>
              <a:rPr lang="en-GB" sz="1200">
                <a:solidFill>
                  <a:srgbClr val="161B22"/>
                </a:solidFill>
                <a:highlight>
                  <a:schemeClr val="lt1"/>
                </a:highlight>
              </a:rPr>
              <a:t>Let's say you have a recipe for a package called "myapp" which is an application that requires the "openssl" library to run. In the recipe file for "myapp" (e.g., </a:t>
            </a:r>
            <a:r>
              <a:rPr lang="en-GB" sz="1000">
                <a:solidFill>
                  <a:srgbClr val="161B22"/>
                </a:solidFill>
                <a:highlight>
                  <a:schemeClr val="lt1"/>
                </a:highlight>
                <a:latin typeface="Roboto Mono"/>
                <a:ea typeface="Roboto Mono"/>
                <a:cs typeface="Roboto Mono"/>
                <a:sym typeface="Roboto Mono"/>
              </a:rPr>
              <a:t>myapp.bb</a:t>
            </a:r>
            <a:r>
              <a:rPr lang="en-GB" sz="1200">
                <a:solidFill>
                  <a:srgbClr val="161B22"/>
                </a:solidFill>
                <a:highlight>
                  <a:schemeClr val="lt1"/>
                </a:highlight>
              </a:rPr>
              <a:t>), you can specify the runtime dependency using the </a:t>
            </a:r>
            <a:r>
              <a:rPr lang="en-GB" sz="1000">
                <a:solidFill>
                  <a:srgbClr val="161B22"/>
                </a:solidFill>
                <a:highlight>
                  <a:schemeClr val="lt1"/>
                </a:highlight>
                <a:latin typeface="Roboto Mono"/>
                <a:ea typeface="Roboto Mono"/>
                <a:cs typeface="Roboto Mono"/>
                <a:sym typeface="Roboto Mono"/>
              </a:rPr>
              <a:t>RDEPENDS</a:t>
            </a:r>
            <a:r>
              <a:rPr lang="en-GB" sz="1200">
                <a:solidFill>
                  <a:srgbClr val="161B22"/>
                </a:solidFill>
                <a:highlight>
                  <a:schemeClr val="lt1"/>
                </a:highlight>
              </a:rPr>
              <a:t> variable like this:</a:t>
            </a:r>
            <a:endParaRPr sz="1200">
              <a:solidFill>
                <a:srgbClr val="161B22"/>
              </a:solidFill>
              <a:highlight>
                <a:schemeClr val="lt1"/>
              </a:highlight>
            </a:endParaRPr>
          </a:p>
          <a:p>
            <a:pPr indent="0" lvl="0" marL="152400" marR="152400" rtl="0" algn="l">
              <a:lnSpc>
                <a:spcPct val="145000"/>
              </a:lnSpc>
              <a:spcBef>
                <a:spcPts val="1200"/>
              </a:spcBef>
              <a:spcAft>
                <a:spcPts val="0"/>
              </a:spcAft>
              <a:buNone/>
            </a:pPr>
            <a:r>
              <a:rPr lang="en-GB" sz="1000">
                <a:solidFill>
                  <a:srgbClr val="161B22"/>
                </a:solidFill>
                <a:highlight>
                  <a:schemeClr val="lt1"/>
                </a:highlight>
              </a:rPr>
              <a:t>RDEPENDS_${PN} = "openssl"</a:t>
            </a:r>
            <a:endParaRPr sz="1000">
              <a:solidFill>
                <a:srgbClr val="161B22"/>
              </a:solidFill>
              <a:highlight>
                <a:schemeClr val="lt1"/>
              </a:highlight>
            </a:endParaRPr>
          </a:p>
          <a:p>
            <a:pPr indent="0" lvl="0" marL="0" rtl="0" algn="l">
              <a:spcBef>
                <a:spcPts val="1200"/>
              </a:spcBef>
              <a:spcAft>
                <a:spcPts val="0"/>
              </a:spcAft>
              <a:buNone/>
            </a:pPr>
            <a:r>
              <a:rPr lang="en-GB" sz="1200">
                <a:solidFill>
                  <a:srgbClr val="161B22"/>
                </a:solidFill>
                <a:highlight>
                  <a:schemeClr val="lt1"/>
                </a:highlight>
              </a:rPr>
              <a:t>In the example above, </a:t>
            </a:r>
            <a:r>
              <a:rPr lang="en-GB" sz="1000">
                <a:solidFill>
                  <a:srgbClr val="161B22"/>
                </a:solidFill>
                <a:highlight>
                  <a:schemeClr val="lt1"/>
                </a:highlight>
                <a:latin typeface="Roboto Mono"/>
                <a:ea typeface="Roboto Mono"/>
                <a:cs typeface="Roboto Mono"/>
                <a:sym typeface="Roboto Mono"/>
              </a:rPr>
              <a:t>${PN}</a:t>
            </a:r>
            <a:r>
              <a:rPr lang="en-GB" sz="1200">
                <a:solidFill>
                  <a:srgbClr val="161B22"/>
                </a:solidFill>
                <a:highlight>
                  <a:schemeClr val="lt1"/>
                </a:highlight>
              </a:rPr>
              <a:t> refers to the package name itself, which in this case is "myapp". So, we are saying that "myapp" has a runtime dependency on "openssl".</a:t>
            </a:r>
            <a:endParaRPr sz="1200">
              <a:solidFill>
                <a:srgbClr val="161B22"/>
              </a:solidFill>
              <a:highlight>
                <a:schemeClr val="lt1"/>
              </a:highlight>
            </a:endParaRPr>
          </a:p>
          <a:p>
            <a:pPr indent="0" lvl="0" marL="0" rtl="0" algn="l">
              <a:spcBef>
                <a:spcPts val="1200"/>
              </a:spcBef>
              <a:spcAft>
                <a:spcPts val="0"/>
              </a:spcAft>
              <a:buNone/>
            </a:pPr>
            <a:r>
              <a:rPr lang="en-GB" sz="1200">
                <a:solidFill>
                  <a:srgbClr val="161B22"/>
                </a:solidFill>
                <a:highlight>
                  <a:schemeClr val="lt1"/>
                </a:highlight>
              </a:rPr>
              <a:t>You can specify multiple dependencies by separating them with spaces:</a:t>
            </a:r>
            <a:endParaRPr sz="1200">
              <a:solidFill>
                <a:srgbClr val="161B22"/>
              </a:solidFill>
              <a:highlight>
                <a:schemeClr val="lt1"/>
              </a:highlight>
            </a:endParaRPr>
          </a:p>
          <a:p>
            <a:pPr indent="0" lvl="0" marL="152400" marR="152400" rtl="0" algn="l">
              <a:lnSpc>
                <a:spcPct val="145000"/>
              </a:lnSpc>
              <a:spcBef>
                <a:spcPts val="1200"/>
              </a:spcBef>
              <a:spcAft>
                <a:spcPts val="1200"/>
              </a:spcAft>
              <a:buNone/>
            </a:pPr>
            <a:r>
              <a:rPr lang="en-GB" sz="1000">
                <a:solidFill>
                  <a:srgbClr val="161B22"/>
                </a:solidFill>
                <a:highlight>
                  <a:schemeClr val="lt1"/>
                </a:highlight>
              </a:rPr>
              <a:t>RDEPENDS_${PN} = "libfoo libbar openssl"</a:t>
            </a:r>
            <a:endParaRPr sz="1000">
              <a:solidFill>
                <a:srgbClr val="161B22"/>
              </a:solidFill>
              <a:highlight>
                <a:schemeClr val="lt1"/>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9"/>
          <p:cNvSpPr txBox="1"/>
          <p:nvPr>
            <p:ph idx="1" type="body"/>
          </p:nvPr>
        </p:nvSpPr>
        <p:spPr>
          <a:xfrm>
            <a:off x="311700" y="409500"/>
            <a:ext cx="8520600" cy="415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200">
                <a:solidFill>
                  <a:srgbClr val="161B22"/>
                </a:solidFill>
                <a:highlight>
                  <a:schemeClr val="lt1"/>
                </a:highlight>
              </a:rPr>
              <a:t>In this case, "myapp" has runtime dependencies on "libfoo", "libbar", and "openssl".</a:t>
            </a:r>
            <a:endParaRPr sz="1200">
              <a:solidFill>
                <a:srgbClr val="161B22"/>
              </a:solidFill>
              <a:highlight>
                <a:schemeClr val="lt1"/>
              </a:highlight>
            </a:endParaRPr>
          </a:p>
          <a:p>
            <a:pPr indent="0" lvl="0" marL="0" rtl="0" algn="l">
              <a:spcBef>
                <a:spcPts val="1200"/>
              </a:spcBef>
              <a:spcAft>
                <a:spcPts val="0"/>
              </a:spcAft>
              <a:buClr>
                <a:schemeClr val="dk1"/>
              </a:buClr>
              <a:buSzPts val="1100"/>
              <a:buFont typeface="Arial"/>
              <a:buNone/>
            </a:pPr>
            <a:r>
              <a:rPr lang="en-GB" sz="1200">
                <a:solidFill>
                  <a:srgbClr val="161B22"/>
                </a:solidFill>
                <a:highlight>
                  <a:schemeClr val="lt1"/>
                </a:highlight>
              </a:rPr>
              <a:t>The </a:t>
            </a:r>
            <a:r>
              <a:rPr lang="en-GB" sz="1000">
                <a:solidFill>
                  <a:srgbClr val="161B22"/>
                </a:solidFill>
                <a:highlight>
                  <a:schemeClr val="lt1"/>
                </a:highlight>
                <a:latin typeface="Roboto Mono"/>
                <a:ea typeface="Roboto Mono"/>
                <a:cs typeface="Roboto Mono"/>
                <a:sym typeface="Roboto Mono"/>
              </a:rPr>
              <a:t>RDEPENDS</a:t>
            </a:r>
            <a:r>
              <a:rPr lang="en-GB" sz="1200">
                <a:solidFill>
                  <a:srgbClr val="161B22"/>
                </a:solidFill>
                <a:highlight>
                  <a:schemeClr val="lt1"/>
                </a:highlight>
              </a:rPr>
              <a:t> variable helps the package manager in the Yocto Project to automatically include the specified runtime dependencies when generating the root filesystem or image for the target system. This ensures that all the required components are present on the target device for the package to function correctly during runtime.</a:t>
            </a:r>
            <a:endParaRPr sz="1200">
              <a:solidFill>
                <a:srgbClr val="161B22"/>
              </a:solidFill>
              <a:highlight>
                <a:schemeClr val="lt1"/>
              </a:highlight>
            </a:endParaRPr>
          </a:p>
          <a:p>
            <a:pPr indent="0" lvl="0" marL="0" rtl="0" algn="l">
              <a:lnSpc>
                <a:spcPct val="125000"/>
              </a:lnSpc>
              <a:spcBef>
                <a:spcPts val="1800"/>
              </a:spcBef>
              <a:spcAft>
                <a:spcPts val="0"/>
              </a:spcAft>
              <a:buNone/>
            </a:pPr>
            <a:r>
              <a:rPr b="1" lang="en-GB" sz="1700">
                <a:solidFill>
                  <a:srgbClr val="161B22"/>
                </a:solidFill>
                <a:highlight>
                  <a:schemeClr val="lt1"/>
                </a:highlight>
              </a:rPr>
              <a:t> RPROVIDES</a:t>
            </a:r>
            <a:endParaRPr b="1" sz="1700">
              <a:solidFill>
                <a:srgbClr val="161B22"/>
              </a:solidFill>
              <a:highlight>
                <a:schemeClr val="lt1"/>
              </a:highlight>
            </a:endParaRPr>
          </a:p>
          <a:p>
            <a:pPr indent="0" lvl="0" marL="0" rtl="0" algn="l">
              <a:spcBef>
                <a:spcPts val="1200"/>
              </a:spcBef>
              <a:spcAft>
                <a:spcPts val="0"/>
              </a:spcAft>
              <a:buNone/>
            </a:pPr>
            <a:r>
              <a:rPr lang="en-GB" sz="1200">
                <a:solidFill>
                  <a:srgbClr val="161B22"/>
                </a:solidFill>
                <a:highlight>
                  <a:schemeClr val="lt1"/>
                </a:highlight>
              </a:rPr>
              <a:t>A list of package name aliases that a package also provides. These aliases are useful for satisfying runtime dependencies of other packages both during the build and on the target (as specified by RDEPENDS).</a:t>
            </a:r>
            <a:endParaRPr sz="1200">
              <a:solidFill>
                <a:srgbClr val="161B22"/>
              </a:solidFill>
              <a:highlight>
                <a:schemeClr val="lt1"/>
              </a:highlight>
            </a:endParaRPr>
          </a:p>
          <a:p>
            <a:pPr indent="0" lvl="0" marL="0" rtl="0" algn="l">
              <a:spcBef>
                <a:spcPts val="1200"/>
              </a:spcBef>
              <a:spcAft>
                <a:spcPts val="0"/>
              </a:spcAft>
              <a:buNone/>
            </a:pPr>
            <a:r>
              <a:rPr lang="en-GB" sz="1200">
                <a:solidFill>
                  <a:srgbClr val="161B22"/>
                </a:solidFill>
                <a:highlight>
                  <a:schemeClr val="lt1"/>
                </a:highlight>
              </a:rPr>
              <a:t>As with all package-controlling variables, you must always use the variable in conjunction with a package name override. Here is an example:</a:t>
            </a:r>
            <a:endParaRPr sz="1200">
              <a:solidFill>
                <a:srgbClr val="161B22"/>
              </a:solidFill>
              <a:highlight>
                <a:schemeClr val="lt1"/>
              </a:highlight>
            </a:endParaRPr>
          </a:p>
          <a:p>
            <a:pPr indent="0" lvl="0" marL="152400" marR="152400" rtl="0" algn="l">
              <a:lnSpc>
                <a:spcPct val="145000"/>
              </a:lnSpc>
              <a:spcBef>
                <a:spcPts val="1200"/>
              </a:spcBef>
              <a:spcAft>
                <a:spcPts val="1200"/>
              </a:spcAft>
              <a:buClr>
                <a:schemeClr val="dk1"/>
              </a:buClr>
              <a:buSzPts val="1100"/>
              <a:buFont typeface="Arial"/>
              <a:buNone/>
            </a:pPr>
            <a:r>
              <a:rPr lang="en-GB" sz="1000">
                <a:solidFill>
                  <a:srgbClr val="161B22"/>
                </a:solidFill>
                <a:highlight>
                  <a:schemeClr val="lt1"/>
                </a:highlight>
              </a:rPr>
              <a:t>RPROVIDES:${PN} = "foobar"</a:t>
            </a:r>
            <a:endParaRPr b="1" sz="1700">
              <a:solidFill>
                <a:srgbClr val="161B22"/>
              </a:solidFill>
              <a:highlight>
                <a:schemeClr val="lt1"/>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50"/>
          <p:cNvSpPr txBox="1"/>
          <p:nvPr>
            <p:ph type="title"/>
          </p:nvPr>
        </p:nvSpPr>
        <p:spPr>
          <a:xfrm>
            <a:off x="268275" y="612525"/>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Clr>
                <a:schemeClr val="dk1"/>
              </a:buClr>
              <a:buSzPts val="990"/>
              <a:buFont typeface="Arial"/>
              <a:buNone/>
            </a:pPr>
            <a:r>
              <a:rPr b="1" lang="en-GB" sz="1779">
                <a:solidFill>
                  <a:srgbClr val="161B22"/>
                </a:solidFill>
                <a:highlight>
                  <a:schemeClr val="lt1"/>
                </a:highlight>
              </a:rPr>
              <a:t>SystemD_init_manager</a:t>
            </a:r>
            <a:endParaRPr b="1" sz="2230">
              <a:solidFill>
                <a:srgbClr val="161B22"/>
              </a:solidFill>
              <a:highlight>
                <a:schemeClr val="lt1"/>
              </a:highlight>
            </a:endParaRPr>
          </a:p>
          <a:p>
            <a:pPr indent="0" lvl="0" marL="0" rtl="0" algn="l">
              <a:spcBef>
                <a:spcPts val="1200"/>
              </a:spcBef>
              <a:spcAft>
                <a:spcPts val="0"/>
              </a:spcAft>
              <a:buSzPts val="990"/>
              <a:buNone/>
            </a:pPr>
            <a:r>
              <a:t/>
            </a:r>
            <a:endParaRPr sz="2520"/>
          </a:p>
        </p:txBody>
      </p:sp>
      <p:sp>
        <p:nvSpPr>
          <p:cNvPr id="255" name="Google Shape;255;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lnSpc>
                <a:spcPct val="125000"/>
              </a:lnSpc>
              <a:spcBef>
                <a:spcPts val="0"/>
              </a:spcBef>
              <a:spcAft>
                <a:spcPts val="0"/>
              </a:spcAft>
              <a:buNone/>
            </a:pPr>
            <a:r>
              <a:rPr b="1" lang="en-GB" sz="2752">
                <a:solidFill>
                  <a:srgbClr val="161B22"/>
                </a:solidFill>
                <a:highlight>
                  <a:schemeClr val="lt1"/>
                </a:highlight>
              </a:rPr>
              <a:t>Init Manager</a:t>
            </a:r>
            <a:endParaRPr b="1" sz="2752">
              <a:solidFill>
                <a:srgbClr val="161B22"/>
              </a:solidFill>
              <a:highlight>
                <a:schemeClr val="lt1"/>
              </a:highlight>
            </a:endParaRPr>
          </a:p>
          <a:p>
            <a:pPr indent="0" lvl="0" marL="0" rtl="0" algn="l">
              <a:lnSpc>
                <a:spcPct val="125000"/>
              </a:lnSpc>
              <a:spcBef>
                <a:spcPts val="1200"/>
              </a:spcBef>
              <a:spcAft>
                <a:spcPts val="0"/>
              </a:spcAft>
              <a:buNone/>
            </a:pPr>
            <a:r>
              <a:rPr lang="en-GB" sz="2117">
                <a:solidFill>
                  <a:srgbClr val="161B22"/>
                </a:solidFill>
                <a:highlight>
                  <a:schemeClr val="lt1"/>
                </a:highlight>
              </a:rPr>
              <a:t>An init manager, or init system, is a fundamental software component in a Unix-like operating system that is responsible for initializing the system during the boot process and managing system processes and services throughout the system's runtime. It is the first program to run when the operating system starts and is assigned the process ID (PID) of 1.</a:t>
            </a:r>
            <a:endParaRPr sz="2117">
              <a:solidFill>
                <a:srgbClr val="161B22"/>
              </a:solidFill>
              <a:highlight>
                <a:schemeClr val="lt1"/>
              </a:highlight>
            </a:endParaRPr>
          </a:p>
          <a:p>
            <a:pPr indent="0" lvl="0" marL="0" rtl="0" algn="l">
              <a:lnSpc>
                <a:spcPct val="125000"/>
              </a:lnSpc>
              <a:spcBef>
                <a:spcPts val="1200"/>
              </a:spcBef>
              <a:spcAft>
                <a:spcPts val="0"/>
              </a:spcAft>
              <a:buNone/>
            </a:pPr>
            <a:r>
              <a:rPr b="1" lang="en-GB" sz="2484">
                <a:solidFill>
                  <a:srgbClr val="161B22"/>
                </a:solidFill>
                <a:highlight>
                  <a:schemeClr val="lt1"/>
                </a:highlight>
              </a:rPr>
              <a:t>What does Init Manager do?</a:t>
            </a:r>
            <a:endParaRPr b="1" sz="2484">
              <a:solidFill>
                <a:srgbClr val="161B22"/>
              </a:solidFill>
              <a:highlight>
                <a:schemeClr val="lt1"/>
              </a:highlight>
            </a:endParaRPr>
          </a:p>
          <a:p>
            <a:pPr indent="-298130" lvl="0" marL="457200" rtl="0" algn="l">
              <a:spcBef>
                <a:spcPts val="1200"/>
              </a:spcBef>
              <a:spcAft>
                <a:spcPts val="0"/>
              </a:spcAft>
              <a:buClr>
                <a:srgbClr val="161B22"/>
              </a:buClr>
              <a:buSzPct val="100000"/>
              <a:buAutoNum type="arabicPeriod"/>
            </a:pPr>
            <a:r>
              <a:rPr lang="en-GB" sz="2305">
                <a:solidFill>
                  <a:srgbClr val="161B22"/>
                </a:solidFill>
                <a:highlight>
                  <a:schemeClr val="lt1"/>
                </a:highlight>
              </a:rPr>
              <a:t>System Boot and Initialization: The init manager is responsible for initializing the system hardware, mounting filesystems, setting up essential system parameters, and starting essential system services. It ensures that the system reaches a functional state.</a:t>
            </a:r>
            <a:endParaRPr sz="2305">
              <a:solidFill>
                <a:srgbClr val="161B22"/>
              </a:solidFill>
              <a:highlight>
                <a:schemeClr val="lt1"/>
              </a:highlight>
            </a:endParaRPr>
          </a:p>
          <a:p>
            <a:pPr indent="-298130" lvl="0" marL="457200" rtl="0" algn="l">
              <a:spcBef>
                <a:spcPts val="0"/>
              </a:spcBef>
              <a:spcAft>
                <a:spcPts val="0"/>
              </a:spcAft>
              <a:buClr>
                <a:srgbClr val="161B22"/>
              </a:buClr>
              <a:buSzPct val="100000"/>
              <a:buAutoNum type="arabicPeriod"/>
            </a:pPr>
            <a:r>
              <a:rPr lang="en-GB" sz="2305">
                <a:solidFill>
                  <a:srgbClr val="161B22"/>
                </a:solidFill>
                <a:highlight>
                  <a:schemeClr val="lt1"/>
                </a:highlight>
              </a:rPr>
              <a:t>Service Management: It manages system services and daemons. This includes starting, stopping, restarting, and monitoring processes. Services can be system-level processes, user-level processes, or background daemons.</a:t>
            </a:r>
            <a:endParaRPr sz="2305">
              <a:solidFill>
                <a:srgbClr val="161B22"/>
              </a:solidFill>
              <a:highlight>
                <a:schemeClr val="lt1"/>
              </a:highlight>
            </a:endParaRPr>
          </a:p>
          <a:p>
            <a:pPr indent="-298130" lvl="0" marL="457200" rtl="0" algn="l">
              <a:spcBef>
                <a:spcPts val="0"/>
              </a:spcBef>
              <a:spcAft>
                <a:spcPts val="0"/>
              </a:spcAft>
              <a:buClr>
                <a:srgbClr val="161B22"/>
              </a:buClr>
              <a:buSzPct val="100000"/>
              <a:buAutoNum type="arabicPeriod"/>
            </a:pPr>
            <a:r>
              <a:rPr lang="en-GB" sz="2305">
                <a:solidFill>
                  <a:srgbClr val="161B22"/>
                </a:solidFill>
                <a:highlight>
                  <a:schemeClr val="lt1"/>
                </a:highlight>
              </a:rPr>
              <a:t>Dependency Resolution: An init manager often manages service dependencies, ensuring that services are started in the correct order. For example, a database service may depend on a network service, so the init manager ensures the network service starts before the database service.</a:t>
            </a:r>
            <a:endParaRPr sz="2305">
              <a:solidFill>
                <a:srgbClr val="161B22"/>
              </a:solidFill>
              <a:highlight>
                <a:schemeClr val="lt1"/>
              </a:highlight>
            </a:endParaRPr>
          </a:p>
          <a:p>
            <a:pPr indent="-298130" lvl="0" marL="457200" rtl="0" algn="l">
              <a:spcBef>
                <a:spcPts val="0"/>
              </a:spcBef>
              <a:spcAft>
                <a:spcPts val="0"/>
              </a:spcAft>
              <a:buClr>
                <a:srgbClr val="161B22"/>
              </a:buClr>
              <a:buSzPct val="100000"/>
              <a:buAutoNum type="arabicPeriod"/>
            </a:pPr>
            <a:r>
              <a:rPr lang="en-GB" sz="2305">
                <a:solidFill>
                  <a:srgbClr val="161B22"/>
                </a:solidFill>
                <a:highlight>
                  <a:schemeClr val="lt1"/>
                </a:highlight>
              </a:rPr>
              <a:t>Process Monitoring and Restart: It monitors running processes and can restart them if they fail or crash. This feature is crucial for maintaining system stability.</a:t>
            </a:r>
            <a:endParaRPr sz="2305">
              <a:solidFill>
                <a:srgbClr val="161B22"/>
              </a:solidFill>
              <a:highlight>
                <a:schemeClr val="lt1"/>
              </a:highlight>
            </a:endParaRPr>
          </a:p>
          <a:p>
            <a:pPr indent="-298130" lvl="0" marL="457200" rtl="0" algn="l">
              <a:spcBef>
                <a:spcPts val="0"/>
              </a:spcBef>
              <a:spcAft>
                <a:spcPts val="0"/>
              </a:spcAft>
              <a:buClr>
                <a:srgbClr val="161B22"/>
              </a:buClr>
              <a:buSzPct val="100000"/>
              <a:buAutoNum type="arabicPeriod"/>
            </a:pPr>
            <a:r>
              <a:rPr lang="en-GB" sz="2305">
                <a:solidFill>
                  <a:srgbClr val="161B22"/>
                </a:solidFill>
                <a:highlight>
                  <a:schemeClr val="lt1"/>
                </a:highlight>
              </a:rPr>
              <a:t>Shutdown and Reboot: The init manager handles the graceful shutdown or reboot of the system. It stops running services and ensures a clean system shutdown.</a:t>
            </a:r>
            <a:endParaRPr sz="1200">
              <a:solidFill>
                <a:srgbClr val="E6EDF3"/>
              </a:solidFill>
              <a:highlight>
                <a:srgbClr val="0D1117"/>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1"/>
          <p:cNvSpPr txBox="1"/>
          <p:nvPr>
            <p:ph idx="1" type="body"/>
          </p:nvPr>
        </p:nvSpPr>
        <p:spPr>
          <a:xfrm>
            <a:off x="311700" y="304025"/>
            <a:ext cx="8520600" cy="4264800"/>
          </a:xfrm>
          <a:prstGeom prst="rect">
            <a:avLst/>
          </a:prstGeom>
        </p:spPr>
        <p:txBody>
          <a:bodyPr anchorCtr="0" anchor="t" bIns="91425" lIns="91425" spcFirstLastPara="1" rIns="91425" wrap="square" tIns="91425">
            <a:normAutofit lnSpcReduction="10000"/>
          </a:bodyPr>
          <a:lstStyle/>
          <a:p>
            <a:pPr indent="0" lvl="0" marL="0" rtl="0" algn="l">
              <a:lnSpc>
                <a:spcPct val="125000"/>
              </a:lnSpc>
              <a:spcBef>
                <a:spcPts val="1800"/>
              </a:spcBef>
              <a:spcAft>
                <a:spcPts val="0"/>
              </a:spcAft>
              <a:buClr>
                <a:schemeClr val="dk1"/>
              </a:buClr>
              <a:buSzPts val="1100"/>
              <a:buFont typeface="Arial"/>
              <a:buNone/>
            </a:pPr>
            <a:r>
              <a:rPr b="1" lang="en-GB" sz="1500">
                <a:solidFill>
                  <a:srgbClr val="161B22"/>
                </a:solidFill>
                <a:highlight>
                  <a:schemeClr val="lt1"/>
                </a:highlight>
              </a:rPr>
              <a:t>Available Init Managers</a:t>
            </a:r>
            <a:endParaRPr b="1" sz="1500">
              <a:solidFill>
                <a:srgbClr val="161B22"/>
              </a:solidFill>
              <a:highlight>
                <a:schemeClr val="lt1"/>
              </a:highlight>
            </a:endParaRPr>
          </a:p>
          <a:p>
            <a:pPr indent="0" lvl="0" marL="0" rtl="0" algn="l">
              <a:spcBef>
                <a:spcPts val="1200"/>
              </a:spcBef>
              <a:spcAft>
                <a:spcPts val="0"/>
              </a:spcAft>
              <a:buClr>
                <a:schemeClr val="dk1"/>
              </a:buClr>
              <a:buSzPts val="1100"/>
              <a:buFont typeface="Arial"/>
              <a:buNone/>
            </a:pPr>
            <a:r>
              <a:rPr lang="en-GB" sz="1100">
                <a:solidFill>
                  <a:srgbClr val="161B22"/>
                </a:solidFill>
                <a:highlight>
                  <a:schemeClr val="lt1"/>
                </a:highlight>
              </a:rPr>
              <a:t>By default, the Yocto Project uses </a:t>
            </a:r>
            <a:r>
              <a:rPr lang="en-GB" sz="1100" u="sng">
                <a:solidFill>
                  <a:srgbClr val="161B22"/>
                </a:solidFill>
                <a:highlight>
                  <a:schemeClr val="lt1"/>
                </a:highlight>
                <a:hlinkClick r:id="rId3">
                  <a:extLst>
                    <a:ext uri="{A12FA001-AC4F-418D-AE19-62706E023703}">
                      <ahyp:hlinkClr val="tx"/>
                    </a:ext>
                  </a:extLst>
                </a:hlinkClick>
              </a:rPr>
              <a:t>SysVinit</a:t>
            </a:r>
            <a:r>
              <a:rPr lang="en-GB" sz="1100">
                <a:solidFill>
                  <a:srgbClr val="161B22"/>
                </a:solidFill>
                <a:highlight>
                  <a:schemeClr val="lt1"/>
                </a:highlight>
              </a:rPr>
              <a:t> as the initialization manager. There is also support for BusyBox init, a simpler implementation, as well as support for systemd.</a:t>
            </a:r>
            <a:endParaRPr sz="1100">
              <a:solidFill>
                <a:srgbClr val="161B22"/>
              </a:solidFill>
              <a:highlight>
                <a:schemeClr val="lt1"/>
              </a:highlight>
            </a:endParaRPr>
          </a:p>
          <a:p>
            <a:pPr indent="0" lvl="0" marL="0" rtl="0" algn="l">
              <a:lnSpc>
                <a:spcPct val="125000"/>
              </a:lnSpc>
              <a:spcBef>
                <a:spcPts val="1800"/>
              </a:spcBef>
              <a:spcAft>
                <a:spcPts val="0"/>
              </a:spcAft>
              <a:buClr>
                <a:schemeClr val="dk1"/>
              </a:buClr>
              <a:buSzPts val="1100"/>
              <a:buFont typeface="Arial"/>
              <a:buNone/>
            </a:pPr>
            <a:r>
              <a:rPr b="1" lang="en-GB" sz="1500">
                <a:solidFill>
                  <a:srgbClr val="161B22"/>
                </a:solidFill>
                <a:highlight>
                  <a:schemeClr val="lt1"/>
                </a:highlight>
              </a:rPr>
              <a:t>What is SystemD Init Manager?</a:t>
            </a:r>
            <a:endParaRPr b="1" sz="1500">
              <a:solidFill>
                <a:srgbClr val="161B22"/>
              </a:solidFill>
              <a:highlight>
                <a:schemeClr val="lt1"/>
              </a:highlight>
            </a:endParaRPr>
          </a:p>
          <a:p>
            <a:pPr indent="0" lvl="0" marL="0" rtl="0" algn="l">
              <a:spcBef>
                <a:spcPts val="1200"/>
              </a:spcBef>
              <a:spcAft>
                <a:spcPts val="0"/>
              </a:spcAft>
              <a:buNone/>
            </a:pPr>
            <a:r>
              <a:rPr lang="en-GB" sz="1100">
                <a:solidFill>
                  <a:srgbClr val="161B22"/>
                </a:solidFill>
                <a:highlight>
                  <a:schemeClr val="lt1"/>
                </a:highlight>
              </a:rPr>
              <a:t>SystemD is a full replacement for init with parallel starting of services, reduced shell overhead, increased security and resource limits for services, and other features that are used by many distributions.</a:t>
            </a:r>
            <a:endParaRPr sz="1100">
              <a:solidFill>
                <a:srgbClr val="161B22"/>
              </a:solidFill>
              <a:highlight>
                <a:schemeClr val="lt1"/>
              </a:highlight>
            </a:endParaRPr>
          </a:p>
          <a:p>
            <a:pPr indent="0" lvl="0" marL="0" rtl="0" algn="l">
              <a:lnSpc>
                <a:spcPct val="125000"/>
              </a:lnSpc>
              <a:spcBef>
                <a:spcPts val="1800"/>
              </a:spcBef>
              <a:spcAft>
                <a:spcPts val="0"/>
              </a:spcAft>
              <a:buNone/>
            </a:pPr>
            <a:r>
              <a:rPr b="1" lang="en-GB" sz="1600">
                <a:solidFill>
                  <a:srgbClr val="161B22"/>
                </a:solidFill>
                <a:highlight>
                  <a:schemeClr val="lt1"/>
                </a:highlight>
              </a:rPr>
              <a:t>How to integrate SystemD in Yocto?</a:t>
            </a:r>
            <a:endParaRPr b="1" sz="1600">
              <a:solidFill>
                <a:srgbClr val="161B22"/>
              </a:solidFill>
              <a:highlight>
                <a:schemeClr val="lt1"/>
              </a:highlight>
            </a:endParaRPr>
          </a:p>
          <a:p>
            <a:pPr indent="0" lvl="0" marL="0" rtl="0" algn="l">
              <a:spcBef>
                <a:spcPts val="1200"/>
              </a:spcBef>
              <a:spcAft>
                <a:spcPts val="0"/>
              </a:spcAft>
              <a:buNone/>
            </a:pPr>
            <a:r>
              <a:rPr lang="en-GB" sz="1000">
                <a:solidFill>
                  <a:srgbClr val="161B22"/>
                </a:solidFill>
                <a:highlight>
                  <a:schemeClr val="lt1"/>
                </a:highlight>
              </a:rPr>
              <a:t>DISTRO_FEATURES:append = " systemd"</a:t>
            </a:r>
            <a:endParaRPr sz="1000">
              <a:solidFill>
                <a:srgbClr val="161B22"/>
              </a:solidFill>
              <a:highlight>
                <a:schemeClr val="lt1"/>
              </a:highlight>
            </a:endParaRPr>
          </a:p>
          <a:p>
            <a:pPr indent="0" lvl="0" marL="0" rtl="0" algn="l">
              <a:spcBef>
                <a:spcPts val="1200"/>
              </a:spcBef>
              <a:spcAft>
                <a:spcPts val="0"/>
              </a:spcAft>
              <a:buNone/>
            </a:pPr>
            <a:r>
              <a:rPr lang="en-GB" sz="1000">
                <a:solidFill>
                  <a:srgbClr val="161B22"/>
                </a:solidFill>
                <a:highlight>
                  <a:schemeClr val="lt1"/>
                </a:highlight>
              </a:rPr>
              <a:t>VIRTUAL-RUNTIME_init_manager = "systemd"</a:t>
            </a:r>
            <a:endParaRPr sz="1000">
              <a:solidFill>
                <a:srgbClr val="161B22"/>
              </a:solidFill>
              <a:highlight>
                <a:schemeClr val="lt1"/>
              </a:highlight>
            </a:endParaRPr>
          </a:p>
          <a:p>
            <a:pPr indent="0" lvl="0" marL="0" rtl="0" algn="l">
              <a:spcBef>
                <a:spcPts val="1200"/>
              </a:spcBef>
              <a:spcAft>
                <a:spcPts val="0"/>
              </a:spcAft>
              <a:buNone/>
            </a:pPr>
            <a:r>
              <a:rPr lang="en-GB" sz="1000">
                <a:solidFill>
                  <a:srgbClr val="161B22"/>
                </a:solidFill>
                <a:highlight>
                  <a:schemeClr val="lt1"/>
                </a:highlight>
              </a:rPr>
              <a:t>DISTRO_FEATURES_BACKFILL_CONSIDERED += "sysvinit"</a:t>
            </a:r>
            <a:endParaRPr sz="1000">
              <a:solidFill>
                <a:srgbClr val="161B22"/>
              </a:solidFill>
              <a:highlight>
                <a:schemeClr val="lt1"/>
              </a:highlight>
            </a:endParaRPr>
          </a:p>
          <a:p>
            <a:pPr indent="0" lvl="0" marL="152400" marR="152400" rtl="0" algn="l">
              <a:lnSpc>
                <a:spcPct val="145000"/>
              </a:lnSpc>
              <a:spcBef>
                <a:spcPts val="1200"/>
              </a:spcBef>
              <a:spcAft>
                <a:spcPts val="0"/>
              </a:spcAft>
              <a:buNone/>
            </a:pPr>
            <a:r>
              <a:rPr lang="en-GB" sz="1000">
                <a:solidFill>
                  <a:srgbClr val="161B22"/>
                </a:solidFill>
                <a:highlight>
                  <a:schemeClr val="lt1"/>
                </a:highlight>
              </a:rPr>
              <a:t>VIRTUAL-RUNTIME_initscripts = "systemd-compat-units"</a:t>
            </a:r>
            <a:endParaRPr sz="1000">
              <a:solidFill>
                <a:srgbClr val="161B22"/>
              </a:solidFill>
              <a:highlight>
                <a:schemeClr val="lt1"/>
              </a:highlight>
            </a:endParaRPr>
          </a:p>
          <a:p>
            <a:pPr indent="0" lvl="0" marL="0" rtl="0" algn="l">
              <a:spcBef>
                <a:spcPts val="1200"/>
              </a:spcBef>
              <a:spcAft>
                <a:spcPts val="1200"/>
              </a:spcAft>
              <a:buNone/>
            </a:pPr>
            <a:r>
              <a:t/>
            </a:r>
            <a:endParaRPr sz="1200">
              <a:solidFill>
                <a:srgbClr val="E6EDF3"/>
              </a:solidFill>
              <a:highlight>
                <a:srgbClr val="0D1117"/>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693200"/>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Clr>
                <a:schemeClr val="dk1"/>
              </a:buClr>
              <a:buSzPts val="990"/>
              <a:buFont typeface="Arial"/>
              <a:buNone/>
            </a:pPr>
            <a:r>
              <a:rPr b="1" lang="en-GB" sz="1929">
                <a:solidFill>
                  <a:srgbClr val="0D1117"/>
                </a:solidFill>
                <a:highlight>
                  <a:schemeClr val="lt1"/>
                </a:highlight>
                <a:latin typeface="Times New Roman"/>
                <a:ea typeface="Times New Roman"/>
                <a:cs typeface="Times New Roman"/>
                <a:sym typeface="Times New Roman"/>
              </a:rPr>
              <a:t>local.conf</a:t>
            </a:r>
            <a:endParaRPr b="1" sz="1929">
              <a:solidFill>
                <a:srgbClr val="0D11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SzPts val="990"/>
              <a:buNone/>
            </a:pPr>
            <a:r>
              <a:t/>
            </a:r>
            <a:endParaRPr sz="252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1787">
                <a:solidFill>
                  <a:schemeClr val="dk1"/>
                </a:solidFill>
                <a:latin typeface="Times New Roman"/>
                <a:ea typeface="Times New Roman"/>
                <a:cs typeface="Times New Roman"/>
                <a:sym typeface="Times New Roman"/>
              </a:rPr>
              <a:t>Local.conf is used to customize images and add packages.</a:t>
            </a:r>
            <a:endParaRPr sz="1787">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1787">
                <a:solidFill>
                  <a:schemeClr val="dk1"/>
                </a:solidFill>
                <a:latin typeface="Times New Roman"/>
                <a:ea typeface="Times New Roman"/>
                <a:cs typeface="Times New Roman"/>
                <a:sym typeface="Times New Roman"/>
              </a:rPr>
              <a:t>Local.conf is present in yocto/build/conf/local.conf</a:t>
            </a:r>
            <a:endParaRPr sz="1787">
              <a:solidFill>
                <a:schemeClr val="dk1"/>
              </a:solidFill>
              <a:latin typeface="Times New Roman"/>
              <a:ea typeface="Times New Roman"/>
              <a:cs typeface="Times New Roman"/>
              <a:sym typeface="Times New Roman"/>
            </a:endParaRPr>
          </a:p>
          <a:p>
            <a:pPr indent="0" lvl="0" marL="0" rtl="0" algn="l">
              <a:lnSpc>
                <a:spcPct val="125000"/>
              </a:lnSpc>
              <a:spcBef>
                <a:spcPts val="1800"/>
              </a:spcBef>
              <a:spcAft>
                <a:spcPts val="0"/>
              </a:spcAft>
              <a:buClr>
                <a:schemeClr val="dk1"/>
              </a:buClr>
              <a:buSzPct val="53424"/>
              <a:buFont typeface="Arial"/>
              <a:buNone/>
            </a:pPr>
            <a:r>
              <a:rPr b="1" lang="en-GB" sz="2058">
                <a:solidFill>
                  <a:srgbClr val="0D1117"/>
                </a:solidFill>
                <a:highlight>
                  <a:schemeClr val="lt1"/>
                </a:highlight>
                <a:latin typeface="Times New Roman"/>
                <a:ea typeface="Times New Roman"/>
                <a:cs typeface="Times New Roman"/>
                <a:sym typeface="Times New Roman"/>
              </a:rPr>
              <a:t>Default Configurations in local.conf file</a:t>
            </a:r>
            <a:endParaRPr b="1" sz="2058">
              <a:solidFill>
                <a:srgbClr val="0D1117"/>
              </a:solidFill>
              <a:highlight>
                <a:schemeClr val="lt1"/>
              </a:highlight>
              <a:latin typeface="Times New Roman"/>
              <a:ea typeface="Times New Roman"/>
              <a:cs typeface="Times New Roman"/>
              <a:sym typeface="Times New Roman"/>
            </a:endParaRPr>
          </a:p>
          <a:p>
            <a:pPr indent="-311681" lvl="0" marL="457200" rtl="0" algn="l">
              <a:spcBef>
                <a:spcPts val="1200"/>
              </a:spcBef>
              <a:spcAft>
                <a:spcPts val="0"/>
              </a:spcAft>
              <a:buClr>
                <a:srgbClr val="0D1117"/>
              </a:buClr>
              <a:buSzPct val="100000"/>
              <a:buFont typeface="Times New Roman"/>
              <a:buChar char="●"/>
            </a:pPr>
            <a:r>
              <a:rPr lang="en-GB" sz="1869">
                <a:solidFill>
                  <a:srgbClr val="0D1117"/>
                </a:solidFill>
                <a:highlight>
                  <a:schemeClr val="lt1"/>
                </a:highlight>
                <a:latin typeface="Times New Roman"/>
                <a:ea typeface="Times New Roman"/>
                <a:cs typeface="Times New Roman"/>
                <a:sym typeface="Times New Roman"/>
              </a:rPr>
              <a:t>MACHINE ?= "beaglebone-yocto"</a:t>
            </a:r>
            <a:endParaRPr sz="1869">
              <a:solidFill>
                <a:srgbClr val="0D1117"/>
              </a:solidFill>
              <a:highlight>
                <a:schemeClr val="lt1"/>
              </a:highlight>
              <a:latin typeface="Times New Roman"/>
              <a:ea typeface="Times New Roman"/>
              <a:cs typeface="Times New Roman"/>
              <a:sym typeface="Times New Roman"/>
            </a:endParaRPr>
          </a:p>
          <a:p>
            <a:pPr indent="-311681" lvl="0" marL="457200" rtl="0" algn="l">
              <a:spcBef>
                <a:spcPts val="0"/>
              </a:spcBef>
              <a:spcAft>
                <a:spcPts val="0"/>
              </a:spcAft>
              <a:buClr>
                <a:srgbClr val="0D1117"/>
              </a:buClr>
              <a:buSzPct val="100000"/>
              <a:buFont typeface="Times New Roman"/>
              <a:buChar char="●"/>
            </a:pPr>
            <a:r>
              <a:rPr lang="en-GB" sz="1869">
                <a:solidFill>
                  <a:srgbClr val="0D1117"/>
                </a:solidFill>
                <a:highlight>
                  <a:schemeClr val="lt1"/>
                </a:highlight>
                <a:latin typeface="Times New Roman"/>
                <a:ea typeface="Times New Roman"/>
                <a:cs typeface="Times New Roman"/>
                <a:sym typeface="Times New Roman"/>
              </a:rPr>
              <a:t>DL_DIR, SSTATE_DIR, TMPDIR</a:t>
            </a:r>
            <a:endParaRPr sz="1869">
              <a:solidFill>
                <a:srgbClr val="0D1117"/>
              </a:solidFill>
              <a:highlight>
                <a:schemeClr val="lt1"/>
              </a:highlight>
              <a:latin typeface="Times New Roman"/>
              <a:ea typeface="Times New Roman"/>
              <a:cs typeface="Times New Roman"/>
              <a:sym typeface="Times New Roman"/>
            </a:endParaRPr>
          </a:p>
          <a:p>
            <a:pPr indent="-311681" lvl="0" marL="457200" rtl="0" algn="l">
              <a:spcBef>
                <a:spcPts val="0"/>
              </a:spcBef>
              <a:spcAft>
                <a:spcPts val="0"/>
              </a:spcAft>
              <a:buClr>
                <a:srgbClr val="0D1117"/>
              </a:buClr>
              <a:buSzPct val="100000"/>
              <a:buFont typeface="Times New Roman"/>
              <a:buChar char="●"/>
            </a:pPr>
            <a:r>
              <a:rPr lang="en-GB" sz="1869">
                <a:solidFill>
                  <a:srgbClr val="0D1117"/>
                </a:solidFill>
                <a:highlight>
                  <a:schemeClr val="lt1"/>
                </a:highlight>
                <a:latin typeface="Times New Roman"/>
                <a:ea typeface="Times New Roman"/>
                <a:cs typeface="Times New Roman"/>
                <a:sym typeface="Times New Roman"/>
              </a:rPr>
              <a:t>DISTRO ?= "poky"</a:t>
            </a:r>
            <a:endParaRPr sz="1869">
              <a:solidFill>
                <a:srgbClr val="0D1117"/>
              </a:solidFill>
              <a:highlight>
                <a:schemeClr val="lt1"/>
              </a:highlight>
              <a:latin typeface="Times New Roman"/>
              <a:ea typeface="Times New Roman"/>
              <a:cs typeface="Times New Roman"/>
              <a:sym typeface="Times New Roman"/>
            </a:endParaRPr>
          </a:p>
          <a:p>
            <a:pPr indent="-311681" lvl="0" marL="457200" rtl="0" algn="l">
              <a:spcBef>
                <a:spcPts val="0"/>
              </a:spcBef>
              <a:spcAft>
                <a:spcPts val="0"/>
              </a:spcAft>
              <a:buClr>
                <a:srgbClr val="0D1117"/>
              </a:buClr>
              <a:buSzPct val="100000"/>
              <a:buFont typeface="Times New Roman"/>
              <a:buChar char="●"/>
            </a:pPr>
            <a:r>
              <a:rPr lang="en-GB" sz="1869">
                <a:solidFill>
                  <a:srgbClr val="0D1117"/>
                </a:solidFill>
                <a:highlight>
                  <a:schemeClr val="lt1"/>
                </a:highlight>
                <a:latin typeface="Times New Roman"/>
                <a:ea typeface="Times New Roman"/>
                <a:cs typeface="Times New Roman"/>
                <a:sym typeface="Times New Roman"/>
              </a:rPr>
              <a:t>PACKAGE_CLASSES ?= "package_rpm"</a:t>
            </a:r>
            <a:endParaRPr sz="1869">
              <a:solidFill>
                <a:srgbClr val="0D1117"/>
              </a:solidFill>
              <a:highlight>
                <a:schemeClr val="lt1"/>
              </a:highlight>
              <a:latin typeface="Times New Roman"/>
              <a:ea typeface="Times New Roman"/>
              <a:cs typeface="Times New Roman"/>
              <a:sym typeface="Times New Roman"/>
            </a:endParaRPr>
          </a:p>
          <a:p>
            <a:pPr indent="-311681" lvl="0" marL="457200" rtl="0" algn="l">
              <a:spcBef>
                <a:spcPts val="0"/>
              </a:spcBef>
              <a:spcAft>
                <a:spcPts val="0"/>
              </a:spcAft>
              <a:buClr>
                <a:srgbClr val="0D1117"/>
              </a:buClr>
              <a:buSzPct val="100000"/>
              <a:buFont typeface="Times New Roman"/>
              <a:buChar char="●"/>
            </a:pPr>
            <a:r>
              <a:rPr lang="en-GB" sz="1869">
                <a:solidFill>
                  <a:srgbClr val="0D1117"/>
                </a:solidFill>
                <a:highlight>
                  <a:schemeClr val="lt1"/>
                </a:highlight>
                <a:latin typeface="Times New Roman"/>
                <a:ea typeface="Times New Roman"/>
                <a:cs typeface="Times New Roman"/>
                <a:sym typeface="Times New Roman"/>
              </a:rPr>
              <a:t>EXTRA_IMAGE_FEATURES ?= "debug-tweaks"</a:t>
            </a:r>
            <a:endParaRPr sz="1869">
              <a:solidFill>
                <a:srgbClr val="0D1117"/>
              </a:solidFill>
              <a:highlight>
                <a:schemeClr val="lt1"/>
              </a:highlight>
              <a:latin typeface="Times New Roman"/>
              <a:ea typeface="Times New Roman"/>
              <a:cs typeface="Times New Roman"/>
              <a:sym typeface="Times New Roman"/>
            </a:endParaRPr>
          </a:p>
          <a:p>
            <a:pPr indent="-311681" lvl="0" marL="457200" rtl="0" algn="l">
              <a:spcBef>
                <a:spcPts val="0"/>
              </a:spcBef>
              <a:spcAft>
                <a:spcPts val="0"/>
              </a:spcAft>
              <a:buClr>
                <a:srgbClr val="0D1117"/>
              </a:buClr>
              <a:buSzPct val="100000"/>
              <a:buFont typeface="Times New Roman"/>
              <a:buChar char="●"/>
            </a:pPr>
            <a:r>
              <a:rPr lang="en-GB" sz="1869">
                <a:solidFill>
                  <a:srgbClr val="0D1117"/>
                </a:solidFill>
                <a:highlight>
                  <a:schemeClr val="lt1"/>
                </a:highlight>
                <a:latin typeface="Times New Roman"/>
                <a:ea typeface="Times New Roman"/>
                <a:cs typeface="Times New Roman"/>
                <a:sym typeface="Times New Roman"/>
              </a:rPr>
              <a:t>USER_CLASSES ?= "buildstats"</a:t>
            </a:r>
            <a:endParaRPr sz="1869">
              <a:solidFill>
                <a:srgbClr val="0D1117"/>
              </a:solidFill>
              <a:highlight>
                <a:schemeClr val="lt1"/>
              </a:highlight>
              <a:latin typeface="Times New Roman"/>
              <a:ea typeface="Times New Roman"/>
              <a:cs typeface="Times New Roman"/>
              <a:sym typeface="Times New Roman"/>
            </a:endParaRPr>
          </a:p>
          <a:p>
            <a:pPr indent="-311681" lvl="0" marL="457200" rtl="0" algn="l">
              <a:spcBef>
                <a:spcPts val="0"/>
              </a:spcBef>
              <a:spcAft>
                <a:spcPts val="0"/>
              </a:spcAft>
              <a:buClr>
                <a:srgbClr val="0D1117"/>
              </a:buClr>
              <a:buSzPct val="100000"/>
              <a:buFont typeface="Times New Roman"/>
              <a:buChar char="●"/>
            </a:pPr>
            <a:r>
              <a:rPr lang="en-GB" sz="1869">
                <a:solidFill>
                  <a:srgbClr val="0D1117"/>
                </a:solidFill>
                <a:highlight>
                  <a:schemeClr val="lt1"/>
                </a:highlight>
                <a:latin typeface="Times New Roman"/>
                <a:ea typeface="Times New Roman"/>
                <a:cs typeface="Times New Roman"/>
                <a:sym typeface="Times New Roman"/>
              </a:rPr>
              <a:t>PATCHRESOLVE = "noop"</a:t>
            </a:r>
            <a:endParaRPr sz="1869">
              <a:solidFill>
                <a:srgbClr val="0D1117"/>
              </a:solidFill>
              <a:highlight>
                <a:schemeClr val="lt1"/>
              </a:highlight>
              <a:latin typeface="Times New Roman"/>
              <a:ea typeface="Times New Roman"/>
              <a:cs typeface="Times New Roman"/>
              <a:sym typeface="Times New Roman"/>
            </a:endParaRPr>
          </a:p>
          <a:p>
            <a:pPr indent="-311681" lvl="0" marL="457200" rtl="0" algn="l">
              <a:spcBef>
                <a:spcPts val="0"/>
              </a:spcBef>
              <a:spcAft>
                <a:spcPts val="0"/>
              </a:spcAft>
              <a:buClr>
                <a:srgbClr val="0D1117"/>
              </a:buClr>
              <a:buSzPct val="100000"/>
              <a:buFont typeface="Times New Roman"/>
              <a:buChar char="●"/>
            </a:pPr>
            <a:r>
              <a:rPr lang="en-GB" sz="1869">
                <a:solidFill>
                  <a:srgbClr val="0D1117"/>
                </a:solidFill>
                <a:highlight>
                  <a:schemeClr val="lt1"/>
                </a:highlight>
                <a:latin typeface="Times New Roman"/>
                <a:ea typeface="Times New Roman"/>
                <a:cs typeface="Times New Roman"/>
                <a:sym typeface="Times New Roman"/>
              </a:rPr>
              <a:t>BB_DISKMON_DIRS</a:t>
            </a:r>
            <a:endParaRPr sz="1869">
              <a:solidFill>
                <a:srgbClr val="0D1117"/>
              </a:solidFill>
              <a:highlight>
                <a:schemeClr val="lt1"/>
              </a:highlight>
              <a:latin typeface="Times New Roman"/>
              <a:ea typeface="Times New Roman"/>
              <a:cs typeface="Times New Roman"/>
              <a:sym typeface="Times New Roman"/>
            </a:endParaRPr>
          </a:p>
          <a:p>
            <a:pPr indent="-311681" lvl="0" marL="457200" rtl="0" algn="l">
              <a:spcBef>
                <a:spcPts val="0"/>
              </a:spcBef>
              <a:spcAft>
                <a:spcPts val="0"/>
              </a:spcAft>
              <a:buClr>
                <a:srgbClr val="0D1117"/>
              </a:buClr>
              <a:buSzPct val="100000"/>
              <a:buFont typeface="Times New Roman"/>
              <a:buChar char="●"/>
            </a:pPr>
            <a:r>
              <a:rPr lang="en-GB" sz="1869">
                <a:solidFill>
                  <a:srgbClr val="0D1117"/>
                </a:solidFill>
                <a:highlight>
                  <a:schemeClr val="lt1"/>
                </a:highlight>
                <a:latin typeface="Times New Roman"/>
                <a:ea typeface="Times New Roman"/>
                <a:cs typeface="Times New Roman"/>
                <a:sym typeface="Times New Roman"/>
              </a:rPr>
              <a:t>CONF_VERSION = "2"</a:t>
            </a:r>
            <a:endParaRPr sz="1869">
              <a:solidFill>
                <a:srgbClr val="0D1117"/>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2"/>
          <p:cNvSpPr txBox="1"/>
          <p:nvPr>
            <p:ph idx="1" type="body"/>
          </p:nvPr>
        </p:nvSpPr>
        <p:spPr>
          <a:xfrm>
            <a:off x="311700" y="390875"/>
            <a:ext cx="8520600" cy="41781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88234"/>
              <a:buFont typeface="Arial"/>
              <a:buNone/>
            </a:pPr>
            <a:r>
              <a:rPr lang="en-GB" sz="1246">
                <a:solidFill>
                  <a:srgbClr val="161B22"/>
                </a:solidFill>
                <a:highlight>
                  <a:schemeClr val="lt1"/>
                </a:highlight>
                <a:latin typeface="Roboto Mono"/>
                <a:ea typeface="Roboto Mono"/>
                <a:cs typeface="Roboto Mono"/>
                <a:sym typeface="Roboto Mono"/>
              </a:rPr>
              <a:t>DISTRO_FEATURES_append = "systemd"</a:t>
            </a:r>
            <a:r>
              <a:rPr lang="en-GB" sz="1446">
                <a:solidFill>
                  <a:srgbClr val="161B22"/>
                </a:solidFill>
                <a:highlight>
                  <a:schemeClr val="lt1"/>
                </a:highlight>
              </a:rPr>
              <a:t> is used to specify that systemd is among the features your Linux distribution supports. It doesn't directly dictate the init system.</a:t>
            </a:r>
            <a:endParaRPr sz="1446">
              <a:solidFill>
                <a:srgbClr val="161B22"/>
              </a:solidFill>
              <a:highlight>
                <a:schemeClr val="lt1"/>
              </a:highlight>
            </a:endParaRPr>
          </a:p>
          <a:p>
            <a:pPr indent="0" lvl="0" marL="0" rtl="0" algn="l">
              <a:spcBef>
                <a:spcPts val="1200"/>
              </a:spcBef>
              <a:spcAft>
                <a:spcPts val="0"/>
              </a:spcAft>
              <a:buNone/>
            </a:pPr>
            <a:r>
              <a:rPr lang="en-GB" sz="1246">
                <a:solidFill>
                  <a:srgbClr val="161B22"/>
                </a:solidFill>
                <a:highlight>
                  <a:schemeClr val="lt1"/>
                </a:highlight>
                <a:latin typeface="Roboto Mono"/>
                <a:ea typeface="Roboto Mono"/>
                <a:cs typeface="Roboto Mono"/>
                <a:sym typeface="Roboto Mono"/>
              </a:rPr>
              <a:t>VIRTUAL-RUNTIME_init_manager = "systemd"</a:t>
            </a:r>
            <a:r>
              <a:rPr lang="en-GB" sz="1446">
                <a:solidFill>
                  <a:srgbClr val="161B22"/>
                </a:solidFill>
                <a:highlight>
                  <a:schemeClr val="lt1"/>
                </a:highlight>
              </a:rPr>
              <a:t> explicitly specifies systemd as the init system for your distribution, ensuring that systemd is used for managing system initialization and services</a:t>
            </a:r>
            <a:endParaRPr sz="1446">
              <a:solidFill>
                <a:srgbClr val="161B22"/>
              </a:solidFill>
              <a:highlight>
                <a:schemeClr val="lt1"/>
              </a:highlight>
            </a:endParaRPr>
          </a:p>
          <a:p>
            <a:pPr indent="0" lvl="0" marL="0" rtl="0" algn="l">
              <a:spcBef>
                <a:spcPts val="1200"/>
              </a:spcBef>
              <a:spcAft>
                <a:spcPts val="0"/>
              </a:spcAft>
              <a:buClr>
                <a:schemeClr val="dk1"/>
              </a:buClr>
              <a:buSzPct val="76036"/>
              <a:buFont typeface="Arial"/>
              <a:buNone/>
            </a:pPr>
            <a:r>
              <a:rPr lang="en-GB" sz="1446">
                <a:solidFill>
                  <a:srgbClr val="161B22"/>
                </a:solidFill>
                <a:highlight>
                  <a:schemeClr val="lt1"/>
                </a:highlight>
              </a:rPr>
              <a:t>In practical terms, by setting </a:t>
            </a:r>
            <a:r>
              <a:rPr lang="en-GB" sz="1246">
                <a:solidFill>
                  <a:srgbClr val="161B22"/>
                </a:solidFill>
                <a:highlight>
                  <a:schemeClr val="lt1"/>
                </a:highlight>
                <a:latin typeface="Roboto Mono"/>
                <a:ea typeface="Roboto Mono"/>
                <a:cs typeface="Roboto Mono"/>
                <a:sym typeface="Roboto Mono"/>
              </a:rPr>
              <a:t>DISTRO_FEATURES_BACKFILL_CONSIDERED += "sysvinit"</a:t>
            </a:r>
            <a:r>
              <a:rPr lang="en-GB" sz="1446">
                <a:solidFill>
                  <a:srgbClr val="161B22"/>
                </a:solidFill>
                <a:highlight>
                  <a:schemeClr val="lt1"/>
                </a:highlight>
              </a:rPr>
              <a:t>, you are ensuring that the "sysvinit" feature is included in the consideration process when determining the features that your Linux distribution supports. This can be useful when you want to ensure compatibility or support for software or components that rely on the SysVinit init system or related features.</a:t>
            </a:r>
            <a:endParaRPr sz="1446">
              <a:solidFill>
                <a:srgbClr val="161B22"/>
              </a:solidFill>
              <a:highlight>
                <a:schemeClr val="lt1"/>
              </a:highlight>
            </a:endParaRPr>
          </a:p>
          <a:p>
            <a:pPr indent="0" lvl="0" marL="0" rtl="0" algn="l">
              <a:spcBef>
                <a:spcPts val="1200"/>
              </a:spcBef>
              <a:spcAft>
                <a:spcPts val="0"/>
              </a:spcAft>
              <a:buClr>
                <a:schemeClr val="dk1"/>
              </a:buClr>
              <a:buSzPct val="76036"/>
              <a:buFont typeface="Arial"/>
              <a:buNone/>
            </a:pPr>
            <a:r>
              <a:rPr lang="en-GB" sz="1446">
                <a:solidFill>
                  <a:srgbClr val="161B22"/>
                </a:solidFill>
                <a:highlight>
                  <a:schemeClr val="lt1"/>
                </a:highlight>
              </a:rPr>
              <a:t>systemd-compat-units: This specific value for </a:t>
            </a:r>
            <a:r>
              <a:rPr lang="en-GB" sz="1246">
                <a:solidFill>
                  <a:srgbClr val="161B22"/>
                </a:solidFill>
                <a:highlight>
                  <a:schemeClr val="lt1"/>
                </a:highlight>
                <a:latin typeface="Roboto Mono"/>
                <a:ea typeface="Roboto Mono"/>
                <a:cs typeface="Roboto Mono"/>
                <a:sym typeface="Roboto Mono"/>
              </a:rPr>
              <a:t>VIRTUAL-RUNTIME_initscripts</a:t>
            </a:r>
            <a:r>
              <a:rPr lang="en-GB" sz="1446">
                <a:solidFill>
                  <a:srgbClr val="161B22"/>
                </a:solidFill>
                <a:highlight>
                  <a:schemeClr val="lt1"/>
                </a:highlight>
              </a:rPr>
              <a:t> refers to a set of compatibility units designed to work with systemd. These units are used to launch and manage services that rely on SysVinit-style init scripts.</a:t>
            </a:r>
            <a:endParaRPr sz="1446">
              <a:solidFill>
                <a:srgbClr val="161B22"/>
              </a:solidFill>
              <a:highlight>
                <a:schemeClr val="lt1"/>
              </a:highlight>
            </a:endParaRPr>
          </a:p>
          <a:p>
            <a:pPr indent="0" lvl="0" marL="0" rtl="0" algn="l">
              <a:lnSpc>
                <a:spcPct val="125000"/>
              </a:lnSpc>
              <a:spcBef>
                <a:spcPts val="1800"/>
              </a:spcBef>
              <a:spcAft>
                <a:spcPts val="0"/>
              </a:spcAft>
              <a:buClr>
                <a:schemeClr val="dk1"/>
              </a:buClr>
              <a:buSzPct val="60141"/>
              <a:buFont typeface="Arial"/>
              <a:buNone/>
            </a:pPr>
            <a:r>
              <a:rPr b="1" lang="en-GB" sz="1829">
                <a:solidFill>
                  <a:srgbClr val="161B22"/>
                </a:solidFill>
                <a:highlight>
                  <a:schemeClr val="lt1"/>
                </a:highlight>
              </a:rPr>
              <a:t>Comparison between Init Managers</a:t>
            </a:r>
            <a:endParaRPr b="1" sz="1829">
              <a:solidFill>
                <a:srgbClr val="161B22"/>
              </a:solidFill>
              <a:highlight>
                <a:schemeClr val="lt1"/>
              </a:highlight>
            </a:endParaRPr>
          </a:p>
          <a:p>
            <a:pPr indent="0" lvl="0" marL="0" rtl="0" algn="l">
              <a:spcBef>
                <a:spcPts val="1200"/>
              </a:spcBef>
              <a:spcAft>
                <a:spcPts val="0"/>
              </a:spcAft>
              <a:buClr>
                <a:schemeClr val="dk1"/>
              </a:buClr>
              <a:buSzPct val="82767"/>
              <a:buFont typeface="Arial"/>
              <a:buNone/>
            </a:pPr>
            <a:r>
              <a:rPr lang="en-GB" sz="1329">
                <a:solidFill>
                  <a:srgbClr val="161B22"/>
                </a:solidFill>
                <a:highlight>
                  <a:schemeClr val="lt1"/>
                </a:highlight>
              </a:rPr>
              <a:t>In systems with SysVinit or BusyBox init, services load sequentially (i.e. one by one) during init and parallelization is not supported. With systemd, services start in parallel. This method can have an impact on the startup performance of a given service, though systemd will also provide more services by default, therefore increasing the total system boot time. systemd also substantially increases system size because of its multiple components and the extra dependencies it pulls.</a:t>
            </a:r>
            <a:endParaRPr sz="1329">
              <a:solidFill>
                <a:srgbClr val="161B22"/>
              </a:solidFill>
              <a:highlight>
                <a:schemeClr val="lt1"/>
              </a:highlight>
            </a:endParaRPr>
          </a:p>
          <a:p>
            <a:pPr indent="0" lvl="0" marL="0" rtl="0" algn="l">
              <a:spcBef>
                <a:spcPts val="1200"/>
              </a:spcBef>
              <a:spcAft>
                <a:spcPts val="0"/>
              </a:spcAft>
              <a:buNone/>
            </a:pPr>
            <a:r>
              <a:rPr lang="en-GB" sz="1329">
                <a:solidFill>
                  <a:srgbClr val="161B22"/>
                </a:solidFill>
                <a:highlight>
                  <a:schemeClr val="lt1"/>
                </a:highlight>
              </a:rPr>
              <a:t>On the contrary, BusyBox init is the simplest and the lightest solution and also comes with BusyBox mdev as device manager, a lighter replacement to </a:t>
            </a:r>
            <a:r>
              <a:rPr lang="en-GB" sz="1329" u="sng">
                <a:solidFill>
                  <a:srgbClr val="161B22"/>
                </a:solidFill>
                <a:highlight>
                  <a:schemeClr val="lt1"/>
                </a:highlight>
                <a:hlinkClick r:id="rId3">
                  <a:extLst>
                    <a:ext uri="{A12FA001-AC4F-418D-AE19-62706E023703}">
                      <ahyp:hlinkClr val="tx"/>
                    </a:ext>
                  </a:extLst>
                </a:hlinkClick>
              </a:rPr>
              <a:t>udev</a:t>
            </a:r>
            <a:r>
              <a:rPr lang="en-GB" sz="1329">
                <a:solidFill>
                  <a:srgbClr val="161B22"/>
                </a:solidFill>
                <a:highlight>
                  <a:schemeClr val="lt1"/>
                </a:highlight>
              </a:rPr>
              <a:t>, which SysVinit and systemd both use.</a:t>
            </a:r>
            <a:endParaRPr sz="1929"/>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3"/>
          <p:cNvSpPr txBox="1"/>
          <p:nvPr>
            <p:ph type="title"/>
          </p:nvPr>
        </p:nvSpPr>
        <p:spPr>
          <a:xfrm>
            <a:off x="311700" y="6728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0"/>
              </a:spcBef>
              <a:spcAft>
                <a:spcPts val="0"/>
              </a:spcAft>
              <a:buClr>
                <a:schemeClr val="dk1"/>
              </a:buClr>
              <a:buSzPct val="55932"/>
              <a:buFont typeface="Arial"/>
              <a:buNone/>
            </a:pPr>
            <a:r>
              <a:rPr b="1" lang="en-GB" sz="1966">
                <a:solidFill>
                  <a:srgbClr val="161B22"/>
                </a:solidFill>
                <a:highlight>
                  <a:schemeClr val="lt1"/>
                </a:highlight>
              </a:rPr>
              <a:t>Systemd Service Recipe</a:t>
            </a:r>
            <a:endParaRPr b="1" sz="1966">
              <a:solidFill>
                <a:srgbClr val="161B22"/>
              </a:solidFill>
              <a:highlight>
                <a:schemeClr val="lt1"/>
              </a:highlight>
            </a:endParaRPr>
          </a:p>
          <a:p>
            <a:pPr indent="0" lvl="0" marL="0" rtl="0" algn="l">
              <a:spcBef>
                <a:spcPts val="1200"/>
              </a:spcBef>
              <a:spcAft>
                <a:spcPts val="0"/>
              </a:spcAft>
              <a:buNone/>
            </a:pPr>
            <a:r>
              <a:t/>
            </a:r>
            <a:endParaRPr/>
          </a:p>
        </p:txBody>
      </p:sp>
      <p:sp>
        <p:nvSpPr>
          <p:cNvPr id="271" name="Google Shape;271;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161B22"/>
                </a:solidFill>
                <a:highlight>
                  <a:schemeClr val="lt1"/>
                </a:highlight>
              </a:rPr>
              <a:t>A systemd service is a unit of work that can be started, stopped, or managed by systemd. These services can be custom applications, daemons, or system-level tasks. Systemd services are defined by service unit files (usually with a </a:t>
            </a:r>
            <a:r>
              <a:rPr lang="en-GB" sz="1000">
                <a:solidFill>
                  <a:srgbClr val="161B22"/>
                </a:solidFill>
                <a:highlight>
                  <a:schemeClr val="lt1"/>
                </a:highlight>
                <a:latin typeface="Roboto Mono"/>
                <a:ea typeface="Roboto Mono"/>
                <a:cs typeface="Roboto Mono"/>
                <a:sym typeface="Roboto Mono"/>
              </a:rPr>
              <a:t>.service</a:t>
            </a:r>
            <a:r>
              <a:rPr lang="en-GB" sz="1200">
                <a:solidFill>
                  <a:srgbClr val="161B22"/>
                </a:solidFill>
                <a:highlight>
                  <a:schemeClr val="lt1"/>
                </a:highlight>
              </a:rPr>
              <a:t> extension) that contain configuration information for managing the service's behavior.</a:t>
            </a:r>
            <a:endParaRPr sz="1200">
              <a:solidFill>
                <a:srgbClr val="161B22"/>
              </a:solidFill>
              <a:highlight>
                <a:schemeClr val="lt1"/>
              </a:highlight>
            </a:endParaRPr>
          </a:p>
          <a:p>
            <a:pPr indent="0" lvl="0" marL="0" rtl="0" algn="l">
              <a:lnSpc>
                <a:spcPct val="125000"/>
              </a:lnSpc>
              <a:spcBef>
                <a:spcPts val="1800"/>
              </a:spcBef>
              <a:spcAft>
                <a:spcPts val="0"/>
              </a:spcAft>
              <a:buClr>
                <a:schemeClr val="dk1"/>
              </a:buClr>
              <a:buSzPts val="1100"/>
              <a:buFont typeface="Arial"/>
              <a:buNone/>
            </a:pPr>
            <a:r>
              <a:rPr b="1" lang="en-GB" sz="1600">
                <a:solidFill>
                  <a:srgbClr val="161B22"/>
                </a:solidFill>
                <a:highlight>
                  <a:schemeClr val="lt1"/>
                </a:highlight>
              </a:rPr>
              <a:t>Why to use SystemD Service?</a:t>
            </a:r>
            <a:endParaRPr b="1" sz="1600">
              <a:solidFill>
                <a:srgbClr val="161B22"/>
              </a:solidFill>
              <a:highlight>
                <a:schemeClr val="lt1"/>
              </a:highlight>
            </a:endParaRPr>
          </a:p>
          <a:p>
            <a:pPr indent="-304800" lvl="0" marL="457200" rtl="0" algn="l">
              <a:spcBef>
                <a:spcPts val="1200"/>
              </a:spcBef>
              <a:spcAft>
                <a:spcPts val="0"/>
              </a:spcAft>
              <a:buClr>
                <a:srgbClr val="161B22"/>
              </a:buClr>
              <a:buSzPts val="1200"/>
              <a:buChar char="●"/>
            </a:pPr>
            <a:r>
              <a:rPr lang="en-GB" sz="1200">
                <a:solidFill>
                  <a:srgbClr val="161B22"/>
                </a:solidFill>
                <a:highlight>
                  <a:schemeClr val="lt1"/>
                </a:highlight>
              </a:rPr>
              <a:t>Parallelization: Systemd can start and manage services in parallel, reducing boot times.</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200">
                <a:solidFill>
                  <a:srgbClr val="161B22"/>
                </a:solidFill>
                <a:highlight>
                  <a:schemeClr val="lt1"/>
                </a:highlight>
              </a:rPr>
              <a:t>Dependency Management: It handles service dependencies, ensuring services start in the correct order.</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200">
                <a:solidFill>
                  <a:srgbClr val="161B22"/>
                </a:solidFill>
                <a:highlight>
                  <a:schemeClr val="lt1"/>
                </a:highlight>
              </a:rPr>
              <a:t>Logging: Systemd collects and manages service logs, making it easier to troubleshoot issues.</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200">
                <a:solidFill>
                  <a:srgbClr val="161B22"/>
                </a:solidFill>
                <a:highlight>
                  <a:schemeClr val="lt1"/>
                </a:highlight>
              </a:rPr>
              <a:t>Resource Management: Systemd can set resource limits for services, enhancing system stability.</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200">
                <a:solidFill>
                  <a:srgbClr val="161B22"/>
                </a:solidFill>
                <a:highlight>
                  <a:schemeClr val="lt1"/>
                </a:highlight>
              </a:rPr>
              <a:t>Service Recovery: It can automatically restart failed services, improving system reliability.</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200">
                <a:solidFill>
                  <a:srgbClr val="161B22"/>
                </a:solidFill>
                <a:highlight>
                  <a:schemeClr val="lt1"/>
                </a:highlight>
              </a:rPr>
              <a:t>Standardization: Systemd is widely adopted in modern Linux distributions, providing consistency across systems.</a:t>
            </a:r>
            <a:endParaRPr sz="1200">
              <a:solidFill>
                <a:srgbClr val="161B22"/>
              </a:solidFill>
              <a:highlight>
                <a:schemeClr val="lt1"/>
              </a:highlight>
            </a:endParaRPr>
          </a:p>
          <a:p>
            <a:pPr indent="0" lvl="0" marL="0" rtl="0" algn="l">
              <a:spcBef>
                <a:spcPts val="1200"/>
              </a:spcBef>
              <a:spcAft>
                <a:spcPts val="1200"/>
              </a:spcAft>
              <a:buNone/>
            </a:pPr>
            <a:r>
              <a:t/>
            </a:r>
            <a:endParaRPr sz="1200">
              <a:solidFill>
                <a:srgbClr val="E6EDF3"/>
              </a:solidFill>
              <a:highlight>
                <a:srgbClr val="0D1117"/>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4"/>
          <p:cNvSpPr txBox="1"/>
          <p:nvPr>
            <p:ph idx="1" type="body"/>
          </p:nvPr>
        </p:nvSpPr>
        <p:spPr>
          <a:xfrm>
            <a:off x="311700" y="459125"/>
            <a:ext cx="8520600" cy="4109700"/>
          </a:xfrm>
          <a:prstGeom prst="rect">
            <a:avLst/>
          </a:prstGeom>
        </p:spPr>
        <p:txBody>
          <a:bodyPr anchorCtr="0" anchor="t" bIns="91425" lIns="91425" spcFirstLastPara="1" rIns="91425" wrap="square" tIns="91425">
            <a:normAutofit lnSpcReduction="20000"/>
          </a:bodyPr>
          <a:lstStyle/>
          <a:p>
            <a:pPr indent="0" lvl="0" marL="0" rtl="0" algn="l">
              <a:lnSpc>
                <a:spcPct val="125000"/>
              </a:lnSpc>
              <a:spcBef>
                <a:spcPts val="1800"/>
              </a:spcBef>
              <a:spcAft>
                <a:spcPts val="0"/>
              </a:spcAft>
              <a:buClr>
                <a:schemeClr val="dk1"/>
              </a:buClr>
              <a:buSzPts val="1100"/>
              <a:buFont typeface="Arial"/>
              <a:buNone/>
            </a:pPr>
            <a:r>
              <a:rPr b="1" lang="en-GB" sz="1700">
                <a:solidFill>
                  <a:srgbClr val="161B22"/>
                </a:solidFill>
                <a:highlight>
                  <a:schemeClr val="lt1"/>
                </a:highlight>
              </a:rPr>
              <a:t>How to write a Recipe for SystemD Service?</a:t>
            </a:r>
            <a:endParaRPr b="1" sz="1700">
              <a:solidFill>
                <a:srgbClr val="161B22"/>
              </a:solidFill>
              <a:highlight>
                <a:schemeClr val="lt1"/>
              </a:highlight>
            </a:endParaRPr>
          </a:p>
          <a:p>
            <a:pPr indent="-311665" lvl="0" marL="457200" rtl="0" algn="l">
              <a:spcBef>
                <a:spcPts val="1200"/>
              </a:spcBef>
              <a:spcAft>
                <a:spcPts val="0"/>
              </a:spcAft>
              <a:buClr>
                <a:srgbClr val="161B22"/>
              </a:buClr>
              <a:buSzPts val="1308"/>
              <a:buChar char="●"/>
            </a:pPr>
            <a:r>
              <a:rPr lang="en-GB" sz="1308">
                <a:solidFill>
                  <a:srgbClr val="161B22"/>
                </a:solidFill>
                <a:highlight>
                  <a:schemeClr val="lt1"/>
                </a:highlight>
              </a:rPr>
              <a:t>Create a code or script if necessary.</a:t>
            </a:r>
            <a:endParaRPr sz="1308">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308">
                <a:solidFill>
                  <a:srgbClr val="161B22"/>
                </a:solidFill>
                <a:highlight>
                  <a:schemeClr val="lt1"/>
                </a:highlight>
              </a:rPr>
              <a:t>Create a </a:t>
            </a:r>
            <a:r>
              <a:rPr lang="en-GB" sz="1108">
                <a:solidFill>
                  <a:srgbClr val="161B22"/>
                </a:solidFill>
                <a:highlight>
                  <a:schemeClr val="lt1"/>
                </a:highlight>
                <a:latin typeface="Roboto Mono"/>
                <a:ea typeface="Roboto Mono"/>
                <a:cs typeface="Roboto Mono"/>
                <a:sym typeface="Roboto Mono"/>
              </a:rPr>
              <a:t>.service</a:t>
            </a:r>
            <a:r>
              <a:rPr lang="en-GB" sz="1308">
                <a:solidFill>
                  <a:srgbClr val="161B22"/>
                </a:solidFill>
                <a:highlight>
                  <a:schemeClr val="lt1"/>
                </a:highlight>
              </a:rPr>
              <a:t> unit file that defines the service's behavior.</a:t>
            </a:r>
            <a:endParaRPr sz="1308">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308">
                <a:solidFill>
                  <a:srgbClr val="161B22"/>
                </a:solidFill>
                <a:highlight>
                  <a:schemeClr val="lt1"/>
                </a:highlight>
              </a:rPr>
              <a:t>Place the </a:t>
            </a:r>
            <a:r>
              <a:rPr lang="en-GB" sz="1108">
                <a:solidFill>
                  <a:srgbClr val="161B22"/>
                </a:solidFill>
                <a:highlight>
                  <a:schemeClr val="lt1"/>
                </a:highlight>
                <a:latin typeface="Roboto Mono"/>
                <a:ea typeface="Roboto Mono"/>
                <a:cs typeface="Roboto Mono"/>
                <a:sym typeface="Roboto Mono"/>
              </a:rPr>
              <a:t>.service</a:t>
            </a:r>
            <a:r>
              <a:rPr lang="en-GB" sz="1308">
                <a:solidFill>
                  <a:srgbClr val="161B22"/>
                </a:solidFill>
                <a:highlight>
                  <a:schemeClr val="lt1"/>
                </a:highlight>
              </a:rPr>
              <a:t> file and code/script files in a location within your recipe (e.g., in the </a:t>
            </a:r>
            <a:r>
              <a:rPr lang="en-GB" sz="1108">
                <a:solidFill>
                  <a:srgbClr val="161B22"/>
                </a:solidFill>
                <a:highlight>
                  <a:schemeClr val="lt1"/>
                </a:highlight>
                <a:latin typeface="Roboto Mono"/>
                <a:ea typeface="Roboto Mono"/>
                <a:cs typeface="Roboto Mono"/>
                <a:sym typeface="Roboto Mono"/>
              </a:rPr>
              <a:t>files</a:t>
            </a:r>
            <a:r>
              <a:rPr lang="en-GB" sz="1308">
                <a:solidFill>
                  <a:srgbClr val="161B22"/>
                </a:solidFill>
                <a:highlight>
                  <a:schemeClr val="lt1"/>
                </a:highlight>
              </a:rPr>
              <a:t> directory).</a:t>
            </a:r>
            <a:endParaRPr sz="1308">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308">
                <a:solidFill>
                  <a:srgbClr val="161B22"/>
                </a:solidFill>
                <a:highlight>
                  <a:schemeClr val="lt1"/>
                </a:highlight>
              </a:rPr>
              <a:t>In the recipe file (</a:t>
            </a:r>
            <a:r>
              <a:rPr lang="en-GB" sz="1108">
                <a:solidFill>
                  <a:srgbClr val="161B22"/>
                </a:solidFill>
                <a:highlight>
                  <a:schemeClr val="lt1"/>
                </a:highlight>
                <a:latin typeface="Roboto Mono"/>
                <a:ea typeface="Roboto Mono"/>
                <a:cs typeface="Roboto Mono"/>
                <a:sym typeface="Roboto Mono"/>
              </a:rPr>
              <a:t>.bb</a:t>
            </a:r>
            <a:r>
              <a:rPr lang="en-GB" sz="1308">
                <a:solidFill>
                  <a:srgbClr val="161B22"/>
                </a:solidFill>
                <a:highlight>
                  <a:schemeClr val="lt1"/>
                </a:highlight>
              </a:rPr>
              <a:t>), use </a:t>
            </a:r>
            <a:r>
              <a:rPr lang="en-GB" sz="1108">
                <a:solidFill>
                  <a:srgbClr val="161B22"/>
                </a:solidFill>
                <a:highlight>
                  <a:schemeClr val="lt1"/>
                </a:highlight>
                <a:latin typeface="Roboto Mono"/>
                <a:ea typeface="Roboto Mono"/>
                <a:cs typeface="Roboto Mono"/>
                <a:sym typeface="Roboto Mono"/>
              </a:rPr>
              <a:t>do_install</a:t>
            </a:r>
            <a:r>
              <a:rPr lang="en-GB" sz="1308">
                <a:solidFill>
                  <a:srgbClr val="161B22"/>
                </a:solidFill>
                <a:highlight>
                  <a:schemeClr val="lt1"/>
                </a:highlight>
              </a:rPr>
              <a:t> to copy the </a:t>
            </a:r>
            <a:r>
              <a:rPr lang="en-GB" sz="1108">
                <a:solidFill>
                  <a:srgbClr val="161B22"/>
                </a:solidFill>
                <a:highlight>
                  <a:schemeClr val="lt1"/>
                </a:highlight>
                <a:latin typeface="Roboto Mono"/>
                <a:ea typeface="Roboto Mono"/>
                <a:cs typeface="Roboto Mono"/>
                <a:sym typeface="Roboto Mono"/>
              </a:rPr>
              <a:t>.service</a:t>
            </a:r>
            <a:r>
              <a:rPr lang="en-GB" sz="1308">
                <a:solidFill>
                  <a:srgbClr val="161B22"/>
                </a:solidFill>
                <a:highlight>
                  <a:schemeClr val="lt1"/>
                </a:highlight>
              </a:rPr>
              <a:t> and/or code/script files to the appropriate location in the root filesystem.</a:t>
            </a:r>
            <a:endParaRPr sz="1308">
              <a:solidFill>
                <a:srgbClr val="161B22"/>
              </a:solidFill>
              <a:highlight>
                <a:schemeClr val="lt1"/>
              </a:highlight>
            </a:endParaRPr>
          </a:p>
          <a:p>
            <a:pPr indent="-311665" lvl="0" marL="457200" rtl="0" algn="l">
              <a:spcBef>
                <a:spcPts val="0"/>
              </a:spcBef>
              <a:spcAft>
                <a:spcPts val="0"/>
              </a:spcAft>
              <a:buClr>
                <a:srgbClr val="161B22"/>
              </a:buClr>
              <a:buSzPts val="1308"/>
              <a:buChar char="●"/>
            </a:pPr>
            <a:r>
              <a:rPr lang="en-GB" sz="1308">
                <a:solidFill>
                  <a:srgbClr val="161B22"/>
                </a:solidFill>
                <a:highlight>
                  <a:schemeClr val="lt1"/>
                </a:highlight>
              </a:rPr>
              <a:t>Define any dependencies and metadata for your recipe</a:t>
            </a:r>
            <a:endParaRPr sz="1308">
              <a:solidFill>
                <a:srgbClr val="161B22"/>
              </a:solidFill>
              <a:highlight>
                <a:schemeClr val="lt1"/>
              </a:highlight>
            </a:endParaRPr>
          </a:p>
          <a:p>
            <a:pPr indent="0" lvl="0" marL="0" rtl="0" algn="l">
              <a:lnSpc>
                <a:spcPct val="125000"/>
              </a:lnSpc>
              <a:spcBef>
                <a:spcPts val="1800"/>
              </a:spcBef>
              <a:spcAft>
                <a:spcPts val="0"/>
              </a:spcAft>
              <a:buNone/>
            </a:pPr>
            <a:r>
              <a:rPr b="1" lang="en-GB" sz="1700">
                <a:solidFill>
                  <a:srgbClr val="161B22"/>
                </a:solidFill>
                <a:highlight>
                  <a:schemeClr val="lt1"/>
                </a:highlight>
              </a:rPr>
              <a:t>Where to place Service File in Root Filesystem?</a:t>
            </a:r>
            <a:endParaRPr b="1" sz="1700">
              <a:solidFill>
                <a:srgbClr val="161B22"/>
              </a:solidFill>
              <a:highlight>
                <a:schemeClr val="lt1"/>
              </a:highlight>
            </a:endParaRPr>
          </a:p>
          <a:p>
            <a:pPr indent="0" lvl="0" marL="0" rtl="0" algn="l">
              <a:spcBef>
                <a:spcPts val="1200"/>
              </a:spcBef>
              <a:spcAft>
                <a:spcPts val="0"/>
              </a:spcAft>
              <a:buClr>
                <a:schemeClr val="dk1"/>
              </a:buClr>
              <a:buSzPts val="1100"/>
              <a:buFont typeface="Arial"/>
              <a:buNone/>
            </a:pPr>
            <a:r>
              <a:rPr lang="en-GB" sz="1308">
                <a:solidFill>
                  <a:srgbClr val="161B22"/>
                </a:solidFill>
                <a:highlight>
                  <a:schemeClr val="lt1"/>
                </a:highlight>
              </a:rPr>
              <a:t>Use the </a:t>
            </a:r>
            <a:r>
              <a:rPr lang="en-GB" sz="1108">
                <a:solidFill>
                  <a:srgbClr val="161B22"/>
                </a:solidFill>
                <a:highlight>
                  <a:schemeClr val="lt1"/>
                </a:highlight>
                <a:latin typeface="Roboto Mono"/>
                <a:ea typeface="Roboto Mono"/>
                <a:cs typeface="Roboto Mono"/>
                <a:sym typeface="Roboto Mono"/>
              </a:rPr>
              <a:t>do_install</a:t>
            </a:r>
            <a:r>
              <a:rPr lang="en-GB" sz="1308">
                <a:solidFill>
                  <a:srgbClr val="161B22"/>
                </a:solidFill>
                <a:highlight>
                  <a:schemeClr val="lt1"/>
                </a:highlight>
              </a:rPr>
              <a:t> task in your Yocto recipe to specify where the </a:t>
            </a:r>
            <a:r>
              <a:rPr lang="en-GB" sz="1108">
                <a:solidFill>
                  <a:srgbClr val="161B22"/>
                </a:solidFill>
                <a:highlight>
                  <a:schemeClr val="lt1"/>
                </a:highlight>
                <a:latin typeface="Roboto Mono"/>
                <a:ea typeface="Roboto Mono"/>
                <a:cs typeface="Roboto Mono"/>
                <a:sym typeface="Roboto Mono"/>
              </a:rPr>
              <a:t>.service</a:t>
            </a:r>
            <a:r>
              <a:rPr lang="en-GB" sz="1308">
                <a:solidFill>
                  <a:srgbClr val="161B22"/>
                </a:solidFill>
                <a:highlight>
                  <a:schemeClr val="lt1"/>
                </a:highlight>
              </a:rPr>
              <a:t> unit file should be placed in the root filesystem. The location typically follows the FHS (Filesystem Hierarchy Standard) and can be something like </a:t>
            </a:r>
            <a:r>
              <a:rPr lang="en-GB" sz="1108">
                <a:solidFill>
                  <a:srgbClr val="161B22"/>
                </a:solidFill>
                <a:highlight>
                  <a:schemeClr val="lt1"/>
                </a:highlight>
                <a:latin typeface="Roboto Mono"/>
                <a:ea typeface="Roboto Mono"/>
                <a:cs typeface="Roboto Mono"/>
                <a:sym typeface="Roboto Mono"/>
              </a:rPr>
              <a:t>${systemd_system_unitdir}/system</a:t>
            </a:r>
            <a:r>
              <a:rPr lang="en-GB" sz="1308">
                <a:solidFill>
                  <a:srgbClr val="161B22"/>
                </a:solidFill>
                <a:highlight>
                  <a:schemeClr val="lt1"/>
                </a:highlight>
              </a:rPr>
              <a:t>.</a:t>
            </a:r>
            <a:endParaRPr sz="1308">
              <a:solidFill>
                <a:srgbClr val="161B22"/>
              </a:solidFill>
              <a:highlight>
                <a:schemeClr val="lt1"/>
              </a:highlight>
            </a:endParaRPr>
          </a:p>
          <a:p>
            <a:pPr indent="0" lvl="0" marL="0" rtl="0" algn="l">
              <a:lnSpc>
                <a:spcPct val="125000"/>
              </a:lnSpc>
              <a:spcBef>
                <a:spcPts val="1800"/>
              </a:spcBef>
              <a:spcAft>
                <a:spcPts val="0"/>
              </a:spcAft>
              <a:buClr>
                <a:schemeClr val="dk1"/>
              </a:buClr>
              <a:buSzPts val="1100"/>
              <a:buFont typeface="Arial"/>
              <a:buNone/>
            </a:pPr>
            <a:r>
              <a:rPr b="1" lang="en-GB" sz="1682">
                <a:solidFill>
                  <a:srgbClr val="161B22"/>
                </a:solidFill>
                <a:highlight>
                  <a:schemeClr val="lt1"/>
                </a:highlight>
              </a:rPr>
              <a:t>How to Enable the Service by Default?</a:t>
            </a:r>
            <a:endParaRPr b="1" sz="1682">
              <a:solidFill>
                <a:srgbClr val="161B22"/>
              </a:solidFill>
              <a:highlight>
                <a:schemeClr val="lt1"/>
              </a:highlight>
            </a:endParaRPr>
          </a:p>
          <a:p>
            <a:pPr indent="0" lvl="0" marL="0" rtl="0" algn="l">
              <a:spcBef>
                <a:spcPts val="1200"/>
              </a:spcBef>
              <a:spcAft>
                <a:spcPts val="0"/>
              </a:spcAft>
              <a:buNone/>
            </a:pPr>
            <a:r>
              <a:rPr lang="en-GB" sz="1000">
                <a:solidFill>
                  <a:srgbClr val="161B22"/>
                </a:solidFill>
                <a:highlight>
                  <a:schemeClr val="lt1"/>
                </a:highlight>
              </a:rPr>
              <a:t>SYSTEMD_AUTO_ENABLE = "enable"</a:t>
            </a:r>
            <a:endParaRPr sz="1000">
              <a:solidFill>
                <a:srgbClr val="161B22"/>
              </a:solidFill>
              <a:highlight>
                <a:schemeClr val="lt1"/>
              </a:highlight>
            </a:endParaRPr>
          </a:p>
          <a:p>
            <a:pPr indent="0" lvl="0" marL="152400" marR="152400" rtl="0" algn="l">
              <a:lnSpc>
                <a:spcPct val="145000"/>
              </a:lnSpc>
              <a:spcBef>
                <a:spcPts val="1200"/>
              </a:spcBef>
              <a:spcAft>
                <a:spcPts val="1200"/>
              </a:spcAft>
              <a:buNone/>
            </a:pPr>
            <a:r>
              <a:rPr lang="en-GB" sz="1000">
                <a:solidFill>
                  <a:srgbClr val="161B22"/>
                </a:solidFill>
                <a:highlight>
                  <a:schemeClr val="lt1"/>
                </a:highlight>
              </a:rPr>
              <a:t>SYSTEMD_SERVICE:${PN} = "sysd.service"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5"/>
          <p:cNvSpPr txBox="1"/>
          <p:nvPr>
            <p:ph idx="1" type="body"/>
          </p:nvPr>
        </p:nvSpPr>
        <p:spPr>
          <a:xfrm>
            <a:off x="311700" y="384675"/>
            <a:ext cx="8520600" cy="41841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0"/>
              </a:spcAft>
              <a:buClr>
                <a:schemeClr val="dk1"/>
              </a:buClr>
              <a:buSzPts val="1100"/>
              <a:buFont typeface="Arial"/>
              <a:buNone/>
            </a:pPr>
            <a:r>
              <a:rPr b="1" lang="en-GB">
                <a:solidFill>
                  <a:srgbClr val="161B22"/>
                </a:solidFill>
                <a:highlight>
                  <a:schemeClr val="lt1"/>
                </a:highlight>
              </a:rPr>
              <a:t>Some Basic SystemD Commands</a:t>
            </a:r>
            <a:endParaRPr b="1">
              <a:solidFill>
                <a:srgbClr val="161B22"/>
              </a:solidFill>
              <a:highlight>
                <a:schemeClr val="lt1"/>
              </a:highlight>
            </a:endParaRPr>
          </a:p>
          <a:p>
            <a:pPr indent="-304800" lvl="0" marL="457200" rtl="0" algn="l">
              <a:spcBef>
                <a:spcPts val="1200"/>
              </a:spcBef>
              <a:spcAft>
                <a:spcPts val="0"/>
              </a:spcAft>
              <a:buClr>
                <a:srgbClr val="161B22"/>
              </a:buClr>
              <a:buSzPts val="1200"/>
              <a:buChar char="●"/>
            </a:pPr>
            <a:r>
              <a:rPr lang="en-GB" sz="1000">
                <a:solidFill>
                  <a:srgbClr val="161B22"/>
                </a:solidFill>
                <a:highlight>
                  <a:schemeClr val="lt1"/>
                </a:highlight>
                <a:latin typeface="Roboto Mono"/>
                <a:ea typeface="Roboto Mono"/>
                <a:cs typeface="Roboto Mono"/>
                <a:sym typeface="Roboto Mono"/>
              </a:rPr>
              <a:t>systemctl status servicename</a:t>
            </a:r>
            <a:r>
              <a:rPr lang="en-GB" sz="1200">
                <a:solidFill>
                  <a:srgbClr val="161B22"/>
                </a:solidFill>
                <a:highlight>
                  <a:schemeClr val="lt1"/>
                </a:highlight>
              </a:rPr>
              <a:t>: Check the status of a systemd service.</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000">
                <a:solidFill>
                  <a:srgbClr val="161B22"/>
                </a:solidFill>
                <a:highlight>
                  <a:schemeClr val="lt1"/>
                </a:highlight>
                <a:latin typeface="Roboto Mono"/>
                <a:ea typeface="Roboto Mono"/>
                <a:cs typeface="Roboto Mono"/>
                <a:sym typeface="Roboto Mono"/>
              </a:rPr>
              <a:t>systemctl start servicename</a:t>
            </a:r>
            <a:r>
              <a:rPr lang="en-GB" sz="1200">
                <a:solidFill>
                  <a:srgbClr val="161B22"/>
                </a:solidFill>
                <a:highlight>
                  <a:schemeClr val="lt1"/>
                </a:highlight>
              </a:rPr>
              <a:t>: Start a systemd service.</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000">
                <a:solidFill>
                  <a:srgbClr val="161B22"/>
                </a:solidFill>
                <a:highlight>
                  <a:schemeClr val="lt1"/>
                </a:highlight>
                <a:latin typeface="Roboto Mono"/>
                <a:ea typeface="Roboto Mono"/>
                <a:cs typeface="Roboto Mono"/>
                <a:sym typeface="Roboto Mono"/>
              </a:rPr>
              <a:t>systemctl stop servicename</a:t>
            </a:r>
            <a:r>
              <a:rPr lang="en-GB" sz="1200">
                <a:solidFill>
                  <a:srgbClr val="161B22"/>
                </a:solidFill>
                <a:highlight>
                  <a:schemeClr val="lt1"/>
                </a:highlight>
              </a:rPr>
              <a:t>: Stop a systemd service.</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000">
                <a:solidFill>
                  <a:srgbClr val="161B22"/>
                </a:solidFill>
                <a:highlight>
                  <a:schemeClr val="lt1"/>
                </a:highlight>
                <a:latin typeface="Roboto Mono"/>
                <a:ea typeface="Roboto Mono"/>
                <a:cs typeface="Roboto Mono"/>
                <a:sym typeface="Roboto Mono"/>
              </a:rPr>
              <a:t>systemctl restart servicename</a:t>
            </a:r>
            <a:r>
              <a:rPr lang="en-GB" sz="1200">
                <a:solidFill>
                  <a:srgbClr val="161B22"/>
                </a:solidFill>
                <a:highlight>
                  <a:schemeClr val="lt1"/>
                </a:highlight>
              </a:rPr>
              <a:t>: Restart a systemd service.</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000">
                <a:solidFill>
                  <a:srgbClr val="161B22"/>
                </a:solidFill>
                <a:highlight>
                  <a:schemeClr val="lt1"/>
                </a:highlight>
                <a:latin typeface="Roboto Mono"/>
                <a:ea typeface="Roboto Mono"/>
                <a:cs typeface="Roboto Mono"/>
                <a:sym typeface="Roboto Mono"/>
              </a:rPr>
              <a:t>systemctl enable servicename</a:t>
            </a:r>
            <a:r>
              <a:rPr lang="en-GB" sz="1200">
                <a:solidFill>
                  <a:srgbClr val="161B22"/>
                </a:solidFill>
                <a:highlight>
                  <a:schemeClr val="lt1"/>
                </a:highlight>
              </a:rPr>
              <a:t>: Enable a service to start at boot.</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000">
                <a:solidFill>
                  <a:srgbClr val="161B22"/>
                </a:solidFill>
                <a:highlight>
                  <a:schemeClr val="lt1"/>
                </a:highlight>
                <a:latin typeface="Roboto Mono"/>
                <a:ea typeface="Roboto Mono"/>
                <a:cs typeface="Roboto Mono"/>
                <a:sym typeface="Roboto Mono"/>
              </a:rPr>
              <a:t>systemctl disable servicename</a:t>
            </a:r>
            <a:r>
              <a:rPr lang="en-GB" sz="1200">
                <a:solidFill>
                  <a:srgbClr val="161B22"/>
                </a:solidFill>
                <a:highlight>
                  <a:schemeClr val="lt1"/>
                </a:highlight>
              </a:rPr>
              <a:t>: Disable a service from starting at boot.</a:t>
            </a:r>
            <a:endParaRPr sz="1200">
              <a:solidFill>
                <a:srgbClr val="161B22"/>
              </a:solidFill>
              <a:highlight>
                <a:schemeClr val="lt1"/>
              </a:highlight>
            </a:endParaRPr>
          </a:p>
          <a:p>
            <a:pPr indent="-304800" lvl="0" marL="457200" rtl="0" algn="l">
              <a:spcBef>
                <a:spcPts val="0"/>
              </a:spcBef>
              <a:spcAft>
                <a:spcPts val="0"/>
              </a:spcAft>
              <a:buClr>
                <a:srgbClr val="161B22"/>
              </a:buClr>
              <a:buSzPts val="1200"/>
              <a:buChar char="●"/>
            </a:pPr>
            <a:r>
              <a:rPr lang="en-GB" sz="1000">
                <a:solidFill>
                  <a:srgbClr val="161B22"/>
                </a:solidFill>
                <a:highlight>
                  <a:schemeClr val="lt1"/>
                </a:highlight>
                <a:latin typeface="Roboto Mono"/>
                <a:ea typeface="Roboto Mono"/>
                <a:cs typeface="Roboto Mono"/>
                <a:sym typeface="Roboto Mono"/>
              </a:rPr>
              <a:t>systemctl daemon-reload </a:t>
            </a:r>
            <a:r>
              <a:rPr lang="en-GB" sz="1200">
                <a:solidFill>
                  <a:srgbClr val="161B22"/>
                </a:solidFill>
                <a:highlight>
                  <a:schemeClr val="lt1"/>
                </a:highlight>
              </a:rPr>
              <a:t>: Reloads Systemd Daemons.</a:t>
            </a:r>
            <a:endParaRPr sz="1200">
              <a:solidFill>
                <a:srgbClr val="161B22"/>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304325"/>
            <a:ext cx="8520600" cy="42645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0"/>
              </a:spcAft>
              <a:buClr>
                <a:schemeClr val="dk1"/>
              </a:buClr>
              <a:buSzPts val="1100"/>
              <a:buFont typeface="Arial"/>
              <a:buNone/>
            </a:pPr>
            <a:r>
              <a:rPr b="1" lang="en-GB" sz="1850">
                <a:solidFill>
                  <a:srgbClr val="0D1117"/>
                </a:solidFill>
                <a:highlight>
                  <a:schemeClr val="lt1"/>
                </a:highlight>
                <a:latin typeface="Times New Roman"/>
                <a:ea typeface="Times New Roman"/>
                <a:cs typeface="Times New Roman"/>
                <a:sym typeface="Times New Roman"/>
              </a:rPr>
              <a:t>Configuration Details</a:t>
            </a:r>
            <a:endParaRPr b="1" sz="1850">
              <a:solidFill>
                <a:srgbClr val="0D1117"/>
              </a:solidFill>
              <a:highlight>
                <a:schemeClr val="lt1"/>
              </a:highlight>
              <a:latin typeface="Times New Roman"/>
              <a:ea typeface="Times New Roman"/>
              <a:cs typeface="Times New Roman"/>
              <a:sym typeface="Times New Roman"/>
            </a:endParaRPr>
          </a:p>
          <a:p>
            <a:pPr indent="0" lvl="0" marL="0" rtl="0" algn="l">
              <a:lnSpc>
                <a:spcPct val="125000"/>
              </a:lnSpc>
              <a:spcBef>
                <a:spcPts val="1800"/>
              </a:spcBef>
              <a:spcAft>
                <a:spcPts val="0"/>
              </a:spcAft>
              <a:buClr>
                <a:schemeClr val="dk1"/>
              </a:buClr>
              <a:buSzPts val="1100"/>
              <a:buFont typeface="Arial"/>
              <a:buNone/>
            </a:pPr>
            <a:r>
              <a:rPr b="1" lang="en-GB" sz="1500">
                <a:solidFill>
                  <a:srgbClr val="0D1117"/>
                </a:solidFill>
                <a:highlight>
                  <a:schemeClr val="lt1"/>
                </a:highlight>
                <a:latin typeface="Times New Roman"/>
                <a:ea typeface="Times New Roman"/>
                <a:cs typeface="Times New Roman"/>
                <a:sym typeface="Times New Roman"/>
              </a:rPr>
              <a:t>MACHINE</a:t>
            </a:r>
            <a:endParaRPr b="1" sz="1500">
              <a:solidFill>
                <a:srgbClr val="0D11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GB" sz="1400">
                <a:solidFill>
                  <a:srgbClr val="0D1117"/>
                </a:solidFill>
                <a:highlight>
                  <a:schemeClr val="lt1"/>
                </a:highlight>
                <a:latin typeface="Times New Roman"/>
                <a:ea typeface="Times New Roman"/>
                <a:cs typeface="Times New Roman"/>
                <a:sym typeface="Times New Roman"/>
              </a:rPr>
              <a:t>Specifies the target device for which the image is built.</a:t>
            </a:r>
            <a:endParaRPr sz="1400">
              <a:solidFill>
                <a:srgbClr val="0D11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GB" sz="1400">
                <a:solidFill>
                  <a:srgbClr val="0D1117"/>
                </a:solidFill>
                <a:highlight>
                  <a:schemeClr val="lt1"/>
                </a:highlight>
                <a:latin typeface="Times New Roman"/>
                <a:ea typeface="Times New Roman"/>
                <a:cs typeface="Times New Roman"/>
                <a:sym typeface="Times New Roman"/>
              </a:rPr>
              <a:t>#List of default Machines</a:t>
            </a:r>
            <a:endParaRPr sz="1400">
              <a:solidFill>
                <a:srgbClr val="0D11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GB" sz="1400">
                <a:solidFill>
                  <a:srgbClr val="0D1117"/>
                </a:solidFill>
                <a:highlight>
                  <a:schemeClr val="lt1"/>
                </a:highlight>
                <a:latin typeface="Times New Roman"/>
                <a:ea typeface="Times New Roman"/>
                <a:cs typeface="Times New Roman"/>
                <a:sym typeface="Times New Roman"/>
              </a:rPr>
              <a:t>MACHINE ?= "qemuarm" MACHINE ?= "qemuarm64" MACHINE ?= "qemumips" MACHINE ?= "qemumips64" MACHINE ?= "qemuppc" MACHINE ?= "qemux86" MACHINE ?= "qemux86-64" MACHINE ?= "genericx86" MACHINE ?= "genericx86-64" MACHINE ?= "beaglebone" MACHINE ?= "edgerouter"</a:t>
            </a:r>
            <a:endParaRPr sz="1400">
              <a:solidFill>
                <a:srgbClr val="0D11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GB" sz="1400">
                <a:solidFill>
                  <a:srgbClr val="0D1117"/>
                </a:solidFill>
                <a:highlight>
                  <a:schemeClr val="lt1"/>
                </a:highlight>
                <a:latin typeface="Times New Roman"/>
                <a:ea typeface="Times New Roman"/>
                <a:cs typeface="Times New Roman"/>
                <a:sym typeface="Times New Roman"/>
              </a:rPr>
              <a:t>default Machine Conf File locations</a:t>
            </a:r>
            <a:endParaRPr sz="1400">
              <a:solidFill>
                <a:srgbClr val="0D11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GB" sz="1400">
                <a:solidFill>
                  <a:srgbClr val="0D1117"/>
                </a:solidFill>
                <a:highlight>
                  <a:schemeClr val="lt1"/>
                </a:highlight>
                <a:latin typeface="Times New Roman"/>
                <a:ea typeface="Times New Roman"/>
                <a:cs typeface="Times New Roman"/>
                <a:sym typeface="Times New Roman"/>
              </a:rPr>
              <a:t>poky/meta/conf/machines</a:t>
            </a:r>
            <a:endParaRPr sz="1400">
              <a:solidFill>
                <a:srgbClr val="0D1117"/>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311700" y="326050"/>
            <a:ext cx="8520600" cy="4250100"/>
          </a:xfrm>
          <a:prstGeom prst="rect">
            <a:avLst/>
          </a:prstGeom>
        </p:spPr>
        <p:txBody>
          <a:bodyPr anchorCtr="0" anchor="t" bIns="91425" lIns="91425" spcFirstLastPara="1" rIns="91425" wrap="square" tIns="91425">
            <a:normAutofit fontScale="47500" lnSpcReduction="20000"/>
          </a:bodyPr>
          <a:lstStyle/>
          <a:p>
            <a:pPr indent="0" lvl="0" marL="0" rtl="0" algn="l">
              <a:lnSpc>
                <a:spcPct val="125000"/>
              </a:lnSpc>
              <a:spcBef>
                <a:spcPts val="1800"/>
              </a:spcBef>
              <a:spcAft>
                <a:spcPts val="0"/>
              </a:spcAft>
              <a:buClr>
                <a:schemeClr val="dk1"/>
              </a:buClr>
              <a:buSzPct val="42398"/>
              <a:buFont typeface="Arial"/>
              <a:buNone/>
            </a:pPr>
            <a:r>
              <a:rPr b="1" lang="en-GB" sz="2594">
                <a:solidFill>
                  <a:srgbClr val="0D1117"/>
                </a:solidFill>
                <a:highlight>
                  <a:schemeClr val="lt1"/>
                </a:highlight>
                <a:latin typeface="Times New Roman"/>
                <a:ea typeface="Times New Roman"/>
                <a:cs typeface="Times New Roman"/>
                <a:sym typeface="Times New Roman"/>
              </a:rPr>
              <a:t>DL_DIR</a:t>
            </a:r>
            <a:endParaRPr b="1" sz="2594">
              <a:solidFill>
                <a:srgbClr val="0D11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ct val="45593"/>
              <a:buFont typeface="Arial"/>
              <a:buNone/>
            </a:pPr>
            <a:r>
              <a:rPr lang="en-GB" sz="2412">
                <a:solidFill>
                  <a:srgbClr val="0D1117"/>
                </a:solidFill>
                <a:highlight>
                  <a:schemeClr val="lt1"/>
                </a:highlight>
                <a:latin typeface="Times New Roman"/>
                <a:ea typeface="Times New Roman"/>
                <a:cs typeface="Times New Roman"/>
                <a:sym typeface="Times New Roman"/>
              </a:rPr>
              <a:t>DL_DIR is a variable in the Yocto Project build system that specifies the directory where source code archives for packages will be downloaded. This directory is used by the build system to store the downloaded source code for packages so that it does not need to download them again if they are required for a subsequent build.</a:t>
            </a:r>
            <a:endParaRPr sz="2412">
              <a:solidFill>
                <a:srgbClr val="0D1117"/>
              </a:solidFill>
              <a:highlight>
                <a:schemeClr val="lt1"/>
              </a:highlight>
              <a:latin typeface="Times New Roman"/>
              <a:ea typeface="Times New Roman"/>
              <a:cs typeface="Times New Roman"/>
              <a:sym typeface="Times New Roman"/>
            </a:endParaRPr>
          </a:p>
          <a:p>
            <a:pPr indent="0" lvl="0" marL="0" rtl="0" algn="l">
              <a:lnSpc>
                <a:spcPct val="125000"/>
              </a:lnSpc>
              <a:spcBef>
                <a:spcPts val="1800"/>
              </a:spcBef>
              <a:spcAft>
                <a:spcPts val="0"/>
              </a:spcAft>
              <a:buClr>
                <a:schemeClr val="dk1"/>
              </a:buClr>
              <a:buSzPct val="42398"/>
              <a:buFont typeface="Arial"/>
              <a:buNone/>
            </a:pPr>
            <a:r>
              <a:rPr b="1" lang="en-GB" sz="2594">
                <a:solidFill>
                  <a:srgbClr val="0D1117"/>
                </a:solidFill>
                <a:highlight>
                  <a:schemeClr val="lt1"/>
                </a:highlight>
                <a:latin typeface="Times New Roman"/>
                <a:ea typeface="Times New Roman"/>
                <a:cs typeface="Times New Roman"/>
                <a:sym typeface="Times New Roman"/>
              </a:rPr>
              <a:t>SSTATE_DIR</a:t>
            </a:r>
            <a:endParaRPr b="1" sz="2594">
              <a:solidFill>
                <a:srgbClr val="0D11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ct val="45593"/>
              <a:buFont typeface="Arial"/>
              <a:buNone/>
            </a:pPr>
            <a:r>
              <a:rPr lang="en-GB" sz="2412">
                <a:solidFill>
                  <a:srgbClr val="0D1117"/>
                </a:solidFill>
                <a:highlight>
                  <a:schemeClr val="lt1"/>
                </a:highlight>
                <a:latin typeface="Times New Roman"/>
                <a:ea typeface="Times New Roman"/>
                <a:cs typeface="Times New Roman"/>
                <a:sym typeface="Times New Roman"/>
              </a:rPr>
              <a:t>SSTATE_DIR is a variable that specifies the directory where shared state cache files are stored. The shared state cache contains pre-built binary packages for software components used in a build.</a:t>
            </a:r>
            <a:endParaRPr sz="2412">
              <a:solidFill>
                <a:srgbClr val="0D11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ct val="45593"/>
              <a:buFont typeface="Arial"/>
              <a:buNone/>
            </a:pPr>
            <a:r>
              <a:rPr lang="en-GB" sz="2412">
                <a:solidFill>
                  <a:srgbClr val="0D1117"/>
                </a:solidFill>
                <a:highlight>
                  <a:schemeClr val="lt1"/>
                </a:highlight>
                <a:latin typeface="Times New Roman"/>
                <a:ea typeface="Times New Roman"/>
                <a:cs typeface="Times New Roman"/>
                <a:sym typeface="Times New Roman"/>
              </a:rPr>
              <a:t>The purpose of using a shared state cache is to speed up the build process by avoiding the need to rebuild packages that have already been built previously. When a package is built for the first time, the build system stores the compiled binaries, headers, and other artifacts in the shared state cache, and subsequent builds of the same package can reuse these cached artifacts, saving time and resources.</a:t>
            </a:r>
            <a:endParaRPr sz="2412">
              <a:solidFill>
                <a:srgbClr val="0D1117"/>
              </a:solidFill>
              <a:highlight>
                <a:schemeClr val="lt1"/>
              </a:highlight>
              <a:latin typeface="Times New Roman"/>
              <a:ea typeface="Times New Roman"/>
              <a:cs typeface="Times New Roman"/>
              <a:sym typeface="Times New Roman"/>
            </a:endParaRPr>
          </a:p>
          <a:p>
            <a:pPr indent="0" lvl="0" marL="0" rtl="0" algn="l">
              <a:lnSpc>
                <a:spcPct val="125000"/>
              </a:lnSpc>
              <a:spcBef>
                <a:spcPts val="1800"/>
              </a:spcBef>
              <a:spcAft>
                <a:spcPts val="0"/>
              </a:spcAft>
              <a:buClr>
                <a:schemeClr val="dk1"/>
              </a:buClr>
              <a:buSzPct val="41035"/>
              <a:buFont typeface="Arial"/>
              <a:buNone/>
            </a:pPr>
            <a:r>
              <a:rPr b="1" lang="en-GB" sz="2680">
                <a:solidFill>
                  <a:srgbClr val="0D1117"/>
                </a:solidFill>
                <a:highlight>
                  <a:schemeClr val="lt1"/>
                </a:highlight>
                <a:latin typeface="Times New Roman"/>
                <a:ea typeface="Times New Roman"/>
                <a:cs typeface="Times New Roman"/>
                <a:sym typeface="Times New Roman"/>
              </a:rPr>
              <a:t>TMPDIR</a:t>
            </a:r>
            <a:endParaRPr b="1" sz="2680">
              <a:solidFill>
                <a:srgbClr val="0D11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ct val="44533"/>
              <a:buFont typeface="Arial"/>
              <a:buNone/>
            </a:pPr>
            <a:r>
              <a:rPr lang="en-GB" sz="2470">
                <a:solidFill>
                  <a:srgbClr val="0D1117"/>
                </a:solidFill>
                <a:highlight>
                  <a:schemeClr val="lt1"/>
                </a:highlight>
                <a:latin typeface="Times New Roman"/>
                <a:ea typeface="Times New Roman"/>
                <a:cs typeface="Times New Roman"/>
                <a:sym typeface="Times New Roman"/>
              </a:rPr>
              <a:t>TMPDIR is an environment variable that specifies the directory to be used for temporary files by various programs and scripts. In Yocto and OpenEmbedded, TMPDIR is used as the location for the build directory, where all the build artifacts are stored during the build process.</a:t>
            </a:r>
            <a:endParaRPr sz="2470">
              <a:solidFill>
                <a:srgbClr val="0D11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idx="1" type="body"/>
          </p:nvPr>
        </p:nvSpPr>
        <p:spPr>
          <a:xfrm>
            <a:off x="311700" y="195625"/>
            <a:ext cx="8520600" cy="4373400"/>
          </a:xfrm>
          <a:prstGeom prst="rect">
            <a:avLst/>
          </a:prstGeom>
        </p:spPr>
        <p:txBody>
          <a:bodyPr anchorCtr="0" anchor="t" bIns="91425" lIns="91425" spcFirstLastPara="1" rIns="91425" wrap="square" tIns="91425">
            <a:normAutofit lnSpcReduction="10000"/>
          </a:bodyPr>
          <a:lstStyle/>
          <a:p>
            <a:pPr indent="0" lvl="0" marL="0" rtl="0" algn="l">
              <a:lnSpc>
                <a:spcPct val="125000"/>
              </a:lnSpc>
              <a:spcBef>
                <a:spcPts val="1800"/>
              </a:spcBef>
              <a:spcAft>
                <a:spcPts val="0"/>
              </a:spcAft>
              <a:buClr>
                <a:schemeClr val="dk1"/>
              </a:buClr>
              <a:buSzPts val="1100"/>
              <a:buFont typeface="Arial"/>
              <a:buNone/>
            </a:pPr>
            <a:r>
              <a:rPr b="1" lang="en-GB" sz="1400">
                <a:solidFill>
                  <a:srgbClr val="0D1117"/>
                </a:solidFill>
                <a:highlight>
                  <a:schemeClr val="lt1"/>
                </a:highlight>
                <a:latin typeface="Times New Roman"/>
                <a:ea typeface="Times New Roman"/>
                <a:cs typeface="Times New Roman"/>
                <a:sym typeface="Times New Roman"/>
              </a:rPr>
              <a:t>DISTRO</a:t>
            </a:r>
            <a:endParaRPr b="1" sz="1400">
              <a:solidFill>
                <a:srgbClr val="0D11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GB" sz="1200">
                <a:solidFill>
                  <a:srgbClr val="0D1117"/>
                </a:solidFill>
                <a:highlight>
                  <a:schemeClr val="lt1"/>
                </a:highlight>
                <a:latin typeface="Times New Roman"/>
                <a:ea typeface="Times New Roman"/>
                <a:cs typeface="Times New Roman"/>
                <a:sym typeface="Times New Roman"/>
              </a:rPr>
              <a:t>DISTRO ?= "poky"</a:t>
            </a:r>
            <a:endParaRPr sz="1200">
              <a:solidFill>
                <a:srgbClr val="0D1117"/>
              </a:solidFill>
              <a:highlight>
                <a:schemeClr val="lt1"/>
              </a:highlight>
              <a:latin typeface="Times New Roman"/>
              <a:ea typeface="Times New Roman"/>
              <a:cs typeface="Times New Roman"/>
              <a:sym typeface="Times New Roman"/>
            </a:endParaRPr>
          </a:p>
          <a:p>
            <a:pPr indent="-304800" lvl="0" marL="457200" rtl="0" algn="l">
              <a:spcBef>
                <a:spcPts val="1200"/>
              </a:spcBef>
              <a:spcAft>
                <a:spcPts val="0"/>
              </a:spcAft>
              <a:buClr>
                <a:srgbClr val="0D1117"/>
              </a:buClr>
              <a:buSzPts val="1200"/>
              <a:buFont typeface="Times New Roman"/>
              <a:buChar char="●"/>
            </a:pPr>
            <a:r>
              <a:rPr lang="en-GB" sz="1200">
                <a:solidFill>
                  <a:srgbClr val="0D1117"/>
                </a:solidFill>
                <a:highlight>
                  <a:schemeClr val="lt1"/>
                </a:highlight>
                <a:latin typeface="Times New Roman"/>
                <a:ea typeface="Times New Roman"/>
                <a:cs typeface="Times New Roman"/>
                <a:sym typeface="Times New Roman"/>
              </a:rPr>
              <a:t>DISTRO variable specifies the name of the distribution that is being built.</a:t>
            </a:r>
            <a:endParaRPr sz="1200">
              <a:solidFill>
                <a:srgbClr val="0D1117"/>
              </a:solidFill>
              <a:highlight>
                <a:schemeClr val="lt1"/>
              </a:highlight>
              <a:latin typeface="Times New Roman"/>
              <a:ea typeface="Times New Roman"/>
              <a:cs typeface="Times New Roman"/>
              <a:sym typeface="Times New Roman"/>
            </a:endParaRPr>
          </a:p>
          <a:p>
            <a:pPr indent="-304800" lvl="0" marL="457200" rtl="0" algn="l">
              <a:spcBef>
                <a:spcPts val="0"/>
              </a:spcBef>
              <a:spcAft>
                <a:spcPts val="0"/>
              </a:spcAft>
              <a:buClr>
                <a:srgbClr val="0D1117"/>
              </a:buClr>
              <a:buSzPts val="1200"/>
              <a:buFont typeface="Times New Roman"/>
              <a:buChar char="●"/>
            </a:pPr>
            <a:r>
              <a:rPr lang="en-GB" sz="1200">
                <a:solidFill>
                  <a:srgbClr val="0D1117"/>
                </a:solidFill>
                <a:highlight>
                  <a:schemeClr val="lt1"/>
                </a:highlight>
                <a:latin typeface="Times New Roman"/>
                <a:ea typeface="Times New Roman"/>
                <a:cs typeface="Times New Roman"/>
                <a:sym typeface="Times New Roman"/>
              </a:rPr>
              <a:t>A distribution is a collection of software components and configuration files that work together to create a complete Linux-based operating system</a:t>
            </a:r>
            <a:endParaRPr sz="1200">
              <a:solidFill>
                <a:srgbClr val="0D1117"/>
              </a:solidFill>
              <a:highlight>
                <a:schemeClr val="lt1"/>
              </a:highlight>
              <a:latin typeface="Times New Roman"/>
              <a:ea typeface="Times New Roman"/>
              <a:cs typeface="Times New Roman"/>
              <a:sym typeface="Times New Roman"/>
            </a:endParaRPr>
          </a:p>
          <a:p>
            <a:pPr indent="-304800" lvl="0" marL="457200" rtl="0" algn="l">
              <a:spcBef>
                <a:spcPts val="0"/>
              </a:spcBef>
              <a:spcAft>
                <a:spcPts val="0"/>
              </a:spcAft>
              <a:buClr>
                <a:srgbClr val="0D1117"/>
              </a:buClr>
              <a:buSzPts val="1200"/>
              <a:buFont typeface="Times New Roman"/>
              <a:buChar char="●"/>
            </a:pPr>
            <a:r>
              <a:rPr lang="en-GB" sz="1200">
                <a:solidFill>
                  <a:srgbClr val="0D1117"/>
                </a:solidFill>
                <a:highlight>
                  <a:schemeClr val="lt1"/>
                </a:highlight>
                <a:latin typeface="Times New Roman"/>
                <a:ea typeface="Times New Roman"/>
                <a:cs typeface="Times New Roman"/>
                <a:sym typeface="Times New Roman"/>
              </a:rPr>
              <a:t>Setting DISTRO to "poky" means that the build system will use the configuration files and package recipes that are part of the reference distribution.</a:t>
            </a:r>
            <a:endParaRPr sz="1200">
              <a:solidFill>
                <a:srgbClr val="0D1117"/>
              </a:solidFill>
              <a:highlight>
                <a:schemeClr val="lt1"/>
              </a:highlight>
              <a:latin typeface="Times New Roman"/>
              <a:ea typeface="Times New Roman"/>
              <a:cs typeface="Times New Roman"/>
              <a:sym typeface="Times New Roman"/>
            </a:endParaRPr>
          </a:p>
          <a:p>
            <a:pPr indent="0" lvl="0" marL="0" rtl="0" algn="l">
              <a:lnSpc>
                <a:spcPct val="125000"/>
              </a:lnSpc>
              <a:spcBef>
                <a:spcPts val="1800"/>
              </a:spcBef>
              <a:spcAft>
                <a:spcPts val="0"/>
              </a:spcAft>
              <a:buClr>
                <a:schemeClr val="dk1"/>
              </a:buClr>
              <a:buSzPts val="1100"/>
              <a:buFont typeface="Arial"/>
              <a:buNone/>
            </a:pPr>
            <a:r>
              <a:rPr b="1" lang="en-GB" sz="1400">
                <a:solidFill>
                  <a:srgbClr val="0D1117"/>
                </a:solidFill>
                <a:highlight>
                  <a:schemeClr val="lt1"/>
                </a:highlight>
                <a:latin typeface="Times New Roman"/>
                <a:ea typeface="Times New Roman"/>
                <a:cs typeface="Times New Roman"/>
                <a:sym typeface="Times New Roman"/>
              </a:rPr>
              <a:t>PACKAGE_CLASSES</a:t>
            </a:r>
            <a:endParaRPr b="1" sz="1400">
              <a:solidFill>
                <a:srgbClr val="0D11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GB" sz="1200">
                <a:solidFill>
                  <a:srgbClr val="0D1117"/>
                </a:solidFill>
                <a:highlight>
                  <a:schemeClr val="lt1"/>
                </a:highlight>
                <a:latin typeface="Times New Roman"/>
                <a:ea typeface="Times New Roman"/>
                <a:cs typeface="Times New Roman"/>
                <a:sym typeface="Times New Roman"/>
              </a:rPr>
              <a:t>PACKAGE_CLASSES ?= "package_rpm"</a:t>
            </a:r>
            <a:endParaRPr sz="1200">
              <a:solidFill>
                <a:srgbClr val="0D1117"/>
              </a:solidFill>
              <a:highlight>
                <a:schemeClr val="lt1"/>
              </a:highlight>
              <a:latin typeface="Times New Roman"/>
              <a:ea typeface="Times New Roman"/>
              <a:cs typeface="Times New Roman"/>
              <a:sym typeface="Times New Roman"/>
            </a:endParaRPr>
          </a:p>
          <a:p>
            <a:pPr indent="-304800" lvl="0" marL="457200" rtl="0" algn="l">
              <a:spcBef>
                <a:spcPts val="1200"/>
              </a:spcBef>
              <a:spcAft>
                <a:spcPts val="0"/>
              </a:spcAft>
              <a:buClr>
                <a:srgbClr val="0D1117"/>
              </a:buClr>
              <a:buSzPts val="1200"/>
              <a:buFont typeface="Times New Roman"/>
              <a:buChar char="●"/>
            </a:pPr>
            <a:r>
              <a:rPr lang="en-GB" sz="1200">
                <a:solidFill>
                  <a:srgbClr val="0D1117"/>
                </a:solidFill>
                <a:highlight>
                  <a:schemeClr val="lt1"/>
                </a:highlight>
                <a:latin typeface="Times New Roman"/>
                <a:ea typeface="Times New Roman"/>
                <a:cs typeface="Times New Roman"/>
                <a:sym typeface="Times New Roman"/>
              </a:rPr>
              <a:t>PACKAGE_CLASSES is a configuration variable specifies the types of packages to be created for the target system.</a:t>
            </a:r>
            <a:endParaRPr sz="1200">
              <a:solidFill>
                <a:srgbClr val="0D1117"/>
              </a:solidFill>
              <a:highlight>
                <a:schemeClr val="lt1"/>
              </a:highlight>
              <a:latin typeface="Times New Roman"/>
              <a:ea typeface="Times New Roman"/>
              <a:cs typeface="Times New Roman"/>
              <a:sym typeface="Times New Roman"/>
            </a:endParaRPr>
          </a:p>
          <a:p>
            <a:pPr indent="-304800" lvl="0" marL="457200" rtl="0" algn="l">
              <a:spcBef>
                <a:spcPts val="0"/>
              </a:spcBef>
              <a:spcAft>
                <a:spcPts val="0"/>
              </a:spcAft>
              <a:buClr>
                <a:srgbClr val="0D1117"/>
              </a:buClr>
              <a:buSzPts val="1200"/>
              <a:buChar char="●"/>
            </a:pPr>
            <a:r>
              <a:rPr lang="en-GB" sz="1200">
                <a:solidFill>
                  <a:srgbClr val="0D1117"/>
                </a:solidFill>
                <a:highlight>
                  <a:schemeClr val="lt1"/>
                </a:highlight>
                <a:latin typeface="Times New Roman"/>
                <a:ea typeface="Times New Roman"/>
                <a:cs typeface="Times New Roman"/>
                <a:sym typeface="Times New Roman"/>
              </a:rPr>
              <a:t>In this case, it is set to </a:t>
            </a:r>
            <a:r>
              <a:rPr lang="en-GB" sz="1000">
                <a:solidFill>
                  <a:srgbClr val="0D1117"/>
                </a:solidFill>
                <a:highlight>
                  <a:schemeClr val="lt1"/>
                </a:highlight>
                <a:latin typeface="Times New Roman"/>
                <a:ea typeface="Times New Roman"/>
                <a:cs typeface="Times New Roman"/>
                <a:sym typeface="Times New Roman"/>
              </a:rPr>
              <a:t>"package_rpm"</a:t>
            </a:r>
            <a:r>
              <a:rPr lang="en-GB" sz="1200">
                <a:solidFill>
                  <a:srgbClr val="0D1117"/>
                </a:solidFill>
                <a:highlight>
                  <a:schemeClr val="lt1"/>
                </a:highlight>
                <a:latin typeface="Times New Roman"/>
                <a:ea typeface="Times New Roman"/>
                <a:cs typeface="Times New Roman"/>
                <a:sym typeface="Times New Roman"/>
              </a:rPr>
              <a:t>, which means that the Yocto Project will create RPM packages.</a:t>
            </a:r>
            <a:endParaRPr sz="1200">
              <a:solidFill>
                <a:srgbClr val="0D1117"/>
              </a:solidFill>
              <a:highlight>
                <a:schemeClr val="lt1"/>
              </a:highlight>
              <a:latin typeface="Times New Roman"/>
              <a:ea typeface="Times New Roman"/>
              <a:cs typeface="Times New Roman"/>
              <a:sym typeface="Times New Roman"/>
            </a:endParaRPr>
          </a:p>
          <a:p>
            <a:pPr indent="-304800" lvl="0" marL="457200" rtl="0" algn="l">
              <a:spcBef>
                <a:spcPts val="0"/>
              </a:spcBef>
              <a:spcAft>
                <a:spcPts val="0"/>
              </a:spcAft>
              <a:buClr>
                <a:srgbClr val="0D1117"/>
              </a:buClr>
              <a:buSzPts val="1200"/>
              <a:buFont typeface="Times New Roman"/>
              <a:buChar char="●"/>
            </a:pPr>
            <a:r>
              <a:rPr lang="en-GB" sz="1200">
                <a:solidFill>
                  <a:srgbClr val="0D1117"/>
                </a:solidFill>
                <a:highlight>
                  <a:schemeClr val="lt1"/>
                </a:highlight>
                <a:latin typeface="Times New Roman"/>
                <a:ea typeface="Times New Roman"/>
                <a:cs typeface="Times New Roman"/>
                <a:sym typeface="Times New Roman"/>
              </a:rPr>
              <a:t>RPM is a package management system that is widely used in many Linux distributions, including Red Hat, Fedora, CentOS, and openSUSE.</a:t>
            </a:r>
            <a:endParaRPr sz="1200">
              <a:solidFill>
                <a:srgbClr val="0D1117"/>
              </a:solidFill>
              <a:highlight>
                <a:schemeClr val="lt1"/>
              </a:highlight>
              <a:latin typeface="Times New Roman"/>
              <a:ea typeface="Times New Roman"/>
              <a:cs typeface="Times New Roman"/>
              <a:sym typeface="Times New Roman"/>
            </a:endParaRPr>
          </a:p>
          <a:p>
            <a:pPr indent="-304800" lvl="0" marL="457200" rtl="0" algn="l">
              <a:spcBef>
                <a:spcPts val="0"/>
              </a:spcBef>
              <a:spcAft>
                <a:spcPts val="0"/>
              </a:spcAft>
              <a:buClr>
                <a:srgbClr val="0D1117"/>
              </a:buClr>
              <a:buSzPts val="1200"/>
              <a:buFont typeface="Times New Roman"/>
              <a:buChar char="●"/>
            </a:pPr>
            <a:r>
              <a:rPr lang="en-GB" sz="1200">
                <a:solidFill>
                  <a:srgbClr val="0D1117"/>
                </a:solidFill>
                <a:highlight>
                  <a:schemeClr val="lt1"/>
                </a:highlight>
                <a:latin typeface="Times New Roman"/>
                <a:ea typeface="Times New Roman"/>
                <a:cs typeface="Times New Roman"/>
                <a:sym typeface="Times New Roman"/>
              </a:rPr>
              <a:t>DEB package management is used on Debian and Ubuntu systems.</a:t>
            </a:r>
            <a:endParaRPr sz="1200">
              <a:solidFill>
                <a:srgbClr val="0D1117"/>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idx="1" type="body"/>
          </p:nvPr>
        </p:nvSpPr>
        <p:spPr>
          <a:xfrm>
            <a:off x="311700" y="260850"/>
            <a:ext cx="8520600" cy="4308000"/>
          </a:xfrm>
          <a:prstGeom prst="rect">
            <a:avLst/>
          </a:prstGeom>
        </p:spPr>
        <p:txBody>
          <a:bodyPr anchorCtr="0" anchor="t" bIns="91425" lIns="91425" spcFirstLastPara="1" rIns="91425" wrap="square" tIns="91425">
            <a:normAutofit fontScale="92500" lnSpcReduction="10000"/>
          </a:bodyPr>
          <a:lstStyle/>
          <a:p>
            <a:pPr indent="0" lvl="0" marL="0" rtl="0" algn="l">
              <a:lnSpc>
                <a:spcPct val="125000"/>
              </a:lnSpc>
              <a:spcBef>
                <a:spcPts val="1800"/>
              </a:spcBef>
              <a:spcAft>
                <a:spcPts val="0"/>
              </a:spcAft>
              <a:buClr>
                <a:schemeClr val="dk1"/>
              </a:buClr>
              <a:buSzPct val="78571"/>
              <a:buFont typeface="Arial"/>
              <a:buNone/>
            </a:pPr>
            <a:r>
              <a:rPr b="1" lang="en-GB" sz="1400">
                <a:solidFill>
                  <a:srgbClr val="0D1117"/>
                </a:solidFill>
                <a:highlight>
                  <a:schemeClr val="lt1"/>
                </a:highlight>
                <a:latin typeface="Times New Roman"/>
                <a:ea typeface="Times New Roman"/>
                <a:cs typeface="Times New Roman"/>
                <a:sym typeface="Times New Roman"/>
              </a:rPr>
              <a:t>EXTRA_IMAGE_FEATURES</a:t>
            </a:r>
            <a:endParaRPr b="1" sz="1400">
              <a:solidFill>
                <a:srgbClr val="0D11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ct val="78118"/>
              <a:buFont typeface="Arial"/>
              <a:buNone/>
            </a:pPr>
            <a:r>
              <a:rPr lang="en-GB" sz="1408">
                <a:solidFill>
                  <a:srgbClr val="0D1117"/>
                </a:solidFill>
                <a:highlight>
                  <a:schemeClr val="lt1"/>
                </a:highlight>
                <a:latin typeface="Times New Roman"/>
                <a:ea typeface="Times New Roman"/>
                <a:cs typeface="Times New Roman"/>
                <a:sym typeface="Times New Roman"/>
              </a:rPr>
              <a:t>EXTRA_IMAGE_FEATURES ?= "debug-tweaks"</a:t>
            </a:r>
            <a:endParaRPr sz="1408">
              <a:solidFill>
                <a:srgbClr val="0D1117"/>
              </a:solidFill>
              <a:highlight>
                <a:schemeClr val="lt1"/>
              </a:highlight>
              <a:latin typeface="Times New Roman"/>
              <a:ea typeface="Times New Roman"/>
              <a:cs typeface="Times New Roman"/>
              <a:sym typeface="Times New Roman"/>
            </a:endParaRPr>
          </a:p>
          <a:p>
            <a:pPr indent="-311308" lvl="0" marL="457200" rtl="0" algn="l">
              <a:spcBef>
                <a:spcPts val="1200"/>
              </a:spcBef>
              <a:spcAft>
                <a:spcPts val="0"/>
              </a:spcAft>
              <a:buClr>
                <a:srgbClr val="0D1117"/>
              </a:buClr>
              <a:buSzPct val="100000"/>
              <a:buFont typeface="Times New Roman"/>
              <a:buChar char="●"/>
            </a:pPr>
            <a:r>
              <a:rPr lang="en-GB" sz="1408">
                <a:solidFill>
                  <a:srgbClr val="0D1117"/>
                </a:solidFill>
                <a:highlight>
                  <a:schemeClr val="lt1"/>
                </a:highlight>
                <a:latin typeface="Times New Roman"/>
                <a:ea typeface="Times New Roman"/>
                <a:cs typeface="Times New Roman"/>
                <a:sym typeface="Times New Roman"/>
              </a:rPr>
              <a:t>EXTRA_IMAGE_FEATURES is a variable that specifies additional features to be included in the target image</a:t>
            </a:r>
            <a:endParaRPr sz="1408">
              <a:solidFill>
                <a:srgbClr val="0D1117"/>
              </a:solidFill>
              <a:highlight>
                <a:schemeClr val="lt1"/>
              </a:highlight>
              <a:latin typeface="Times New Roman"/>
              <a:ea typeface="Times New Roman"/>
              <a:cs typeface="Times New Roman"/>
              <a:sym typeface="Times New Roman"/>
            </a:endParaRPr>
          </a:p>
          <a:p>
            <a:pPr indent="-311308" lvl="0" marL="457200" rtl="0" algn="l">
              <a:spcBef>
                <a:spcPts val="0"/>
              </a:spcBef>
              <a:spcAft>
                <a:spcPts val="0"/>
              </a:spcAft>
              <a:buClr>
                <a:srgbClr val="0D1117"/>
              </a:buClr>
              <a:buSzPct val="100000"/>
              <a:buFont typeface="Times New Roman"/>
              <a:buChar char="●"/>
            </a:pPr>
            <a:r>
              <a:rPr lang="en-GB" sz="1408">
                <a:solidFill>
                  <a:srgbClr val="0D1117"/>
                </a:solidFill>
                <a:highlight>
                  <a:schemeClr val="lt1"/>
                </a:highlight>
                <a:latin typeface="Times New Roman"/>
                <a:ea typeface="Times New Roman"/>
                <a:cs typeface="Times New Roman"/>
                <a:sym typeface="Times New Roman"/>
              </a:rPr>
              <a:t>debug-tweaks is one of the features that can be included in the image.</a:t>
            </a:r>
            <a:endParaRPr sz="1408">
              <a:solidFill>
                <a:srgbClr val="0D1117"/>
              </a:solidFill>
              <a:highlight>
                <a:schemeClr val="lt1"/>
              </a:highlight>
              <a:latin typeface="Times New Roman"/>
              <a:ea typeface="Times New Roman"/>
              <a:cs typeface="Times New Roman"/>
              <a:sym typeface="Times New Roman"/>
            </a:endParaRPr>
          </a:p>
          <a:p>
            <a:pPr indent="-311308" lvl="0" marL="457200" rtl="0" algn="l">
              <a:spcBef>
                <a:spcPts val="0"/>
              </a:spcBef>
              <a:spcAft>
                <a:spcPts val="0"/>
              </a:spcAft>
              <a:buClr>
                <a:srgbClr val="0D1117"/>
              </a:buClr>
              <a:buSzPct val="100000"/>
              <a:buFont typeface="Times New Roman"/>
              <a:buChar char="●"/>
            </a:pPr>
            <a:r>
              <a:rPr lang="en-GB" sz="1408">
                <a:solidFill>
                  <a:srgbClr val="0D1117"/>
                </a:solidFill>
                <a:highlight>
                  <a:schemeClr val="lt1"/>
                </a:highlight>
                <a:latin typeface="Times New Roman"/>
                <a:ea typeface="Times New Roman"/>
                <a:cs typeface="Times New Roman"/>
                <a:sym typeface="Times New Roman"/>
              </a:rPr>
              <a:t>The resulting image will contain additional tools and utilities that can help with debugging and troubleshooting.</a:t>
            </a:r>
            <a:endParaRPr sz="1408">
              <a:solidFill>
                <a:srgbClr val="0D1117"/>
              </a:solidFill>
              <a:highlight>
                <a:schemeClr val="lt1"/>
              </a:highlight>
              <a:latin typeface="Times New Roman"/>
              <a:ea typeface="Times New Roman"/>
              <a:cs typeface="Times New Roman"/>
              <a:sym typeface="Times New Roman"/>
            </a:endParaRPr>
          </a:p>
          <a:p>
            <a:pPr indent="-311308" lvl="0" marL="457200" rtl="0" algn="l">
              <a:spcBef>
                <a:spcPts val="0"/>
              </a:spcBef>
              <a:spcAft>
                <a:spcPts val="0"/>
              </a:spcAft>
              <a:buClr>
                <a:srgbClr val="0D1117"/>
              </a:buClr>
              <a:buSzPct val="100000"/>
              <a:buFont typeface="Times New Roman"/>
              <a:buChar char="●"/>
            </a:pPr>
            <a:r>
              <a:rPr lang="en-GB" sz="1408">
                <a:solidFill>
                  <a:srgbClr val="0D1117"/>
                </a:solidFill>
                <a:highlight>
                  <a:schemeClr val="lt1"/>
                </a:highlight>
                <a:latin typeface="Times New Roman"/>
                <a:ea typeface="Times New Roman"/>
                <a:cs typeface="Times New Roman"/>
                <a:sym typeface="Times New Roman"/>
              </a:rPr>
              <a:t>dbg-pkgs — adds -dbg packages for all installed packages including symbol information for debugging and profiling.</a:t>
            </a:r>
            <a:endParaRPr sz="1408">
              <a:solidFill>
                <a:srgbClr val="0D1117"/>
              </a:solidFill>
              <a:highlight>
                <a:schemeClr val="lt1"/>
              </a:highlight>
              <a:latin typeface="Times New Roman"/>
              <a:ea typeface="Times New Roman"/>
              <a:cs typeface="Times New Roman"/>
              <a:sym typeface="Times New Roman"/>
            </a:endParaRPr>
          </a:p>
          <a:p>
            <a:pPr indent="-311308" lvl="0" marL="457200" rtl="0" algn="l">
              <a:spcBef>
                <a:spcPts val="0"/>
              </a:spcBef>
              <a:spcAft>
                <a:spcPts val="0"/>
              </a:spcAft>
              <a:buClr>
                <a:srgbClr val="0D1117"/>
              </a:buClr>
              <a:buSzPct val="100000"/>
              <a:buFont typeface="Times New Roman"/>
              <a:buChar char="●"/>
            </a:pPr>
            <a:r>
              <a:rPr lang="en-GB" sz="1408">
                <a:solidFill>
                  <a:srgbClr val="0D1117"/>
                </a:solidFill>
                <a:highlight>
                  <a:schemeClr val="lt1"/>
                </a:highlight>
                <a:latin typeface="Times New Roman"/>
                <a:ea typeface="Times New Roman"/>
                <a:cs typeface="Times New Roman"/>
                <a:sym typeface="Times New Roman"/>
              </a:rPr>
              <a:t>debug-tweaks — makes an image suitable for debugging. For example, allows root logins without passwords and enables post-installation logging. See the ‘allow-empty-password’ and ‘post-install-logging’ features in the “Image Features” section for more information.</a:t>
            </a:r>
            <a:endParaRPr sz="1408">
              <a:solidFill>
                <a:srgbClr val="0D1117"/>
              </a:solidFill>
              <a:highlight>
                <a:schemeClr val="lt1"/>
              </a:highlight>
              <a:latin typeface="Times New Roman"/>
              <a:ea typeface="Times New Roman"/>
              <a:cs typeface="Times New Roman"/>
              <a:sym typeface="Times New Roman"/>
            </a:endParaRPr>
          </a:p>
          <a:p>
            <a:pPr indent="-311308" lvl="0" marL="457200" rtl="0" algn="l">
              <a:spcBef>
                <a:spcPts val="0"/>
              </a:spcBef>
              <a:spcAft>
                <a:spcPts val="0"/>
              </a:spcAft>
              <a:buClr>
                <a:srgbClr val="0D1117"/>
              </a:buClr>
              <a:buSzPct val="100000"/>
              <a:buFont typeface="Times New Roman"/>
              <a:buChar char="●"/>
            </a:pPr>
            <a:r>
              <a:rPr lang="en-GB" sz="1408">
                <a:solidFill>
                  <a:srgbClr val="0D1117"/>
                </a:solidFill>
                <a:highlight>
                  <a:schemeClr val="lt1"/>
                </a:highlight>
                <a:latin typeface="Times New Roman"/>
                <a:ea typeface="Times New Roman"/>
                <a:cs typeface="Times New Roman"/>
                <a:sym typeface="Times New Roman"/>
              </a:rPr>
              <a:t>dev-pkgs — adds -dev packages for all installed packages. This is useful if you want to develop against the libraries in the image.</a:t>
            </a:r>
            <a:endParaRPr sz="1408">
              <a:solidFill>
                <a:srgbClr val="0D1117"/>
              </a:solidFill>
              <a:highlight>
                <a:schemeClr val="lt1"/>
              </a:highlight>
              <a:latin typeface="Times New Roman"/>
              <a:ea typeface="Times New Roman"/>
              <a:cs typeface="Times New Roman"/>
              <a:sym typeface="Times New Roman"/>
            </a:endParaRPr>
          </a:p>
          <a:p>
            <a:pPr indent="-311308" lvl="0" marL="457200" rtl="0" algn="l">
              <a:spcBef>
                <a:spcPts val="0"/>
              </a:spcBef>
              <a:spcAft>
                <a:spcPts val="0"/>
              </a:spcAft>
              <a:buClr>
                <a:srgbClr val="0D1117"/>
              </a:buClr>
              <a:buSzPct val="100000"/>
              <a:buFont typeface="Times New Roman"/>
              <a:buChar char="●"/>
            </a:pPr>
            <a:r>
              <a:rPr lang="en-GB" sz="1408">
                <a:solidFill>
                  <a:srgbClr val="0D1117"/>
                </a:solidFill>
                <a:highlight>
                  <a:schemeClr val="lt1"/>
                </a:highlight>
                <a:latin typeface="Times New Roman"/>
                <a:ea typeface="Times New Roman"/>
                <a:cs typeface="Times New Roman"/>
                <a:sym typeface="Times New Roman"/>
              </a:rPr>
              <a:t>read-only-rootfs — creates an image whose root filesystem is read-only. See the “Creating a Read-Only Root Filesystem”** section in the Yocto Project Development Tasks Manual for more information</a:t>
            </a:r>
            <a:endParaRPr sz="1408">
              <a:solidFill>
                <a:srgbClr val="0D1117"/>
              </a:solidFill>
              <a:highlight>
                <a:schemeClr val="lt1"/>
              </a:highlight>
              <a:latin typeface="Times New Roman"/>
              <a:ea typeface="Times New Roman"/>
              <a:cs typeface="Times New Roman"/>
              <a:sym typeface="Times New Roman"/>
            </a:endParaRPr>
          </a:p>
          <a:p>
            <a:pPr indent="-311308" lvl="0" marL="457200" rtl="0" algn="l">
              <a:spcBef>
                <a:spcPts val="0"/>
              </a:spcBef>
              <a:spcAft>
                <a:spcPts val="0"/>
              </a:spcAft>
              <a:buClr>
                <a:srgbClr val="0D1117"/>
              </a:buClr>
              <a:buSzPct val="100000"/>
              <a:buFont typeface="Times New Roman"/>
              <a:buChar char="●"/>
            </a:pPr>
            <a:r>
              <a:rPr lang="en-GB" sz="1408">
                <a:solidFill>
                  <a:srgbClr val="0D1117"/>
                </a:solidFill>
                <a:highlight>
                  <a:schemeClr val="lt1"/>
                </a:highlight>
                <a:latin typeface="Times New Roman"/>
                <a:ea typeface="Times New Roman"/>
                <a:cs typeface="Times New Roman"/>
                <a:sym typeface="Times New Roman"/>
              </a:rPr>
              <a:t>tools-debug — adds debugging tools such as gdb and strace.</a:t>
            </a:r>
            <a:endParaRPr sz="1408">
              <a:solidFill>
                <a:srgbClr val="0D1117"/>
              </a:solidFill>
              <a:highlight>
                <a:schemeClr val="lt1"/>
              </a:highlight>
              <a:latin typeface="Times New Roman"/>
              <a:ea typeface="Times New Roman"/>
              <a:cs typeface="Times New Roman"/>
              <a:sym typeface="Times New Roman"/>
            </a:endParaRPr>
          </a:p>
          <a:p>
            <a:pPr indent="-311308" lvl="0" marL="457200" rtl="0" algn="l">
              <a:spcBef>
                <a:spcPts val="0"/>
              </a:spcBef>
              <a:spcAft>
                <a:spcPts val="0"/>
              </a:spcAft>
              <a:buClr>
                <a:srgbClr val="0D1117"/>
              </a:buClr>
              <a:buSzPct val="100000"/>
              <a:buFont typeface="Times New Roman"/>
              <a:buChar char="●"/>
            </a:pPr>
            <a:r>
              <a:rPr lang="en-GB" sz="1408">
                <a:solidFill>
                  <a:srgbClr val="0D1117"/>
                </a:solidFill>
                <a:highlight>
                  <a:schemeClr val="lt1"/>
                </a:highlight>
                <a:latin typeface="Times New Roman"/>
                <a:ea typeface="Times New Roman"/>
                <a:cs typeface="Times New Roman"/>
                <a:sym typeface="Times New Roman"/>
              </a:rPr>
              <a:t>tools-sdk — adds development tools such as gcc, make, pkgconfig and so forth.</a:t>
            </a:r>
            <a:endParaRPr sz="1408">
              <a:solidFill>
                <a:srgbClr val="0D1117"/>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idx="1" type="body"/>
          </p:nvPr>
        </p:nvSpPr>
        <p:spPr>
          <a:xfrm>
            <a:off x="311700" y="188375"/>
            <a:ext cx="8520600" cy="4380600"/>
          </a:xfrm>
          <a:prstGeom prst="rect">
            <a:avLst/>
          </a:prstGeom>
        </p:spPr>
        <p:txBody>
          <a:bodyPr anchorCtr="0" anchor="t" bIns="91425" lIns="91425" spcFirstLastPara="1" rIns="91425" wrap="square" tIns="91425">
            <a:normAutofit fontScale="77500" lnSpcReduction="10000"/>
          </a:bodyPr>
          <a:lstStyle/>
          <a:p>
            <a:pPr indent="0" lvl="0" marL="0" rtl="0" algn="l">
              <a:lnSpc>
                <a:spcPct val="125000"/>
              </a:lnSpc>
              <a:spcBef>
                <a:spcPts val="1800"/>
              </a:spcBef>
              <a:spcAft>
                <a:spcPts val="0"/>
              </a:spcAft>
              <a:buClr>
                <a:schemeClr val="dk1"/>
              </a:buClr>
              <a:buSzPct val="61552"/>
              <a:buFont typeface="Arial"/>
              <a:buNone/>
            </a:pPr>
            <a:r>
              <a:rPr b="1" lang="en-GB" sz="1787">
                <a:solidFill>
                  <a:srgbClr val="0D1117"/>
                </a:solidFill>
                <a:highlight>
                  <a:schemeClr val="lt1"/>
                </a:highlight>
                <a:latin typeface="Times New Roman"/>
                <a:ea typeface="Times New Roman"/>
                <a:cs typeface="Times New Roman"/>
                <a:sym typeface="Times New Roman"/>
              </a:rPr>
              <a:t>USER_CLASSES</a:t>
            </a:r>
            <a:endParaRPr b="1" sz="1787">
              <a:solidFill>
                <a:srgbClr val="0D11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ct val="66473"/>
              <a:buFont typeface="Arial"/>
              <a:buNone/>
            </a:pPr>
            <a:r>
              <a:rPr lang="en-GB" sz="1654">
                <a:solidFill>
                  <a:srgbClr val="0D1117"/>
                </a:solidFill>
                <a:highlight>
                  <a:schemeClr val="lt1"/>
                </a:highlight>
                <a:latin typeface="Times New Roman"/>
                <a:ea typeface="Times New Roman"/>
                <a:cs typeface="Times New Roman"/>
                <a:sym typeface="Times New Roman"/>
              </a:rPr>
              <a:t>USER_CLASSES ?= "buildstats"</a:t>
            </a:r>
            <a:endParaRPr sz="1654">
              <a:solidFill>
                <a:srgbClr val="0D1117"/>
              </a:solidFill>
              <a:highlight>
                <a:schemeClr val="lt1"/>
              </a:highlight>
              <a:latin typeface="Times New Roman"/>
              <a:ea typeface="Times New Roman"/>
              <a:cs typeface="Times New Roman"/>
              <a:sym typeface="Times New Roman"/>
            </a:endParaRPr>
          </a:p>
          <a:p>
            <a:pPr indent="-310036" lvl="0" marL="457200" rtl="0" algn="l">
              <a:spcBef>
                <a:spcPts val="1200"/>
              </a:spcBef>
              <a:spcAft>
                <a:spcPts val="0"/>
              </a:spcAft>
              <a:buClr>
                <a:srgbClr val="0D1117"/>
              </a:buClr>
              <a:buSzPct val="100000"/>
              <a:buFont typeface="Times New Roman"/>
              <a:buChar char="●"/>
            </a:pPr>
            <a:r>
              <a:rPr lang="en-GB" sz="1654">
                <a:solidFill>
                  <a:srgbClr val="0D1117"/>
                </a:solidFill>
                <a:highlight>
                  <a:schemeClr val="lt1"/>
                </a:highlight>
                <a:latin typeface="Times New Roman"/>
                <a:ea typeface="Times New Roman"/>
                <a:cs typeface="Times New Roman"/>
                <a:sym typeface="Times New Roman"/>
              </a:rPr>
              <a:t>The buildstats class records performance statistics about each task executed during the build (e.g. elapsed time, CPU usage, and I/O usage).</a:t>
            </a:r>
            <a:endParaRPr sz="1654">
              <a:solidFill>
                <a:srgbClr val="0D1117"/>
              </a:solidFill>
              <a:highlight>
                <a:schemeClr val="lt1"/>
              </a:highlight>
              <a:latin typeface="Times New Roman"/>
              <a:ea typeface="Times New Roman"/>
              <a:cs typeface="Times New Roman"/>
              <a:sym typeface="Times New Roman"/>
            </a:endParaRPr>
          </a:p>
          <a:p>
            <a:pPr indent="-310036" lvl="0" marL="457200" rtl="0" algn="l">
              <a:spcBef>
                <a:spcPts val="0"/>
              </a:spcBef>
              <a:spcAft>
                <a:spcPts val="0"/>
              </a:spcAft>
              <a:buClr>
                <a:srgbClr val="0D1117"/>
              </a:buClr>
              <a:buSzPct val="100000"/>
              <a:buFont typeface="Times New Roman"/>
              <a:buChar char="●"/>
            </a:pPr>
            <a:r>
              <a:rPr lang="en-GB" sz="1654">
                <a:solidFill>
                  <a:srgbClr val="0D1117"/>
                </a:solidFill>
                <a:highlight>
                  <a:schemeClr val="lt1"/>
                </a:highlight>
                <a:latin typeface="Times New Roman"/>
                <a:ea typeface="Times New Roman"/>
                <a:cs typeface="Times New Roman"/>
                <a:sym typeface="Times New Roman"/>
              </a:rPr>
              <a:t>The buildstats class generates statistics about how long tasks take to build, so it can help identify bottlenecks in the build process. It creates a buildstats database that can be used to analyze the build process.</a:t>
            </a:r>
            <a:endParaRPr sz="1654">
              <a:solidFill>
                <a:srgbClr val="0D1117"/>
              </a:solidFill>
              <a:highlight>
                <a:schemeClr val="lt1"/>
              </a:highlight>
              <a:latin typeface="Times New Roman"/>
              <a:ea typeface="Times New Roman"/>
              <a:cs typeface="Times New Roman"/>
              <a:sym typeface="Times New Roman"/>
            </a:endParaRPr>
          </a:p>
          <a:p>
            <a:pPr indent="-310036" lvl="0" marL="457200" rtl="0" algn="l">
              <a:spcBef>
                <a:spcPts val="0"/>
              </a:spcBef>
              <a:spcAft>
                <a:spcPts val="0"/>
              </a:spcAft>
              <a:buClr>
                <a:srgbClr val="0D1117"/>
              </a:buClr>
              <a:buSzPct val="100000"/>
              <a:buFont typeface="Times New Roman"/>
              <a:buChar char="●"/>
            </a:pPr>
            <a:r>
              <a:rPr lang="en-GB" sz="1654">
                <a:solidFill>
                  <a:srgbClr val="0D1117"/>
                </a:solidFill>
                <a:highlight>
                  <a:schemeClr val="lt1"/>
                </a:highlight>
                <a:latin typeface="Times New Roman"/>
                <a:ea typeface="Times New Roman"/>
                <a:cs typeface="Times New Roman"/>
                <a:sym typeface="Times New Roman"/>
              </a:rPr>
              <a:t>When you use this class, the output goes into the BUILDSTATS_BASE directory, which defaults to ${TMPDIR}/buildstats/.</a:t>
            </a:r>
            <a:endParaRPr sz="1654">
              <a:solidFill>
                <a:srgbClr val="0D1117"/>
              </a:solidFill>
              <a:highlight>
                <a:schemeClr val="lt1"/>
              </a:highlight>
              <a:latin typeface="Times New Roman"/>
              <a:ea typeface="Times New Roman"/>
              <a:cs typeface="Times New Roman"/>
              <a:sym typeface="Times New Roman"/>
            </a:endParaRPr>
          </a:p>
          <a:p>
            <a:pPr indent="0" lvl="0" marL="0" rtl="0" algn="l">
              <a:lnSpc>
                <a:spcPct val="125000"/>
              </a:lnSpc>
              <a:spcBef>
                <a:spcPts val="1800"/>
              </a:spcBef>
              <a:spcAft>
                <a:spcPts val="0"/>
              </a:spcAft>
              <a:buClr>
                <a:schemeClr val="dk1"/>
              </a:buClr>
              <a:buSzPct val="61665"/>
              <a:buFont typeface="Arial"/>
              <a:buNone/>
            </a:pPr>
            <a:r>
              <a:rPr b="1" lang="en-GB" sz="1783">
                <a:solidFill>
                  <a:srgbClr val="0D1117"/>
                </a:solidFill>
                <a:highlight>
                  <a:schemeClr val="lt1"/>
                </a:highlight>
                <a:latin typeface="Times New Roman"/>
                <a:ea typeface="Times New Roman"/>
                <a:cs typeface="Times New Roman"/>
                <a:sym typeface="Times New Roman"/>
              </a:rPr>
              <a:t>PATCHRESOLVE</a:t>
            </a:r>
            <a:endParaRPr b="1" sz="1783">
              <a:solidFill>
                <a:srgbClr val="0D11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ct val="66473"/>
              <a:buFont typeface="Arial"/>
              <a:buNone/>
            </a:pPr>
            <a:r>
              <a:rPr lang="en-GB" sz="1654">
                <a:solidFill>
                  <a:srgbClr val="0D1117"/>
                </a:solidFill>
                <a:highlight>
                  <a:schemeClr val="lt1"/>
                </a:highlight>
                <a:latin typeface="Times New Roman"/>
                <a:ea typeface="Times New Roman"/>
                <a:cs typeface="Times New Roman"/>
                <a:sym typeface="Times New Roman"/>
              </a:rPr>
              <a:t>PATCHRESOLVE = "noop"</a:t>
            </a:r>
            <a:endParaRPr sz="1654">
              <a:solidFill>
                <a:srgbClr val="0D1117"/>
              </a:solidFill>
              <a:highlight>
                <a:schemeClr val="lt1"/>
              </a:highlight>
              <a:latin typeface="Times New Roman"/>
              <a:ea typeface="Times New Roman"/>
              <a:cs typeface="Times New Roman"/>
              <a:sym typeface="Times New Roman"/>
            </a:endParaRPr>
          </a:p>
          <a:p>
            <a:pPr indent="-310036" lvl="0" marL="457200" rtl="0" algn="l">
              <a:spcBef>
                <a:spcPts val="1200"/>
              </a:spcBef>
              <a:spcAft>
                <a:spcPts val="0"/>
              </a:spcAft>
              <a:buClr>
                <a:srgbClr val="0D1117"/>
              </a:buClr>
              <a:buSzPct val="100000"/>
              <a:buFont typeface="Times New Roman"/>
              <a:buChar char="●"/>
            </a:pPr>
            <a:r>
              <a:rPr lang="en-GB" sz="1654">
                <a:solidFill>
                  <a:srgbClr val="0D1117"/>
                </a:solidFill>
                <a:highlight>
                  <a:schemeClr val="lt1"/>
                </a:highlight>
                <a:latin typeface="Times New Roman"/>
                <a:ea typeface="Times New Roman"/>
                <a:cs typeface="Times New Roman"/>
                <a:sym typeface="Times New Roman"/>
              </a:rPr>
              <a:t>Determines the action to take when a patch fails. You can set this variable to one of two values: noop and user.</a:t>
            </a:r>
            <a:endParaRPr sz="1654">
              <a:solidFill>
                <a:srgbClr val="0D1117"/>
              </a:solidFill>
              <a:highlight>
                <a:schemeClr val="lt1"/>
              </a:highlight>
              <a:latin typeface="Times New Roman"/>
              <a:ea typeface="Times New Roman"/>
              <a:cs typeface="Times New Roman"/>
              <a:sym typeface="Times New Roman"/>
            </a:endParaRPr>
          </a:p>
          <a:p>
            <a:pPr indent="-310036" lvl="0" marL="457200" rtl="0" algn="l">
              <a:spcBef>
                <a:spcPts val="0"/>
              </a:spcBef>
              <a:spcAft>
                <a:spcPts val="0"/>
              </a:spcAft>
              <a:buClr>
                <a:srgbClr val="0D1117"/>
              </a:buClr>
              <a:buSzPct val="100000"/>
              <a:buFont typeface="Times New Roman"/>
              <a:buChar char="●"/>
            </a:pPr>
            <a:r>
              <a:rPr lang="en-GB" sz="1654">
                <a:solidFill>
                  <a:srgbClr val="0D1117"/>
                </a:solidFill>
                <a:highlight>
                  <a:schemeClr val="lt1"/>
                </a:highlight>
                <a:latin typeface="Times New Roman"/>
                <a:ea typeface="Times New Roman"/>
                <a:cs typeface="Times New Roman"/>
                <a:sym typeface="Times New Roman"/>
              </a:rPr>
              <a:t>The default value of noop causes the build to simply fail when the build system cannot successfully apply a patch.</a:t>
            </a:r>
            <a:endParaRPr sz="1654">
              <a:solidFill>
                <a:srgbClr val="0D1117"/>
              </a:solidFill>
              <a:highlight>
                <a:schemeClr val="lt1"/>
              </a:highlight>
              <a:latin typeface="Times New Roman"/>
              <a:ea typeface="Times New Roman"/>
              <a:cs typeface="Times New Roman"/>
              <a:sym typeface="Times New Roman"/>
            </a:endParaRPr>
          </a:p>
          <a:p>
            <a:pPr indent="-310036" lvl="0" marL="457200" rtl="0" algn="l">
              <a:spcBef>
                <a:spcPts val="0"/>
              </a:spcBef>
              <a:spcAft>
                <a:spcPts val="0"/>
              </a:spcAft>
              <a:buClr>
                <a:srgbClr val="0D1117"/>
              </a:buClr>
              <a:buSzPct val="100000"/>
              <a:buFont typeface="Times New Roman"/>
              <a:buChar char="●"/>
            </a:pPr>
            <a:r>
              <a:rPr lang="en-GB" sz="1654">
                <a:solidFill>
                  <a:srgbClr val="0D1117"/>
                </a:solidFill>
                <a:highlight>
                  <a:schemeClr val="lt1"/>
                </a:highlight>
                <a:latin typeface="Times New Roman"/>
                <a:ea typeface="Times New Roman"/>
                <a:cs typeface="Times New Roman"/>
                <a:sym typeface="Times New Roman"/>
              </a:rPr>
              <a:t>Setting the value to user causes the build system to launch a shell and places you in the right location so that you can manually resolve the conflicts.</a:t>
            </a:r>
            <a:endParaRPr sz="1654">
              <a:solidFill>
                <a:srgbClr val="0D1117"/>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