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59" r:id="rId6"/>
    <p:sldId id="260" r:id="rId7"/>
    <p:sldId id="264"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3E9A-8DC0-49DD-AA0E-AB5FE3828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6BE616-3695-49AE-BC51-717A4BA09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595E8C-F273-4B10-B880-61643BE75D4A}"/>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1CD3CF81-096A-49C0-98F4-127D80F75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CE472-3BFC-45B1-8E20-0C30A7E45EB4}"/>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75240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E8AC-4B9B-4709-8A58-19C93BF027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B3AC5A-A021-4AEE-866F-52BFC52B2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F04A8-00CE-4158-B9AE-7138B3BC61DC}"/>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151DA142-0A16-4421-9AC0-D680CF30A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E6260-A86B-4FF2-A854-C9118569E534}"/>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89754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EBD9-98B6-4252-BE26-B9B06BE7D3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9B721-E13F-46B3-BE9D-AB2D18792F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7CCAD-9044-457E-AABC-449B07D9B246}"/>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8EF639C1-50FD-4CDE-9FEE-40B444262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6EA45-E32A-47FA-86DA-5012C0ABFF95}"/>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2608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2FEC-4870-4E05-A6B0-31ED3A16F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692B1-1437-4C61-A2E2-E00AE111C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D3666-99FC-4C5C-BDE2-481134403AD1}"/>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A92CDFF6-7A35-4764-B5A5-079C20CBD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7F3CF-337A-4D3A-B010-0CBAC59DC91C}"/>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155601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CD8A-549C-4DA7-A27B-4C08E90C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9229D-84F5-4AC3-A4FD-96AF392EE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4B88-2F8B-4CA0-80EC-92AF05C24DB6}"/>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E682BE82-527A-4F12-886B-02692EAA7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C41E0-2F5A-43A4-AE0C-FE9F6A1E9E01}"/>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56042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E8B4-E79E-4E20-8B70-D65FC1E30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B8D50-75E6-4E11-8C28-EB3BF28A9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B56244-FC6B-43D0-B335-11B81CA7B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61248-943F-4278-B62A-690CE70137EB}"/>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6" name="Footer Placeholder 5">
            <a:extLst>
              <a:ext uri="{FF2B5EF4-FFF2-40B4-BE49-F238E27FC236}">
                <a16:creationId xmlns:a16="http://schemas.microsoft.com/office/drawing/2014/main" id="{6D84838F-A79A-4957-8145-8F65CF105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A7A63-DE7D-4855-8E9A-3841E58EE6B4}"/>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1531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2F2E-F11A-4678-8C84-E4C636B97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C5F034-D9D6-40CC-B4CD-98E1E3F9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CB1FB-9C70-45E4-9546-44BF8B534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DA2B57-0737-461C-B90A-1EF5919BE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B0B2C-E2DA-4C47-A21B-7DCE991636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BA2470-095E-4530-BFCD-99A9EFBAA21C}"/>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8" name="Footer Placeholder 7">
            <a:extLst>
              <a:ext uri="{FF2B5EF4-FFF2-40B4-BE49-F238E27FC236}">
                <a16:creationId xmlns:a16="http://schemas.microsoft.com/office/drawing/2014/main" id="{1C145050-3290-4702-ACE9-F51D82708D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4671AB-10E6-49EF-BE9D-5E2168F81822}"/>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262167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0488-3BB0-4A20-80E7-DE2F525B0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79F7B-BFCA-4B1B-A9BD-D02FC51C61AD}"/>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4" name="Footer Placeholder 3">
            <a:extLst>
              <a:ext uri="{FF2B5EF4-FFF2-40B4-BE49-F238E27FC236}">
                <a16:creationId xmlns:a16="http://schemas.microsoft.com/office/drawing/2014/main" id="{3B4B60B3-AB96-4FF5-A752-6474965AEA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BD8A00-B1B9-4B78-A6CB-6EE0FF3B2CD7}"/>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02995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ECBB0-059F-4A29-9E5D-DE63DA2F0C5A}"/>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3" name="Footer Placeholder 2">
            <a:extLst>
              <a:ext uri="{FF2B5EF4-FFF2-40B4-BE49-F238E27FC236}">
                <a16:creationId xmlns:a16="http://schemas.microsoft.com/office/drawing/2014/main" id="{5FAA99C8-40FC-41CA-9167-93E1EBADBB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CFE1D3-6E21-44A1-9F34-8B96C918806D}"/>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6983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9694-51F9-41EB-95D6-7C014875A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C30A33-FA0F-4104-AA08-9B571C424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71AB5D-41AA-40A9-8F05-7A22E620B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EF049-2876-4B05-B1E9-3962387B1187}"/>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6" name="Footer Placeholder 5">
            <a:extLst>
              <a:ext uri="{FF2B5EF4-FFF2-40B4-BE49-F238E27FC236}">
                <a16:creationId xmlns:a16="http://schemas.microsoft.com/office/drawing/2014/main" id="{766EDAFC-D4D2-4D9A-B8E3-AC100E952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A8C44-5018-44B5-9050-C558EEBAAB9D}"/>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379113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DDB2-65C3-482D-AD8F-7B060765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76697F-4D11-42D3-9799-776F0DEAD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33C7BA-D2DC-49B9-81F8-5EC9FBC42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2CFD9-E62D-4B9B-9300-AB0DC810A61A}"/>
              </a:ext>
            </a:extLst>
          </p:cNvPr>
          <p:cNvSpPr>
            <a:spLocks noGrp="1"/>
          </p:cNvSpPr>
          <p:nvPr>
            <p:ph type="dt" sz="half" idx="10"/>
          </p:nvPr>
        </p:nvSpPr>
        <p:spPr/>
        <p:txBody>
          <a:bodyPr/>
          <a:lstStyle/>
          <a:p>
            <a:fld id="{257AB044-375C-40FC-91C9-F396C5B8BAE6}" type="datetimeFigureOut">
              <a:rPr lang="en-IN" smtClean="0"/>
              <a:t>11-05-2021</a:t>
            </a:fld>
            <a:endParaRPr lang="en-IN"/>
          </a:p>
        </p:txBody>
      </p:sp>
      <p:sp>
        <p:nvSpPr>
          <p:cNvPr id="6" name="Footer Placeholder 5">
            <a:extLst>
              <a:ext uri="{FF2B5EF4-FFF2-40B4-BE49-F238E27FC236}">
                <a16:creationId xmlns:a16="http://schemas.microsoft.com/office/drawing/2014/main" id="{9C528DC8-D1CA-4B3B-BC93-D5A8185D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04D98-F6D9-450A-888D-9E74A14A8F0A}"/>
              </a:ext>
            </a:extLst>
          </p:cNvPr>
          <p:cNvSpPr>
            <a:spLocks noGrp="1"/>
          </p:cNvSpPr>
          <p:nvPr>
            <p:ph type="sldNum" sz="quarter" idx="12"/>
          </p:nvPr>
        </p:nvSpPr>
        <p:spPr/>
        <p:txBody>
          <a:bodyPr/>
          <a:lstStyle/>
          <a:p>
            <a:fld id="{E7A0EDF0-ECD1-4093-AADA-8F52927F5461}" type="slidenum">
              <a:rPr lang="en-IN" smtClean="0"/>
              <a:t>‹#›</a:t>
            </a:fld>
            <a:endParaRPr lang="en-IN"/>
          </a:p>
        </p:txBody>
      </p:sp>
    </p:spTree>
    <p:extLst>
      <p:ext uri="{BB962C8B-B14F-4D97-AF65-F5344CB8AC3E}">
        <p14:creationId xmlns:p14="http://schemas.microsoft.com/office/powerpoint/2010/main" val="240156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AD67B-FD17-4F3C-8140-56D40D321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5416A-5D32-4119-A954-E203A7687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1B044-39DB-4652-8893-F668FF38E1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AB044-375C-40FC-91C9-F396C5B8BAE6}" type="datetimeFigureOut">
              <a:rPr lang="en-IN" smtClean="0"/>
              <a:t>11-05-2021</a:t>
            </a:fld>
            <a:endParaRPr lang="en-IN"/>
          </a:p>
        </p:txBody>
      </p:sp>
      <p:sp>
        <p:nvSpPr>
          <p:cNvPr id="5" name="Footer Placeholder 4">
            <a:extLst>
              <a:ext uri="{FF2B5EF4-FFF2-40B4-BE49-F238E27FC236}">
                <a16:creationId xmlns:a16="http://schemas.microsoft.com/office/drawing/2014/main" id="{6D0BFE7A-77A3-4CD4-82F5-E1926F842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DD3322-96A0-4350-8F00-962EB30CE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0EDF0-ECD1-4093-AADA-8F52927F5461}" type="slidenum">
              <a:rPr lang="en-IN" smtClean="0"/>
              <a:t>‹#›</a:t>
            </a:fld>
            <a:endParaRPr lang="en-IN"/>
          </a:p>
        </p:txBody>
      </p:sp>
    </p:spTree>
    <p:extLst>
      <p:ext uri="{BB962C8B-B14F-4D97-AF65-F5344CB8AC3E}">
        <p14:creationId xmlns:p14="http://schemas.microsoft.com/office/powerpoint/2010/main" val="208738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2">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Freeform: Shape 36">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38">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0" name="Freeform: Shape 39">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540E860-7729-4F9C-B769-7498515385A7}"/>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2100" b="1" kern="1200" dirty="0">
                <a:latin typeface="+mj-lt"/>
                <a:ea typeface="+mj-ea"/>
                <a:cs typeface="+mj-cs"/>
              </a:rPr>
              <a:t>Artificial Neural Network </a:t>
            </a:r>
            <a:br>
              <a:rPr lang="en-US" sz="2100" b="1" kern="1200" dirty="0">
                <a:latin typeface="+mj-lt"/>
                <a:ea typeface="+mj-ea"/>
                <a:cs typeface="+mj-cs"/>
              </a:rPr>
            </a:br>
            <a:br>
              <a:rPr lang="en-US" sz="2100" b="1" kern="1200" dirty="0">
                <a:latin typeface="+mj-lt"/>
                <a:ea typeface="+mj-ea"/>
                <a:cs typeface="+mj-cs"/>
              </a:rPr>
            </a:br>
            <a:r>
              <a:rPr lang="en-US" sz="2100" b="1" kern="1200" dirty="0">
                <a:latin typeface="+mj-lt"/>
                <a:ea typeface="+mj-ea"/>
                <a:cs typeface="+mj-cs"/>
              </a:rPr>
              <a:t>Presenter: Aravind Prabhu Gopala Krishnan</a:t>
            </a:r>
            <a:br>
              <a:rPr lang="en-US" sz="2100" b="1" kern="1200" dirty="0">
                <a:latin typeface="+mj-lt"/>
                <a:ea typeface="+mj-ea"/>
                <a:cs typeface="+mj-cs"/>
              </a:rPr>
            </a:br>
            <a:r>
              <a:rPr lang="en-US" sz="2100" b="1" kern="1200" dirty="0">
                <a:latin typeface="+mj-lt"/>
                <a:ea typeface="+mj-ea"/>
                <a:cs typeface="+mj-cs"/>
              </a:rPr>
              <a:t>MSc. Intelligent System and Robotics</a:t>
            </a:r>
            <a:br>
              <a:rPr lang="en-US" sz="2100" b="1" kern="1200" dirty="0">
                <a:latin typeface="+mj-lt"/>
                <a:ea typeface="+mj-ea"/>
                <a:cs typeface="+mj-cs"/>
              </a:rPr>
            </a:br>
            <a:br>
              <a:rPr lang="en-US" sz="2100" b="1" kern="1200" dirty="0">
                <a:latin typeface="+mj-lt"/>
                <a:ea typeface="+mj-ea"/>
                <a:cs typeface="+mj-cs"/>
              </a:rPr>
            </a:br>
            <a:r>
              <a:rPr lang="en-US" sz="2100" b="1" kern="1200" dirty="0">
                <a:latin typeface="+mj-lt"/>
                <a:ea typeface="+mj-ea"/>
                <a:cs typeface="+mj-cs"/>
              </a:rPr>
              <a:t>P2611436</a:t>
            </a:r>
            <a:br>
              <a:rPr lang="en-US" sz="2100" b="1" kern="1200" dirty="0">
                <a:latin typeface="+mj-lt"/>
                <a:ea typeface="+mj-ea"/>
                <a:cs typeface="+mj-cs"/>
              </a:rPr>
            </a:br>
            <a:r>
              <a:rPr lang="en-US" sz="2100" b="1" kern="1200" dirty="0">
                <a:latin typeface="+mj-lt"/>
                <a:ea typeface="+mj-ea"/>
                <a:cs typeface="+mj-cs"/>
              </a:rPr>
              <a:t>De Montfort University</a:t>
            </a:r>
          </a:p>
        </p:txBody>
      </p:sp>
      <p:grpSp>
        <p:nvGrpSpPr>
          <p:cNvPr id="48" name="Group 47">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49" name="Freeform: Shape 48">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55" name="Freeform: Shape 54">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8" name="Freeform: Shape 57">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785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542F-42C0-4A1A-A5BA-C5276AE674D7}"/>
              </a:ext>
            </a:extLst>
          </p:cNvPr>
          <p:cNvSpPr>
            <a:spLocks noGrp="1"/>
          </p:cNvSpPr>
          <p:nvPr>
            <p:ph type="title"/>
          </p:nvPr>
        </p:nvSpPr>
        <p:spPr>
          <a:xfrm>
            <a:off x="838200" y="365125"/>
            <a:ext cx="10515600" cy="1330510"/>
          </a:xfrm>
        </p:spPr>
        <p:txBody>
          <a:bodyPr>
            <a:normAutofit/>
          </a:bodyPr>
          <a:lstStyle/>
          <a:p>
            <a:r>
              <a:rPr lang="en-IN" sz="3600" b="1" dirty="0"/>
              <a:t>Conclusion</a:t>
            </a:r>
          </a:p>
        </p:txBody>
      </p:sp>
      <p:sp>
        <p:nvSpPr>
          <p:cNvPr id="3" name="Content Placeholder 2">
            <a:extLst>
              <a:ext uri="{FF2B5EF4-FFF2-40B4-BE49-F238E27FC236}">
                <a16:creationId xmlns:a16="http://schemas.microsoft.com/office/drawing/2014/main" id="{84A2F71C-2918-4C27-BC94-82BB521D7796}"/>
              </a:ext>
            </a:extLst>
          </p:cNvPr>
          <p:cNvSpPr>
            <a:spLocks noGrp="1"/>
          </p:cNvSpPr>
          <p:nvPr>
            <p:ph idx="1"/>
          </p:nvPr>
        </p:nvSpPr>
        <p:spPr/>
        <p:txBody>
          <a:bodyPr>
            <a:normAutofit/>
          </a:bodyPr>
          <a:lstStyle/>
          <a:p>
            <a:r>
              <a:rPr lang="en-IN" sz="2000" dirty="0"/>
              <a:t>The above slides justifies the architecture of the model used in this assignment and performance shown by the model was good.</a:t>
            </a:r>
          </a:p>
          <a:p>
            <a:r>
              <a:rPr lang="en-IN" sz="2000" dirty="0"/>
              <a:t>In future, further improvement will be implement and use the model for multiclassification problems.</a:t>
            </a:r>
          </a:p>
          <a:p>
            <a:r>
              <a:rPr lang="en-IN" sz="2000" dirty="0"/>
              <a:t>In recent days, increase of population also increasing the collection data’s. So there is wide range of data’s available in internet today.</a:t>
            </a:r>
          </a:p>
          <a:p>
            <a:r>
              <a:rPr lang="en-IN" sz="2000" dirty="0"/>
              <a:t>In my belief these huge data availability leads to huge development in technological side to maintain data’s, to use the data for different level test’s, like that this model used one type of dataset from the internet for testing my model to understand the learning process of the </a:t>
            </a:r>
            <a:r>
              <a:rPr lang="en-IN" sz="2000" dirty="0" err="1"/>
              <a:t>neurl</a:t>
            </a:r>
            <a:r>
              <a:rPr lang="en-IN" sz="2000" dirty="0"/>
              <a:t> network.</a:t>
            </a:r>
          </a:p>
        </p:txBody>
      </p:sp>
    </p:spTree>
    <p:extLst>
      <p:ext uri="{BB962C8B-B14F-4D97-AF65-F5344CB8AC3E}">
        <p14:creationId xmlns:p14="http://schemas.microsoft.com/office/powerpoint/2010/main" val="113920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AF00-80D3-4C4D-9EC0-2BE568BA77E7}"/>
              </a:ext>
            </a:extLst>
          </p:cNvPr>
          <p:cNvSpPr>
            <a:spLocks noGrp="1"/>
          </p:cNvSpPr>
          <p:nvPr>
            <p:ph type="ctrTitle"/>
          </p:nvPr>
        </p:nvSpPr>
        <p:spPr>
          <a:xfrm>
            <a:off x="1355324" y="801989"/>
            <a:ext cx="9144000" cy="477837"/>
          </a:xfrm>
        </p:spPr>
        <p:txBody>
          <a:bodyPr>
            <a:noAutofit/>
          </a:bodyPr>
          <a:lstStyle/>
          <a:p>
            <a:pPr algn="l"/>
            <a:r>
              <a:rPr lang="en-IN" sz="3600" b="1" dirty="0"/>
              <a:t>Artificial Neural Network</a:t>
            </a:r>
          </a:p>
        </p:txBody>
      </p:sp>
      <p:sp>
        <p:nvSpPr>
          <p:cNvPr id="3" name="Subtitle 2">
            <a:extLst>
              <a:ext uri="{FF2B5EF4-FFF2-40B4-BE49-F238E27FC236}">
                <a16:creationId xmlns:a16="http://schemas.microsoft.com/office/drawing/2014/main" id="{651D779A-4C11-4E97-ADEA-F9881787657F}"/>
              </a:ext>
            </a:extLst>
          </p:cNvPr>
          <p:cNvSpPr>
            <a:spLocks noGrp="1"/>
          </p:cNvSpPr>
          <p:nvPr>
            <p:ph type="subTitle" idx="1"/>
          </p:nvPr>
        </p:nvSpPr>
        <p:spPr>
          <a:xfrm>
            <a:off x="1355324" y="1580225"/>
            <a:ext cx="9144000" cy="4325644"/>
          </a:xfrm>
        </p:spPr>
        <p:txBody>
          <a:bodyPr>
            <a:normAutofit/>
          </a:bodyPr>
          <a:lstStyle/>
          <a:p>
            <a:pPr algn="l"/>
            <a:r>
              <a:rPr lang="en-IN" dirty="0"/>
              <a:t>Dataset</a:t>
            </a:r>
          </a:p>
          <a:p>
            <a:pPr marL="342900" indent="-342900" algn="l">
              <a:buFont typeface="Arial" panose="020B0604020202020204" pitchFamily="34" charset="0"/>
              <a:buChar char="•"/>
            </a:pPr>
            <a:r>
              <a:rPr lang="en-IN" sz="2000" dirty="0"/>
              <a:t>The dataset used here was KDD cup which carries information about intrusion happening in the military network.</a:t>
            </a:r>
          </a:p>
          <a:p>
            <a:pPr marL="342900" indent="-342900" algn="l">
              <a:buFont typeface="Arial" panose="020B0604020202020204" pitchFamily="34" charset="0"/>
              <a:buChar char="•"/>
            </a:pPr>
            <a:r>
              <a:rPr lang="en-IN" sz="2000" dirty="0"/>
              <a:t>It has </a:t>
            </a:r>
            <a:r>
              <a:rPr lang="en-IN" sz="2000" b="0" i="0" dirty="0">
                <a:solidFill>
                  <a:srgbClr val="212121"/>
                </a:solidFill>
                <a:effectLst/>
              </a:rPr>
              <a:t>1048576 rows × 42 columns , each columns represents the data type such as list of protocols, services, login details, root shells etc. From this 41 columns are used as a input features and last column 42 carries the types of attacks happened in that network which label or output feature.</a:t>
            </a:r>
          </a:p>
          <a:p>
            <a:pPr marL="342900" indent="-342900" algn="l">
              <a:buFont typeface="Arial" panose="020B0604020202020204" pitchFamily="34" charset="0"/>
              <a:buChar char="•"/>
            </a:pPr>
            <a:r>
              <a:rPr lang="en-IN" sz="2000" dirty="0">
                <a:solidFill>
                  <a:srgbClr val="212121"/>
                </a:solidFill>
              </a:rPr>
              <a:t>Hence labels has multiple types of attack names, hence it is a multiclass classification problem.</a:t>
            </a:r>
          </a:p>
          <a:p>
            <a:pPr marL="342900" indent="-342900" algn="l">
              <a:buFont typeface="Arial" panose="020B0604020202020204" pitchFamily="34" charset="0"/>
              <a:buChar char="•"/>
            </a:pPr>
            <a:r>
              <a:rPr lang="en-IN" sz="2000" dirty="0">
                <a:solidFill>
                  <a:srgbClr val="212121"/>
                </a:solidFill>
              </a:rPr>
              <a:t>But here these labels are converted into binary classification by separating no attack networks as “Normal” and attacked network as attack. So now the output features carries Normal and attack which is converted to binary classification problem.</a:t>
            </a:r>
            <a:endParaRPr lang="en-IN" sz="2000" dirty="0"/>
          </a:p>
        </p:txBody>
      </p:sp>
    </p:spTree>
    <p:extLst>
      <p:ext uri="{BB962C8B-B14F-4D97-AF65-F5344CB8AC3E}">
        <p14:creationId xmlns:p14="http://schemas.microsoft.com/office/powerpoint/2010/main" val="126313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C739-D244-4FE5-B8FA-862D0091E0D4}"/>
              </a:ext>
            </a:extLst>
          </p:cNvPr>
          <p:cNvSpPr>
            <a:spLocks noGrp="1"/>
          </p:cNvSpPr>
          <p:nvPr>
            <p:ph type="title"/>
          </p:nvPr>
        </p:nvSpPr>
        <p:spPr>
          <a:xfrm>
            <a:off x="838200" y="365125"/>
            <a:ext cx="10515600" cy="1135201"/>
          </a:xfrm>
        </p:spPr>
        <p:txBody>
          <a:bodyPr>
            <a:normAutofit/>
          </a:bodyPr>
          <a:lstStyle/>
          <a:p>
            <a:r>
              <a:rPr lang="en-IN" sz="3600" b="1" dirty="0"/>
              <a:t>Data Pre-processing</a:t>
            </a:r>
          </a:p>
        </p:txBody>
      </p:sp>
      <p:sp>
        <p:nvSpPr>
          <p:cNvPr id="3" name="Content Placeholder 2">
            <a:extLst>
              <a:ext uri="{FF2B5EF4-FFF2-40B4-BE49-F238E27FC236}">
                <a16:creationId xmlns:a16="http://schemas.microsoft.com/office/drawing/2014/main" id="{537F3C0F-D093-456B-B234-B75D77A7E576}"/>
              </a:ext>
            </a:extLst>
          </p:cNvPr>
          <p:cNvSpPr>
            <a:spLocks noGrp="1"/>
          </p:cNvSpPr>
          <p:nvPr>
            <p:ph idx="1"/>
          </p:nvPr>
        </p:nvSpPr>
        <p:spPr/>
        <p:txBody>
          <a:bodyPr>
            <a:normAutofit lnSpcReduction="10000"/>
          </a:bodyPr>
          <a:lstStyle/>
          <a:p>
            <a:r>
              <a:rPr lang="en-IN" sz="2000" dirty="0"/>
              <a:t>Data pre-processing is also called data cleaning, the data was taken from some websites, it was created by someone have the possibility to carry some unfilled values, some similar values, or some irrelevant values.</a:t>
            </a:r>
          </a:p>
          <a:p>
            <a:r>
              <a:rPr lang="en-IN" sz="2000" dirty="0"/>
              <a:t>These kind of problems reduce the performance of the neural network, so by eliminating this kind of data is called data pre-processing.</a:t>
            </a:r>
          </a:p>
          <a:p>
            <a:r>
              <a:rPr lang="en-IN" sz="2000" dirty="0"/>
              <a:t>As well as the dataset carries numerical data’s, binary data’s and also categorical data. Well known computers cannot process string values.</a:t>
            </a:r>
          </a:p>
          <a:p>
            <a:r>
              <a:rPr lang="en-IN" sz="2000" dirty="0"/>
              <a:t> So the first step of data pre-processing is to convert categorical data into numerical data.</a:t>
            </a:r>
          </a:p>
          <a:p>
            <a:r>
              <a:rPr lang="en-IN" sz="2000" dirty="0"/>
              <a:t>This was done using pandas library in python, pandas providing a function called </a:t>
            </a:r>
            <a:r>
              <a:rPr lang="en-IN" sz="2000" b="1" dirty="0" err="1"/>
              <a:t>astype</a:t>
            </a:r>
            <a:r>
              <a:rPr lang="en-IN" sz="2000" dirty="0"/>
              <a:t> which will replace the categorical data by its index.</a:t>
            </a:r>
          </a:p>
          <a:p>
            <a:r>
              <a:rPr lang="en-IN" sz="2000" dirty="0"/>
              <a:t>Second step was to drop the duplicate values, in the sense duplicate values are some values copied from different row which contains same data from previous rows.</a:t>
            </a:r>
            <a:endParaRPr lang="en-IN" sz="2400" dirty="0"/>
          </a:p>
          <a:p>
            <a:r>
              <a:rPr lang="en-IN" sz="2000" dirty="0"/>
              <a:t>After dropping duplicates the dataset was split into input and output features in different variable name X and Y</a:t>
            </a:r>
          </a:p>
        </p:txBody>
      </p:sp>
    </p:spTree>
    <p:extLst>
      <p:ext uri="{BB962C8B-B14F-4D97-AF65-F5344CB8AC3E}">
        <p14:creationId xmlns:p14="http://schemas.microsoft.com/office/powerpoint/2010/main" val="157524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AA6A-6BEC-42D6-A6FA-034CADF72C61}"/>
              </a:ext>
            </a:extLst>
          </p:cNvPr>
          <p:cNvSpPr>
            <a:spLocks noGrp="1"/>
          </p:cNvSpPr>
          <p:nvPr>
            <p:ph type="title"/>
          </p:nvPr>
        </p:nvSpPr>
        <p:spPr/>
        <p:txBody>
          <a:bodyPr>
            <a:normAutofit/>
          </a:bodyPr>
          <a:lstStyle/>
          <a:p>
            <a:r>
              <a:rPr lang="en-IN" sz="3600" b="1" dirty="0"/>
              <a:t>Data Pre-processing</a:t>
            </a:r>
          </a:p>
        </p:txBody>
      </p:sp>
      <p:sp>
        <p:nvSpPr>
          <p:cNvPr id="3" name="Content Placeholder 2">
            <a:extLst>
              <a:ext uri="{FF2B5EF4-FFF2-40B4-BE49-F238E27FC236}">
                <a16:creationId xmlns:a16="http://schemas.microsoft.com/office/drawing/2014/main" id="{F1EB788B-1877-43C5-A485-DBC1BF3101F3}"/>
              </a:ext>
            </a:extLst>
          </p:cNvPr>
          <p:cNvSpPr>
            <a:spLocks noGrp="1"/>
          </p:cNvSpPr>
          <p:nvPr>
            <p:ph idx="1"/>
          </p:nvPr>
        </p:nvSpPr>
        <p:spPr/>
        <p:txBody>
          <a:bodyPr>
            <a:normAutofit/>
          </a:bodyPr>
          <a:lstStyle/>
          <a:p>
            <a:r>
              <a:rPr lang="en-IN" sz="2000" dirty="0"/>
              <a:t>Data was still in the CSV format, the neural network can’t process csv file, so the data was converted into matrix form using </a:t>
            </a:r>
            <a:r>
              <a:rPr lang="en-IN" sz="2000" b="1" dirty="0"/>
              <a:t>.values </a:t>
            </a:r>
            <a:r>
              <a:rPr lang="en-IN" sz="2000" dirty="0"/>
              <a:t>from python which convert each row in vector form of 2D matrix.</a:t>
            </a:r>
          </a:p>
          <a:p>
            <a:r>
              <a:rPr lang="en-IN" sz="2000" dirty="0"/>
              <a:t>Then input data carries some irrelevant data’s which was wrongly enter by user or system called outliers.</a:t>
            </a:r>
          </a:p>
          <a:p>
            <a:r>
              <a:rPr lang="en-IN" sz="2000" dirty="0"/>
              <a:t>This outliers were eliminated by normalising the data, the normalization was used here was taken from sklearn libraries, which helps to eliminate duplicates, outliers and also helps to maintain the correlation of each data in the rows.</a:t>
            </a:r>
          </a:p>
          <a:p>
            <a:r>
              <a:rPr lang="en-IN" sz="2000" dirty="0"/>
              <a:t>After that label encoder was enabled to convert the output features in to binary values 1 and 0. This helps system in prediction step.</a:t>
            </a:r>
          </a:p>
          <a:p>
            <a:r>
              <a:rPr lang="en-IN" sz="2000" dirty="0"/>
              <a:t>After pre-processing stage the dataset was split into 70% for training purpose and 30% for testing purpose.</a:t>
            </a:r>
          </a:p>
          <a:p>
            <a:endParaRPr lang="en-IN" sz="2000" dirty="0"/>
          </a:p>
          <a:p>
            <a:endParaRPr lang="en-IN" sz="2000" dirty="0"/>
          </a:p>
        </p:txBody>
      </p:sp>
    </p:spTree>
    <p:extLst>
      <p:ext uri="{BB962C8B-B14F-4D97-AF65-F5344CB8AC3E}">
        <p14:creationId xmlns:p14="http://schemas.microsoft.com/office/powerpoint/2010/main" val="291748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6F37-5FFF-4DD3-AD8C-86A9074B7B62}"/>
              </a:ext>
            </a:extLst>
          </p:cNvPr>
          <p:cNvSpPr>
            <a:spLocks noGrp="1"/>
          </p:cNvSpPr>
          <p:nvPr>
            <p:ph type="title"/>
          </p:nvPr>
        </p:nvSpPr>
        <p:spPr/>
        <p:txBody>
          <a:bodyPr>
            <a:normAutofit/>
          </a:bodyPr>
          <a:lstStyle/>
          <a:p>
            <a:r>
              <a:rPr lang="en-IN" sz="3600" b="1" dirty="0"/>
              <a:t>Model selection</a:t>
            </a:r>
          </a:p>
        </p:txBody>
      </p:sp>
      <p:sp>
        <p:nvSpPr>
          <p:cNvPr id="3" name="Content Placeholder 2">
            <a:extLst>
              <a:ext uri="{FF2B5EF4-FFF2-40B4-BE49-F238E27FC236}">
                <a16:creationId xmlns:a16="http://schemas.microsoft.com/office/drawing/2014/main" id="{AB515117-8119-4B55-8F30-AA47FFBF9BAD}"/>
              </a:ext>
            </a:extLst>
          </p:cNvPr>
          <p:cNvSpPr>
            <a:spLocks noGrp="1"/>
          </p:cNvSpPr>
          <p:nvPr>
            <p:ph idx="1"/>
          </p:nvPr>
        </p:nvSpPr>
        <p:spPr/>
        <p:txBody>
          <a:bodyPr>
            <a:normAutofit/>
          </a:bodyPr>
          <a:lstStyle/>
          <a:p>
            <a:r>
              <a:rPr lang="en-IN" sz="2000" dirty="0"/>
              <a:t>The ANN model is used here, which contains 1 output layer, 3 hidden dense layer and 1 output layer. The first hidden layer carries 128 neuron, and 2</a:t>
            </a:r>
            <a:r>
              <a:rPr lang="en-IN" sz="2000" baseline="30000" dirty="0"/>
              <a:t>nd</a:t>
            </a:r>
            <a:r>
              <a:rPr lang="en-IN" sz="2000" dirty="0"/>
              <a:t> layer carries 64 neurons and final layer carries 32 neurons.</a:t>
            </a:r>
          </a:p>
          <a:p>
            <a:r>
              <a:rPr lang="en-IN" sz="2000" dirty="0"/>
              <a:t>Each layer was connected with activation function at the output side of the each layers, the activation function used here was ReLu activation. </a:t>
            </a:r>
          </a:p>
          <a:p>
            <a:r>
              <a:rPr lang="en-IN" sz="2000" dirty="0"/>
              <a:t>These activation function helps during at the time of backpropagation, where relu is mainly used for dense layered network, where other activation functions cause vanishing gradient problem.</a:t>
            </a:r>
          </a:p>
          <a:p>
            <a:r>
              <a:rPr lang="en-IN" sz="2000" dirty="0"/>
              <a:t>And also these activation function introduce non-linearity to the input features, if the system was linear while doing backpropagation the integral part shows no difference with respect to loss.</a:t>
            </a:r>
          </a:p>
          <a:p>
            <a:r>
              <a:rPr lang="en-IN" sz="2000" dirty="0"/>
              <a:t>The aim of model is to minimise the loss by adjusting the weight of the each neurons.</a:t>
            </a:r>
          </a:p>
          <a:p>
            <a:r>
              <a:rPr lang="en-IN" sz="2000" dirty="0"/>
              <a:t>ReLu activation function makes system fast while learning, learning in the sense weight update.</a:t>
            </a:r>
          </a:p>
        </p:txBody>
      </p:sp>
    </p:spTree>
    <p:extLst>
      <p:ext uri="{BB962C8B-B14F-4D97-AF65-F5344CB8AC3E}">
        <p14:creationId xmlns:p14="http://schemas.microsoft.com/office/powerpoint/2010/main" val="31432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1B26-5850-4A26-A80B-74988A27C14F}"/>
              </a:ext>
            </a:extLst>
          </p:cNvPr>
          <p:cNvSpPr>
            <a:spLocks noGrp="1"/>
          </p:cNvSpPr>
          <p:nvPr>
            <p:ph type="title"/>
          </p:nvPr>
        </p:nvSpPr>
        <p:spPr/>
        <p:txBody>
          <a:bodyPr>
            <a:normAutofit/>
          </a:bodyPr>
          <a:lstStyle/>
          <a:p>
            <a:r>
              <a:rPr lang="en-IN" sz="3600" b="1" dirty="0"/>
              <a:t>Model Selection</a:t>
            </a:r>
          </a:p>
        </p:txBody>
      </p:sp>
      <p:sp>
        <p:nvSpPr>
          <p:cNvPr id="3" name="Content Placeholder 2">
            <a:extLst>
              <a:ext uri="{FF2B5EF4-FFF2-40B4-BE49-F238E27FC236}">
                <a16:creationId xmlns:a16="http://schemas.microsoft.com/office/drawing/2014/main" id="{3AAFF4CE-9C9A-4D66-88F8-567C08AFEFE2}"/>
              </a:ext>
            </a:extLst>
          </p:cNvPr>
          <p:cNvSpPr>
            <a:spLocks noGrp="1"/>
          </p:cNvSpPr>
          <p:nvPr>
            <p:ph idx="1"/>
          </p:nvPr>
        </p:nvSpPr>
        <p:spPr>
          <a:xfrm>
            <a:off x="838200" y="1449387"/>
            <a:ext cx="10515600" cy="4351338"/>
          </a:xfrm>
        </p:spPr>
        <p:txBody>
          <a:bodyPr>
            <a:normAutofit fontScale="92500" lnSpcReduction="10000"/>
          </a:bodyPr>
          <a:lstStyle/>
          <a:p>
            <a:pPr marL="0" indent="0">
              <a:buNone/>
            </a:pPr>
            <a:r>
              <a:rPr lang="en-IN" sz="2400" b="1" dirty="0"/>
              <a:t>Backpropagation</a:t>
            </a:r>
          </a:p>
          <a:p>
            <a:r>
              <a:rPr lang="en-IN" sz="2000" dirty="0"/>
              <a:t>Backpropagation is the process happen in all neural network model, which mean each neuron in the hidden layer have their own weight updates which was initialise randomly at the beginning stage</a:t>
            </a:r>
          </a:p>
          <a:p>
            <a:r>
              <a:rPr lang="en-IN" sz="2000" dirty="0"/>
              <a:t>Then each neuron weight will update using chain rule, at the end of process the output layer calculate the loss between the actual output and predicted output, this loss was calculated in our model using binary cross entropy loss.</a:t>
            </a:r>
          </a:p>
          <a:p>
            <a:pPr marL="0" indent="0">
              <a:buNone/>
            </a:pPr>
            <a:endParaRPr lang="en-IN" sz="2000" dirty="0"/>
          </a:p>
          <a:p>
            <a:pPr marL="0" indent="0">
              <a:buNone/>
            </a:pPr>
            <a:endParaRPr lang="en-IN" sz="2000" dirty="0"/>
          </a:p>
          <a:p>
            <a:r>
              <a:rPr lang="en-IN" sz="2000" dirty="0"/>
              <a:t>The above function is the formula for BCE loss, where </a:t>
            </a:r>
            <a:r>
              <a:rPr lang="en-IN" sz="2000" dirty="0" err="1"/>
              <a:t>y</a:t>
            </a:r>
            <a:r>
              <a:rPr lang="en-IN" sz="2000" baseline="-25000" dirty="0" err="1"/>
              <a:t>i</a:t>
            </a:r>
            <a:r>
              <a:rPr lang="en-IN" sz="2000" dirty="0"/>
              <a:t> is the actual label, p(</a:t>
            </a:r>
            <a:r>
              <a:rPr lang="en-IN" sz="2000" dirty="0" err="1"/>
              <a:t>yi</a:t>
            </a:r>
            <a:r>
              <a:rPr lang="en-IN" sz="2000" dirty="0"/>
              <a:t>) is the log probability of its being normal(1) and (1-p(y)) is the probability of being attack(0)</a:t>
            </a:r>
          </a:p>
          <a:p>
            <a:r>
              <a:rPr lang="en-IN" sz="2000" dirty="0"/>
              <a:t>This loss difference was then backpropagate using chain rule with respect to each layer neurons weight up to the 1</a:t>
            </a:r>
            <a:r>
              <a:rPr lang="en-IN" sz="2000" baseline="30000" dirty="0"/>
              <a:t>st</a:t>
            </a:r>
            <a:r>
              <a:rPr lang="en-IN" sz="2000" dirty="0"/>
              <a:t> layer neurons.</a:t>
            </a:r>
          </a:p>
          <a:p>
            <a:r>
              <a:rPr lang="en-IN" sz="2000" dirty="0"/>
              <a:t>Using this system could learn the correlation of the dataset was learned by neural network and this correlation helps the neural network to classify the inputs.</a:t>
            </a:r>
          </a:p>
        </p:txBody>
      </p:sp>
      <p:pic>
        <p:nvPicPr>
          <p:cNvPr id="1026" name="Picture 2">
            <a:extLst>
              <a:ext uri="{FF2B5EF4-FFF2-40B4-BE49-F238E27FC236}">
                <a16:creationId xmlns:a16="http://schemas.microsoft.com/office/drawing/2014/main" id="{A3C9D478-D0D0-4A41-BBD5-1F5E708DF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298" y="3248818"/>
            <a:ext cx="52197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6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5A96-93B1-499E-A54E-01AE73EFA102}"/>
              </a:ext>
            </a:extLst>
          </p:cNvPr>
          <p:cNvSpPr>
            <a:spLocks noGrp="1"/>
          </p:cNvSpPr>
          <p:nvPr>
            <p:ph type="title"/>
          </p:nvPr>
        </p:nvSpPr>
        <p:spPr>
          <a:xfrm>
            <a:off x="643467" y="321734"/>
            <a:ext cx="10905066" cy="1135737"/>
          </a:xfrm>
        </p:spPr>
        <p:txBody>
          <a:bodyPr>
            <a:normAutofit/>
          </a:bodyPr>
          <a:lstStyle/>
          <a:p>
            <a:r>
              <a:rPr lang="en-IN" sz="3600" b="1"/>
              <a:t>Model selection</a:t>
            </a:r>
            <a:endParaRPr lang="en-IN" sz="3600" b="1" dirty="0"/>
          </a:p>
        </p:txBody>
      </p:sp>
      <p:sp>
        <p:nvSpPr>
          <p:cNvPr id="3" name="Content Placeholder 2">
            <a:extLst>
              <a:ext uri="{FF2B5EF4-FFF2-40B4-BE49-F238E27FC236}">
                <a16:creationId xmlns:a16="http://schemas.microsoft.com/office/drawing/2014/main" id="{9D387905-C2A9-4E7B-9A6E-973F1B92BF31}"/>
              </a:ext>
            </a:extLst>
          </p:cNvPr>
          <p:cNvSpPr>
            <a:spLocks noGrp="1"/>
          </p:cNvSpPr>
          <p:nvPr>
            <p:ph idx="1"/>
          </p:nvPr>
        </p:nvSpPr>
        <p:spPr>
          <a:xfrm>
            <a:off x="643468" y="1782981"/>
            <a:ext cx="6842935" cy="4393982"/>
          </a:xfrm>
        </p:spPr>
        <p:txBody>
          <a:bodyPr>
            <a:normAutofit lnSpcReduction="10000"/>
          </a:bodyPr>
          <a:lstStyle/>
          <a:p>
            <a:r>
              <a:rPr lang="en-IN" sz="2000" dirty="0"/>
              <a:t>Previous slide shows the explanation for backpropagation, in our model BP was carried out by Adam optimiser.</a:t>
            </a:r>
          </a:p>
          <a:p>
            <a:r>
              <a:rPr lang="en-IN" sz="2000" dirty="0"/>
              <a:t>The reason to choose this optimiser is adoptive learning in this optimiser is good and fast, it justifies my model was learned the dataset in 11 epochs.</a:t>
            </a:r>
          </a:p>
          <a:p>
            <a:r>
              <a:rPr lang="en-IN" sz="2000" dirty="0"/>
              <a:t>And it is gradient based stochastic optimisation algorithm, stochastic in the sense at the beginning of the input layer it initialize the each neuron weights randomly.</a:t>
            </a:r>
          </a:p>
          <a:p>
            <a:r>
              <a:rPr lang="en-IN" sz="2000" dirty="0"/>
              <a:t>And gradient decent in the sense, our model works on the basis of minimising the loss, here loss is the gradient which tries to attain it global minimum value.</a:t>
            </a:r>
          </a:p>
          <a:p>
            <a:r>
              <a:rPr lang="en-IN" sz="2000" dirty="0"/>
              <a:t>It also handles sparse data for noisy problems.</a:t>
            </a:r>
          </a:p>
          <a:p>
            <a:r>
              <a:rPr lang="en-IN" sz="2000" dirty="0"/>
              <a:t>The given figure is the summary of the model, where None represents bias value which was given at the time of training.</a:t>
            </a:r>
          </a:p>
          <a:p>
            <a:endParaRPr lang="en-IN" sz="2000" dirty="0"/>
          </a:p>
        </p:txBody>
      </p:sp>
      <p:pic>
        <p:nvPicPr>
          <p:cNvPr id="5" name="Picture 4" descr="Table&#10;&#10;Description automatically generated">
            <a:extLst>
              <a:ext uri="{FF2B5EF4-FFF2-40B4-BE49-F238E27FC236}">
                <a16:creationId xmlns:a16="http://schemas.microsoft.com/office/drawing/2014/main" id="{B4908FC1-9D5C-4C93-9104-BD1DBC5F2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694" y="2586439"/>
            <a:ext cx="3744306" cy="2284026"/>
          </a:xfrm>
          <a:prstGeom prst="rect">
            <a:avLst/>
          </a:prstGeom>
        </p:spPr>
      </p:pic>
    </p:spTree>
    <p:extLst>
      <p:ext uri="{BB962C8B-B14F-4D97-AF65-F5344CB8AC3E}">
        <p14:creationId xmlns:p14="http://schemas.microsoft.com/office/powerpoint/2010/main" val="146540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3B89-F04B-486A-86E7-5167946111DC}"/>
              </a:ext>
            </a:extLst>
          </p:cNvPr>
          <p:cNvSpPr>
            <a:spLocks noGrp="1"/>
          </p:cNvSpPr>
          <p:nvPr>
            <p:ph type="title"/>
          </p:nvPr>
        </p:nvSpPr>
        <p:spPr/>
        <p:txBody>
          <a:bodyPr>
            <a:normAutofit/>
          </a:bodyPr>
          <a:lstStyle/>
          <a:p>
            <a:r>
              <a:rPr lang="en-IN" sz="3600" b="1" dirty="0"/>
              <a:t>Performance</a:t>
            </a:r>
          </a:p>
        </p:txBody>
      </p:sp>
      <p:sp>
        <p:nvSpPr>
          <p:cNvPr id="3" name="Content Placeholder 2">
            <a:extLst>
              <a:ext uri="{FF2B5EF4-FFF2-40B4-BE49-F238E27FC236}">
                <a16:creationId xmlns:a16="http://schemas.microsoft.com/office/drawing/2014/main" id="{48E7A559-F861-41D0-AF44-822B0FBB6FE0}"/>
              </a:ext>
            </a:extLst>
          </p:cNvPr>
          <p:cNvSpPr>
            <a:spLocks noGrp="1"/>
          </p:cNvSpPr>
          <p:nvPr>
            <p:ph idx="1"/>
          </p:nvPr>
        </p:nvSpPr>
        <p:spPr/>
        <p:txBody>
          <a:bodyPr>
            <a:normAutofit/>
          </a:bodyPr>
          <a:lstStyle/>
          <a:p>
            <a:r>
              <a:rPr lang="en-IN" sz="2000" dirty="0"/>
              <a:t>Performance of the model is calculated based on training accuracy, loss, precision, recall and for testing set based on accuracy, loss and confusion matrix</a:t>
            </a:r>
          </a:p>
          <a:p>
            <a:r>
              <a:rPr lang="en-IN" sz="2000" dirty="0"/>
              <a:t>The above parameters are calculated mainly using true positive, true negative, false positive and false negative.</a:t>
            </a:r>
          </a:p>
          <a:p>
            <a:pPr marL="0" indent="0">
              <a:buNone/>
            </a:pPr>
            <a:r>
              <a:rPr lang="en-IN" sz="2000" dirty="0"/>
              <a:t>     </a:t>
            </a:r>
            <a:r>
              <a:rPr lang="en-IN" sz="2000" b="1" dirty="0"/>
              <a:t>True Positive:</a:t>
            </a:r>
            <a:r>
              <a:rPr lang="en-IN" sz="2000" dirty="0"/>
              <a:t> It is the prediction of model for number of correctly classified label ‘normal’(1) out             of total labels for normal.</a:t>
            </a:r>
          </a:p>
          <a:p>
            <a:pPr marL="0" indent="0">
              <a:buNone/>
            </a:pPr>
            <a:r>
              <a:rPr lang="en-IN" sz="2000" dirty="0"/>
              <a:t>     </a:t>
            </a:r>
            <a:r>
              <a:rPr lang="en-IN" sz="2000" b="1" dirty="0"/>
              <a:t>True Negative: </a:t>
            </a:r>
            <a:r>
              <a:rPr lang="en-IN" sz="2000" dirty="0"/>
              <a:t>It is misclassified labels for term normal(1).</a:t>
            </a:r>
          </a:p>
          <a:p>
            <a:pPr marL="0" indent="0">
              <a:buNone/>
            </a:pPr>
            <a:r>
              <a:rPr lang="en-IN" sz="2000" dirty="0"/>
              <a:t>      </a:t>
            </a:r>
            <a:r>
              <a:rPr lang="en-IN" sz="2000" b="1" dirty="0"/>
              <a:t>False Positive: </a:t>
            </a:r>
            <a:r>
              <a:rPr lang="en-IN" sz="2000" dirty="0"/>
              <a:t>Correctly classified labels for “attack”(0).</a:t>
            </a:r>
          </a:p>
          <a:p>
            <a:pPr marL="0" indent="0">
              <a:buNone/>
            </a:pPr>
            <a:r>
              <a:rPr lang="en-IN" sz="2000" dirty="0"/>
              <a:t>      </a:t>
            </a:r>
            <a:r>
              <a:rPr lang="en-IN" sz="2000" b="1" dirty="0"/>
              <a:t>False Negative:</a:t>
            </a:r>
            <a:r>
              <a:rPr lang="en-IN" sz="2000" dirty="0"/>
              <a:t> Misclassified labels for “attack”(0).</a:t>
            </a:r>
          </a:p>
          <a:p>
            <a:r>
              <a:rPr lang="en-IN" sz="2000" dirty="0"/>
              <a:t>Based on the above terms was calculated using formula:</a:t>
            </a:r>
          </a:p>
          <a:p>
            <a:pPr marL="0" indent="0">
              <a:buNone/>
            </a:pPr>
            <a:r>
              <a:rPr lang="en-IN" sz="2000" dirty="0"/>
              <a:t>    Accuracy: TP + TN/TP + TN + FP + FN</a:t>
            </a:r>
          </a:p>
          <a:p>
            <a:pPr marL="0" indent="0">
              <a:buNone/>
            </a:pPr>
            <a:endParaRPr lang="en-IN" sz="2000" dirty="0"/>
          </a:p>
        </p:txBody>
      </p:sp>
    </p:spTree>
    <p:extLst>
      <p:ext uri="{BB962C8B-B14F-4D97-AF65-F5344CB8AC3E}">
        <p14:creationId xmlns:p14="http://schemas.microsoft.com/office/powerpoint/2010/main" val="354858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DC4C-EBA8-4B0C-8493-587E2A5CB170}"/>
              </a:ext>
            </a:extLst>
          </p:cNvPr>
          <p:cNvSpPr>
            <a:spLocks noGrp="1"/>
          </p:cNvSpPr>
          <p:nvPr>
            <p:ph type="title"/>
          </p:nvPr>
        </p:nvSpPr>
        <p:spPr>
          <a:xfrm>
            <a:off x="643467" y="321734"/>
            <a:ext cx="10905066" cy="1135737"/>
          </a:xfrm>
        </p:spPr>
        <p:txBody>
          <a:bodyPr>
            <a:normAutofit/>
          </a:bodyPr>
          <a:lstStyle/>
          <a:p>
            <a:r>
              <a:rPr lang="en-IN" sz="3600" b="1" dirty="0"/>
              <a:t>Performance</a:t>
            </a:r>
          </a:p>
        </p:txBody>
      </p:sp>
      <p:sp>
        <p:nvSpPr>
          <p:cNvPr id="3" name="Content Placeholder 2">
            <a:extLst>
              <a:ext uri="{FF2B5EF4-FFF2-40B4-BE49-F238E27FC236}">
                <a16:creationId xmlns:a16="http://schemas.microsoft.com/office/drawing/2014/main" id="{FE96D2AC-DAD6-4BF0-85E6-2557B05488CF}"/>
              </a:ext>
            </a:extLst>
          </p:cNvPr>
          <p:cNvSpPr>
            <a:spLocks noGrp="1"/>
          </p:cNvSpPr>
          <p:nvPr>
            <p:ph idx="1"/>
          </p:nvPr>
        </p:nvSpPr>
        <p:spPr>
          <a:xfrm>
            <a:off x="643469" y="1782981"/>
            <a:ext cx="6094682" cy="4688840"/>
          </a:xfrm>
        </p:spPr>
        <p:txBody>
          <a:bodyPr>
            <a:normAutofit/>
          </a:bodyPr>
          <a:lstStyle/>
          <a:p>
            <a:r>
              <a:rPr lang="en-IN" sz="1700" dirty="0"/>
              <a:t>Precision: TP/TP+FP</a:t>
            </a:r>
          </a:p>
          <a:p>
            <a:r>
              <a:rPr lang="en-IN" sz="1700" dirty="0"/>
              <a:t>Recall: TP/TP+FN</a:t>
            </a:r>
          </a:p>
          <a:p>
            <a:r>
              <a:rPr lang="en-IN" sz="1700" dirty="0"/>
              <a:t>Attained value by system is in training phase is 99.82% Accuracy, 99.81% precision, 99.9% recall, loss 0.0153 and also validation also used while training which contains 20% of training data.</a:t>
            </a:r>
          </a:p>
          <a:p>
            <a:r>
              <a:rPr lang="en-IN" sz="1700" dirty="0"/>
              <a:t>Validation set results in 99.82% accuracy, 99.82% precision, 99.9% recall and loss is 0.0129, which justifies the training performance.</a:t>
            </a:r>
          </a:p>
          <a:p>
            <a:r>
              <a:rPr lang="en-IN" sz="1700" dirty="0"/>
              <a:t>And in the testing side shows 0.025 loss and 99.82% accuracy. And confusion matrix for testing set is shown in the fig.</a:t>
            </a:r>
          </a:p>
          <a:p>
            <a:r>
              <a:rPr lang="en-IN" sz="1700" dirty="0"/>
              <a:t>Confusion matrix results 1.6e+04 correctly classified 0’s which in term is attacks and 1.7e+05 correctly classified 1’s which in terms are normal.</a:t>
            </a:r>
          </a:p>
          <a:p>
            <a:r>
              <a:rPr lang="en-IN" sz="1700" dirty="0"/>
              <a:t>And also it failed to classify 17 attacks and 320 normal networks.</a:t>
            </a:r>
          </a:p>
          <a:p>
            <a:pPr marL="0" indent="0">
              <a:buNone/>
            </a:pPr>
            <a:endParaRPr lang="en-IN" sz="1700" dirty="0"/>
          </a:p>
          <a:p>
            <a:endParaRPr lang="en-IN" sz="1700" dirty="0"/>
          </a:p>
        </p:txBody>
      </p:sp>
      <p:pic>
        <p:nvPicPr>
          <p:cNvPr id="5" name="Picture 4" descr="Graphical user interface&#10;&#10;Description automatically generated with low confidence">
            <a:extLst>
              <a:ext uri="{FF2B5EF4-FFF2-40B4-BE49-F238E27FC236}">
                <a16:creationId xmlns:a16="http://schemas.microsoft.com/office/drawing/2014/main" id="{6D71432A-1D7C-439D-916C-8AF8BCD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45" y="1881740"/>
            <a:ext cx="4942286" cy="3249553"/>
          </a:xfrm>
          <a:prstGeom prst="rect">
            <a:avLst/>
          </a:prstGeom>
        </p:spPr>
      </p:pic>
    </p:spTree>
    <p:extLst>
      <p:ext uri="{BB962C8B-B14F-4D97-AF65-F5344CB8AC3E}">
        <p14:creationId xmlns:p14="http://schemas.microsoft.com/office/powerpoint/2010/main" val="5619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1371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Artificial Neural Network   Presenter: Aravind Prabhu Gopala Krishnan MSc. Intelligent System and Robotics  P2611436 De Montfort University</vt:lpstr>
      <vt:lpstr>Artificial Neural Network</vt:lpstr>
      <vt:lpstr>Data Pre-processing</vt:lpstr>
      <vt:lpstr>Data Pre-processing</vt:lpstr>
      <vt:lpstr>Model selection</vt:lpstr>
      <vt:lpstr>Model Selection</vt:lpstr>
      <vt:lpstr>Model selection</vt:lpstr>
      <vt:lpstr>Performance</vt:lpstr>
      <vt:lpstr>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Aravind Prabhu</dc:creator>
  <cp:lastModifiedBy>Aravind Prabhu</cp:lastModifiedBy>
  <cp:revision>14</cp:revision>
  <dcterms:created xsi:type="dcterms:W3CDTF">2021-05-11T15:22:51Z</dcterms:created>
  <dcterms:modified xsi:type="dcterms:W3CDTF">2021-05-11T18:17:49Z</dcterms:modified>
</cp:coreProperties>
</file>