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36">
          <p15:clr>
            <a:srgbClr val="000000"/>
          </p15:clr>
        </p15:guide>
        <p15:guide id="2" pos="5256">
          <p15:clr>
            <a:srgbClr val="000000"/>
          </p15:clr>
        </p15:guide>
        <p15:guide id="3" pos="1008">
          <p15:clr>
            <a:srgbClr val="A4A3A4"/>
          </p15:clr>
        </p15:guide>
        <p15:guide id="4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36" orient="horz"/>
        <p:guide pos="5256"/>
        <p:guide pos="1008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  <a:defRPr b="1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○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7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895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895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  <a:defRPr b="1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○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7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895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895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306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○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528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9717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9717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97179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306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○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528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9717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9717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97179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 rot="5400000">
            <a:off x="2969418" y="227806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Char char="○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Noto Sans Symbols"/>
              <a:buChar char="○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3222625" y="304800"/>
            <a:ext cx="11909425" cy="4724400"/>
            <a:chOff x="-3222625" y="304800"/>
            <a:chExt cx="11909425" cy="4724400"/>
          </a:xfrm>
        </p:grpSpPr>
        <p:cxnSp>
          <p:nvCxnSpPr>
            <p:cNvPr id="7" name="Shape 7"/>
            <p:cNvCxnSpPr/>
            <p:nvPr/>
          </p:nvCxnSpPr>
          <p:spPr>
            <a:xfrm>
              <a:off x="1447800" y="2514600"/>
              <a:ext cx="7239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" name="Shape 8"/>
            <p:cNvSpPr/>
            <p:nvPr/>
          </p:nvSpPr>
          <p:spPr>
            <a:xfrm>
              <a:off x="-2514600" y="1371600"/>
              <a:ext cx="3657600" cy="3657600"/>
            </a:xfrm>
            <a:custGeom>
              <a:pathLst>
                <a:path extrusionOk="0" h="64000" w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" name="Shape 9"/>
            <p:cNvSpPr/>
            <p:nvPr/>
          </p:nvSpPr>
          <p:spPr>
            <a:xfrm>
              <a:off x="-3222625" y="304800"/>
              <a:ext cx="4038600" cy="4038600"/>
            </a:xfrm>
            <a:custGeom>
              <a:pathLst>
                <a:path extrusionOk="0" h="64000" w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" name="Shape 10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-3238500" y="0"/>
            <a:ext cx="11925300" cy="3810000"/>
            <a:chOff x="-3238500" y="0"/>
            <a:chExt cx="11925300" cy="3810000"/>
          </a:xfrm>
        </p:grpSpPr>
        <p:sp>
          <p:nvSpPr>
            <p:cNvPr id="23" name="Shape 23"/>
            <p:cNvSpPr/>
            <p:nvPr/>
          </p:nvSpPr>
          <p:spPr>
            <a:xfrm>
              <a:off x="-3238500" y="685800"/>
              <a:ext cx="4114800" cy="3124200"/>
            </a:xfrm>
            <a:custGeom>
              <a:pathLst>
                <a:path extrusionOk="0" h="64000" w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-2425700" y="0"/>
              <a:ext cx="3094037" cy="3154362"/>
            </a:xfrm>
            <a:custGeom>
              <a:pathLst>
                <a:path extrusionOk="0" h="64000" w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5" name="Shape 25"/>
            <p:cNvCxnSpPr/>
            <p:nvPr/>
          </p:nvCxnSpPr>
          <p:spPr>
            <a:xfrm>
              <a:off x="1371600" y="1524000"/>
              <a:ext cx="7315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447800" y="228600"/>
            <a:ext cx="7239000" cy="221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Manual User Interface</a:t>
            </a: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Industry 4.0</a:t>
            </a:r>
            <a:endParaRPr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1443037" y="3427412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Souvik  Mandal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Saptarshi    Ghosh</a:t>
            </a:r>
            <a:endParaRPr b="0" i="0" sz="2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GVS Akhil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Aravind  Ravikumar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Rishika 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446213" y="5715000"/>
            <a:ext cx="731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lang="en-US" sz="2000"/>
              <a:t>Default manual interface presented after successful login. There are 3 possible states: On, Failed, Idle.</a:t>
            </a:r>
            <a:endParaRPr i="0" sz="2000" u="none">
              <a:solidFill>
                <a:schemeClr val="dk1"/>
              </a:solidFill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673224"/>
            <a:ext cx="7162799" cy="39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Manual Interface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600200"/>
            <a:ext cx="7772400" cy="434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295400" y="5943600"/>
            <a:ext cx="7543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Every state is further categorized, and the machine can be set to only one of these catagory. The States are pre-defined (before deployment) but can be extended to every Machine.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370012" y="228600"/>
            <a:ext cx="7313700" cy="12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19200" y="5791200"/>
            <a:ext cx="73152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500"/>
              <a:t>Each state has many sub-categories</a:t>
            </a:r>
            <a:endParaRPr sz="2500"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892" y="1600200"/>
            <a:ext cx="7417708" cy="4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373100" y="5867400"/>
            <a:ext cx="7313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99" y="1676400"/>
            <a:ext cx="7772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446300" y="1828800"/>
            <a:ext cx="7088100" cy="4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Each Machine has a dedicated Server that collects information about the Machine and stores the data locally as well as sends it to the main ISW Server.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	 	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Manual Interface allows to choose states of the Machine that cannot be taken via sensors such as Availability of Operator and Failure of a Certain Components.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19200" y="5716500"/>
            <a:ext cx="75438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Stored in the local server, thus acts as history of states for the machine.</a:t>
            </a:r>
            <a:endParaRPr sz="240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178" y="1671725"/>
            <a:ext cx="7741822" cy="41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19200" y="5715000"/>
            <a:ext cx="73914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Data that is sent to the main server.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676400"/>
            <a:ext cx="7053355" cy="39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754100" y="5638800"/>
            <a:ext cx="6780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/>
              <a:t>The logout option terminates the current session and logs out the user. Redirects to login page.</a:t>
            </a:r>
            <a:endParaRPr sz="2000"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80" y="1600200"/>
            <a:ext cx="6917820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15900" y="457200"/>
            <a:ext cx="754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Overview        </a:t>
            </a:r>
            <a:b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28295" lvl="0" marL="3429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○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Each Machine provides its own user-friendly Manual Interface on its local server where the operator can enter the current state of the Machine. It is a Web-based Interface accessible both by the dedicated Machine and Smartphones.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	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370012" y="301625"/>
            <a:ext cx="716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i="1" sz="32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1" lang="en-US" sz="3200"/>
              <a:t>Purpose of Manual User Interface</a:t>
            </a:r>
            <a:endParaRPr i="1" sz="32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Industry 4.0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	 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0995" lvl="0" marL="3429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Manual Interface allows to choose states of the Machine that cannot be taken via sensors such as Availability of Operator and Failure of a Certain Components.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 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0995" lvl="0" marL="3429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Selected States are stored in a database of the Computer dedicated to a specific Machine. The Manual Interface must be accessible via Desktop as well as Mobile Browsers to facilitate the ease of operation.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0995" lvl="0" marL="3429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Provides a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Generic Template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which can be customized for different Machines.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3995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/>
          </a:p>
          <a:p>
            <a:pPr indent="-213995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370012" y="301625"/>
            <a:ext cx="708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 is our audience?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Buyer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Administrator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Operator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Technician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33400" y="365125"/>
            <a:ext cx="80391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Node js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Mongo DB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 to “Industry_4_0” database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 browser (Example : Firefox, Chrome etc.)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0" y="301625"/>
            <a:ext cx="8683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Login Page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903500" y="5257800"/>
            <a:ext cx="525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99" y="1676399"/>
            <a:ext cx="7467601" cy="419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057400" y="5867400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Login page hosted on the local server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0" y="301625"/>
            <a:ext cx="86836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Login Page</a:t>
            </a:r>
            <a:endParaRPr sz="32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370012" y="5715000"/>
            <a:ext cx="6935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The login button verifies the username and password with the database. The username, password cannot be null fields.</a:t>
            </a:r>
            <a:endParaRPr sz="20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673224"/>
            <a:ext cx="7543800" cy="411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0" y="301625"/>
            <a:ext cx="86836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Login Page</a:t>
            </a:r>
            <a:endParaRPr sz="3200"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371600" y="6019800"/>
            <a:ext cx="7240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 login fails due to incorrect username/password, an error message is generated. </a:t>
            </a:r>
            <a:endParaRPr sz="2000"/>
          </a:p>
          <a:p>
            <a:pPr indent="-20066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066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676400"/>
            <a:ext cx="7848599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0" y="301625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Manual Interface</a:t>
            </a:r>
            <a:endParaRPr sz="3200"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370012" y="5943600"/>
            <a:ext cx="7240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	 	 	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On successful login the user is logged in, the manual unterface is presented and a successful login message is displayed.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673224"/>
            <a:ext cx="7848599" cy="442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