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73" r:id="rId7"/>
    <p:sldId id="374" r:id="rId8"/>
    <p:sldId id="390" r:id="rId9"/>
    <p:sldId id="391" r:id="rId10"/>
    <p:sldId id="392" r:id="rId11"/>
    <p:sldId id="393" r:id="rId12"/>
    <p:sldId id="387" r:id="rId13"/>
    <p:sldId id="389" r:id="rId14"/>
    <p:sldId id="376" r:id="rId15"/>
    <p:sldId id="375"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JOB RECOMMENDATION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683379" y="4639347"/>
            <a:ext cx="3770476" cy="155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130810">
              <a:spcBef>
                <a:spcPts val="1310"/>
              </a:spcBef>
              <a:spcAft>
                <a:spcPts val="0"/>
              </a:spcAft>
              <a:buNone/>
            </a:pPr>
            <a:r>
              <a:rPr lang="en-US" sz="2000" b="1" dirty="0">
                <a:solidFill>
                  <a:srgbClr val="FF0000"/>
                </a:solidFill>
                <a:effectLst/>
                <a:latin typeface="Times New Roman" panose="02020603050405020304" pitchFamily="18" charset="0"/>
                <a:ea typeface="Times New Roman" panose="02020603050405020304" pitchFamily="18" charset="0"/>
              </a:rPr>
              <a:t>Dr. T. </a:t>
            </a:r>
            <a:r>
              <a:rPr lang="en-US" sz="2000" b="1" dirty="0" err="1">
                <a:solidFill>
                  <a:srgbClr val="FF0000"/>
                </a:solidFill>
                <a:effectLst/>
                <a:latin typeface="Times New Roman" panose="02020603050405020304" pitchFamily="18" charset="0"/>
                <a:ea typeface="Times New Roman" panose="02020603050405020304" pitchFamily="18" charset="0"/>
              </a:rPr>
              <a:t>Kumarakurubaran</a:t>
            </a:r>
            <a:r>
              <a:rPr lang="en-US" sz="2000" b="1" dirty="0">
                <a:solidFill>
                  <a:srgbClr val="FF0000"/>
                </a:solidFill>
                <a:effectLst/>
                <a:latin typeface="Times New Roman" panose="02020603050405020304" pitchFamily="18" charset="0"/>
                <a:ea typeface="Times New Roman" panose="02020603050405020304" pitchFamily="18" charset="0"/>
              </a:rPr>
              <a:t>., </a:t>
            </a:r>
            <a:r>
              <a:rPr lang="en-US" sz="2000" b="1" dirty="0" err="1">
                <a:solidFill>
                  <a:srgbClr val="FF0000"/>
                </a:solidFill>
                <a:effectLst/>
                <a:latin typeface="Times New Roman" panose="02020603050405020304" pitchFamily="18" charset="0"/>
                <a:ea typeface="Times New Roman" panose="02020603050405020304" pitchFamily="18" charset="0"/>
              </a:rPr>
              <a:t>M.Tech</a:t>
            </a:r>
            <a:r>
              <a:rPr lang="en-US" sz="2000" b="1" dirty="0">
                <a:solidFill>
                  <a:srgbClr val="FF0000"/>
                </a:solidFill>
                <a:effectLst/>
                <a:latin typeface="Times New Roman" panose="02020603050405020304" pitchFamily="18" charset="0"/>
                <a:ea typeface="Times New Roman" panose="02020603050405020304" pitchFamily="18" charset="0"/>
              </a:rPr>
              <a:t>., </a:t>
            </a:r>
            <a:r>
              <a:rPr lang="en-US" sz="2000" b="1" dirty="0" err="1">
                <a:solidFill>
                  <a:srgbClr val="FF0000"/>
                </a:solidFill>
                <a:effectLst/>
                <a:latin typeface="Times New Roman" panose="02020603050405020304" pitchFamily="18" charset="0"/>
                <a:ea typeface="Times New Roman" panose="02020603050405020304" pitchFamily="18" charset="0"/>
              </a:rPr>
              <a:t>Ph.D</a:t>
            </a:r>
            <a:r>
              <a:rPr lang="en-US" sz="2000" b="1" dirty="0">
                <a:solidFill>
                  <a:srgbClr val="FF0000"/>
                </a:solidFill>
                <a:effectLst/>
                <a:latin typeface="Times New Roman" panose="02020603050405020304" pitchFamily="18" charset="0"/>
                <a:ea typeface="Times New Roman" panose="02020603050405020304" pitchFamily="18" charset="0"/>
              </a:rPr>
              <a:t> AP(SG) </a:t>
            </a:r>
            <a:endParaRPr lang="en-IN" sz="2000" b="1" dirty="0">
              <a:solidFill>
                <a:srgbClr val="FF0000"/>
              </a:solidFill>
              <a:effectLst/>
              <a:latin typeface="Times New Roman" panose="02020603050405020304" pitchFamily="18" charset="0"/>
              <a:ea typeface="Times New Roman" panose="02020603050405020304" pitchFamily="18" charset="0"/>
            </a:endParaRPr>
          </a:p>
          <a:p>
            <a:pPr marL="130810">
              <a:spcBef>
                <a:spcPts val="1310"/>
              </a:spcBef>
              <a:spcAft>
                <a:spcPts val="0"/>
              </a:spcAft>
              <a:buNone/>
            </a:pPr>
            <a:r>
              <a:rPr lang="en-US" sz="2000" b="1" dirty="0">
                <a:solidFill>
                  <a:srgbClr val="FF0000"/>
                </a:solidFill>
                <a:effectLst/>
                <a:latin typeface="Times New Roman" panose="02020603050405020304" pitchFamily="18" charset="0"/>
                <a:ea typeface="Times New Roman" panose="02020603050405020304" pitchFamily="18" charset="0"/>
              </a:rPr>
              <a:t>PROJECT COORDINATOR</a:t>
            </a:r>
            <a:endParaRPr lang="en-IN" sz="2000" b="1" dirty="0">
              <a:solidFill>
                <a:srgbClr val="FF0000"/>
              </a:solidFill>
              <a:effectLst/>
              <a:latin typeface="Times New Roman" panose="02020603050405020304" pitchFamily="18" charset="0"/>
              <a:ea typeface="Times New Roman" panose="02020603050405020304" pitchFamily="18" charset="0"/>
            </a:endParaRP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9441060" y="4216446"/>
            <a:ext cx="434098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a:solidFill>
                  <a:srgbClr val="FF0000"/>
                </a:solidFill>
                <a:latin typeface="Times New Roman" panose="02020603050405020304" pitchFamily="18" charset="0"/>
                <a:cs typeface="Times New Roman" panose="02020603050405020304" pitchFamily="18" charset="0"/>
              </a:rPr>
              <a:t>Akalya</a:t>
            </a:r>
            <a:r>
              <a:rPr lang="en-US" altLang="en-IN" sz="2400" b="1" dirty="0">
                <a:solidFill>
                  <a:srgbClr val="FF0000"/>
                </a:solidFill>
                <a:latin typeface="Times New Roman" panose="02020603050405020304" pitchFamily="18" charset="0"/>
                <a:cs typeface="Times New Roman" panose="02020603050405020304" pitchFamily="18" charset="0"/>
              </a:rPr>
              <a:t> G</a:t>
            </a:r>
          </a:p>
          <a:p>
            <a:pPr>
              <a:spcBef>
                <a:spcPct val="0"/>
              </a:spcBef>
              <a:buClrTx/>
              <a:buFontTx/>
              <a:buNone/>
            </a:pPr>
            <a:r>
              <a:rPr lang="en-US" altLang="en-IN" sz="2400" b="1" dirty="0">
                <a:solidFill>
                  <a:srgbClr val="FF0000"/>
                </a:solidFill>
                <a:latin typeface="Times New Roman" panose="02020603050405020304" pitchFamily="18" charset="0"/>
                <a:cs typeface="Times New Roman" panose="02020603050405020304" pitchFamily="18" charset="0"/>
              </a:rPr>
              <a:t>210701021</a:t>
            </a:r>
          </a:p>
          <a:p>
            <a:pPr>
              <a:spcBef>
                <a:spcPct val="0"/>
              </a:spcBef>
              <a:buClrTx/>
              <a:buFontTx/>
              <a:buNone/>
            </a:pPr>
            <a:endParaRPr lang="en-US" altLang="en-IN"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None/>
            </a:pPr>
            <a:r>
              <a:rPr lang="en-US" altLang="en-IN" sz="2400" b="1" dirty="0">
                <a:solidFill>
                  <a:srgbClr val="FF0000"/>
                </a:solidFill>
                <a:latin typeface="Times New Roman" panose="02020603050405020304" pitchFamily="18" charset="0"/>
                <a:cs typeface="Times New Roman" panose="02020603050405020304" pitchFamily="18" charset="0"/>
              </a:rPr>
              <a:t>Aravind S</a:t>
            </a:r>
          </a:p>
          <a:p>
            <a:pPr>
              <a:spcBef>
                <a:spcPct val="0"/>
              </a:spcBef>
              <a:buClrTx/>
              <a:buNone/>
            </a:pPr>
            <a:r>
              <a:rPr lang="en-US" altLang="en-IN" sz="2400" b="1" dirty="0">
                <a:solidFill>
                  <a:srgbClr val="FF0000"/>
                </a:solidFill>
                <a:latin typeface="Times New Roman" panose="02020603050405020304" pitchFamily="18" charset="0"/>
                <a:cs typeface="Times New Roman" panose="02020603050405020304" pitchFamily="18" charset="0"/>
              </a:rPr>
              <a:t>210701033</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73026" y="84584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683379" y="1464879"/>
            <a:ext cx="10515600" cy="945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GE 19612 - Professional Readiness for</a:t>
            </a:r>
          </a:p>
          <a:p>
            <a:r>
              <a:rPr lang="en-IN" sz="2800" b="1" dirty="0">
                <a:solidFill>
                  <a:srgbClr val="002060"/>
                </a:solidFill>
                <a:latin typeface="Verdana" panose="020B0604030504040204" pitchFamily="34" charset="0"/>
                <a:ea typeface="+mn-ea"/>
                <a:cs typeface="+mn-cs"/>
              </a:rPr>
              <a:t> Innovation, Employability and Entrepreneurship</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Educational Resources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Provides access to curated educational materials, courses, and resources.</a:t>
            </a:r>
          </a:p>
          <a:p>
            <a:pPr marL="0" indent="0">
              <a:buClr>
                <a:srgbClr val="CC0000"/>
              </a:buClr>
              <a:buNone/>
              <a:defRPr/>
            </a:pPr>
            <a:endParaRPr lang="en-US" altLang="en-US" sz="2400"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Users can explore a variety of learning resources, including online courses, tutorials, e-books, and articles, relevant to their career interests. The module may offer recommendations based on users' skill gaps identified during assessments, ensuring they have access to the knowledge needed to succeed in their chosen fields.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2861336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Mentorship and Guidance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Facilitates direct communication between users and experienced professionals for mentorship</a:t>
            </a:r>
            <a:r>
              <a:rPr lang="en-US" altLang="en-US" sz="2400" b="1" dirty="0">
                <a:latin typeface="Times New Roman" panose="02020603050405020304" pitchFamily="18" charset="0"/>
              </a:rPr>
              <a:t>.</a:t>
            </a:r>
          </a:p>
          <a:p>
            <a:pPr marL="0" indent="0">
              <a:buClr>
                <a:srgbClr val="CC0000"/>
              </a:buClr>
              <a:buNone/>
              <a:defRPr/>
            </a:pPr>
            <a:endParaRPr lang="en-US" altLang="en-US" sz="2400" b="1"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Users can connect with mentors or industry experts through messaging platforms, video calls, or community forums. They receive personalized guidance, career advice, and insights into industry trends. Mentors may offer career coaching, networking opportunities, and support for professional development.</a:t>
            </a:r>
            <a:br>
              <a:rPr kumimoji="0" lang="en-IN" altLang="en-US" sz="280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53321824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3" name="Picture 2">
            <a:extLst>
              <a:ext uri="{FF2B5EF4-FFF2-40B4-BE49-F238E27FC236}">
                <a16:creationId xmlns:a16="http://schemas.microsoft.com/office/drawing/2014/main" id="{AC4519DE-82EC-6CC3-3A42-06711E9E1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6930" y="1752414"/>
            <a:ext cx="4256741" cy="3795960"/>
          </a:xfrm>
          <a:prstGeom prst="rect">
            <a:avLst/>
          </a:prstGeom>
          <a:noFill/>
        </p:spPr>
      </p:pic>
      <p:pic>
        <p:nvPicPr>
          <p:cNvPr id="7" name="Picture 6">
            <a:extLst>
              <a:ext uri="{FF2B5EF4-FFF2-40B4-BE49-F238E27FC236}">
                <a16:creationId xmlns:a16="http://schemas.microsoft.com/office/drawing/2014/main" id="{C6946FAB-4859-282C-512A-4DF867EB2E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7647" y="1752414"/>
            <a:ext cx="6031553" cy="3795960"/>
          </a:xfrm>
          <a:prstGeom prst="rect">
            <a:avLst/>
          </a:prstGeom>
          <a:noFill/>
        </p:spPr>
      </p:pic>
    </p:spTree>
    <p:extLst>
      <p:ext uri="{BB962C8B-B14F-4D97-AF65-F5344CB8AC3E}">
        <p14:creationId xmlns:p14="http://schemas.microsoft.com/office/powerpoint/2010/main" val="212532020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9" name="Picture 8">
            <a:extLst>
              <a:ext uri="{FF2B5EF4-FFF2-40B4-BE49-F238E27FC236}">
                <a16:creationId xmlns:a16="http://schemas.microsoft.com/office/drawing/2014/main" id="{6BD923E4-62CF-D80C-7967-2EC0C8D146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7004" y="1862791"/>
            <a:ext cx="5234791" cy="3723547"/>
          </a:xfrm>
          <a:prstGeom prst="rect">
            <a:avLst/>
          </a:prstGeom>
          <a:noFill/>
        </p:spPr>
      </p:pic>
      <p:pic>
        <p:nvPicPr>
          <p:cNvPr id="10" name="Picture 9">
            <a:extLst>
              <a:ext uri="{FF2B5EF4-FFF2-40B4-BE49-F238E27FC236}">
                <a16:creationId xmlns:a16="http://schemas.microsoft.com/office/drawing/2014/main" id="{D2991BBC-A18E-15CC-0587-8DD3FAC45C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3577" y="1862790"/>
            <a:ext cx="5674658" cy="3723547"/>
          </a:xfrm>
          <a:prstGeom prst="rect">
            <a:avLst/>
          </a:prstGeom>
          <a:noFill/>
        </p:spPr>
      </p:pic>
    </p:spTree>
    <p:extLst>
      <p:ext uri="{BB962C8B-B14F-4D97-AF65-F5344CB8AC3E}">
        <p14:creationId xmlns:p14="http://schemas.microsoft.com/office/powerpoint/2010/main" val="308894995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14</a:t>
            </a:fld>
            <a:endParaRPr lang="en-US" altLang="en-US"/>
          </a:p>
        </p:txBody>
      </p:sp>
      <p:pic>
        <p:nvPicPr>
          <p:cNvPr id="5" name="Picture 4">
            <a:extLst>
              <a:ext uri="{FF2B5EF4-FFF2-40B4-BE49-F238E27FC236}">
                <a16:creationId xmlns:a16="http://schemas.microsoft.com/office/drawing/2014/main" id="{4BFA1305-501E-D8FA-7AEB-9A33A62583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9425" y="1913304"/>
            <a:ext cx="6794500" cy="3898900"/>
          </a:xfrm>
          <a:prstGeom prst="rect">
            <a:avLst/>
          </a:prstGeom>
          <a:noFill/>
        </p:spPr>
      </p:pic>
    </p:spTree>
    <p:extLst>
      <p:ext uri="{BB962C8B-B14F-4D97-AF65-F5344CB8AC3E}">
        <p14:creationId xmlns:p14="http://schemas.microsoft.com/office/powerpoint/2010/main" val="410963830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buNone/>
            </a:pPr>
            <a:r>
              <a:rPr lang="en-US" sz="2400" dirty="0">
                <a:latin typeface="Times New Roman" panose="02020603050405020304" pitchFamily="18" charset="0"/>
                <a:cs typeface="Times New Roman" panose="02020603050405020304" pitchFamily="18" charset="0"/>
              </a:rPr>
              <a:t>In conclusion, the development of the skill/job recommender application marks a significant milestone in modernizing career guidance and job matching processes. By leveraging advanced technologies such as AI, open-source data, automation, and personalized guidance, the application empowers individuals with the tools and resources needed to navigate the complexities of the job market effectively. Through personalized job recommendations, access to curated educational resources, and interactive support mechanisms, the application facilitates efficient employment and fosters continuous learning and professional growth. Overall, the project demonstrates the transformative potential of technology in empowering individuals to make informed decisions and pursue rewarding career opportunities.</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23691662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Z. </a:t>
            </a:r>
            <a:r>
              <a:rPr lang="en-US" sz="1600" dirty="0" err="1">
                <a:effectLst/>
                <a:latin typeface="Times New Roman" panose="02020603050405020304" pitchFamily="18" charset="0"/>
                <a:ea typeface="Times New Roman" panose="02020603050405020304" pitchFamily="18" charset="0"/>
              </a:rPr>
              <a:t>Batmaz</a:t>
            </a:r>
            <a:r>
              <a:rPr lang="en-US" sz="1600" dirty="0">
                <a:effectLst/>
                <a:latin typeface="Times New Roman" panose="02020603050405020304" pitchFamily="18" charset="0"/>
                <a:ea typeface="Times New Roman" panose="02020603050405020304" pitchFamily="18" charset="0"/>
              </a:rPr>
              <a:t>, A. </a:t>
            </a:r>
            <a:r>
              <a:rPr lang="en-US" sz="1600" dirty="0" err="1">
                <a:effectLst/>
                <a:latin typeface="Times New Roman" panose="02020603050405020304" pitchFamily="18" charset="0"/>
                <a:ea typeface="Times New Roman" panose="02020603050405020304" pitchFamily="18" charset="0"/>
              </a:rPr>
              <a:t>Yurekli</a:t>
            </a:r>
            <a:r>
              <a:rPr lang="en-US" sz="1600" dirty="0">
                <a:effectLst/>
                <a:latin typeface="Times New Roman" panose="02020603050405020304" pitchFamily="18" charset="0"/>
                <a:ea typeface="Times New Roman" panose="02020603050405020304" pitchFamily="18" charset="0"/>
              </a:rPr>
              <a:t>, A. Bilge, and C. </a:t>
            </a:r>
            <a:r>
              <a:rPr lang="en-US" sz="1600" dirty="0" err="1">
                <a:effectLst/>
                <a:latin typeface="Times New Roman" panose="02020603050405020304" pitchFamily="18" charset="0"/>
                <a:ea typeface="Times New Roman" panose="02020603050405020304" pitchFamily="18" charset="0"/>
              </a:rPr>
              <a:t>Kaleli</a:t>
            </a:r>
            <a:r>
              <a:rPr lang="en-US" sz="1600" dirty="0">
                <a:effectLst/>
                <a:latin typeface="Times New Roman" panose="02020603050405020304" pitchFamily="18" charset="0"/>
                <a:ea typeface="Times New Roman" panose="02020603050405020304" pitchFamily="18" charset="0"/>
              </a:rPr>
              <a:t>, ‘‘A review on deep learning for recommender systems: Challenges and remedies,’’ </a:t>
            </a:r>
            <a:r>
              <a:rPr lang="en-US" sz="1600" dirty="0" err="1">
                <a:effectLst/>
                <a:latin typeface="Times New Roman" panose="02020603050405020304" pitchFamily="18" charset="0"/>
                <a:ea typeface="Times New Roman" panose="02020603050405020304" pitchFamily="18" charset="0"/>
              </a:rPr>
              <a:t>Artif</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Intell</a:t>
            </a:r>
            <a:r>
              <a:rPr lang="en-US" sz="1600" dirty="0">
                <a:effectLst/>
                <a:latin typeface="Times New Roman" panose="02020603050405020304" pitchFamily="18" charset="0"/>
                <a:ea typeface="Times New Roman" panose="02020603050405020304" pitchFamily="18" charset="0"/>
              </a:rPr>
              <a:t>. Rev., vol. 52, no. 1, pp. 1–37, Jun. 2019.</a:t>
            </a:r>
            <a:endParaRPr lang="en-IN" sz="1600" dirty="0">
              <a:effectLst/>
              <a:latin typeface="Times New Roman" panose="02020603050405020304" pitchFamily="18" charset="0"/>
              <a:ea typeface="Times New Roman" panose="02020603050405020304" pitchFamily="18" charset="0"/>
            </a:endParaRPr>
          </a:p>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Q. Guo, F. Zhuang, C. Qin, H. Zhu, X. Xie, H. Xiong, and Q. He, ‘‘A survey on knowledge graph-based recommender systems,’’ IEEE Trans. </a:t>
            </a:r>
            <a:r>
              <a:rPr lang="en-US" sz="1600" dirty="0" err="1">
                <a:effectLst/>
                <a:latin typeface="Times New Roman" panose="02020603050405020304" pitchFamily="18" charset="0"/>
                <a:ea typeface="Times New Roman" panose="02020603050405020304" pitchFamily="18" charset="0"/>
              </a:rPr>
              <a:t>Knowl</a:t>
            </a:r>
            <a:r>
              <a:rPr lang="en-US" sz="1600" dirty="0">
                <a:effectLst/>
                <a:latin typeface="Times New Roman" panose="02020603050405020304" pitchFamily="18" charset="0"/>
                <a:ea typeface="Times New Roman" panose="02020603050405020304" pitchFamily="18" charset="0"/>
              </a:rPr>
              <a:t>. Data Eng., vol. 34, no. 8, pp. 3549–3568, Aug. 2022.</a:t>
            </a:r>
            <a:endParaRPr lang="en-IN" sz="1600" dirty="0">
              <a:latin typeface="Times New Roman" panose="02020603050405020304" pitchFamily="18" charset="0"/>
              <a:ea typeface="Times New Roman" panose="02020603050405020304" pitchFamily="18" charset="0"/>
            </a:endParaRPr>
          </a:p>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J. Han, L. Zheng, Y. Xu, B. Zhang, F. Zhuang, P. S. Yu, and W. </a:t>
            </a:r>
            <a:r>
              <a:rPr lang="en-US" sz="1600" dirty="0" err="1">
                <a:effectLst/>
                <a:latin typeface="Times New Roman" panose="02020603050405020304" pitchFamily="18" charset="0"/>
                <a:ea typeface="Times New Roman" panose="02020603050405020304" pitchFamily="18" charset="0"/>
              </a:rPr>
              <a:t>Zuo</a:t>
            </a:r>
            <a:r>
              <a:rPr lang="en-US" sz="1600" dirty="0">
                <a:effectLst/>
                <a:latin typeface="Times New Roman" panose="02020603050405020304" pitchFamily="18" charset="0"/>
                <a:ea typeface="Times New Roman" panose="02020603050405020304" pitchFamily="18" charset="0"/>
              </a:rPr>
              <a:t>, ‘‘Adaptive deep modeling of users and items using side information for recommendation,’’ IEEE Trans. Neural </a:t>
            </a:r>
            <a:r>
              <a:rPr lang="en-US" sz="1600" dirty="0" err="1">
                <a:effectLst/>
                <a:latin typeface="Times New Roman" panose="02020603050405020304" pitchFamily="18" charset="0"/>
                <a:ea typeface="Times New Roman" panose="02020603050405020304" pitchFamily="18" charset="0"/>
              </a:rPr>
              <a:t>Netw</a:t>
            </a:r>
            <a:r>
              <a:rPr lang="en-US" sz="1600" dirty="0">
                <a:effectLst/>
                <a:latin typeface="Times New Roman" panose="02020603050405020304" pitchFamily="18" charset="0"/>
                <a:ea typeface="Times New Roman" panose="02020603050405020304" pitchFamily="18" charset="0"/>
              </a:rPr>
              <a:t>. Learn. Syst., vol. 31, no. 3, pp. 737–748, Mar. 2020.</a:t>
            </a:r>
          </a:p>
          <a:p>
            <a:pPr marL="742950" marR="400050" lvl="1" indent="-285750" algn="just">
              <a:lnSpc>
                <a:spcPct val="151000"/>
              </a:lnSpc>
              <a:spcBef>
                <a:spcPts val="725"/>
              </a:spcBef>
              <a:spcAft>
                <a:spcPts val="0"/>
              </a:spcAft>
              <a:buSzPts val="1400"/>
              <a:buFont typeface="Times New Roman" panose="02020603050405020304" pitchFamily="18" charset="0"/>
              <a:buAutoNum type="arabicPeriod"/>
              <a:tabLst>
                <a:tab pos="1055370" algn="l"/>
              </a:tabLst>
            </a:pPr>
            <a:r>
              <a:rPr lang="en-US" sz="1600" dirty="0">
                <a:effectLst/>
                <a:latin typeface="Times New Roman" panose="02020603050405020304" pitchFamily="18" charset="0"/>
                <a:ea typeface="Times New Roman" panose="02020603050405020304" pitchFamily="18" charset="0"/>
              </a:rPr>
              <a:t>G. </a:t>
            </a:r>
            <a:r>
              <a:rPr lang="en-US" sz="1600" dirty="0" err="1">
                <a:effectLst/>
                <a:latin typeface="Times New Roman" panose="02020603050405020304" pitchFamily="18" charset="0"/>
                <a:ea typeface="Times New Roman" panose="02020603050405020304" pitchFamily="18" charset="0"/>
              </a:rPr>
              <a:t>Adomavicius</a:t>
            </a:r>
            <a:r>
              <a:rPr lang="en-US" sz="1600" dirty="0">
                <a:effectLst/>
                <a:latin typeface="Times New Roman" panose="02020603050405020304" pitchFamily="18" charset="0"/>
                <a:ea typeface="Times New Roman" panose="02020603050405020304" pitchFamily="18" charset="0"/>
              </a:rPr>
              <a:t> and Y. Kwon, ‘‘Improving aggregate recommendation diversity using ranking-based techniques,’’ IEEE Trans. </a:t>
            </a:r>
            <a:r>
              <a:rPr lang="en-US" sz="1600" dirty="0" err="1">
                <a:effectLst/>
                <a:latin typeface="Times New Roman" panose="02020603050405020304" pitchFamily="18" charset="0"/>
                <a:ea typeface="Times New Roman" panose="02020603050405020304" pitchFamily="18" charset="0"/>
              </a:rPr>
              <a:t>Knowl</a:t>
            </a:r>
            <a:r>
              <a:rPr lang="en-US" sz="1600" dirty="0">
                <a:effectLst/>
                <a:latin typeface="Times New Roman" panose="02020603050405020304" pitchFamily="18" charset="0"/>
                <a:ea typeface="Times New Roman" panose="02020603050405020304" pitchFamily="18" charset="0"/>
              </a:rPr>
              <a:t>. Data Eng., vol. 24, no. 5, pp. 896–911, May 2012.</a:t>
            </a:r>
            <a:endParaRPr lang="en-IN" sz="1600" dirty="0">
              <a:effectLst/>
              <a:latin typeface="Times New Roman" panose="02020603050405020304" pitchFamily="18" charset="0"/>
              <a:ea typeface="Times New Roman" panose="02020603050405020304" pitchFamily="18" charset="0"/>
            </a:endParaRPr>
          </a:p>
          <a:p>
            <a:pPr marL="742950" marR="400050" lvl="1" indent="-285750" algn="just">
              <a:lnSpc>
                <a:spcPct val="151000"/>
              </a:lnSpc>
              <a:spcBef>
                <a:spcPts val="740"/>
              </a:spcBef>
              <a:spcAft>
                <a:spcPts val="0"/>
              </a:spcAft>
              <a:buSzPts val="1400"/>
              <a:buFont typeface="Times New Roman" panose="02020603050405020304" pitchFamily="18" charset="0"/>
              <a:buAutoNum type="arabicPeriod"/>
              <a:tabLst>
                <a:tab pos="1055370" algn="l"/>
              </a:tabLst>
            </a:pPr>
            <a:endParaRPr lang="en-IN" sz="1600" dirty="0">
              <a:effectLst/>
              <a:latin typeface="Times New Roman" panose="02020603050405020304" pitchFamily="18" charset="0"/>
              <a:ea typeface="Times New Roman" panose="02020603050405020304" pitchFamily="18" charset="0"/>
            </a:endParaRPr>
          </a:p>
          <a:p>
            <a:pPr marL="0" indent="0">
              <a:spcBef>
                <a:spcPts val="10"/>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153016204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a:p>
        </p:txBody>
      </p:sp>
    </p:spTree>
    <p:extLst>
      <p:ext uri="{BB962C8B-B14F-4D97-AF65-F5344CB8AC3E}">
        <p14:creationId xmlns:p14="http://schemas.microsoft.com/office/powerpoint/2010/main" val="227396506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In today's dynamic job market, career guidance is vital for aligning individuals with suitable opportunities. This project develops a skill/job recommender application using AI and open-source data. The web-based platform assesses users' skills through questions for accurate recommendations.</a:t>
            </a: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AI-driven engine matches users with career paths based on their skills, interests, and market demand. The application offers curated educational resources and integrates a chatbot for personalized guidance from professionals. By leveraging technology, this project empowers aspiring youth to make informed decisions and pursue meaningful career opportunities.</a:t>
            </a: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systems primarily offer job recommendations based on user searches, but they often lack comprehensive guidance for further skill development. These platforms do not provide adequate resources for users to enhance their knowledge in the recommended skill sets. Additionally, they fall short in facilitating effective communication between skilled professionals and users seeking advice. There is a significant gap in providing a holistic career development experience, encompassing not just job matching, but also continuous learning and mentorship opportunities. This highlights the need for a more integrated platform that combines job recommendations, skill enhancement resources, and direct access to expert guidance.</a:t>
            </a: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solidFill>
                  <a:srgbClr val="242424"/>
                </a:solidFill>
                <a:effectLst/>
                <a:latin typeface="Times New Roman" panose="02020603050405020304" pitchFamily="18" charset="0"/>
                <a:ea typeface="Times New Roman" panose="02020603050405020304" pitchFamily="18" charset="0"/>
              </a:rPr>
              <a:t>The proposed system aims to address the limitations of existing platforms by offering a comprehensive career guidance solution. It features an AI-driven job recommendation engine that matches users with suitable career paths based on their skills, interests, and market demand. The platform assesses users' knowledge and skills through a series of questions and enhances accuracy by using UiPath automation to extract skillsets from resumes.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solidFill>
                  <a:srgbClr val="242424"/>
                </a:solidFill>
                <a:effectLst/>
                <a:latin typeface="Times New Roman" panose="02020603050405020304" pitchFamily="18" charset="0"/>
                <a:ea typeface="Times New Roman" panose="02020603050405020304" pitchFamily="18" charset="0"/>
              </a:rPr>
              <a:t>Beyond job matching, the system provides curated links to educational resources, notes, and websites, empowering users to improve their skills and knowledge in their chosen fields. It also integrates a chatbot for personalized guidance, enabling direct interaction with skilled professionals for advice and mentorship.</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solidFill>
                  <a:srgbClr val="242424"/>
                </a:solidFill>
                <a:effectLst/>
                <a:latin typeface="Times New Roman" panose="02020603050405020304" pitchFamily="18" charset="0"/>
                <a:ea typeface="Times New Roman" panose="02020603050405020304" pitchFamily="18" charset="0"/>
              </a:rPr>
              <a:t>By combining job recommendations with continuous learning and expert support, the proposed system aims to empower users to make informed career decisions and pursue meaningful opportunities, addressing the gaps in current career guidance platforms.</a:t>
            </a:r>
            <a:endParaRPr lang="en-IN" sz="2800"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Content Placeholder 4">
            <a:extLst>
              <a:ext uri="{FF2B5EF4-FFF2-40B4-BE49-F238E27FC236}">
                <a16:creationId xmlns:a16="http://schemas.microsoft.com/office/drawing/2014/main" id="{890DA177-C96A-F8F3-3AB8-04E3EA9FC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690" y="1746251"/>
            <a:ext cx="6932239" cy="4267200"/>
          </a:xfrm>
          <a:prstGeom prst="rect">
            <a:avLst/>
          </a:prstGeom>
        </p:spPr>
      </p:pic>
    </p:spTree>
    <p:extLst>
      <p:ext uri="{BB962C8B-B14F-4D97-AF65-F5344CB8AC3E}">
        <p14:creationId xmlns:p14="http://schemas.microsoft.com/office/powerpoint/2010/main" val="106677792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Profile Module</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Resume Parsing Module</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AI-Driven Job Recommendation Engine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Educational Resources Module</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Mentorship and Guidance Module</a:t>
            </a:r>
          </a:p>
          <a:p>
            <a:pPr marL="0" indent="0" algn="just">
              <a:lnSpc>
                <a:spcPct val="150000"/>
              </a:lnSpc>
              <a:buNone/>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Profile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Users create profiles detailing their professional background, skills, education, and career aspirations.</a:t>
            </a:r>
          </a:p>
          <a:p>
            <a:pPr marL="0" indent="0">
              <a:buClr>
                <a:srgbClr val="CC0000"/>
              </a:buClr>
              <a:buNone/>
              <a:defRPr/>
            </a:pPr>
            <a:endParaRPr lang="en-US" altLang="en-US" sz="2400"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This module collects comprehensive information about users to tailor recommendations effectively. It may include sections for users to input their past job titles, industries they've worked in, educational qualifications, certifications, and specific skills they possess.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Resume Parsing Module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a:t>
            </a:r>
            <a:r>
              <a:rPr lang="en-US" altLang="en-US" sz="2400" dirty="0">
                <a:latin typeface="Times New Roman" panose="02020603050405020304" pitchFamily="18" charset="0"/>
              </a:rPr>
              <a:t>: Automatically extracts and analyzes key information from user-uploaded resumes.</a:t>
            </a:r>
          </a:p>
          <a:p>
            <a:pPr marL="0" indent="0">
              <a:buClr>
                <a:srgbClr val="CC0000"/>
              </a:buClr>
              <a:buNone/>
              <a:defRPr/>
            </a:pPr>
            <a:endParaRPr lang="en-US" altLang="en-US" sz="2400" b="1"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Utilizing technologies like natural language processing (NLP) and machine learning, this module scans resumes to identify skills, work experience, education, and achievements. It ensures that users' profiles are accurately represented and that job recommendations are aligned with their qualifications</a:t>
            </a:r>
            <a:r>
              <a:rPr lang="en-US" altLang="en-US" sz="2400" b="1" dirty="0">
                <a:latin typeface="Times New Roman" panose="02020603050405020304" pitchFamily="18" charset="0"/>
              </a:rPr>
              <a:t>.</a:t>
            </a:r>
          </a:p>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24574842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a:buClr>
                <a:srgbClr val="CC0000"/>
              </a:buClr>
              <a:defRP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AI-Driven Job Recommendation Engine</a:t>
            </a:r>
            <a:r>
              <a:rPr kumimoji="0" lang="en-US" altLang="en-US" sz="2800" b="1"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b="1" noProof="0" dirty="0">
                <a:latin typeface="Times New Roman" panose="02020603050405020304" pitchFamily="18" charset="0"/>
              </a:rPr>
              <a:t> </a:t>
            </a:r>
          </a:p>
          <a:p>
            <a:pPr marL="0" indent="0">
              <a:buClr>
                <a:srgbClr val="CC0000"/>
              </a:buClr>
              <a:buNone/>
              <a:defRPr/>
            </a:pPr>
            <a:r>
              <a:rPr lang="en-US" altLang="en-US" sz="2400" b="1" dirty="0">
                <a:latin typeface="Times New Roman" panose="02020603050405020304" pitchFamily="18" charset="0"/>
              </a:rPr>
              <a:t>Functionality: </a:t>
            </a:r>
            <a:r>
              <a:rPr lang="en-US" altLang="en-US" sz="2400" dirty="0">
                <a:latin typeface="Times New Roman" panose="02020603050405020304" pitchFamily="18" charset="0"/>
              </a:rPr>
              <a:t>Matches users with relevant job opportunities based on their profiles, skills, and preferences</a:t>
            </a:r>
            <a:r>
              <a:rPr lang="en-US" altLang="en-US" sz="2400" b="1" dirty="0">
                <a:latin typeface="Times New Roman" panose="02020603050405020304" pitchFamily="18" charset="0"/>
              </a:rPr>
              <a:t>.</a:t>
            </a:r>
          </a:p>
          <a:p>
            <a:pPr marL="0" indent="0">
              <a:buClr>
                <a:srgbClr val="CC0000"/>
              </a:buClr>
              <a:buNone/>
              <a:defRPr/>
            </a:pPr>
            <a:endParaRPr lang="en-US" altLang="en-US" sz="2400" b="1" dirty="0">
              <a:latin typeface="Times New Roman" panose="02020603050405020304" pitchFamily="18" charset="0"/>
            </a:endParaRPr>
          </a:p>
          <a:p>
            <a:pPr marL="0" indent="0">
              <a:buClr>
                <a:srgbClr val="CC0000"/>
              </a:buClr>
              <a:buNone/>
              <a:defRPr/>
            </a:pPr>
            <a:r>
              <a:rPr lang="en-US" altLang="en-US" sz="2400" b="1" dirty="0">
                <a:latin typeface="Times New Roman" panose="02020603050405020304" pitchFamily="18" charset="0"/>
              </a:rPr>
              <a:t>Elaboration: </a:t>
            </a:r>
            <a:r>
              <a:rPr lang="en-US" altLang="en-US" sz="2400" dirty="0">
                <a:latin typeface="Times New Roman" panose="02020603050405020304" pitchFamily="18" charset="0"/>
              </a:rPr>
              <a:t>This module employs sophisticated algorithms to analyze user data, job postings, and market trends. It considers factors such as location, salary expectations, career level, and industry preferences to provide personalized job recommendations. It continually learns from user interactions to improve accuracy over time.</a:t>
            </a:r>
            <a:br>
              <a:rPr kumimoji="0" lang="en-IN" altLang="en-US" sz="280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320415326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278</TotalTime>
  <Words>1288</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for each modules</vt:lpstr>
      <vt:lpstr>Functional Description for each modules</vt:lpstr>
      <vt:lpstr>Functional Description for each modules</vt:lpstr>
      <vt:lpstr>Functional Description for each modules</vt:lpstr>
      <vt:lpstr>Output</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AKALYA GOPAL</cp:lastModifiedBy>
  <cp:revision>17</cp:revision>
  <dcterms:created xsi:type="dcterms:W3CDTF">2023-08-03T04:32:32Z</dcterms:created>
  <dcterms:modified xsi:type="dcterms:W3CDTF">2024-05-19T15:01:27Z</dcterms:modified>
</cp:coreProperties>
</file>