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6" r:id="rId9"/>
    <p:sldId id="265"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0" d="100"/>
          <a:sy n="70" d="100"/>
        </p:scale>
        <p:origin x="60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368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5" name="Text 2"/>
          <p:cNvSpPr/>
          <p:nvPr/>
        </p:nvSpPr>
        <p:spPr>
          <a:xfrm>
            <a:off x="833199" y="740229"/>
            <a:ext cx="8103972" cy="2993571"/>
          </a:xfrm>
          <a:prstGeom prst="rect">
            <a:avLst/>
          </a:prstGeom>
          <a:noFill/>
          <a:ln/>
        </p:spPr>
        <p:txBody>
          <a:bodyPr wrap="square" rtlCol="0" anchor="t"/>
          <a:lstStyle/>
          <a:p>
            <a:pPr marL="0" indent="0">
              <a:lnSpc>
                <a:spcPts val="7545"/>
              </a:lnSpc>
              <a:buNone/>
            </a:pPr>
            <a:r>
              <a:rPr lang="en-US" sz="6036" b="1" dirty="0">
                <a:solidFill>
                  <a:srgbClr val="443728"/>
                </a:solidFill>
                <a:latin typeface="Crimson Pro" pitchFamily="34" charset="0"/>
                <a:ea typeface="Crimson Pro" pitchFamily="34" charset="-122"/>
                <a:cs typeface="Crimson Pro" pitchFamily="34" charset="-120"/>
              </a:rPr>
              <a:t>ML ASSISTED IMAGE PROCESSING SOFTWARE FOR MEDICINAL PLANTS</a:t>
            </a:r>
            <a:endParaRPr lang="en-US" sz="6036" dirty="0"/>
          </a:p>
        </p:txBody>
      </p:sp>
      <p:sp>
        <p:nvSpPr>
          <p:cNvPr id="6" name="Text 3"/>
          <p:cNvSpPr/>
          <p:nvPr/>
        </p:nvSpPr>
        <p:spPr>
          <a:xfrm>
            <a:off x="833199" y="4114800"/>
            <a:ext cx="7477601" cy="2231571"/>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This presentation introduces an innovative Python-based software solution that leverages the YOLO (You Only Look Once) algorithm v8 to enable efficient and accurate image processing of medicinal plants. The software aims to revolutionize the field of plant management by providing a powerful, streamlined tool for researchers and practitioners.</a:t>
            </a:r>
            <a:endParaRPr lang="en-US" sz="1750" dirty="0"/>
          </a:p>
        </p:txBody>
      </p:sp>
      <p:sp>
        <p:nvSpPr>
          <p:cNvPr id="8" name="TextBox 7">
            <a:extLst>
              <a:ext uri="{FF2B5EF4-FFF2-40B4-BE49-F238E27FC236}">
                <a16:creationId xmlns:a16="http://schemas.microsoft.com/office/drawing/2014/main" id="{5B7C1867-B886-E682-1A36-911E4ADADE9C}"/>
              </a:ext>
            </a:extLst>
          </p:cNvPr>
          <p:cNvSpPr txBox="1"/>
          <p:nvPr/>
        </p:nvSpPr>
        <p:spPr>
          <a:xfrm>
            <a:off x="5105400" y="6596743"/>
            <a:ext cx="3407229" cy="646331"/>
          </a:xfrm>
          <a:prstGeom prst="rect">
            <a:avLst/>
          </a:prstGeom>
          <a:noFill/>
        </p:spPr>
        <p:txBody>
          <a:bodyPr wrap="square" rtlCol="0">
            <a:spAutoFit/>
          </a:bodyPr>
          <a:lstStyle/>
          <a:p>
            <a:r>
              <a:rPr lang="en-US" dirty="0"/>
              <a:t>AKALYA G     (210701021)</a:t>
            </a:r>
          </a:p>
          <a:p>
            <a:r>
              <a:rPr lang="en-US" dirty="0"/>
              <a:t>ARAVIND S   (210701033)</a:t>
            </a:r>
          </a:p>
        </p:txBody>
      </p:sp>
      <p:pic>
        <p:nvPicPr>
          <p:cNvPr id="11" name="Picture 10">
            <a:extLst>
              <a:ext uri="{FF2B5EF4-FFF2-40B4-BE49-F238E27FC236}">
                <a16:creationId xmlns:a16="http://schemas.microsoft.com/office/drawing/2014/main" id="{0FD388B1-8FFF-2A36-536A-10B74CF0DBA9}"/>
              </a:ext>
            </a:extLst>
          </p:cNvPr>
          <p:cNvPicPr>
            <a:picLocks noChangeAspect="1"/>
          </p:cNvPicPr>
          <p:nvPr/>
        </p:nvPicPr>
        <p:blipFill rotWithShape="1">
          <a:blip r:embed="rId3"/>
          <a:srcRect b="15609"/>
          <a:stretch/>
        </p:blipFill>
        <p:spPr>
          <a:xfrm>
            <a:off x="9143999"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707572"/>
            <a:ext cx="4544344" cy="2521524"/>
          </a:xfrm>
          <a:prstGeom prst="rect">
            <a:avLst/>
          </a:prstGeom>
          <a:noFill/>
          <a:ln/>
        </p:spPr>
        <p:txBody>
          <a:bodyPr wrap="none" rtlCol="0" anchor="t"/>
          <a:lstStyle/>
          <a:p>
            <a:pPr marL="0" indent="0">
              <a:lnSpc>
                <a:spcPts val="5468"/>
              </a:lnSpc>
              <a:buNone/>
            </a:pPr>
            <a:r>
              <a:rPr lang="en-US" sz="5400" b="1" dirty="0">
                <a:solidFill>
                  <a:srgbClr val="443728"/>
                </a:solidFill>
                <a:latin typeface="Crimson Pro" pitchFamily="34" charset="0"/>
                <a:ea typeface="Crimson Pro" pitchFamily="34" charset="-122"/>
                <a:cs typeface="Crimson Pro" pitchFamily="34" charset="-120"/>
              </a:rPr>
              <a:t>ABSTRACT</a:t>
            </a:r>
            <a:endParaRPr lang="en-US" sz="4800" dirty="0"/>
          </a:p>
        </p:txBody>
      </p:sp>
      <p:sp>
        <p:nvSpPr>
          <p:cNvPr id="6" name="Text 3"/>
          <p:cNvSpPr/>
          <p:nvPr/>
        </p:nvSpPr>
        <p:spPr>
          <a:xfrm>
            <a:off x="833199" y="1632858"/>
            <a:ext cx="7477601" cy="4061902"/>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This project automates the detection and classification of medicinal plants using the YOLOv8 (You Only Look Once) object detection algorithm. Traditional identification methods are labor-intensive and require expert knowledge, limiting large-scale applications. By fine-tuning the pre-trained YOLOv8 model with a custom dataset of annotated plant images, the system achieves high accuracy in real-time plant identification. The training involves setting up a configuration file (</a:t>
            </a:r>
            <a:r>
              <a:rPr lang="en-US" sz="1750" dirty="0" err="1">
                <a:solidFill>
                  <a:srgbClr val="443728"/>
                </a:solidFill>
                <a:latin typeface="Open Sans" pitchFamily="34" charset="0"/>
                <a:ea typeface="Open Sans" pitchFamily="34" charset="-122"/>
                <a:cs typeface="Open Sans" pitchFamily="34" charset="-120"/>
              </a:rPr>
              <a:t>data.yaml</a:t>
            </a:r>
            <a:r>
              <a:rPr lang="en-US" sz="1750" dirty="0">
                <a:solidFill>
                  <a:srgbClr val="443728"/>
                </a:solidFill>
                <a:latin typeface="Open Sans" pitchFamily="34" charset="0"/>
                <a:ea typeface="Open Sans" pitchFamily="34" charset="-122"/>
                <a:cs typeface="Open Sans" pitchFamily="34" charset="-120"/>
              </a:rPr>
              <a:t>) and evaluating the model with a test set. The resulting system provides visual and textual outputs of detected plants, aiding botanical research, conservation, and agriculture by streamlining the identification process.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435430"/>
            <a:ext cx="5554980" cy="2793666"/>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EXISTING SYSTEM</a:t>
            </a:r>
            <a:endParaRPr lang="en-US" sz="4374" dirty="0"/>
          </a:p>
        </p:txBody>
      </p:sp>
      <p:sp>
        <p:nvSpPr>
          <p:cNvPr id="6" name="Text 3"/>
          <p:cNvSpPr/>
          <p:nvPr/>
        </p:nvSpPr>
        <p:spPr>
          <a:xfrm>
            <a:off x="833199" y="1382486"/>
            <a:ext cx="7477601" cy="477882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current approach to identifying medicinal plants typically involves manual observation by botanical experts, aided by field guides and taxonomic keys. This process is labor-intensive, time-consuming, and subjective, leading to inconsistencies in identification results. Expert dependence restricts scalability, while the lack of accessibility to botanical expertise limits the applicability of traditional methods. Moreover, manual processes are prone to errors, especially in large-scale surveys or remote regions. As a result, there is a growing need for automated systems to improve the efficiency and accuracy of medicinal plant identification, addressing the limitations of traditional methods and facilitating broader access to plant identification capabilities.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288375"/>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PROPOSED SYSTEM</a:t>
            </a:r>
            <a:endParaRPr lang="en-US" sz="4374" dirty="0"/>
          </a:p>
        </p:txBody>
      </p:sp>
      <p:sp>
        <p:nvSpPr>
          <p:cNvPr id="5" name="Text 3"/>
          <p:cNvSpPr/>
          <p:nvPr/>
        </p:nvSpPr>
        <p:spPr>
          <a:xfrm>
            <a:off x="2037993" y="2337911"/>
            <a:ext cx="10554414"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The proposed system leverages the power of the YOLO (You Only Look Once) algorithm v8 to revolutionize the way medicinal plants are identified, classified, and monitored. By harnessing advanced machine learning and computer vision techniques, this innovative software solution offers a streamlined and highly accurate approach to plant management.</a:t>
            </a:r>
            <a:endParaRPr lang="en-US" sz="1750" dirty="0"/>
          </a:p>
        </p:txBody>
      </p:sp>
      <p:sp>
        <p:nvSpPr>
          <p:cNvPr id="6" name="Text 4"/>
          <p:cNvSpPr/>
          <p:nvPr/>
        </p:nvSpPr>
        <p:spPr>
          <a:xfrm>
            <a:off x="2393394" y="4009430"/>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Automated Plant Identification:</a:t>
            </a:r>
            <a:r>
              <a:rPr lang="en-US" sz="1750" dirty="0">
                <a:solidFill>
                  <a:srgbClr val="443728"/>
                </a:solidFill>
                <a:latin typeface="Open Sans" pitchFamily="34" charset="0"/>
                <a:ea typeface="Open Sans" pitchFamily="34" charset="-122"/>
                <a:cs typeface="Open Sans" pitchFamily="34" charset="-120"/>
              </a:rPr>
              <a:t> The system can rapidly and precisely identify a wide variety of medicinal plant species, reducing the reliance on manual, error-prone methods.</a:t>
            </a:r>
            <a:endParaRPr lang="en-US" sz="1750" dirty="0"/>
          </a:p>
        </p:txBody>
      </p:sp>
      <p:sp>
        <p:nvSpPr>
          <p:cNvPr id="7" name="Text 5"/>
          <p:cNvSpPr/>
          <p:nvPr/>
        </p:nvSpPr>
        <p:spPr>
          <a:xfrm>
            <a:off x="2393394" y="4809053"/>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Intelligent Classification:</a:t>
            </a:r>
            <a:r>
              <a:rPr lang="en-US" sz="1750" dirty="0">
                <a:solidFill>
                  <a:srgbClr val="443728"/>
                </a:solidFill>
                <a:latin typeface="Open Sans" pitchFamily="34" charset="0"/>
                <a:ea typeface="Open Sans" pitchFamily="34" charset="-122"/>
                <a:cs typeface="Open Sans" pitchFamily="34" charset="-120"/>
              </a:rPr>
              <a:t> The software categorizes medicinal plants based on their unique visual characteristics, enabling researchers and practitioners to efficiently manage and track different plant varieties.</a:t>
            </a:r>
            <a:endParaRPr lang="en-US" sz="1750" dirty="0"/>
          </a:p>
        </p:txBody>
      </p:sp>
      <p:sp>
        <p:nvSpPr>
          <p:cNvPr id="8" name="Text 6"/>
          <p:cNvSpPr/>
          <p:nvPr/>
        </p:nvSpPr>
        <p:spPr>
          <a:xfrm>
            <a:off x="2393394" y="5964079"/>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Real-time Monitoring:</a:t>
            </a:r>
            <a:r>
              <a:rPr lang="en-US" sz="1750" dirty="0">
                <a:solidFill>
                  <a:srgbClr val="443728"/>
                </a:solidFill>
                <a:latin typeface="Open Sans" pitchFamily="34" charset="0"/>
                <a:ea typeface="Open Sans" pitchFamily="34" charset="-122"/>
                <a:cs typeface="Open Sans" pitchFamily="34" charset="-120"/>
              </a:rPr>
              <a:t> The system can continuously monitor medicinal plant populations, providing valuable insights into growth patterns, health status, and environmental factors that influence their well-being.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txBody>
          <a:bodyPr/>
          <a:lstStyle/>
          <a:p>
            <a:endParaRPr lang="en-US" dirty="0"/>
          </a:p>
        </p:txBody>
      </p:sp>
      <p:pic>
        <p:nvPicPr>
          <p:cNvPr id="5" name="Image 1" descr="preencoded.png"/>
          <p:cNvPicPr>
            <a:picLocks noChangeAspect="1"/>
          </p:cNvPicPr>
          <p:nvPr/>
        </p:nvPicPr>
        <p:blipFill>
          <a:blip r:embed="rId3"/>
          <a:stretch>
            <a:fillRect/>
          </a:stretch>
        </p:blipFill>
        <p:spPr>
          <a:xfrm>
            <a:off x="1143000" y="1260438"/>
            <a:ext cx="12747171" cy="6658257"/>
          </a:xfrm>
          <a:prstGeom prst="rect">
            <a:avLst/>
          </a:prstGeom>
        </p:spPr>
      </p:pic>
      <p:sp>
        <p:nvSpPr>
          <p:cNvPr id="6" name="Text 2"/>
          <p:cNvSpPr/>
          <p:nvPr/>
        </p:nvSpPr>
        <p:spPr>
          <a:xfrm>
            <a:off x="4571999" y="544287"/>
            <a:ext cx="6128657" cy="902230"/>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ARCHITECTURE DIAGRAM</a:t>
            </a:r>
            <a:endParaRPr lang="en-US" sz="4374" dirty="0"/>
          </a:p>
        </p:txBody>
      </p:sp>
      <p:sp>
        <p:nvSpPr>
          <p:cNvPr id="7" name="Text 3"/>
          <p:cNvSpPr/>
          <p:nvPr/>
        </p:nvSpPr>
        <p:spPr>
          <a:xfrm>
            <a:off x="833199" y="3259693"/>
            <a:ext cx="7477601" cy="1421606"/>
          </a:xfrm>
          <a:prstGeom prst="rect">
            <a:avLst/>
          </a:prstGeom>
          <a:noFill/>
          <a:ln/>
        </p:spPr>
        <p:txBody>
          <a:bodyPr wrap="square" rtlCol="0" anchor="t"/>
          <a:lstStyle/>
          <a:p>
            <a:pPr marL="0" indent="0">
              <a:lnSpc>
                <a:spcPts val="2799"/>
              </a:lnSpc>
              <a:buNone/>
            </a:pPr>
            <a:endParaRPr lang="en-US" sz="1750" dirty="0"/>
          </a:p>
        </p:txBody>
      </p:sp>
      <p:sp>
        <p:nvSpPr>
          <p:cNvPr id="8" name="Text 4"/>
          <p:cNvSpPr/>
          <p:nvPr/>
        </p:nvSpPr>
        <p:spPr>
          <a:xfrm>
            <a:off x="833199" y="4931212"/>
            <a:ext cx="7477601" cy="1066205"/>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720821" y="278096"/>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MODULES DESCRIPTION</a:t>
            </a:r>
            <a:endParaRPr lang="en-US" sz="4374" dirty="0"/>
          </a:p>
        </p:txBody>
      </p:sp>
      <p:sp>
        <p:nvSpPr>
          <p:cNvPr id="5" name="Shape 3"/>
          <p:cNvSpPr/>
          <p:nvPr/>
        </p:nvSpPr>
        <p:spPr>
          <a:xfrm>
            <a:off x="708625" y="1393475"/>
            <a:ext cx="6483294" cy="3148642"/>
          </a:xfrm>
          <a:prstGeom prst="roundRect">
            <a:avLst>
              <a:gd name="adj" fmla="val 4234"/>
            </a:avLst>
          </a:prstGeom>
          <a:solidFill>
            <a:srgbClr val="EBE2E0"/>
          </a:solidFill>
          <a:ln w="7620">
            <a:solidFill>
              <a:srgbClr val="D1C8C6"/>
            </a:solidFill>
            <a:prstDash val="solid"/>
          </a:ln>
        </p:spPr>
        <p:txBody>
          <a:bodyPr/>
          <a:lstStyle/>
          <a:p>
            <a:endParaRPr lang="en-US" dirty="0"/>
          </a:p>
        </p:txBody>
      </p:sp>
      <p:sp>
        <p:nvSpPr>
          <p:cNvPr id="6" name="Text 4"/>
          <p:cNvSpPr/>
          <p:nvPr/>
        </p:nvSpPr>
        <p:spPr>
          <a:xfrm>
            <a:off x="1184978" y="1652274"/>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Dataset Collection and Annotation Module:</a:t>
            </a:r>
            <a:endParaRPr lang="en-US" sz="2187" dirty="0"/>
          </a:p>
        </p:txBody>
      </p:sp>
      <p:sp>
        <p:nvSpPr>
          <p:cNvPr id="7" name="Text 5"/>
          <p:cNvSpPr/>
          <p:nvPr/>
        </p:nvSpPr>
        <p:spPr>
          <a:xfrm>
            <a:off x="720821" y="2132690"/>
            <a:ext cx="6483294" cy="2308681"/>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This module focuses on acquiring a diverse set of annotated medicinal plant images. Through Data Sourcing, images will be gathered from botanical gardens, online repositories, and herbarium collections. Data Annotation will involve manual annotation by experts, marking bounding boxes around plant instances and assigning class labels.</a:t>
            </a:r>
            <a:endParaRPr lang="en-US" sz="1750" dirty="0"/>
          </a:p>
        </p:txBody>
      </p:sp>
      <p:sp>
        <p:nvSpPr>
          <p:cNvPr id="8" name="Shape 6"/>
          <p:cNvSpPr/>
          <p:nvPr/>
        </p:nvSpPr>
        <p:spPr>
          <a:xfrm>
            <a:off x="7426285" y="1424431"/>
            <a:ext cx="6483294" cy="3148642"/>
          </a:xfrm>
          <a:prstGeom prst="roundRect">
            <a:avLst>
              <a:gd name="adj" fmla="val 4234"/>
            </a:avLst>
          </a:prstGeom>
          <a:solidFill>
            <a:srgbClr val="EBE2E0"/>
          </a:solidFill>
          <a:ln w="7620">
            <a:solidFill>
              <a:srgbClr val="D1C8C6"/>
            </a:solidFill>
            <a:prstDash val="solid"/>
          </a:ln>
        </p:spPr>
      </p:sp>
      <p:sp>
        <p:nvSpPr>
          <p:cNvPr id="9" name="Text 7"/>
          <p:cNvSpPr/>
          <p:nvPr/>
        </p:nvSpPr>
        <p:spPr>
          <a:xfrm>
            <a:off x="7656076" y="1652274"/>
            <a:ext cx="2777490" cy="1136170"/>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Model Training and Optimization Module:</a:t>
            </a:r>
            <a:endParaRPr lang="en-US" sz="2187" dirty="0"/>
          </a:p>
        </p:txBody>
      </p:sp>
      <p:sp>
        <p:nvSpPr>
          <p:cNvPr id="10" name="Text 8"/>
          <p:cNvSpPr/>
          <p:nvPr/>
        </p:nvSpPr>
        <p:spPr>
          <a:xfrm>
            <a:off x="7656076" y="2132690"/>
            <a:ext cx="6147010" cy="2210591"/>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Here, the YOLOv8 model will be fine-tuned for medicinal plant detection. Model Architecture Selection will determine the best YOLOv8 variant. Transfer Learning will utilize pre-trained weights for faster training, while Hyperparameter Optimization will optimize parameters for accuracy and efficiency.</a:t>
            </a:r>
            <a:endParaRPr lang="en-US" sz="1750" dirty="0"/>
          </a:p>
        </p:txBody>
      </p:sp>
      <p:sp>
        <p:nvSpPr>
          <p:cNvPr id="11" name="Shape 9"/>
          <p:cNvSpPr/>
          <p:nvPr/>
        </p:nvSpPr>
        <p:spPr>
          <a:xfrm>
            <a:off x="720821" y="4795242"/>
            <a:ext cx="6483294" cy="2933615"/>
          </a:xfrm>
          <a:prstGeom prst="roundRect">
            <a:avLst>
              <a:gd name="adj" fmla="val 4234"/>
            </a:avLst>
          </a:prstGeom>
          <a:solidFill>
            <a:srgbClr val="EBE2E0"/>
          </a:solidFill>
          <a:ln w="7620">
            <a:solidFill>
              <a:srgbClr val="D1C8C6"/>
            </a:solidFill>
            <a:prstDash val="solid"/>
          </a:ln>
        </p:spPr>
      </p:sp>
      <p:sp>
        <p:nvSpPr>
          <p:cNvPr id="12" name="Text 10"/>
          <p:cNvSpPr/>
          <p:nvPr/>
        </p:nvSpPr>
        <p:spPr>
          <a:xfrm>
            <a:off x="1426029" y="4963123"/>
            <a:ext cx="3619244" cy="40909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System Development Module:</a:t>
            </a:r>
            <a:endParaRPr lang="en-US" sz="2187" dirty="0"/>
          </a:p>
        </p:txBody>
      </p:sp>
      <p:sp>
        <p:nvSpPr>
          <p:cNvPr id="13" name="Text 11"/>
          <p:cNvSpPr/>
          <p:nvPr/>
        </p:nvSpPr>
        <p:spPr>
          <a:xfrm>
            <a:off x="720820" y="5372219"/>
            <a:ext cx="6594379" cy="2356637"/>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This module aims to create an intuitive system for dataset management and model training. User Interface Design will craft an easy-to-use interface for image uploading and annotation. Backend Development will ensure robustness in data storage and model training pipelines. Result Visualization will provide tools for analyzing detection results.</a:t>
            </a:r>
            <a:endParaRPr lang="en-US" sz="1750" dirty="0"/>
          </a:p>
        </p:txBody>
      </p:sp>
      <p:sp>
        <p:nvSpPr>
          <p:cNvPr id="14" name="Shape 12"/>
          <p:cNvSpPr/>
          <p:nvPr/>
        </p:nvSpPr>
        <p:spPr>
          <a:xfrm>
            <a:off x="7426285" y="4795241"/>
            <a:ext cx="6483294" cy="2933615"/>
          </a:xfrm>
          <a:prstGeom prst="roundRect">
            <a:avLst>
              <a:gd name="adj" fmla="val 4234"/>
            </a:avLst>
          </a:prstGeom>
          <a:solidFill>
            <a:srgbClr val="EBE2E0"/>
          </a:solidFill>
          <a:ln w="7620">
            <a:solidFill>
              <a:srgbClr val="D1C8C6"/>
            </a:solidFill>
            <a:prstDash val="solid"/>
          </a:ln>
        </p:spPr>
      </p:sp>
      <p:sp>
        <p:nvSpPr>
          <p:cNvPr id="15" name="Text 13"/>
          <p:cNvSpPr/>
          <p:nvPr/>
        </p:nvSpPr>
        <p:spPr>
          <a:xfrm>
            <a:off x="7636667" y="4942567"/>
            <a:ext cx="2812613"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Evaluation and Deployment Module:</a:t>
            </a:r>
            <a:endParaRPr lang="en-US" sz="2187" dirty="0"/>
          </a:p>
        </p:txBody>
      </p:sp>
      <p:sp>
        <p:nvSpPr>
          <p:cNvPr id="16" name="Text 14"/>
          <p:cNvSpPr/>
          <p:nvPr/>
        </p:nvSpPr>
        <p:spPr>
          <a:xfrm>
            <a:off x="7656076" y="5372219"/>
            <a:ext cx="6253503" cy="1554837"/>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Before deployment, the model's performance will be thoroughly evaluated. Performance Evaluation will assess metrics like accuracy and precision. Cross-Validation will ensure the model's generalization across different conditions. Deployment will integrate the model into existing systems for practical use.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txBody>
          <a:bodyPr/>
          <a:lstStyle/>
          <a:p>
            <a:endParaRPr lang="en-US" dirty="0"/>
          </a:p>
        </p:txBody>
      </p:sp>
      <p:sp>
        <p:nvSpPr>
          <p:cNvPr id="4" name="Text 2"/>
          <p:cNvSpPr/>
          <p:nvPr/>
        </p:nvSpPr>
        <p:spPr>
          <a:xfrm>
            <a:off x="1036507" y="231848"/>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OUTPUT </a:t>
            </a:r>
            <a:endParaRPr lang="en-US" sz="4374" dirty="0"/>
          </a:p>
        </p:txBody>
      </p:sp>
      <p:sp>
        <p:nvSpPr>
          <p:cNvPr id="6" name="Text 3"/>
          <p:cNvSpPr/>
          <p:nvPr/>
        </p:nvSpPr>
        <p:spPr>
          <a:xfrm>
            <a:off x="2037993" y="4357211"/>
            <a:ext cx="2777490" cy="347186"/>
          </a:xfrm>
          <a:prstGeom prst="rect">
            <a:avLst/>
          </a:prstGeom>
          <a:noFill/>
          <a:ln/>
        </p:spPr>
        <p:txBody>
          <a:bodyPr wrap="none" rtlCol="0" anchor="t"/>
          <a:lstStyle/>
          <a:p>
            <a:pPr marL="0" indent="0" algn="l">
              <a:lnSpc>
                <a:spcPts val="2734"/>
              </a:lnSpc>
              <a:buNone/>
            </a:pPr>
            <a:endParaRPr lang="en-US" sz="2187" dirty="0"/>
          </a:p>
        </p:txBody>
      </p:sp>
      <p:sp>
        <p:nvSpPr>
          <p:cNvPr id="7" name="Text 4"/>
          <p:cNvSpPr/>
          <p:nvPr/>
        </p:nvSpPr>
        <p:spPr>
          <a:xfrm>
            <a:off x="2037993" y="4837628"/>
            <a:ext cx="3295888" cy="2487811"/>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9477137" y="1341986"/>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Accurate Identification</a:t>
            </a:r>
            <a:endParaRPr lang="en-US" sz="2187" dirty="0"/>
          </a:p>
        </p:txBody>
      </p:sp>
      <p:sp>
        <p:nvSpPr>
          <p:cNvPr id="10" name="Text 6"/>
          <p:cNvSpPr/>
          <p:nvPr/>
        </p:nvSpPr>
        <p:spPr>
          <a:xfrm>
            <a:off x="9501273" y="1869400"/>
            <a:ext cx="3997013" cy="306182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The advanced machine learning algorithms accurately identify and classify a wide range of medicinal plant species, empowering practitioners to effectively manage their collections.</a:t>
            </a:r>
            <a:endParaRPr lang="en-US" sz="1750" dirty="0"/>
          </a:p>
        </p:txBody>
      </p:sp>
      <p:pic>
        <p:nvPicPr>
          <p:cNvPr id="20" name="Picture 19">
            <a:extLst>
              <a:ext uri="{FF2B5EF4-FFF2-40B4-BE49-F238E27FC236}">
                <a16:creationId xmlns:a16="http://schemas.microsoft.com/office/drawing/2014/main" id="{94A57C06-28E5-A607-76A7-BDDC0A6A424C}"/>
              </a:ext>
            </a:extLst>
          </p:cNvPr>
          <p:cNvPicPr>
            <a:picLocks noChangeAspect="1"/>
          </p:cNvPicPr>
          <p:nvPr/>
        </p:nvPicPr>
        <p:blipFill rotWithShape="1">
          <a:blip r:embed="rId3"/>
          <a:srcRect l="63940" t="12831" r="670" b="20002"/>
          <a:stretch/>
        </p:blipFill>
        <p:spPr>
          <a:xfrm>
            <a:off x="1036506" y="1338942"/>
            <a:ext cx="7682951" cy="62919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7"/>
          <p:cNvSpPr/>
          <p:nvPr/>
        </p:nvSpPr>
        <p:spPr>
          <a:xfrm>
            <a:off x="9165773" y="1109005"/>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Identification of Species</a:t>
            </a:r>
            <a:endParaRPr lang="en-US" sz="2187" dirty="0"/>
          </a:p>
        </p:txBody>
      </p:sp>
      <p:sp>
        <p:nvSpPr>
          <p:cNvPr id="13" name="Text 8"/>
          <p:cNvSpPr/>
          <p:nvPr/>
        </p:nvSpPr>
        <p:spPr>
          <a:xfrm>
            <a:off x="9165773" y="2011502"/>
            <a:ext cx="4463141" cy="448726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The trained model output image displays bounding boxes around detected medicinal plant instances, accompanied by class labels identifying the plant species. This output provides a visual representation of the model's successful identification and localization of medicinal plants.</a:t>
            </a:r>
            <a:endParaRPr lang="en-US" sz="1750" dirty="0"/>
          </a:p>
        </p:txBody>
      </p:sp>
      <p:pic>
        <p:nvPicPr>
          <p:cNvPr id="22" name="Picture 21">
            <a:extLst>
              <a:ext uri="{FF2B5EF4-FFF2-40B4-BE49-F238E27FC236}">
                <a16:creationId xmlns:a16="http://schemas.microsoft.com/office/drawing/2014/main" id="{C747ED30-1E7A-4A63-6735-6042BE2D05FB}"/>
              </a:ext>
            </a:extLst>
          </p:cNvPr>
          <p:cNvPicPr>
            <a:picLocks noChangeAspect="1"/>
          </p:cNvPicPr>
          <p:nvPr/>
        </p:nvPicPr>
        <p:blipFill rotWithShape="1">
          <a:blip r:embed="rId2"/>
          <a:srcRect l="63930" t="13265" r="703" b="19826"/>
          <a:stretch/>
        </p:blipFill>
        <p:spPr>
          <a:xfrm>
            <a:off x="1001486" y="1109005"/>
            <a:ext cx="7761514" cy="6379027"/>
          </a:xfrm>
          <a:prstGeom prst="rect">
            <a:avLst/>
          </a:prstGeom>
        </p:spPr>
      </p:pic>
    </p:spTree>
    <p:extLst>
      <p:ext uri="{BB962C8B-B14F-4D97-AF65-F5344CB8AC3E}">
        <p14:creationId xmlns:p14="http://schemas.microsoft.com/office/powerpoint/2010/main" val="25924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30433"/>
          </a:xfrm>
          <a:prstGeom prst="rect">
            <a:avLst/>
          </a:prstGeom>
          <a:solidFill>
            <a:srgbClr val="FFFCFA"/>
          </a:solidFill>
          <a:ln/>
        </p:spPr>
      </p:sp>
      <p:sp>
        <p:nvSpPr>
          <p:cNvPr id="4" name="Text 2"/>
          <p:cNvSpPr/>
          <p:nvPr/>
        </p:nvSpPr>
        <p:spPr>
          <a:xfrm>
            <a:off x="898293" y="364434"/>
            <a:ext cx="5276493" cy="659606"/>
          </a:xfrm>
          <a:prstGeom prst="rect">
            <a:avLst/>
          </a:prstGeom>
          <a:noFill/>
          <a:ln/>
        </p:spPr>
        <p:txBody>
          <a:bodyPr wrap="none" rtlCol="0" anchor="t"/>
          <a:lstStyle/>
          <a:p>
            <a:pPr marL="0" indent="0">
              <a:lnSpc>
                <a:spcPts val="5193"/>
              </a:lnSpc>
              <a:buNone/>
            </a:pPr>
            <a:r>
              <a:rPr lang="en-US" sz="4155" b="1" dirty="0">
                <a:solidFill>
                  <a:srgbClr val="443728"/>
                </a:solidFill>
                <a:latin typeface="Crimson Pro" pitchFamily="34" charset="0"/>
                <a:ea typeface="Crimson Pro" pitchFamily="34" charset="-122"/>
                <a:cs typeface="Crimson Pro" pitchFamily="34" charset="-120"/>
              </a:rPr>
              <a:t>CONCLUSION</a:t>
            </a:r>
            <a:endParaRPr lang="en-US" sz="4155" dirty="0"/>
          </a:p>
        </p:txBody>
      </p:sp>
      <p:sp>
        <p:nvSpPr>
          <p:cNvPr id="5" name="Shape 3"/>
          <p:cNvSpPr/>
          <p:nvPr/>
        </p:nvSpPr>
        <p:spPr>
          <a:xfrm>
            <a:off x="983218" y="1530072"/>
            <a:ext cx="369332" cy="369332"/>
          </a:xfrm>
          <a:prstGeom prst="roundRect">
            <a:avLst>
              <a:gd name="adj" fmla="val 25716"/>
            </a:avLst>
          </a:prstGeom>
          <a:solidFill>
            <a:srgbClr val="EBE2E0"/>
          </a:solidFill>
          <a:ln w="7620">
            <a:solidFill>
              <a:srgbClr val="D1C8C6"/>
            </a:solidFill>
            <a:prstDash val="solid"/>
          </a:ln>
        </p:spPr>
      </p:sp>
      <p:sp>
        <p:nvSpPr>
          <p:cNvPr id="6" name="Text 4"/>
          <p:cNvSpPr/>
          <p:nvPr/>
        </p:nvSpPr>
        <p:spPr>
          <a:xfrm>
            <a:off x="1563766" y="1525004"/>
            <a:ext cx="2638187" cy="329803"/>
          </a:xfrm>
          <a:prstGeom prst="rect">
            <a:avLst/>
          </a:prstGeom>
          <a:noFill/>
          <a:ln/>
        </p:spPr>
        <p:txBody>
          <a:bodyPr wrap="none" rtlCol="0" anchor="t"/>
          <a:lstStyle/>
          <a:p>
            <a:pPr marL="0" indent="0">
              <a:lnSpc>
                <a:spcPts val="2597"/>
              </a:lnSpc>
              <a:buNone/>
            </a:pPr>
            <a:r>
              <a:rPr lang="en-US" sz="2077" b="1" dirty="0">
                <a:solidFill>
                  <a:srgbClr val="443728"/>
                </a:solidFill>
                <a:latin typeface="Crimson Pro" pitchFamily="34" charset="0"/>
                <a:ea typeface="Crimson Pro" pitchFamily="34" charset="-122"/>
                <a:cs typeface="Crimson Pro" pitchFamily="34" charset="-120"/>
              </a:rPr>
              <a:t>Transformative Impact</a:t>
            </a:r>
            <a:endParaRPr lang="en-US" sz="2077" dirty="0"/>
          </a:p>
        </p:txBody>
      </p:sp>
      <p:sp>
        <p:nvSpPr>
          <p:cNvPr id="7" name="Text 5"/>
          <p:cNvSpPr/>
          <p:nvPr/>
        </p:nvSpPr>
        <p:spPr>
          <a:xfrm>
            <a:off x="1563766" y="1915043"/>
            <a:ext cx="4611020" cy="2613413"/>
          </a:xfrm>
          <a:prstGeom prst="rect">
            <a:avLst/>
          </a:prstGeom>
          <a:noFill/>
          <a:ln/>
        </p:spPr>
        <p:txBody>
          <a:bodyPr wrap="square" rtlCol="0" anchor="t"/>
          <a:lstStyle/>
          <a:p>
            <a:pPr marL="0" indent="0">
              <a:lnSpc>
                <a:spcPts val="2659"/>
              </a:lnSpc>
              <a:buNone/>
            </a:pPr>
            <a:r>
              <a:rPr lang="en-US" sz="1662" dirty="0">
                <a:solidFill>
                  <a:srgbClr val="443728"/>
                </a:solidFill>
                <a:latin typeface="Open Sans" pitchFamily="34" charset="0"/>
                <a:ea typeface="Open Sans" pitchFamily="34" charset="-122"/>
                <a:cs typeface="Open Sans" pitchFamily="34" charset="-120"/>
              </a:rPr>
              <a:t>The ML-assisted image processing software for medicinal plants has the potential to revolutionize the field, empowering researchers and practitioners to manage and optimize their plant collections with unprecedented efficiency and accuracy.</a:t>
            </a:r>
            <a:endParaRPr lang="en-US" sz="1662" dirty="0"/>
          </a:p>
        </p:txBody>
      </p:sp>
      <p:sp>
        <p:nvSpPr>
          <p:cNvPr id="8" name="Shape 6"/>
          <p:cNvSpPr/>
          <p:nvPr/>
        </p:nvSpPr>
        <p:spPr>
          <a:xfrm>
            <a:off x="7816334" y="1485475"/>
            <a:ext cx="369332" cy="369332"/>
          </a:xfrm>
          <a:prstGeom prst="roundRect">
            <a:avLst>
              <a:gd name="adj" fmla="val 25716"/>
            </a:avLst>
          </a:prstGeom>
          <a:solidFill>
            <a:srgbClr val="EBE2E0"/>
          </a:solidFill>
          <a:ln w="7620">
            <a:solidFill>
              <a:srgbClr val="D1C8C6"/>
            </a:solidFill>
            <a:prstDash val="solid"/>
          </a:ln>
        </p:spPr>
      </p:sp>
      <p:sp>
        <p:nvSpPr>
          <p:cNvPr id="9" name="Text 7"/>
          <p:cNvSpPr/>
          <p:nvPr/>
        </p:nvSpPr>
        <p:spPr>
          <a:xfrm>
            <a:off x="8512628" y="1453398"/>
            <a:ext cx="2638187" cy="329803"/>
          </a:xfrm>
          <a:prstGeom prst="rect">
            <a:avLst/>
          </a:prstGeom>
          <a:noFill/>
          <a:ln/>
        </p:spPr>
        <p:txBody>
          <a:bodyPr wrap="none" rtlCol="0" anchor="t"/>
          <a:lstStyle/>
          <a:p>
            <a:pPr marL="0" indent="0">
              <a:lnSpc>
                <a:spcPts val="2597"/>
              </a:lnSpc>
              <a:buNone/>
            </a:pPr>
            <a:r>
              <a:rPr lang="en-US" sz="2077" b="1" dirty="0">
                <a:solidFill>
                  <a:srgbClr val="443728"/>
                </a:solidFill>
                <a:latin typeface="Crimson Pro" pitchFamily="34" charset="0"/>
                <a:ea typeface="Crimson Pro" pitchFamily="34" charset="-122"/>
                <a:cs typeface="Crimson Pro" pitchFamily="34" charset="-120"/>
              </a:rPr>
              <a:t>Expanding Possibilities</a:t>
            </a:r>
            <a:endParaRPr lang="en-US" sz="2077" dirty="0"/>
          </a:p>
        </p:txBody>
      </p:sp>
      <p:sp>
        <p:nvSpPr>
          <p:cNvPr id="10" name="Text 8"/>
          <p:cNvSpPr/>
          <p:nvPr/>
        </p:nvSpPr>
        <p:spPr>
          <a:xfrm>
            <a:off x="8512628" y="1837492"/>
            <a:ext cx="4554006" cy="2025968"/>
          </a:xfrm>
          <a:prstGeom prst="rect">
            <a:avLst/>
          </a:prstGeom>
          <a:noFill/>
          <a:ln/>
        </p:spPr>
        <p:txBody>
          <a:bodyPr wrap="square" rtlCol="0" anchor="t"/>
          <a:lstStyle/>
          <a:p>
            <a:pPr marL="0" indent="0">
              <a:lnSpc>
                <a:spcPts val="2659"/>
              </a:lnSpc>
              <a:buNone/>
            </a:pPr>
            <a:r>
              <a:rPr lang="en-US" sz="1662" dirty="0">
                <a:solidFill>
                  <a:srgbClr val="443728"/>
                </a:solidFill>
                <a:latin typeface="Open Sans" pitchFamily="34" charset="0"/>
                <a:ea typeface="Open Sans" pitchFamily="34" charset="-122"/>
                <a:cs typeface="Open Sans" pitchFamily="34" charset="-120"/>
              </a:rPr>
              <a:t>By seamlessly integrating the advanced YOLO v8 algorithm, this innovative solution paves the way for continued advancements in plant identification, classification, and monitoring, unlocking new frontiers in medicinal plant research and cultivation.</a:t>
            </a:r>
            <a:endParaRPr lang="en-US" sz="1662" dirty="0"/>
          </a:p>
        </p:txBody>
      </p:sp>
      <p:sp>
        <p:nvSpPr>
          <p:cNvPr id="11" name="Shape 9"/>
          <p:cNvSpPr/>
          <p:nvPr/>
        </p:nvSpPr>
        <p:spPr>
          <a:xfrm>
            <a:off x="983218" y="4975265"/>
            <a:ext cx="369332" cy="369332"/>
          </a:xfrm>
          <a:prstGeom prst="roundRect">
            <a:avLst>
              <a:gd name="adj" fmla="val 25716"/>
            </a:avLst>
          </a:prstGeom>
          <a:solidFill>
            <a:srgbClr val="EBE2E0"/>
          </a:solidFill>
          <a:ln w="7620">
            <a:solidFill>
              <a:srgbClr val="D1C8C6"/>
            </a:solidFill>
            <a:prstDash val="solid"/>
          </a:ln>
        </p:spPr>
      </p:sp>
      <p:sp>
        <p:nvSpPr>
          <p:cNvPr id="12" name="Text 10"/>
          <p:cNvSpPr/>
          <p:nvPr/>
        </p:nvSpPr>
        <p:spPr>
          <a:xfrm>
            <a:off x="1563766" y="4941843"/>
            <a:ext cx="2638187" cy="329803"/>
          </a:xfrm>
          <a:prstGeom prst="rect">
            <a:avLst/>
          </a:prstGeom>
          <a:noFill/>
          <a:ln/>
        </p:spPr>
        <p:txBody>
          <a:bodyPr wrap="none" rtlCol="0" anchor="t"/>
          <a:lstStyle/>
          <a:p>
            <a:pPr marL="0" indent="0">
              <a:lnSpc>
                <a:spcPts val="2597"/>
              </a:lnSpc>
              <a:buNone/>
            </a:pPr>
            <a:r>
              <a:rPr lang="en-US" sz="2077" b="1" dirty="0">
                <a:solidFill>
                  <a:srgbClr val="443728"/>
                </a:solidFill>
                <a:latin typeface="Crimson Pro" pitchFamily="34" charset="0"/>
                <a:ea typeface="Crimson Pro" pitchFamily="34" charset="-122"/>
                <a:cs typeface="Crimson Pro" pitchFamily="34" charset="-120"/>
              </a:rPr>
              <a:t>Sustainable Future</a:t>
            </a:r>
            <a:endParaRPr lang="en-US" sz="2077" dirty="0"/>
          </a:p>
        </p:txBody>
      </p:sp>
      <p:sp>
        <p:nvSpPr>
          <p:cNvPr id="13" name="Text 11"/>
          <p:cNvSpPr/>
          <p:nvPr/>
        </p:nvSpPr>
        <p:spPr>
          <a:xfrm>
            <a:off x="1563766" y="5419459"/>
            <a:ext cx="4611020" cy="2230664"/>
          </a:xfrm>
          <a:prstGeom prst="rect">
            <a:avLst/>
          </a:prstGeom>
          <a:noFill/>
          <a:ln/>
        </p:spPr>
        <p:txBody>
          <a:bodyPr wrap="square" rtlCol="0" anchor="t"/>
          <a:lstStyle/>
          <a:p>
            <a:pPr marL="0" indent="0">
              <a:lnSpc>
                <a:spcPts val="2659"/>
              </a:lnSpc>
              <a:buNone/>
            </a:pPr>
            <a:r>
              <a:rPr lang="en-US" sz="1662" dirty="0">
                <a:solidFill>
                  <a:srgbClr val="443728"/>
                </a:solidFill>
                <a:latin typeface="Open Sans" pitchFamily="34" charset="0"/>
                <a:ea typeface="Open Sans" pitchFamily="34" charset="-122"/>
                <a:cs typeface="Open Sans" pitchFamily="34" charset="-120"/>
              </a:rPr>
              <a:t>The software's focus on real-time monitoring and environmental analysis supports sustainable practices, ensuring the long-term viability and responsible management of medicinal plant resources for future generations.</a:t>
            </a:r>
            <a:endParaRPr lang="en-US" sz="1662" dirty="0"/>
          </a:p>
        </p:txBody>
      </p:sp>
      <p:sp>
        <p:nvSpPr>
          <p:cNvPr id="14" name="Shape 12"/>
          <p:cNvSpPr/>
          <p:nvPr/>
        </p:nvSpPr>
        <p:spPr>
          <a:xfrm>
            <a:off x="7848991" y="4974602"/>
            <a:ext cx="369332" cy="369332"/>
          </a:xfrm>
          <a:prstGeom prst="roundRect">
            <a:avLst>
              <a:gd name="adj" fmla="val 25716"/>
            </a:avLst>
          </a:prstGeom>
          <a:solidFill>
            <a:srgbClr val="EBE2E0"/>
          </a:solidFill>
          <a:ln w="7620">
            <a:solidFill>
              <a:srgbClr val="D1C8C6"/>
            </a:solidFill>
            <a:prstDash val="solid"/>
          </a:ln>
        </p:spPr>
      </p:sp>
      <p:sp>
        <p:nvSpPr>
          <p:cNvPr id="15" name="Text 13"/>
          <p:cNvSpPr/>
          <p:nvPr/>
        </p:nvSpPr>
        <p:spPr>
          <a:xfrm>
            <a:off x="8512628" y="4975265"/>
            <a:ext cx="2638187" cy="329803"/>
          </a:xfrm>
          <a:prstGeom prst="rect">
            <a:avLst/>
          </a:prstGeom>
          <a:noFill/>
          <a:ln/>
        </p:spPr>
        <p:txBody>
          <a:bodyPr wrap="none" rtlCol="0" anchor="t"/>
          <a:lstStyle/>
          <a:p>
            <a:pPr marL="0" indent="0">
              <a:lnSpc>
                <a:spcPts val="2597"/>
              </a:lnSpc>
              <a:buNone/>
            </a:pPr>
            <a:r>
              <a:rPr lang="en-US" sz="2077" b="1" dirty="0">
                <a:solidFill>
                  <a:srgbClr val="443728"/>
                </a:solidFill>
                <a:latin typeface="Crimson Pro" pitchFamily="34" charset="0"/>
                <a:ea typeface="Crimson Pro" pitchFamily="34" charset="-122"/>
                <a:cs typeface="Crimson Pro" pitchFamily="34" charset="-120"/>
              </a:rPr>
              <a:t>Collaborative Approach</a:t>
            </a:r>
            <a:endParaRPr lang="en-US" sz="2077" dirty="0"/>
          </a:p>
        </p:txBody>
      </p:sp>
      <p:sp>
        <p:nvSpPr>
          <p:cNvPr id="16" name="Text 14"/>
          <p:cNvSpPr/>
          <p:nvPr/>
        </p:nvSpPr>
        <p:spPr>
          <a:xfrm>
            <a:off x="8512628" y="5422419"/>
            <a:ext cx="4554006" cy="2570032"/>
          </a:xfrm>
          <a:prstGeom prst="rect">
            <a:avLst/>
          </a:prstGeom>
          <a:noFill/>
          <a:ln/>
        </p:spPr>
        <p:txBody>
          <a:bodyPr wrap="square" rtlCol="0" anchor="t"/>
          <a:lstStyle/>
          <a:p>
            <a:pPr marL="0" indent="0">
              <a:lnSpc>
                <a:spcPts val="2659"/>
              </a:lnSpc>
              <a:buNone/>
            </a:pPr>
            <a:r>
              <a:rPr lang="en-US" sz="1662" dirty="0">
                <a:solidFill>
                  <a:srgbClr val="443728"/>
                </a:solidFill>
                <a:latin typeface="Open Sans" pitchFamily="34" charset="0"/>
                <a:ea typeface="Open Sans" pitchFamily="34" charset="-122"/>
                <a:cs typeface="Open Sans" pitchFamily="34" charset="-120"/>
              </a:rPr>
              <a:t>The software's collaborative features foster a shared knowledge base and best practices, enabling researchers and practitioners to work together in advancing the field of medicinal plant management and harnessing the full potential of this powerful technology.</a:t>
            </a:r>
            <a:endParaRPr lang="en-US" sz="166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884</Words>
  <Application>Microsoft Office PowerPoint</Application>
  <PresentationFormat>Custom</PresentationFormat>
  <Paragraphs>45</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ARAVIND S</cp:lastModifiedBy>
  <cp:revision>9</cp:revision>
  <dcterms:created xsi:type="dcterms:W3CDTF">2024-05-17T17:12:23Z</dcterms:created>
  <dcterms:modified xsi:type="dcterms:W3CDTF">2024-05-17T18:56:43Z</dcterms:modified>
</cp:coreProperties>
</file>