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6" r:id="rId2"/>
    <p:sldId id="257" r:id="rId3"/>
    <p:sldId id="369" r:id="rId4"/>
    <p:sldId id="370" r:id="rId5"/>
    <p:sldId id="372" r:id="rId6"/>
    <p:sldId id="373" r:id="rId7"/>
    <p:sldId id="374" r:id="rId8"/>
    <p:sldId id="379" r:id="rId9"/>
    <p:sldId id="385" r:id="rId10"/>
    <p:sldId id="387" r:id="rId11"/>
    <p:sldId id="376" r:id="rId12"/>
    <p:sldId id="375" r:id="rId13"/>
    <p:sldId id="377" r:id="rId14"/>
    <p:sldId id="3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19"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19-05-2024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dirty="0"/>
              <a:t>Phase-II First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dirty="0"/>
              <a:t>Phase-II First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566427" y="2890883"/>
            <a:ext cx="11402288"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b="1" dirty="0">
                <a:solidFill>
                  <a:srgbClr val="7030A0"/>
                </a:solidFill>
                <a:ea typeface="+mn-ea"/>
                <a:cs typeface="+mn-cs"/>
              </a:rPr>
              <a:t>INTELLIGENT THREAT DETECTION SYSTEM</a:t>
            </a:r>
          </a:p>
          <a:p>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566427" y="5473991"/>
            <a:ext cx="512852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US" sz="2400" b="1" dirty="0" err="1">
                <a:solidFill>
                  <a:srgbClr val="FF0000"/>
                </a:solidFill>
              </a:rPr>
              <a:t>Mr.S.SURESH</a:t>
            </a:r>
            <a:r>
              <a:rPr lang="en-US" altLang="en-US" sz="2400" b="1" dirty="0">
                <a:solidFill>
                  <a:srgbClr val="FF0000"/>
                </a:solidFill>
              </a:rPr>
              <a:t> KUMAR,M.E.,</a:t>
            </a:r>
          </a:p>
          <a:p>
            <a:pPr>
              <a:spcBef>
                <a:spcPct val="0"/>
              </a:spcBef>
              <a:buClrTx/>
              <a:buFontTx/>
              <a:buNone/>
            </a:pPr>
            <a:r>
              <a:rPr lang="en-US" altLang="en-US" sz="2400" b="1">
                <a:solidFill>
                  <a:srgbClr val="FF0000"/>
                </a:solidFill>
              </a:rPr>
              <a:t>Assistant Professor</a:t>
            </a:r>
            <a:endParaRPr lang="en-IN" altLang="en-US" sz="2400" b="1"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8262346" y="4550662"/>
            <a:ext cx="4340986"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a:solidFill>
                  <a:srgbClr val="FF0000"/>
                </a:solidFill>
              </a:rPr>
              <a:t>Abdullah Nadeem N</a:t>
            </a:r>
          </a:p>
          <a:p>
            <a:pPr>
              <a:spcBef>
                <a:spcPct val="0"/>
              </a:spcBef>
              <a:buClrTx/>
              <a:buFontTx/>
              <a:buNone/>
            </a:pPr>
            <a:r>
              <a:rPr lang="en-US" altLang="en-IN" sz="2400" b="1" dirty="0">
                <a:solidFill>
                  <a:srgbClr val="FF0000"/>
                </a:solidFill>
              </a:rPr>
              <a:t>210701008</a:t>
            </a:r>
          </a:p>
          <a:p>
            <a:pPr>
              <a:spcBef>
                <a:spcPct val="0"/>
              </a:spcBef>
              <a:buClrTx/>
              <a:buNone/>
            </a:pPr>
            <a:r>
              <a:rPr lang="en-US" altLang="en-IN" sz="2400" b="1" dirty="0">
                <a:solidFill>
                  <a:srgbClr val="FF0000"/>
                </a:solidFill>
              </a:rPr>
              <a:t>Aravind D</a:t>
            </a:r>
          </a:p>
          <a:p>
            <a:pPr>
              <a:spcBef>
                <a:spcPct val="0"/>
              </a:spcBef>
              <a:buClrTx/>
              <a:buNone/>
            </a:pPr>
            <a:r>
              <a:rPr lang="en-US" altLang="en-IN" sz="2400" b="1" dirty="0">
                <a:solidFill>
                  <a:srgbClr val="FF0000"/>
                </a:solidFill>
              </a:rPr>
              <a:t>210701031</a:t>
            </a:r>
          </a:p>
          <a:p>
            <a:pPr>
              <a:spcBef>
                <a:spcPct val="0"/>
              </a:spcBef>
              <a:buClrTx/>
              <a:buNone/>
            </a:pPr>
            <a:r>
              <a:rPr lang="en-US" altLang="en-IN" sz="2400" b="1" dirty="0">
                <a:solidFill>
                  <a:srgbClr val="FF0000"/>
                </a:solidFill>
              </a:rPr>
              <a:t>Aravind S</a:t>
            </a:r>
          </a:p>
          <a:p>
            <a:pPr>
              <a:spcBef>
                <a:spcPct val="0"/>
              </a:spcBef>
              <a:buClrTx/>
              <a:buNone/>
            </a:pPr>
            <a:r>
              <a:rPr lang="en-US" altLang="en-IN" sz="2400" b="1" dirty="0">
                <a:solidFill>
                  <a:srgbClr val="FF0000"/>
                </a:solidFill>
              </a:rPr>
              <a:t>210701033</a:t>
            </a:r>
          </a:p>
          <a:p>
            <a:pPr>
              <a:spcBef>
                <a:spcPct val="0"/>
              </a:spcBef>
              <a:buClrTx/>
              <a:buFontTx/>
              <a:buNone/>
            </a:pPr>
            <a:endParaRPr lang="en-IN" altLang="en-US" sz="2400" b="1" dirty="0">
              <a:solidFill>
                <a:srgbClr val="FF0000"/>
              </a:solidFill>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61297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a:extLst>
              <a:ext uri="{FF2B5EF4-FFF2-40B4-BE49-F238E27FC236}">
                <a16:creationId xmlns:a16="http://schemas.microsoft.com/office/drawing/2014/main" id="{FCA96D6F-308F-76C7-7A91-A7ABC06002C8}"/>
              </a:ext>
            </a:extLst>
          </p:cNvPr>
          <p:cNvSpPr txBox="1">
            <a:spLocks/>
          </p:cNvSpPr>
          <p:nvPr/>
        </p:nvSpPr>
        <p:spPr>
          <a:xfrm>
            <a:off x="80384" y="1745526"/>
            <a:ext cx="12111616" cy="61297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400" b="1" dirty="0">
                <a:solidFill>
                  <a:srgbClr val="002060"/>
                </a:solidFill>
                <a:latin typeface="Verdana" panose="020B0604030504040204" pitchFamily="34" charset="0"/>
                <a:ea typeface="+mn-ea"/>
                <a:cs typeface="+mn-cs"/>
              </a:rPr>
              <a:t>GE19621 - </a:t>
            </a:r>
            <a:r>
              <a:rPr lang="en-US" sz="2400" b="1" dirty="0">
                <a:solidFill>
                  <a:srgbClr val="002060"/>
                </a:solidFill>
                <a:latin typeface="Verdana" panose="020B0604030504040204" pitchFamily="34" charset="0"/>
                <a:ea typeface="+mn-ea"/>
                <a:cs typeface="+mn-cs"/>
              </a:rPr>
              <a:t>Professional Readiness for </a:t>
            </a:r>
            <a:r>
              <a:rPr lang="en-US" sz="2400" b="1" dirty="0" err="1">
                <a:solidFill>
                  <a:srgbClr val="002060"/>
                </a:solidFill>
                <a:latin typeface="Verdana" panose="020B0604030504040204" pitchFamily="34" charset="0"/>
                <a:ea typeface="+mn-ea"/>
                <a:cs typeface="+mn-cs"/>
              </a:rPr>
              <a:t>Innovation,Employability</a:t>
            </a:r>
            <a:r>
              <a:rPr lang="en-US" sz="2400" b="1" dirty="0">
                <a:solidFill>
                  <a:srgbClr val="002060"/>
                </a:solidFill>
                <a:latin typeface="Verdana" panose="020B0604030504040204" pitchFamily="34" charset="0"/>
                <a:ea typeface="+mn-ea"/>
                <a:cs typeface="+mn-cs"/>
              </a:rPr>
              <a:t> and Entrepreneurship</a:t>
            </a:r>
            <a:endParaRPr lang="en-IN" sz="2400" b="1" dirty="0">
              <a:solidFill>
                <a:srgbClr val="002060"/>
              </a:solidFill>
              <a:latin typeface="Verdana" panose="020B0604030504040204" pitchFamily="34" charset="0"/>
              <a:ea typeface="+mn-ea"/>
              <a:cs typeface="+mn-cs"/>
            </a:endParaRP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FD47-F85F-44B1-B4AD-BC1BBB19A90E}"/>
              </a:ext>
            </a:extLst>
          </p:cNvPr>
          <p:cNvSpPr>
            <a:spLocks noGrp="1"/>
          </p:cNvSpPr>
          <p:nvPr>
            <p:ph type="title"/>
          </p:nvPr>
        </p:nvSpPr>
        <p:spPr/>
        <p:txBody>
          <a:bodyPr/>
          <a:lstStyle/>
          <a:p>
            <a:r>
              <a:rPr lang="en-US" altLang="en-US" sz="4000" b="1" dirty="0">
                <a:solidFill>
                  <a:srgbClr val="FF0000"/>
                </a:solidFill>
              </a:rPr>
              <a:t>Output</a:t>
            </a:r>
            <a:endParaRPr lang="en-IN" dirty="0"/>
          </a:p>
        </p:txBody>
      </p:sp>
      <p:sp>
        <p:nvSpPr>
          <p:cNvPr id="4" name="Date Placeholder 3">
            <a:extLst>
              <a:ext uri="{FF2B5EF4-FFF2-40B4-BE49-F238E27FC236}">
                <a16:creationId xmlns:a16="http://schemas.microsoft.com/office/drawing/2014/main" id="{AFE6B756-A955-43F8-8071-5B4CB32F342B}"/>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40C54438-0247-497F-90A8-24E9DA9DE237}"/>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BB9A84CF-B38E-437C-8401-2AFBCEF76636}"/>
              </a:ext>
            </a:extLst>
          </p:cNvPr>
          <p:cNvSpPr>
            <a:spLocks noGrp="1"/>
          </p:cNvSpPr>
          <p:nvPr>
            <p:ph type="sldNum" sz="quarter" idx="12"/>
          </p:nvPr>
        </p:nvSpPr>
        <p:spPr/>
        <p:txBody>
          <a:bodyPr/>
          <a:lstStyle/>
          <a:p>
            <a:pPr>
              <a:defRPr/>
            </a:pPr>
            <a:fld id="{BDC2143B-610F-499C-A392-DFFBE135A7B2}" type="slidenum">
              <a:rPr lang="en-US" altLang="en-US" smtClean="0"/>
              <a:pPr>
                <a:defRPr/>
              </a:pPr>
              <a:t>10</a:t>
            </a:fld>
            <a:endParaRPr lang="en-US" altLang="en-US"/>
          </a:p>
        </p:txBody>
      </p:sp>
      <p:pic>
        <p:nvPicPr>
          <p:cNvPr id="7" name="Picture 6">
            <a:extLst>
              <a:ext uri="{FF2B5EF4-FFF2-40B4-BE49-F238E27FC236}">
                <a16:creationId xmlns:a16="http://schemas.microsoft.com/office/drawing/2014/main" id="{C2BD78FF-2C56-F170-ECE3-E82398EA27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119" y="1906206"/>
            <a:ext cx="6296265" cy="3548842"/>
          </a:xfrm>
          <a:prstGeom prst="rect">
            <a:avLst/>
          </a:prstGeom>
        </p:spPr>
      </p:pic>
    </p:spTree>
    <p:extLst>
      <p:ext uri="{BB962C8B-B14F-4D97-AF65-F5344CB8AC3E}">
        <p14:creationId xmlns:p14="http://schemas.microsoft.com/office/powerpoint/2010/main" val="2125320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Output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90954" y="1729154"/>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34B583DA-C478-8E73-B69E-7715F872FD45}"/>
              </a:ext>
            </a:extLst>
          </p:cNvPr>
          <p:cNvSpPr>
            <a:spLocks noGrp="1"/>
          </p:cNvSpPr>
          <p:nvPr>
            <p:ph type="dt" sz="half" idx="10"/>
          </p:nvPr>
        </p:nvSpPr>
        <p:spPr>
          <a:xfrm>
            <a:off x="755651" y="6498979"/>
            <a:ext cx="2641600" cy="476250"/>
          </a:xfrm>
        </p:spPr>
        <p:txBody>
          <a:bodyPr/>
          <a:lstStyle/>
          <a:p>
            <a:pPr>
              <a:defRPr/>
            </a:pPr>
            <a:endParaRPr lang="en-US" dirty="0"/>
          </a:p>
        </p:txBody>
      </p:sp>
      <p:sp>
        <p:nvSpPr>
          <p:cNvPr id="8" name="Footer Placeholder 7">
            <a:extLst>
              <a:ext uri="{FF2B5EF4-FFF2-40B4-BE49-F238E27FC236}">
                <a16:creationId xmlns:a16="http://schemas.microsoft.com/office/drawing/2014/main" id="{6675AAB6-8787-836E-0383-1D1E7618B5E1}"/>
              </a:ext>
            </a:extLst>
          </p:cNvPr>
          <p:cNvSpPr>
            <a:spLocks noGrp="1"/>
          </p:cNvSpPr>
          <p:nvPr>
            <p:ph type="ftr" sz="quarter" idx="11"/>
          </p:nvPr>
        </p:nvSpPr>
        <p:spPr>
          <a:xfrm>
            <a:off x="4165601" y="6405929"/>
            <a:ext cx="3860800" cy="476250"/>
          </a:xfrm>
        </p:spPr>
        <p:txBody>
          <a:bodyPr/>
          <a:lstStyle/>
          <a:p>
            <a:pPr>
              <a:defRPr/>
            </a:pPr>
            <a:r>
              <a:rPr lang="en-US" dirty="0"/>
              <a:t>Department of Computer Science and Engineering</a:t>
            </a:r>
          </a:p>
        </p:txBody>
      </p:sp>
      <p:sp>
        <p:nvSpPr>
          <p:cNvPr id="9" name="Slide Number Placeholder 8">
            <a:extLst>
              <a:ext uri="{FF2B5EF4-FFF2-40B4-BE49-F238E27FC236}">
                <a16:creationId xmlns:a16="http://schemas.microsoft.com/office/drawing/2014/main" id="{64B9667A-A510-4265-0535-B7345543014A}"/>
              </a:ext>
            </a:extLst>
          </p:cNvPr>
          <p:cNvSpPr>
            <a:spLocks noGrp="1"/>
          </p:cNvSpPr>
          <p:nvPr>
            <p:ph type="sldNum" sz="quarter" idx="12"/>
          </p:nvPr>
        </p:nvSpPr>
        <p:spPr>
          <a:xfrm>
            <a:off x="8917354" y="6498979"/>
            <a:ext cx="2641600" cy="476250"/>
          </a:xfrm>
        </p:spPr>
        <p:txBody>
          <a:bodyPr/>
          <a:lstStyle/>
          <a:p>
            <a:pPr>
              <a:defRPr/>
            </a:pPr>
            <a:fld id="{BDC2143B-610F-499C-A392-DFFBE135A7B2}" type="slidenum">
              <a:rPr lang="en-US" altLang="en-US" smtClean="0"/>
              <a:pPr>
                <a:defRPr/>
              </a:pPr>
              <a:t>11</a:t>
            </a:fld>
            <a:endParaRPr lang="en-US" altLang="en-US"/>
          </a:p>
        </p:txBody>
      </p:sp>
      <p:pic>
        <p:nvPicPr>
          <p:cNvPr id="5" name="Picture 4">
            <a:extLst>
              <a:ext uri="{FF2B5EF4-FFF2-40B4-BE49-F238E27FC236}">
                <a16:creationId xmlns:a16="http://schemas.microsoft.com/office/drawing/2014/main" id="{94F027C9-F0BF-C9CD-13D9-06FF5CA76A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651" y="1956897"/>
            <a:ext cx="6780270" cy="3830445"/>
          </a:xfrm>
          <a:prstGeom prst="rect">
            <a:avLst/>
          </a:prstGeom>
        </p:spPr>
      </p:pic>
    </p:spTree>
    <p:extLst>
      <p:ext uri="{BB962C8B-B14F-4D97-AF65-F5344CB8AC3E}">
        <p14:creationId xmlns:p14="http://schemas.microsoft.com/office/powerpoint/2010/main" val="4109638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2800" b="1" dirty="0">
                <a:solidFill>
                  <a:srgbClr val="FF0000"/>
                </a:solidFill>
              </a:rPr>
              <a:t>Conclusion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606795"/>
            <a:ext cx="10668000" cy="4638430"/>
          </a:xfrm>
        </p:spPr>
        <p:txBody>
          <a:bodyPr/>
          <a:lstStyle/>
          <a:p>
            <a:pPr marL="74930" marR="431800" algn="just">
              <a:lnSpc>
                <a:spcPct val="150000"/>
              </a:lnSpc>
              <a:spcBef>
                <a:spcPts val="1225"/>
              </a:spcBef>
              <a:spcAft>
                <a:spcPts val="0"/>
              </a:spcAft>
            </a:pPr>
            <a:r>
              <a:rPr lang="en-US" sz="2400" dirty="0">
                <a:effectLst/>
                <a:latin typeface="Times New Roman" panose="02020603050405020304" pitchFamily="18" charset="0"/>
                <a:ea typeface="Times New Roman" panose="02020603050405020304" pitchFamily="18" charset="0"/>
              </a:rPr>
              <a:t>In</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conclusion,</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our</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Smart</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Leakage</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Monitoring</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Control</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Industries</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offers a comprehensive and effective solution for enhancing safety and operational efficiency. The system's integration of the MQ-X gas sensor, AWS IoT platform, and ESP module has proven to be highly effective in detecting gas leaks promptly and taking immediate action to prevent accidents. The system's real-time monitoring capabilities, automated valve control, and user-friendly interface make it a valuable asset in industrial environments where gas safety is </a:t>
            </a:r>
            <a:r>
              <a:rPr lang="en-US" sz="2400" dirty="0">
                <a:latin typeface="Times New Roman" panose="02020603050405020304" pitchFamily="18" charset="0"/>
                <a:ea typeface="Times New Roman" panose="02020603050405020304" pitchFamily="18" charset="0"/>
              </a:rPr>
              <a:t>paramount</a:t>
            </a:r>
            <a:endParaRPr lang="en-US" sz="2400" dirty="0">
              <a:effectLst/>
              <a:latin typeface="Times New Roman" panose="02020603050405020304" pitchFamily="18" charset="0"/>
              <a:ea typeface="Times New Roman" panose="02020603050405020304" pitchFamily="18" charset="0"/>
            </a:endParaRPr>
          </a:p>
          <a:p>
            <a:pPr marL="74930" marR="431800" algn="just">
              <a:lnSpc>
                <a:spcPct val="150000"/>
              </a:lnSpc>
              <a:spcBef>
                <a:spcPts val="1225"/>
              </a:spcBef>
              <a:spcAft>
                <a:spcPts val="0"/>
              </a:spcAft>
            </a:pPr>
            <a:br>
              <a:rPr kumimoji="0" lang="en-IN" altLang="en-US" sz="20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0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000" dirty="0"/>
          </a:p>
        </p:txBody>
      </p:sp>
      <p:sp>
        <p:nvSpPr>
          <p:cNvPr id="7" name="Date Placeholder 6">
            <a:extLst>
              <a:ext uri="{FF2B5EF4-FFF2-40B4-BE49-F238E27FC236}">
                <a16:creationId xmlns:a16="http://schemas.microsoft.com/office/drawing/2014/main" id="{C787E1D2-32DB-EA88-40FF-6D41553CE504}"/>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F6D9400E-12B9-3AF6-FC4B-9B4C0B1549B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3392B983-1A01-9183-3583-86ACF6643A20}"/>
              </a:ext>
            </a:extLst>
          </p:cNvPr>
          <p:cNvSpPr>
            <a:spLocks noGrp="1"/>
          </p:cNvSpPr>
          <p:nvPr>
            <p:ph type="sldNum" sz="quarter" idx="12"/>
          </p:nvPr>
        </p:nvSpPr>
        <p:spPr/>
        <p:txBody>
          <a:bodyPr/>
          <a:lstStyle/>
          <a:p>
            <a:pPr>
              <a:defRPr/>
            </a:pPr>
            <a:fld id="{BDC2143B-610F-499C-A392-DFFBE135A7B2}" type="slidenum">
              <a:rPr lang="en-US" altLang="en-US" smtClean="0"/>
              <a:pPr>
                <a:defRPr/>
              </a:pPr>
              <a:t>12</a:t>
            </a:fld>
            <a:endParaRPr lang="en-US" altLang="en-US"/>
          </a:p>
        </p:txBody>
      </p:sp>
    </p:spTree>
    <p:extLst>
      <p:ext uri="{BB962C8B-B14F-4D97-AF65-F5344CB8AC3E}">
        <p14:creationId xmlns:p14="http://schemas.microsoft.com/office/powerpoint/2010/main" val="2369166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2000" y="1587782"/>
            <a:ext cx="10668000" cy="4267200"/>
          </a:xfrm>
        </p:spPr>
        <p:txBody>
          <a:bodyPr/>
          <a:lstStyle/>
          <a:p>
            <a:pPr marL="0" indent="0">
              <a:spcBef>
                <a:spcPts val="10"/>
              </a:spcBef>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
        <p:nvSpPr>
          <p:cNvPr id="7" name="Date Placeholder 6">
            <a:extLst>
              <a:ext uri="{FF2B5EF4-FFF2-40B4-BE49-F238E27FC236}">
                <a16:creationId xmlns:a16="http://schemas.microsoft.com/office/drawing/2014/main" id="{5654BF3B-7FCF-238C-1DB6-6D53BD02340A}"/>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C7B92263-1948-859A-F218-87D6917AE85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F428229-340D-AB4E-680A-D8ED1591A5E4}"/>
              </a:ext>
            </a:extLst>
          </p:cNvPr>
          <p:cNvSpPr>
            <a:spLocks noGrp="1"/>
          </p:cNvSpPr>
          <p:nvPr>
            <p:ph type="sldNum" sz="quarter" idx="12"/>
          </p:nvPr>
        </p:nvSpPr>
        <p:spPr>
          <a:xfrm>
            <a:off x="9176871" y="6553199"/>
            <a:ext cx="2641600" cy="476250"/>
          </a:xfrm>
        </p:spPr>
        <p:txBody>
          <a:bodyPr/>
          <a:lstStyle/>
          <a:p>
            <a:pPr>
              <a:defRPr/>
            </a:pPr>
            <a:fld id="{BDC2143B-610F-499C-A392-DFFBE135A7B2}" type="slidenum">
              <a:rPr lang="en-US" altLang="en-US" smtClean="0"/>
              <a:pPr>
                <a:defRPr/>
              </a:pPr>
              <a:t>13</a:t>
            </a:fld>
            <a:endParaRPr lang="en-US" altLang="en-US"/>
          </a:p>
        </p:txBody>
      </p:sp>
      <p:sp>
        <p:nvSpPr>
          <p:cNvPr id="5" name="TextBox 4">
            <a:extLst>
              <a:ext uri="{FF2B5EF4-FFF2-40B4-BE49-F238E27FC236}">
                <a16:creationId xmlns:a16="http://schemas.microsoft.com/office/drawing/2014/main" id="{56A083D1-8C9C-B05C-AEE3-6E5BC40C2236}"/>
              </a:ext>
            </a:extLst>
          </p:cNvPr>
          <p:cNvSpPr txBox="1"/>
          <p:nvPr/>
        </p:nvSpPr>
        <p:spPr>
          <a:xfrm>
            <a:off x="-5788" y="1838008"/>
            <a:ext cx="11435788" cy="3782061"/>
          </a:xfrm>
          <a:prstGeom prst="rect">
            <a:avLst/>
          </a:prstGeom>
          <a:noFill/>
        </p:spPr>
        <p:txBody>
          <a:bodyPr wrap="square">
            <a:spAutoFit/>
          </a:bodyPr>
          <a:lstStyle/>
          <a:p>
            <a:pPr marL="1143000" marR="180340" lvl="2" indent="-228600" algn="just">
              <a:lnSpc>
                <a:spcPct val="150000"/>
              </a:lnSpc>
              <a:spcAft>
                <a:spcPts val="0"/>
              </a:spcAft>
              <a:buSzPts val="1400"/>
              <a:buFont typeface="Times New Roman" panose="02020603050405020304" pitchFamily="18" charset="0"/>
              <a:buAutoNum type="arabicPeriod"/>
              <a:tabLst>
                <a:tab pos="760095" algn="l"/>
                <a:tab pos="761365" algn="l"/>
              </a:tabLst>
            </a:pPr>
            <a:r>
              <a:rPr lang="en-US" sz="1800" spc="0" dirty="0">
                <a:effectLst/>
                <a:latin typeface="Times New Roman" panose="02020603050405020304" pitchFamily="18" charset="0"/>
                <a:ea typeface="Times New Roman" panose="02020603050405020304" pitchFamily="18" charset="0"/>
              </a:rPr>
              <a:t>A.S. Mohamed and N. G. Raja, "Smart Gas Leakage Detection and Prevention System Using IoT and Machine Learning," 2020 International Conference on Emerging Trends in Smart Technologies (ICETST), 2020, pp. 1-5, </a:t>
            </a:r>
            <a:r>
              <a:rPr lang="en-US" sz="1800" spc="-10" dirty="0">
                <a:effectLst/>
                <a:latin typeface="Times New Roman" panose="02020603050405020304" pitchFamily="18" charset="0"/>
                <a:ea typeface="Times New Roman" panose="02020603050405020304" pitchFamily="18" charset="0"/>
              </a:rPr>
              <a:t>doi:10.1109/ICETST51473.2020.9216432.</a:t>
            </a:r>
          </a:p>
          <a:p>
            <a:pPr marL="1143000" marR="180340" lvl="2" indent="-228600" algn="just">
              <a:lnSpc>
                <a:spcPct val="150000"/>
              </a:lnSpc>
              <a:spcAft>
                <a:spcPts val="0"/>
              </a:spcAft>
              <a:buSzPts val="1400"/>
              <a:buFont typeface="Times New Roman" panose="02020603050405020304" pitchFamily="18" charset="0"/>
              <a:buAutoNum type="arabicPeriod"/>
              <a:tabLst>
                <a:tab pos="760095" algn="l"/>
                <a:tab pos="761365" algn="l"/>
              </a:tabLst>
            </a:pPr>
            <a:r>
              <a:rPr lang="en-US" sz="1800" dirty="0">
                <a:effectLst/>
                <a:latin typeface="Times New Roman" panose="02020603050405020304" pitchFamily="18" charset="0"/>
                <a:ea typeface="Times New Roman" panose="02020603050405020304" pitchFamily="18" charset="0"/>
              </a:rPr>
              <a:t>P. Varshini and R. </a:t>
            </a:r>
            <a:r>
              <a:rPr lang="en-US" sz="1800" dirty="0" err="1">
                <a:effectLst/>
                <a:latin typeface="Times New Roman" panose="02020603050405020304" pitchFamily="18" charset="0"/>
                <a:ea typeface="Times New Roman" panose="02020603050405020304" pitchFamily="18" charset="0"/>
              </a:rPr>
              <a:t>Priyadharshini</a:t>
            </a:r>
            <a:r>
              <a:rPr lang="en-US" sz="1800" dirty="0">
                <a:effectLst/>
                <a:latin typeface="Times New Roman" panose="02020603050405020304" pitchFamily="18" charset="0"/>
                <a:ea typeface="Times New Roman" panose="02020603050405020304" pitchFamily="18" charset="0"/>
              </a:rPr>
              <a:t>, "Smart Gas Leakage Detection and Monitoring System Using IoT," 2020 International Conference on Smart Electronics and Communication (ICOSEC), 2020, pp. 632-636, </a:t>
            </a:r>
            <a:r>
              <a:rPr lang="en-US" sz="1800" spc="-10" dirty="0">
                <a:effectLst/>
                <a:latin typeface="Times New Roman" panose="02020603050405020304" pitchFamily="18" charset="0"/>
                <a:ea typeface="Times New Roman" panose="02020603050405020304" pitchFamily="18" charset="0"/>
              </a:rPr>
              <a:t>doi:10.1109/ICOSEC49006.2020.9185793</a:t>
            </a:r>
            <a:endParaRPr lang="en-US" spc="-10" dirty="0">
              <a:latin typeface="Times New Roman" panose="02020603050405020304" pitchFamily="18" charset="0"/>
              <a:ea typeface="Times New Roman" panose="02020603050405020304" pitchFamily="18" charset="0"/>
            </a:endParaRPr>
          </a:p>
          <a:p>
            <a:pPr marL="1143000" marR="180340" lvl="2" indent="-228600" algn="just">
              <a:lnSpc>
                <a:spcPct val="150000"/>
              </a:lnSpc>
              <a:spcAft>
                <a:spcPts val="0"/>
              </a:spcAft>
              <a:buSzPts val="1400"/>
              <a:buFont typeface="Times New Roman" panose="02020603050405020304" pitchFamily="18" charset="0"/>
              <a:buAutoNum type="arabicPeriod"/>
              <a:tabLst>
                <a:tab pos="760095" algn="l"/>
                <a:tab pos="761365" algn="l"/>
              </a:tabLst>
            </a:pPr>
            <a:r>
              <a:rPr lang="en-US" sz="1800" dirty="0">
                <a:effectLst/>
                <a:latin typeface="Times New Roman" panose="02020603050405020304" pitchFamily="18" charset="0"/>
                <a:ea typeface="Times New Roman" panose="02020603050405020304" pitchFamily="18" charset="0"/>
              </a:rPr>
              <a:t>S. S. Bhatia and M. Manikandan, "IoT Based Gas Leakage Monitoring and Detection System Using MQ-2 Sensor," 2020 International Conference on Recent Advances in Electronics and Communication Technology (ICRAECT), 2020, pp. 1-4, doi:10.1109/ICRAECT48207.2020.9150122</a:t>
            </a:r>
            <a:endParaRPr lang="en-IN" sz="1400" spc="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30162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6" name="Date Placeholder 5">
            <a:extLst>
              <a:ext uri="{FF2B5EF4-FFF2-40B4-BE49-F238E27FC236}">
                <a16:creationId xmlns:a16="http://schemas.microsoft.com/office/drawing/2014/main" id="{9AA92DCE-C972-BBE0-8F34-3FE8E33203B9}"/>
              </a:ext>
            </a:extLst>
          </p:cNvPr>
          <p:cNvSpPr>
            <a:spLocks noGrp="1"/>
          </p:cNvSpPr>
          <p:nvPr>
            <p:ph type="dt" sz="half" idx="10"/>
          </p:nvPr>
        </p:nvSpPr>
        <p:spPr/>
        <p:txBody>
          <a:bodyPr/>
          <a:lstStyle/>
          <a:p>
            <a:pPr>
              <a:defRPr/>
            </a:pPr>
            <a:endParaRPr lang="en-US" dirty="0"/>
          </a:p>
        </p:txBody>
      </p:sp>
      <p:sp>
        <p:nvSpPr>
          <p:cNvPr id="7" name="Footer Placeholder 6">
            <a:extLst>
              <a:ext uri="{FF2B5EF4-FFF2-40B4-BE49-F238E27FC236}">
                <a16:creationId xmlns:a16="http://schemas.microsoft.com/office/drawing/2014/main" id="{391F93E0-2B00-7E75-5B16-EB891A8D92B6}"/>
              </a:ext>
            </a:extLst>
          </p:cNvPr>
          <p:cNvSpPr>
            <a:spLocks noGrp="1"/>
          </p:cNvSpPr>
          <p:nvPr>
            <p:ph type="ftr" sz="quarter" idx="11"/>
          </p:nvPr>
        </p:nvSpPr>
        <p:spPr/>
        <p:txBody>
          <a:bodyPr/>
          <a:lstStyle/>
          <a:p>
            <a:pPr>
              <a:defRPr/>
            </a:pPr>
            <a:r>
              <a:rPr lang="en-US"/>
              <a:t>Department of Computer Science and Engineering</a:t>
            </a:r>
          </a:p>
        </p:txBody>
      </p:sp>
      <p:sp>
        <p:nvSpPr>
          <p:cNvPr id="8" name="Slide Number Placeholder 7">
            <a:extLst>
              <a:ext uri="{FF2B5EF4-FFF2-40B4-BE49-F238E27FC236}">
                <a16:creationId xmlns:a16="http://schemas.microsoft.com/office/drawing/2014/main" id="{0661F9D6-4F22-469C-3FC5-9D255DC779FB}"/>
              </a:ext>
            </a:extLst>
          </p:cNvPr>
          <p:cNvSpPr>
            <a:spLocks noGrp="1"/>
          </p:cNvSpPr>
          <p:nvPr>
            <p:ph type="sldNum" sz="quarter" idx="12"/>
          </p:nvPr>
        </p:nvSpPr>
        <p:spPr/>
        <p:txBody>
          <a:bodyPr/>
          <a:lstStyle/>
          <a:p>
            <a:pPr>
              <a:defRPr/>
            </a:pPr>
            <a:fld id="{F583B680-F650-469F-A231-392F163461F6}" type="slidenum">
              <a:rPr lang="en-US" altLang="en-US" smtClean="0"/>
              <a:pPr>
                <a:defRPr/>
              </a:pPr>
              <a:t>14</a:t>
            </a:fld>
            <a:endParaRPr lang="en-US" altLang="en-US"/>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A</a:t>
            </a:r>
            <a:r>
              <a:rPr lang="en-IN" sz="3200" b="1" dirty="0" err="1">
                <a:solidFill>
                  <a:srgbClr val="FF0000"/>
                </a:solidFill>
              </a:rPr>
              <a:t>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6233" y="1901456"/>
            <a:ext cx="10668000" cy="4267200"/>
          </a:xfrm>
        </p:spPr>
        <p:txBody>
          <a:bodyPr/>
          <a:lstStyle/>
          <a:p>
            <a:pPr marL="0" indent="0">
              <a:buNone/>
            </a:pPr>
            <a:r>
              <a:rPr lang="en-US" sz="2400" dirty="0">
                <a:effectLst/>
                <a:latin typeface="Times New Roman" panose="02020603050405020304" pitchFamily="18" charset="0"/>
                <a:ea typeface="Times New Roman" panose="02020603050405020304" pitchFamily="18" charset="0"/>
              </a:rPr>
              <a:t>The</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"Smart</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Leakage</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Monitoring</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Control</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Industries</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Using</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 Sensor (MQ-X), AWS</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IoT, and ESP</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Module with anomaly detection using LSTM" is a novel</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solution</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aimed</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at</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enhancing</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safety</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 efficiency in industrial environments where LPG (liquefied petroleum gas) is used. The system</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is</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designed</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detect</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emissions</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promptly</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take</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immediate</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action</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prevent potential hazards. The core components of the system include the MQ-X gas sensor for accurate</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reliable</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detection,</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AWS</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IoT</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platform</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data</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management</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real- time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monitoring,</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ESP</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module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controlling</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valve.</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Upon</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detecting</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 leak, the system triggers an alert and simultaneously closes the gas regulator valve, preventing further gas emissions. The incident data, including the time of detection, is uploaded to the cloud for audit and analysis purposes.</a:t>
            </a:r>
            <a:endParaRPr lang="en-IN" sz="2400" dirty="0"/>
          </a:p>
        </p:txBody>
      </p:sp>
      <p:sp>
        <p:nvSpPr>
          <p:cNvPr id="7" name="Date Placeholder 6">
            <a:extLst>
              <a:ext uri="{FF2B5EF4-FFF2-40B4-BE49-F238E27FC236}">
                <a16:creationId xmlns:a16="http://schemas.microsoft.com/office/drawing/2014/main" id="{94681E24-667E-D09A-B4CA-44E554B4667A}"/>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12206323-7090-0053-9453-F926129703A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0D31BFA9-7ED2-7E2D-863E-B6F36D8E7EF6}"/>
              </a:ext>
            </a:extLst>
          </p:cNvPr>
          <p:cNvSpPr>
            <a:spLocks noGrp="1"/>
          </p:cNvSpPr>
          <p:nvPr>
            <p:ph type="sldNum" sz="quarter" idx="12"/>
          </p:nvPr>
        </p:nvSpPr>
        <p:spPr/>
        <p:txBody>
          <a:bodyPr/>
          <a:lstStyle/>
          <a:p>
            <a:pPr>
              <a:defRPr/>
            </a:pPr>
            <a:fld id="{BDC2143B-610F-499C-A392-DFFBE135A7B2}" type="slidenum">
              <a:rPr lang="en-US" altLang="en-US" smtClean="0"/>
              <a:pPr>
                <a:defRPr/>
              </a:pPr>
              <a:t>2</a:t>
            </a:fld>
            <a:endParaRPr lang="en-US" altLang="en-US"/>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E</a:t>
            </a:r>
            <a:r>
              <a:rPr lang="en-IN" sz="3200" b="1" dirty="0" err="1">
                <a:solidFill>
                  <a:srgbClr val="FF0000"/>
                </a:solidFill>
              </a:rPr>
              <a:t>xisting</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Clr>
                <a:srgbClr val="CC0000"/>
              </a:buClr>
              <a:buNone/>
              <a:defRPr/>
            </a:pPr>
            <a:r>
              <a:rPr lang="en-US" sz="2400" dirty="0">
                <a:effectLst/>
                <a:latin typeface="Times New Roman" panose="02020603050405020304" pitchFamily="18" charset="0"/>
                <a:ea typeface="Times New Roman" panose="02020603050405020304" pitchFamily="18" charset="0"/>
              </a:rPr>
              <a:t>Existing</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leakage monitoring</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control</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systems</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industrial</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settings</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typically</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rely on</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conventional</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sensors</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 manual</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intervention,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which</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can</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be</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inefficient</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prone</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 human error. These systems often lack real-time monitoring capabilities and may not provide</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timely</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alerts</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case</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leaks.</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Moreover,</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manual</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nature</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these</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systems can lead to delays in detecting and responding to gas leaks, increasing the risk of </a:t>
            </a:r>
            <a:r>
              <a:rPr lang="en-US" sz="2400" dirty="0" err="1">
                <a:effectLst/>
                <a:latin typeface="Times New Roman" panose="02020603050405020304" pitchFamily="18" charset="0"/>
                <a:ea typeface="Times New Roman" panose="02020603050405020304" pitchFamily="18" charset="0"/>
              </a:rPr>
              <a:t>accidents.To</a:t>
            </a:r>
            <a:r>
              <a:rPr lang="en-US" sz="2400" dirty="0">
                <a:effectLst/>
                <a:latin typeface="Times New Roman" panose="02020603050405020304" pitchFamily="18" charset="0"/>
                <a:ea typeface="Times New Roman" panose="02020603050405020304" pitchFamily="18" charset="0"/>
              </a:rPr>
              <a:t> address these limitations, our project proposes a smart gas leakage monitoring</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control</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that leverages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advanced</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technologies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such</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MQ-X gas</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sensor,</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AWS</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IoT,</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ESP</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module with anomaly detection.</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By</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integrating</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these</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technologies,</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our system aims to enhance the efficiency and effectiveness of gas leakage detection and control in industrial environments, ultimately improving safety standards and minimizing the risks associated with gas leaks.</a:t>
            </a:r>
            <a:endParaRPr lang="en-IN" sz="2400" dirty="0">
              <a:effectLst/>
              <a:latin typeface="Times New Roman" panose="02020603050405020304" pitchFamily="18" charset="0"/>
              <a:ea typeface="Times New Roman" panose="02020603050405020304" pitchFamily="18" charset="0"/>
            </a:endParaRPr>
          </a:p>
          <a:p>
            <a:pPr marL="0" indent="0" algn="just">
              <a:buClr>
                <a:srgbClr val="CC0000"/>
              </a:buClr>
              <a:buNone/>
              <a:defRPr/>
            </a:pPr>
            <a:endParaRPr lang="en-IN" dirty="0"/>
          </a:p>
        </p:txBody>
      </p:sp>
      <p:sp>
        <p:nvSpPr>
          <p:cNvPr id="7" name="Date Placeholder 6">
            <a:extLst>
              <a:ext uri="{FF2B5EF4-FFF2-40B4-BE49-F238E27FC236}">
                <a16:creationId xmlns:a16="http://schemas.microsoft.com/office/drawing/2014/main" id="{ACCAB913-7695-2C66-A0B5-F1B12AB851AC}"/>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95D70278-2BB4-395B-93A0-B6B26806347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29A2B535-07F2-DF43-E129-1A90425255EC}"/>
              </a:ext>
            </a:extLst>
          </p:cNvPr>
          <p:cNvSpPr>
            <a:spLocks noGrp="1"/>
          </p:cNvSpPr>
          <p:nvPr>
            <p:ph type="sldNum" sz="quarter" idx="12"/>
          </p:nvPr>
        </p:nvSpPr>
        <p:spPr/>
        <p:txBody>
          <a:bodyPr/>
          <a:lstStyle/>
          <a:p>
            <a:pPr>
              <a:defRPr/>
            </a:pPr>
            <a:fld id="{BDC2143B-610F-499C-A392-DFFBE135A7B2}" type="slidenum">
              <a:rPr lang="en-US" altLang="en-US" smtClean="0"/>
              <a:pPr>
                <a:defRPr/>
              </a:pPr>
              <a:t>3</a:t>
            </a:fld>
            <a:endParaRPr lang="en-US" altLang="en-US"/>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P</a:t>
            </a:r>
            <a:r>
              <a:rPr lang="en-IN" sz="3200" b="1" dirty="0" err="1">
                <a:solidFill>
                  <a:srgbClr val="FF0000"/>
                </a:solidFill>
              </a:rPr>
              <a:t>roposed</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683925" y="1613424"/>
            <a:ext cx="10566400" cy="4267200"/>
          </a:xfrm>
        </p:spPr>
        <p:txBody>
          <a:bodyPr/>
          <a:lstStyle/>
          <a:p>
            <a:pPr marL="0" indent="0" algn="just">
              <a:buClr>
                <a:srgbClr val="CC0000"/>
              </a:buClr>
              <a:buNone/>
              <a:defRPr/>
            </a:pPr>
            <a:r>
              <a:rPr lang="en-US" sz="2400" dirty="0">
                <a:effectLst/>
                <a:latin typeface="Times New Roman" panose="02020603050405020304" pitchFamily="18" charset="0"/>
                <a:ea typeface="Times New Roman" panose="02020603050405020304" pitchFamily="18" charset="0"/>
              </a:rPr>
              <a:t>Our proposed system is a smart gas leakage monitoring and control system designed specifically</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industrial</a:t>
            </a:r>
            <a:r>
              <a:rPr lang="en-US" sz="2400" spc="-8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applications.</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It</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integrates</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MQ-X</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sensor</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accurate</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 detection,</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AWS</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IoT</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platform</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real-time</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data</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management</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monitoring,</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 ESP module for controlling the gas valve with detection of anomaly using LSTM model which predicts the </a:t>
            </a:r>
            <a:r>
              <a:rPr lang="en-US" sz="2400" dirty="0" err="1">
                <a:effectLst/>
                <a:latin typeface="Times New Roman" panose="02020603050405020304" pitchFamily="18" charset="0"/>
                <a:ea typeface="Times New Roman" panose="02020603050405020304" pitchFamily="18" charset="0"/>
              </a:rPr>
              <a:t>risks.The</a:t>
            </a:r>
            <a:r>
              <a:rPr lang="en-US" sz="2400" dirty="0">
                <a:effectLst/>
                <a:latin typeface="Times New Roman" panose="02020603050405020304" pitchFamily="18" charset="0"/>
                <a:ea typeface="Times New Roman" panose="02020603050405020304" pitchFamily="18" charset="0"/>
              </a:rPr>
              <a:t> system is designed to detect gas leaks promptly and accurately, triggering an alert and closing the gas regulator valve in real time to prevent further gas emissions. Incident data, including the time of detection, is uploaded to the cloud for analysis and audit purposes. Additionally, the system can be configured to send notifications via WhatsApp for immediate user </a:t>
            </a:r>
            <a:r>
              <a:rPr lang="en-US" sz="2400" dirty="0" err="1">
                <a:effectLst/>
                <a:latin typeface="Times New Roman" panose="02020603050405020304" pitchFamily="18" charset="0"/>
                <a:ea typeface="Times New Roman" panose="02020603050405020304" pitchFamily="18" charset="0"/>
              </a:rPr>
              <a:t>awareness.By</a:t>
            </a:r>
            <a:r>
              <a:rPr lang="en-US" sz="2400" dirty="0">
                <a:effectLst/>
                <a:latin typeface="Times New Roman" panose="02020603050405020304" pitchFamily="18" charset="0"/>
                <a:ea typeface="Times New Roman" panose="02020603050405020304" pitchFamily="18" charset="0"/>
              </a:rPr>
              <a:t> leveraging advanced technologies and real-time monitoring capabilities, our proposed system</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aims</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enhance</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safety</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standards</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industrial</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environments,</a:t>
            </a:r>
            <a:r>
              <a:rPr lang="en-US" sz="2400" spc="-7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providing</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spc="-8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proactive approach to gas leakage detection and control.</a:t>
            </a:r>
            <a:endParaRPr lang="en-IN" sz="2400" dirty="0">
              <a:effectLst/>
              <a:latin typeface="Times New Roman" panose="02020603050405020304" pitchFamily="18" charset="0"/>
              <a:ea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endParaRPr lang="en-IN" dirty="0"/>
          </a:p>
        </p:txBody>
      </p:sp>
      <p:sp>
        <p:nvSpPr>
          <p:cNvPr id="7" name="Date Placeholder 6">
            <a:extLst>
              <a:ext uri="{FF2B5EF4-FFF2-40B4-BE49-F238E27FC236}">
                <a16:creationId xmlns:a16="http://schemas.microsoft.com/office/drawing/2014/main" id="{9FD29708-350C-C8F7-07E4-344D9DD80D6F}"/>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57F9ACBF-34BA-38FF-65D0-69DCC1F05DE5}"/>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88B0F0E9-1AE1-F421-5CC0-08742B7AB40A}"/>
              </a:ext>
            </a:extLst>
          </p:cNvPr>
          <p:cNvSpPr>
            <a:spLocks noGrp="1"/>
          </p:cNvSpPr>
          <p:nvPr>
            <p:ph type="sldNum" sz="quarter" idx="12"/>
          </p:nvPr>
        </p:nvSpPr>
        <p:spPr/>
        <p:txBody>
          <a:bodyPr/>
          <a:lstStyle/>
          <a:p>
            <a:pPr>
              <a:defRPr/>
            </a:pPr>
            <a:fld id="{BDC2143B-610F-499C-A392-DFFBE135A7B2}" type="slidenum">
              <a:rPr lang="en-US" altLang="en-US" smtClean="0"/>
              <a:pPr>
                <a:defRPr/>
              </a:pPr>
              <a:t>4</a:t>
            </a:fld>
            <a:endParaRPr lang="en-US" altLang="en-US"/>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A26FAB93-377C-3C2F-33E1-F3F9B80E8903}"/>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2D60CC1A-8459-5D08-6F6A-6A1E83A37846}"/>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C5216D8F-1DF4-60EE-7054-1FBF88625C8D}"/>
              </a:ext>
            </a:extLst>
          </p:cNvPr>
          <p:cNvSpPr>
            <a:spLocks noGrp="1"/>
          </p:cNvSpPr>
          <p:nvPr>
            <p:ph type="sldNum" sz="quarter" idx="12"/>
          </p:nvPr>
        </p:nvSpPr>
        <p:spPr/>
        <p:txBody>
          <a:bodyPr/>
          <a:lstStyle/>
          <a:p>
            <a:pPr>
              <a:defRPr/>
            </a:pPr>
            <a:fld id="{BDC2143B-610F-499C-A392-DFFBE135A7B2}" type="slidenum">
              <a:rPr lang="en-US" altLang="en-US" smtClean="0"/>
              <a:pPr>
                <a:defRPr/>
              </a:pPr>
              <a:t>5</a:t>
            </a:fld>
            <a:endParaRPr lang="en-US" altLang="en-US"/>
          </a:p>
        </p:txBody>
      </p:sp>
      <p:pic>
        <p:nvPicPr>
          <p:cNvPr id="4" name="Picture 3">
            <a:extLst>
              <a:ext uri="{FF2B5EF4-FFF2-40B4-BE49-F238E27FC236}">
                <a16:creationId xmlns:a16="http://schemas.microsoft.com/office/drawing/2014/main" id="{2A76C1A7-8D52-CFDB-E6C5-E87627F7137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2799" y="2036710"/>
            <a:ext cx="5160993" cy="3577012"/>
          </a:xfrm>
          <a:prstGeom prst="rect">
            <a:avLst/>
          </a:prstGeom>
          <a:noFill/>
          <a:ln>
            <a:noFill/>
          </a:ln>
        </p:spPr>
      </p:pic>
    </p:spTree>
    <p:extLst>
      <p:ext uri="{BB962C8B-B14F-4D97-AF65-F5344CB8AC3E}">
        <p14:creationId xmlns:p14="http://schemas.microsoft.com/office/powerpoint/2010/main" val="106677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6233" y="2060944"/>
            <a:ext cx="10668000" cy="4267200"/>
          </a:xfrm>
        </p:spPr>
        <p:txBody>
          <a:bodyPr/>
          <a:lstStyle/>
          <a:p>
            <a:pPr algn="just">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ESP 8266</a:t>
            </a:r>
          </a:p>
          <a:p>
            <a:pPr algn="just">
              <a:lnSpc>
                <a:spcPct val="150000"/>
              </a:lnSpc>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Bread Board</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Sensor Devices</a:t>
            </a:r>
          </a:p>
          <a:p>
            <a:pPr algn="just">
              <a:lnSpc>
                <a:spcPct val="150000"/>
              </a:lnSpc>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Jumper Wires</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5937B64B-F038-4ABC-650A-AFC14DF6B215}"/>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2B5EA9E2-96D6-A888-03F4-2C3EE2CD2C04}"/>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B397A9A4-C4A8-9531-7D2B-8189B3063381}"/>
              </a:ext>
            </a:extLst>
          </p:cNvPr>
          <p:cNvSpPr>
            <a:spLocks noGrp="1"/>
          </p:cNvSpPr>
          <p:nvPr>
            <p:ph type="sldNum" sz="quarter" idx="12"/>
          </p:nvPr>
        </p:nvSpPr>
        <p:spPr/>
        <p:txBody>
          <a:bodyPr/>
          <a:lstStyle/>
          <a:p>
            <a:pPr>
              <a:defRPr/>
            </a:pPr>
            <a:fld id="{BDC2143B-610F-499C-A392-DFFBE135A7B2}" type="slidenum">
              <a:rPr lang="en-US" altLang="en-US" smtClean="0"/>
              <a:pPr>
                <a:defRPr/>
              </a:pPr>
              <a:t>6</a:t>
            </a:fld>
            <a:endParaRPr lang="en-US" altLang="en-US"/>
          </a:p>
        </p:txBody>
      </p:sp>
    </p:spTree>
    <p:extLst>
      <p:ext uri="{BB962C8B-B14F-4D97-AF65-F5344CB8AC3E}">
        <p14:creationId xmlns:p14="http://schemas.microsoft.com/office/powerpoint/2010/main" val="65101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23545" marR="74295" algn="just">
              <a:lnSpc>
                <a:spcPct val="150000"/>
              </a:lnSpc>
              <a:spcBef>
                <a:spcPts val="5"/>
              </a:spcBef>
              <a:spcAft>
                <a:spcPts val="0"/>
              </a:spcAft>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MQ-X Gas Sensor</a:t>
            </a:r>
          </a:p>
          <a:p>
            <a:pPr marL="0" marR="74295" indent="0" algn="just">
              <a:lnSpc>
                <a:spcPct val="150000"/>
              </a:lnSpc>
              <a:spcBef>
                <a:spcPts val="5"/>
              </a:spcBef>
              <a:spcAft>
                <a:spcPts val="0"/>
              </a:spcAft>
              <a:buNone/>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Gas Detection: </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sensor must accurately detect the presence of LPG gas within the specified detection </a:t>
            </a:r>
            <a:r>
              <a:rPr kumimoji="0" lang="en-US" altLang="en-US" sz="240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range.Sensitivity</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Control: Ability to adjust sensitivity levels to cater to different environmental conditions and concentrations of </a:t>
            </a:r>
            <a:r>
              <a:rPr kumimoji="0" lang="en-US" altLang="en-US" sz="240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gas.Real</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-time Monitoring: Continuously monitor the gas levels and provide immediate feedback to the control </a:t>
            </a:r>
            <a:r>
              <a:rPr kumimoji="0" lang="en-US" altLang="en-US" sz="240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system.Reliability</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Ensure consistent and reliable operation to minimize false alarms and ensure accurate detection of gas leaks</a:t>
            </a:r>
            <a:r>
              <a:rPr lang="en-US" altLang="en-US" sz="2400" dirty="0">
                <a:solidFill>
                  <a:srgbClr val="000000"/>
                </a:solidFill>
                <a:latin typeface="Times New Roman" panose="02020603050405020304" pitchFamily="18" charset="0"/>
                <a:cs typeface="Times New Roman" panose="02020603050405020304" pitchFamily="18" charset="0"/>
              </a:rPr>
              <a:t>.</a:t>
            </a:r>
            <a:endParaRPr lang="en-IN" sz="2400" dirty="0">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B64BAADE-08DF-CAC6-CEE3-B733463D8882}"/>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A359261F-2A8B-66A2-734A-82A79B3F86BD}"/>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30516C6-DA3F-ABF5-4C0A-F26A79DAF925}"/>
              </a:ext>
            </a:extLst>
          </p:cNvPr>
          <p:cNvSpPr>
            <a:spLocks noGrp="1"/>
          </p:cNvSpPr>
          <p:nvPr>
            <p:ph type="sldNum" sz="quarter" idx="12"/>
          </p:nvPr>
        </p:nvSpPr>
        <p:spPr/>
        <p:txBody>
          <a:bodyPr/>
          <a:lstStyle/>
          <a:p>
            <a:pPr>
              <a:defRPr/>
            </a:pPr>
            <a:fld id="{BDC2143B-610F-499C-A392-DFFBE135A7B2}" type="slidenum">
              <a:rPr lang="en-US" altLang="en-US" smtClean="0"/>
              <a:pPr>
                <a:defRPr/>
              </a:pPr>
              <a:t>7</a:t>
            </a:fld>
            <a:endParaRPr lang="en-US" altLang="en-US"/>
          </a:p>
        </p:txBody>
      </p:sp>
    </p:spTree>
    <p:extLst>
      <p:ext uri="{BB962C8B-B14F-4D97-AF65-F5344CB8AC3E}">
        <p14:creationId xmlns:p14="http://schemas.microsoft.com/office/powerpoint/2010/main" val="51752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38A0D-D016-4706-BCB0-B285FF79636C}"/>
              </a:ext>
            </a:extLst>
          </p:cNvPr>
          <p:cNvSpPr>
            <a:spLocks noGrp="1"/>
          </p:cNvSpPr>
          <p:nvPr>
            <p:ph type="title"/>
          </p:nvPr>
        </p:nvSpPr>
        <p:spPr/>
        <p:txBody>
          <a:bodyPr/>
          <a:lstStyle/>
          <a:p>
            <a:r>
              <a:rPr lang="en-US" b="1" dirty="0">
                <a:solidFill>
                  <a:srgbClr val="FF0000"/>
                </a:solidFill>
              </a:rPr>
              <a:t>Functional Description of Module</a:t>
            </a:r>
            <a:endParaRPr lang="en-IN" b="1" dirty="0">
              <a:solidFill>
                <a:srgbClr val="FF0000"/>
              </a:solidFill>
            </a:endParaRPr>
          </a:p>
        </p:txBody>
      </p:sp>
      <p:sp>
        <p:nvSpPr>
          <p:cNvPr id="3" name="Content Placeholder 2">
            <a:extLst>
              <a:ext uri="{FF2B5EF4-FFF2-40B4-BE49-F238E27FC236}">
                <a16:creationId xmlns:a16="http://schemas.microsoft.com/office/drawing/2014/main" id="{04006A2F-E2AB-45F2-AE43-C53BCB3BAC28}"/>
              </a:ext>
            </a:extLst>
          </p:cNvPr>
          <p:cNvSpPr>
            <a:spLocks noGrp="1"/>
          </p:cNvSpPr>
          <p:nvPr>
            <p:ph idx="1"/>
          </p:nvPr>
        </p:nvSpPr>
        <p:spPr/>
        <p:txBody>
          <a:bodyPr/>
          <a:lstStyle/>
          <a:p>
            <a:pPr marL="335280" marR="459740" algn="just">
              <a:lnSpc>
                <a:spcPct val="150000"/>
              </a:lnSpc>
              <a:spcBef>
                <a:spcPts val="560"/>
              </a:spcBef>
              <a:spcAft>
                <a:spcPts val="0"/>
              </a:spcAft>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Gas Valve Control: </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Control the gas regulator valve to open or close based on signals received from the gas </a:t>
            </a:r>
            <a:r>
              <a:rPr kumimoji="0" lang="en-US" altLang="en-US" sz="240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sensor.Response</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Time: Ensure swift response to gas leak detections by promptly closing the valve to prevent further gas </a:t>
            </a:r>
            <a:r>
              <a:rPr kumimoji="0" lang="en-US" altLang="en-US" sz="240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emissions.Reliability</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Ensure reliable operation of the module to prevent potential failures that could compromise </a:t>
            </a:r>
            <a:r>
              <a:rPr kumimoji="0" lang="en-US" altLang="en-US" sz="240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safety.Compatibility</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Interface effectively with both the gas sensor and the AWS IoT platform for seamless communication and </a:t>
            </a:r>
            <a:r>
              <a:rPr kumimoji="0" lang="en-US" altLang="en-US" sz="240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integration.Training</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the mac</a:t>
            </a:r>
            <a:r>
              <a:rPr lang="en-US" altLang="en-US" sz="2400" dirty="0" err="1">
                <a:solidFill>
                  <a:srgbClr val="000000"/>
                </a:solidFill>
                <a:latin typeface="Times New Roman" panose="02020603050405020304" pitchFamily="18" charset="0"/>
                <a:cs typeface="Times New Roman" panose="02020603050405020304" pitchFamily="18" charset="0"/>
              </a:rPr>
              <a:t>hine</a:t>
            </a:r>
            <a:r>
              <a:rPr lang="en-US" altLang="en-US" sz="2400" dirty="0">
                <a:solidFill>
                  <a:srgbClr val="000000"/>
                </a:solidFill>
                <a:latin typeface="Times New Roman" panose="02020603050405020304" pitchFamily="18" charset="0"/>
                <a:cs typeface="Times New Roman" panose="02020603050405020304" pitchFamily="18" charset="0"/>
              </a:rPr>
              <a:t> learning model</a:t>
            </a:r>
            <a:r>
              <a:rPr lang="en-US" altLang="en-US" sz="2400" dirty="0">
                <a:solidFill>
                  <a:srgbClr val="000000"/>
                </a:solidFill>
                <a:latin typeface="Roboto"/>
                <a:cs typeface="Times New Roman" panose="02020603050405020304" pitchFamily="18" charset="0"/>
              </a:rPr>
              <a:t>.</a:t>
            </a:r>
            <a:endParaRPr lang="en-IN" sz="2400" dirty="0"/>
          </a:p>
        </p:txBody>
      </p:sp>
      <p:sp>
        <p:nvSpPr>
          <p:cNvPr id="4" name="Date Placeholder 3">
            <a:extLst>
              <a:ext uri="{FF2B5EF4-FFF2-40B4-BE49-F238E27FC236}">
                <a16:creationId xmlns:a16="http://schemas.microsoft.com/office/drawing/2014/main" id="{68CCC215-DB15-4B35-995A-003AB2B99E17}"/>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64AEB533-B074-4E9E-A758-65ABEED335B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416353A5-8BEA-4A3F-8539-F32E39B3285D}"/>
              </a:ext>
            </a:extLst>
          </p:cNvPr>
          <p:cNvSpPr>
            <a:spLocks noGrp="1"/>
          </p:cNvSpPr>
          <p:nvPr>
            <p:ph type="sldNum" sz="quarter" idx="12"/>
          </p:nvPr>
        </p:nvSpPr>
        <p:spPr/>
        <p:txBody>
          <a:bodyPr/>
          <a:lstStyle/>
          <a:p>
            <a:pPr>
              <a:defRPr/>
            </a:pPr>
            <a:fld id="{BDC2143B-610F-499C-A392-DFFBE135A7B2}" type="slidenum">
              <a:rPr lang="en-US" altLang="en-US" smtClean="0"/>
              <a:pPr>
                <a:defRPr/>
              </a:pPr>
              <a:t>8</a:t>
            </a:fld>
            <a:endParaRPr lang="en-US" altLang="en-US"/>
          </a:p>
        </p:txBody>
      </p:sp>
    </p:spTree>
    <p:extLst>
      <p:ext uri="{BB962C8B-B14F-4D97-AF65-F5344CB8AC3E}">
        <p14:creationId xmlns:p14="http://schemas.microsoft.com/office/powerpoint/2010/main" val="1369513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7A621-F250-48FB-8676-C548A1192BDB}"/>
              </a:ext>
            </a:extLst>
          </p:cNvPr>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a:extLst>
              <a:ext uri="{FF2B5EF4-FFF2-40B4-BE49-F238E27FC236}">
                <a16:creationId xmlns:a16="http://schemas.microsoft.com/office/drawing/2014/main" id="{D4444AD4-1AEE-425F-B3FB-3F63343629B4}"/>
              </a:ext>
            </a:extLst>
          </p:cNvPr>
          <p:cNvSpPr>
            <a:spLocks noGrp="1"/>
          </p:cNvSpPr>
          <p:nvPr>
            <p:ph idx="1"/>
          </p:nvPr>
        </p:nvSpPr>
        <p:spPr/>
        <p:txBody>
          <a:bodyPr/>
          <a:lstStyle/>
          <a:p>
            <a:pPr marL="0" indent="0" algn="just">
              <a:lnSpc>
                <a:spcPct val="150000"/>
              </a:lnSpc>
              <a:buNone/>
            </a:pPr>
            <a:r>
              <a:rPr lang="en-US" sz="2400" b="1" dirty="0">
                <a:effectLst/>
                <a:latin typeface="Times New Roman" panose="02020603050405020304" pitchFamily="18" charset="0"/>
                <a:ea typeface="Times New Roman" panose="02020603050405020304" pitchFamily="18" charset="0"/>
              </a:rPr>
              <a:t>Long Short-Term Memory LSTM</a:t>
            </a:r>
          </a:p>
          <a:p>
            <a:pPr marL="0" indent="0" algn="just">
              <a:lnSpc>
                <a:spcPct val="150000"/>
              </a:lnSpc>
              <a:buNone/>
            </a:pPr>
            <a:r>
              <a:rPr lang="en-US" sz="2400" dirty="0">
                <a:effectLst/>
                <a:latin typeface="Times New Roman" panose="02020603050405020304" pitchFamily="18" charset="0"/>
                <a:ea typeface="Times New Roman" panose="02020603050405020304" pitchFamily="18" charset="0"/>
              </a:rPr>
              <a:t>By incorporating an LSTM machine learning model into the system</a:t>
            </a:r>
            <a:r>
              <a:rPr lang="en-US" sz="2400" b="1"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we enhance its predictive capabilities, allowing for more accurate and proactive gas leak detection while minimizing false alarms. This enables the system to react swiftly and effectively to potential hazards, further enhancing safety in industrial environments where LPG is utilized..</a:t>
            </a:r>
            <a:endParaRPr lang="en-IN" sz="2400" dirty="0">
              <a:effectLst/>
              <a:latin typeface="Times New Roman" panose="02020603050405020304" pitchFamily="18" charset="0"/>
              <a:ea typeface="Times New Roman" panose="02020603050405020304" pitchFamily="18" charset="0"/>
            </a:endParaRPr>
          </a:p>
          <a:p>
            <a:pPr marL="0" indent="0" algn="just">
              <a:buNone/>
            </a:pPr>
            <a:endParaRPr lang="en-IN" sz="2400" dirty="0"/>
          </a:p>
        </p:txBody>
      </p:sp>
      <p:sp>
        <p:nvSpPr>
          <p:cNvPr id="4" name="Date Placeholder 3">
            <a:extLst>
              <a:ext uri="{FF2B5EF4-FFF2-40B4-BE49-F238E27FC236}">
                <a16:creationId xmlns:a16="http://schemas.microsoft.com/office/drawing/2014/main" id="{0E35040C-90AF-476F-81ED-48E9C301D03E}"/>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F9DC91F4-C3E6-4460-845A-529F792960D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8F84170-D57B-4D87-8D97-9FF59316E736}"/>
              </a:ext>
            </a:extLst>
          </p:cNvPr>
          <p:cNvSpPr>
            <a:spLocks noGrp="1"/>
          </p:cNvSpPr>
          <p:nvPr>
            <p:ph type="sldNum" sz="quarter" idx="12"/>
          </p:nvPr>
        </p:nvSpPr>
        <p:spPr/>
        <p:txBody>
          <a:bodyPr/>
          <a:lstStyle/>
          <a:p>
            <a:pPr>
              <a:defRPr/>
            </a:pPr>
            <a:fld id="{BDC2143B-610F-499C-A392-DFFBE135A7B2}" type="slidenum">
              <a:rPr lang="en-US" altLang="en-US" smtClean="0"/>
              <a:pPr>
                <a:defRPr/>
              </a:pPr>
              <a:t>9</a:t>
            </a:fld>
            <a:endParaRPr lang="en-US" altLang="en-US"/>
          </a:p>
        </p:txBody>
      </p:sp>
    </p:spTree>
    <p:extLst>
      <p:ext uri="{BB962C8B-B14F-4D97-AF65-F5344CB8AC3E}">
        <p14:creationId xmlns:p14="http://schemas.microsoft.com/office/powerpoint/2010/main" val="872543881"/>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252</TotalTime>
  <Words>1091</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Roboto</vt:lpstr>
      <vt:lpstr>Times New Roman</vt:lpstr>
      <vt:lpstr>Verdana</vt:lpstr>
      <vt:lpstr>Wingdings</vt:lpstr>
      <vt:lpstr>Profile</vt:lpstr>
      <vt:lpstr>PowerPoint Presentation</vt:lpstr>
      <vt:lpstr>Abstract</vt:lpstr>
      <vt:lpstr>Existing System</vt:lpstr>
      <vt:lpstr>Proposed System</vt:lpstr>
      <vt:lpstr>System Architecture</vt:lpstr>
      <vt:lpstr>List of Modules</vt:lpstr>
      <vt:lpstr>Functional Description for each modules</vt:lpstr>
      <vt:lpstr>Functional Description of Module</vt:lpstr>
      <vt:lpstr>Functional Description of Module</vt:lpstr>
      <vt:lpstr>Output</vt:lpstr>
      <vt:lpstr>Output</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ARAVIND S</cp:lastModifiedBy>
  <cp:revision>14</cp:revision>
  <dcterms:created xsi:type="dcterms:W3CDTF">2023-08-03T04:32:32Z</dcterms:created>
  <dcterms:modified xsi:type="dcterms:W3CDTF">2024-05-19T14:34:51Z</dcterms:modified>
</cp:coreProperties>
</file>