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1"/>
  </p:notesMasterIdLst>
  <p:sldIdLst>
    <p:sldId id="259" r:id="rId2"/>
    <p:sldId id="398" r:id="rId3"/>
    <p:sldId id="399" r:id="rId4"/>
    <p:sldId id="389" r:id="rId5"/>
    <p:sldId id="357" r:id="rId6"/>
    <p:sldId id="287" r:id="rId7"/>
    <p:sldId id="392" r:id="rId8"/>
    <p:sldId id="285" r:id="rId9"/>
    <p:sldId id="394" r:id="rId10"/>
    <p:sldId id="282" r:id="rId11"/>
    <p:sldId id="406" r:id="rId12"/>
    <p:sldId id="407" r:id="rId13"/>
    <p:sldId id="405" r:id="rId14"/>
    <p:sldId id="402" r:id="rId15"/>
    <p:sldId id="409" r:id="rId16"/>
    <p:sldId id="280" r:id="rId17"/>
    <p:sldId id="279" r:id="rId18"/>
    <p:sldId id="278" r:id="rId19"/>
    <p:sldId id="277" r:id="rId20"/>
    <p:sldId id="276" r:id="rId21"/>
    <p:sldId id="275" r:id="rId22"/>
    <p:sldId id="274" r:id="rId23"/>
    <p:sldId id="273" r:id="rId24"/>
    <p:sldId id="272" r:id="rId25"/>
    <p:sldId id="271" r:id="rId26"/>
    <p:sldId id="410" r:id="rId27"/>
    <p:sldId id="270" r:id="rId28"/>
    <p:sldId id="388" r:id="rId29"/>
    <p:sldId id="268" r:id="rId30"/>
    <p:sldId id="269" r:id="rId31"/>
    <p:sldId id="266" r:id="rId32"/>
    <p:sldId id="265" r:id="rId33"/>
    <p:sldId id="297" r:id="rId34"/>
    <p:sldId id="302" r:id="rId35"/>
    <p:sldId id="303" r:id="rId36"/>
    <p:sldId id="304" r:id="rId37"/>
    <p:sldId id="385" r:id="rId38"/>
    <p:sldId id="305" r:id="rId39"/>
    <p:sldId id="323" r:id="rId40"/>
    <p:sldId id="309" r:id="rId41"/>
    <p:sldId id="322" r:id="rId42"/>
    <p:sldId id="411" r:id="rId43"/>
    <p:sldId id="372" r:id="rId44"/>
    <p:sldId id="318" r:id="rId45"/>
    <p:sldId id="364" r:id="rId46"/>
    <p:sldId id="413" r:id="rId47"/>
    <p:sldId id="414" r:id="rId48"/>
    <p:sldId id="415" r:id="rId49"/>
    <p:sldId id="412" r:id="rId50"/>
    <p:sldId id="416" r:id="rId51"/>
    <p:sldId id="316" r:id="rId52"/>
    <p:sldId id="315" r:id="rId53"/>
    <p:sldId id="314" r:id="rId54"/>
    <p:sldId id="313" r:id="rId55"/>
    <p:sldId id="311" r:id="rId56"/>
    <p:sldId id="324" r:id="rId57"/>
    <p:sldId id="312" r:id="rId58"/>
    <p:sldId id="310" r:id="rId59"/>
    <p:sldId id="327" r:id="rId60"/>
    <p:sldId id="329" r:id="rId61"/>
    <p:sldId id="328" r:id="rId62"/>
    <p:sldId id="331" r:id="rId63"/>
    <p:sldId id="332" r:id="rId64"/>
    <p:sldId id="333" r:id="rId65"/>
    <p:sldId id="334" r:id="rId66"/>
    <p:sldId id="326" r:id="rId67"/>
    <p:sldId id="325" r:id="rId68"/>
    <p:sldId id="335" r:id="rId69"/>
    <p:sldId id="336" r:id="rId70"/>
    <p:sldId id="419" r:id="rId71"/>
    <p:sldId id="338" r:id="rId72"/>
    <p:sldId id="339" r:id="rId73"/>
    <p:sldId id="340" r:id="rId74"/>
    <p:sldId id="341" r:id="rId75"/>
    <p:sldId id="343" r:id="rId76"/>
    <p:sldId id="342" r:id="rId77"/>
    <p:sldId id="344" r:id="rId78"/>
    <p:sldId id="345" r:id="rId79"/>
    <p:sldId id="346" r:id="rId8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C732DC-F978-4534-A45C-640B750DA823}">
          <p14:sldIdLst>
            <p14:sldId id="259"/>
            <p14:sldId id="398"/>
            <p14:sldId id="399"/>
            <p14:sldId id="389"/>
            <p14:sldId id="357"/>
            <p14:sldId id="287"/>
            <p14:sldId id="392"/>
            <p14:sldId id="285"/>
            <p14:sldId id="394"/>
            <p14:sldId id="282"/>
            <p14:sldId id="406"/>
            <p14:sldId id="407"/>
            <p14:sldId id="405"/>
            <p14:sldId id="402"/>
          </p14:sldIdLst>
        </p14:section>
        <p14:section name="Untitled Section" id="{B8FF0654-ED3C-48B5-ADB7-D23808AF1090}">
          <p14:sldIdLst>
            <p14:sldId id="409"/>
            <p14:sldId id="280"/>
            <p14:sldId id="279"/>
            <p14:sldId id="278"/>
            <p14:sldId id="277"/>
            <p14:sldId id="276"/>
            <p14:sldId id="275"/>
            <p14:sldId id="274"/>
            <p14:sldId id="273"/>
            <p14:sldId id="272"/>
            <p14:sldId id="271"/>
            <p14:sldId id="410"/>
            <p14:sldId id="270"/>
            <p14:sldId id="388"/>
            <p14:sldId id="268"/>
            <p14:sldId id="269"/>
            <p14:sldId id="266"/>
            <p14:sldId id="265"/>
            <p14:sldId id="297"/>
            <p14:sldId id="302"/>
            <p14:sldId id="303"/>
            <p14:sldId id="304"/>
            <p14:sldId id="385"/>
            <p14:sldId id="305"/>
            <p14:sldId id="323"/>
            <p14:sldId id="309"/>
            <p14:sldId id="322"/>
            <p14:sldId id="411"/>
            <p14:sldId id="372"/>
            <p14:sldId id="318"/>
            <p14:sldId id="364"/>
            <p14:sldId id="413"/>
            <p14:sldId id="414"/>
            <p14:sldId id="415"/>
            <p14:sldId id="412"/>
            <p14:sldId id="416"/>
            <p14:sldId id="316"/>
            <p14:sldId id="315"/>
            <p14:sldId id="314"/>
            <p14:sldId id="313"/>
            <p14:sldId id="311"/>
            <p14:sldId id="324"/>
            <p14:sldId id="312"/>
            <p14:sldId id="310"/>
            <p14:sldId id="327"/>
            <p14:sldId id="329"/>
            <p14:sldId id="328"/>
            <p14:sldId id="331"/>
            <p14:sldId id="332"/>
            <p14:sldId id="333"/>
            <p14:sldId id="334"/>
            <p14:sldId id="326"/>
            <p14:sldId id="325"/>
            <p14:sldId id="335"/>
            <p14:sldId id="336"/>
            <p14:sldId id="419"/>
            <p14:sldId id="338"/>
            <p14:sldId id="339"/>
            <p14:sldId id="340"/>
            <p14:sldId id="341"/>
            <p14:sldId id="343"/>
            <p14:sldId id="342"/>
            <p14:sldId id="344"/>
            <p14:sldId id="345"/>
            <p14:sldId id="34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86"/>
    <a:srgbClr val="62686B"/>
    <a:srgbClr val="D6D2C4"/>
    <a:srgbClr val="333F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5331" autoAdjust="0"/>
  </p:normalViewPr>
  <p:slideViewPr>
    <p:cSldViewPr snapToGrid="0" snapToObjects="1">
      <p:cViewPr varScale="1">
        <p:scale>
          <a:sx n="121" d="100"/>
          <a:sy n="121" d="100"/>
        </p:scale>
        <p:origin x="138" y="102"/>
      </p:cViewPr>
      <p:guideLst/>
    </p:cSldViewPr>
  </p:slideViewPr>
  <p:outlineViewPr>
    <p:cViewPr>
      <p:scale>
        <a:sx n="33" d="100"/>
        <a:sy n="33" d="100"/>
      </p:scale>
      <p:origin x="0" y="-3816"/>
    </p:cViewPr>
  </p:outlineViewPr>
  <p:notesTextViewPr>
    <p:cViewPr>
      <p:scale>
        <a:sx n="1" d="1"/>
        <a:sy n="1" d="1"/>
      </p:scale>
      <p:origin x="0" y="0"/>
    </p:cViewPr>
  </p:notesTextViewPr>
  <p:notesViewPr>
    <p:cSldViewPr snapToGrid="0" snapToObjects="1">
      <p:cViewPr varScale="1">
        <p:scale>
          <a:sx n="68" d="100"/>
          <a:sy n="68" d="100"/>
        </p:scale>
        <p:origin x="2640"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866471-2994-4C4B-82E8-33EDC60F499B}" type="datetimeFigureOut">
              <a:rPr lang="en-US" smtClean="0"/>
              <a:t>9/21/2021</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9123549D-DEF6-4D32-8840-53A92E0F2AE9}" type="slidenum">
              <a:rPr lang="en-US" smtClean="0"/>
              <a:t>‹#›</a:t>
            </a:fld>
            <a:endParaRPr lang="en-US"/>
          </a:p>
        </p:txBody>
      </p:sp>
    </p:spTree>
    <p:extLst>
      <p:ext uri="{BB962C8B-B14F-4D97-AF65-F5344CB8AC3E}">
        <p14:creationId xmlns:p14="http://schemas.microsoft.com/office/powerpoint/2010/main" val="1905778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23549D-DEF6-4D32-8840-53A92E0F2AE9}" type="slidenum">
              <a:rPr lang="en-US" smtClean="0"/>
              <a:t>1</a:t>
            </a:fld>
            <a:endParaRPr lang="en-US"/>
          </a:p>
        </p:txBody>
      </p:sp>
    </p:spTree>
    <p:extLst>
      <p:ext uri="{BB962C8B-B14F-4D97-AF65-F5344CB8AC3E}">
        <p14:creationId xmlns:p14="http://schemas.microsoft.com/office/powerpoint/2010/main" val="4087884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my Math Stat classes it is not uncommon that students get these mixed up since the statistics  X and p-hat convey the same information.</a:t>
            </a:r>
          </a:p>
        </p:txBody>
      </p:sp>
      <p:sp>
        <p:nvSpPr>
          <p:cNvPr id="4" name="Slide Number Placeholder 3"/>
          <p:cNvSpPr>
            <a:spLocks noGrp="1"/>
          </p:cNvSpPr>
          <p:nvPr>
            <p:ph type="sldNum" sz="quarter" idx="5"/>
          </p:nvPr>
        </p:nvSpPr>
        <p:spPr/>
        <p:txBody>
          <a:bodyPr/>
          <a:lstStyle/>
          <a:p>
            <a:fld id="{9123549D-DEF6-4D32-8840-53A92E0F2AE9}" type="slidenum">
              <a:rPr lang="en-US" smtClean="0"/>
              <a:t>23</a:t>
            </a:fld>
            <a:endParaRPr lang="en-US"/>
          </a:p>
        </p:txBody>
      </p:sp>
    </p:spTree>
    <p:extLst>
      <p:ext uri="{BB962C8B-B14F-4D97-AF65-F5344CB8AC3E}">
        <p14:creationId xmlns:p14="http://schemas.microsoft.com/office/powerpoint/2010/main" val="328763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in the left-hand menu, Datasets, </a:t>
            </a:r>
            <a:r>
              <a:rPr lang="en-US" dirty="0" err="1"/>
              <a:t>StatKey</a:t>
            </a:r>
            <a:r>
              <a:rPr lang="en-US" dirty="0"/>
              <a:t>, </a:t>
            </a:r>
            <a:r>
              <a:rPr lang="en-US" dirty="0" err="1"/>
              <a:t>StatKey</a:t>
            </a:r>
            <a:r>
              <a:rPr lang="en-US" dirty="0"/>
              <a:t> Help, and Videos.    </a:t>
            </a:r>
          </a:p>
        </p:txBody>
      </p:sp>
      <p:sp>
        <p:nvSpPr>
          <p:cNvPr id="4" name="Slide Number Placeholder 3"/>
          <p:cNvSpPr>
            <a:spLocks noGrp="1"/>
          </p:cNvSpPr>
          <p:nvPr>
            <p:ph type="sldNum" sz="quarter" idx="5"/>
          </p:nvPr>
        </p:nvSpPr>
        <p:spPr/>
        <p:txBody>
          <a:bodyPr/>
          <a:lstStyle/>
          <a:p>
            <a:fld id="{9123549D-DEF6-4D32-8840-53A92E0F2AE9}" type="slidenum">
              <a:rPr lang="en-US" smtClean="0"/>
              <a:t>29</a:t>
            </a:fld>
            <a:endParaRPr lang="en-US"/>
          </a:p>
        </p:txBody>
      </p:sp>
    </p:spTree>
    <p:extLst>
      <p:ext uri="{BB962C8B-B14F-4D97-AF65-F5344CB8AC3E}">
        <p14:creationId xmlns:p14="http://schemas.microsoft.com/office/powerpoint/2010/main" val="23358040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middle one of the 5 horizontal boxes produces sampling distributions of two statistics.</a:t>
            </a:r>
          </a:p>
        </p:txBody>
      </p:sp>
      <p:sp>
        <p:nvSpPr>
          <p:cNvPr id="4" name="Slide Number Placeholder 3"/>
          <p:cNvSpPr>
            <a:spLocks noGrp="1"/>
          </p:cNvSpPr>
          <p:nvPr>
            <p:ph type="sldNum" sz="quarter" idx="5"/>
          </p:nvPr>
        </p:nvSpPr>
        <p:spPr/>
        <p:txBody>
          <a:bodyPr/>
          <a:lstStyle/>
          <a:p>
            <a:fld id="{9123549D-DEF6-4D32-8840-53A92E0F2AE9}" type="slidenum">
              <a:rPr lang="en-US" smtClean="0"/>
              <a:t>30</a:t>
            </a:fld>
            <a:endParaRPr lang="en-US"/>
          </a:p>
        </p:txBody>
      </p:sp>
    </p:spTree>
    <p:extLst>
      <p:ext uri="{BB962C8B-B14F-4D97-AF65-F5344CB8AC3E}">
        <p14:creationId xmlns:p14="http://schemas.microsoft.com/office/powerpoint/2010/main" val="1288092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middle one of the 5 horizontal boxes produces sampling distributions of two statistics.</a:t>
            </a:r>
          </a:p>
        </p:txBody>
      </p:sp>
      <p:sp>
        <p:nvSpPr>
          <p:cNvPr id="4" name="Slide Number Placeholder 3"/>
          <p:cNvSpPr>
            <a:spLocks noGrp="1"/>
          </p:cNvSpPr>
          <p:nvPr>
            <p:ph type="sldNum" sz="quarter" idx="5"/>
          </p:nvPr>
        </p:nvSpPr>
        <p:spPr/>
        <p:txBody>
          <a:bodyPr/>
          <a:lstStyle/>
          <a:p>
            <a:fld id="{9123549D-DEF6-4D32-8840-53A92E0F2AE9}" type="slidenum">
              <a:rPr lang="en-US" smtClean="0"/>
              <a:t>43</a:t>
            </a:fld>
            <a:endParaRPr lang="en-US"/>
          </a:p>
        </p:txBody>
      </p:sp>
    </p:spTree>
    <p:extLst>
      <p:ext uri="{BB962C8B-B14F-4D97-AF65-F5344CB8AC3E}">
        <p14:creationId xmlns:p14="http://schemas.microsoft.com/office/powerpoint/2010/main" val="3850762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23549D-DEF6-4D32-8840-53A92E0F2AE9}" type="slidenum">
              <a:rPr lang="en-US" smtClean="0"/>
              <a:t>2</a:t>
            </a:fld>
            <a:endParaRPr lang="en-US"/>
          </a:p>
        </p:txBody>
      </p:sp>
    </p:spTree>
    <p:extLst>
      <p:ext uri="{BB962C8B-B14F-4D97-AF65-F5344CB8AC3E}">
        <p14:creationId xmlns:p14="http://schemas.microsoft.com/office/powerpoint/2010/main" val="410137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23549D-DEF6-4D32-8840-53A92E0F2AE9}" type="slidenum">
              <a:rPr lang="en-US" smtClean="0"/>
              <a:t>8</a:t>
            </a:fld>
            <a:endParaRPr lang="en-US"/>
          </a:p>
        </p:txBody>
      </p:sp>
    </p:spTree>
    <p:extLst>
      <p:ext uri="{BB962C8B-B14F-4D97-AF65-F5344CB8AC3E}">
        <p14:creationId xmlns:p14="http://schemas.microsoft.com/office/powerpoint/2010/main" val="6628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23549D-DEF6-4D32-8840-53A92E0F2AE9}" type="slidenum">
              <a:rPr lang="en-US" smtClean="0"/>
              <a:t>9</a:t>
            </a:fld>
            <a:endParaRPr lang="en-US"/>
          </a:p>
        </p:txBody>
      </p:sp>
    </p:spTree>
    <p:extLst>
      <p:ext uri="{BB962C8B-B14F-4D97-AF65-F5344CB8AC3E}">
        <p14:creationId xmlns:p14="http://schemas.microsoft.com/office/powerpoint/2010/main" val="3026377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23549D-DEF6-4D32-8840-53A92E0F2AE9}" type="slidenum">
              <a:rPr lang="en-US" smtClean="0"/>
              <a:t>10</a:t>
            </a:fld>
            <a:endParaRPr lang="en-US"/>
          </a:p>
        </p:txBody>
      </p:sp>
    </p:spTree>
    <p:extLst>
      <p:ext uri="{BB962C8B-B14F-4D97-AF65-F5344CB8AC3E}">
        <p14:creationId xmlns:p14="http://schemas.microsoft.com/office/powerpoint/2010/main" val="14661937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23549D-DEF6-4D32-8840-53A92E0F2AE9}" type="slidenum">
              <a:rPr lang="en-US" smtClean="0"/>
              <a:t>11</a:t>
            </a:fld>
            <a:endParaRPr lang="en-US"/>
          </a:p>
        </p:txBody>
      </p:sp>
    </p:spTree>
    <p:extLst>
      <p:ext uri="{BB962C8B-B14F-4D97-AF65-F5344CB8AC3E}">
        <p14:creationId xmlns:p14="http://schemas.microsoft.com/office/powerpoint/2010/main" val="289902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23549D-DEF6-4D32-8840-53A92E0F2AE9}" type="slidenum">
              <a:rPr lang="en-US" smtClean="0"/>
              <a:t>12</a:t>
            </a:fld>
            <a:endParaRPr lang="en-US"/>
          </a:p>
        </p:txBody>
      </p:sp>
    </p:spTree>
    <p:extLst>
      <p:ext uri="{BB962C8B-B14F-4D97-AF65-F5344CB8AC3E}">
        <p14:creationId xmlns:p14="http://schemas.microsoft.com/office/powerpoint/2010/main" val="1812971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123549D-DEF6-4D32-8840-53A92E0F2AE9}" type="slidenum">
              <a:rPr lang="en-US" smtClean="0"/>
              <a:t>13</a:t>
            </a:fld>
            <a:endParaRPr lang="en-US"/>
          </a:p>
        </p:txBody>
      </p:sp>
    </p:spTree>
    <p:extLst>
      <p:ext uri="{BB962C8B-B14F-4D97-AF65-F5344CB8AC3E}">
        <p14:creationId xmlns:p14="http://schemas.microsoft.com/office/powerpoint/2010/main" val="530292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Statistics methods will give us an answer to “what is a reasonable value to believe p to be.” </a:t>
            </a:r>
          </a:p>
        </p:txBody>
      </p:sp>
      <p:sp>
        <p:nvSpPr>
          <p:cNvPr id="4" name="Slide Number Placeholder 3"/>
          <p:cNvSpPr>
            <a:spLocks noGrp="1"/>
          </p:cNvSpPr>
          <p:nvPr>
            <p:ph type="sldNum" sz="quarter" idx="5"/>
          </p:nvPr>
        </p:nvSpPr>
        <p:spPr/>
        <p:txBody>
          <a:bodyPr/>
          <a:lstStyle/>
          <a:p>
            <a:fld id="{9123549D-DEF6-4D32-8840-53A92E0F2AE9}" type="slidenum">
              <a:rPr lang="en-US" smtClean="0"/>
              <a:t>17</a:t>
            </a:fld>
            <a:endParaRPr lang="en-US"/>
          </a:p>
        </p:txBody>
      </p:sp>
    </p:spTree>
    <p:extLst>
      <p:ext uri="{BB962C8B-B14F-4D97-AF65-F5344CB8AC3E}">
        <p14:creationId xmlns:p14="http://schemas.microsoft.com/office/powerpoint/2010/main" val="327757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2545-7D8E-ED4E-A508-90712FB4D2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2D6CF2-A2C9-C34D-9965-DF70D507D146}"/>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2B3B56-AFF4-5548-BCEB-0A297BA8DB3F}"/>
              </a:ext>
            </a:extLst>
          </p:cNvPr>
          <p:cNvSpPr>
            <a:spLocks noGrp="1"/>
          </p:cNvSpPr>
          <p:nvPr>
            <p:ph type="dt" sz="half" idx="10"/>
          </p:nvPr>
        </p:nvSpPr>
        <p:spPr/>
        <p:txBody>
          <a:bodyPr/>
          <a:lstStyle/>
          <a:p>
            <a:fld id="{718D287E-B63B-4D7F-BDAF-FD476088E7A5}" type="datetime1">
              <a:rPr lang="en-US" smtClean="0"/>
              <a:t>9/21/2021</a:t>
            </a:fld>
            <a:endParaRPr lang="en-US"/>
          </a:p>
        </p:txBody>
      </p:sp>
      <p:sp>
        <p:nvSpPr>
          <p:cNvPr id="5" name="Footer Placeholder 4">
            <a:extLst>
              <a:ext uri="{FF2B5EF4-FFF2-40B4-BE49-F238E27FC236}">
                <a16:creationId xmlns:a16="http://schemas.microsoft.com/office/drawing/2014/main" id="{249CA862-286E-BC48-B62A-5EA90EE6AD6E}"/>
              </a:ext>
            </a:extLst>
          </p:cNvPr>
          <p:cNvSpPr>
            <a:spLocks noGrp="1"/>
          </p:cNvSpPr>
          <p:nvPr>
            <p:ph type="ftr" sz="quarter" idx="11"/>
          </p:nvPr>
        </p:nvSpPr>
        <p:spPr/>
        <p:txBody>
          <a:bodyPr/>
          <a:lstStyle/>
          <a:p>
            <a:r>
              <a:rPr lang="en-US"/>
              <a:t>Chapter 4</a:t>
            </a:r>
          </a:p>
        </p:txBody>
      </p:sp>
      <p:sp>
        <p:nvSpPr>
          <p:cNvPr id="6" name="Slide Number Placeholder 5">
            <a:extLst>
              <a:ext uri="{FF2B5EF4-FFF2-40B4-BE49-F238E27FC236}">
                <a16:creationId xmlns:a16="http://schemas.microsoft.com/office/drawing/2014/main" id="{6469E969-2288-F641-927E-443956E8F85C}"/>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2686176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F7698-F2F5-2543-A520-DFCFAA0F1E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5DCBCE-DAB5-7143-BFDF-E92A5AF48B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71F864-B7AD-8043-B9AC-97987B3CD6B4}"/>
              </a:ext>
            </a:extLst>
          </p:cNvPr>
          <p:cNvSpPr>
            <a:spLocks noGrp="1"/>
          </p:cNvSpPr>
          <p:nvPr>
            <p:ph type="dt" sz="half" idx="10"/>
          </p:nvPr>
        </p:nvSpPr>
        <p:spPr/>
        <p:txBody>
          <a:bodyPr/>
          <a:lstStyle/>
          <a:p>
            <a:fld id="{F2D35C09-6D9B-41DC-8927-A9C3E1DAE042}" type="datetime1">
              <a:rPr lang="en-US" smtClean="0"/>
              <a:t>9/21/2021</a:t>
            </a:fld>
            <a:endParaRPr lang="en-US"/>
          </a:p>
        </p:txBody>
      </p:sp>
      <p:sp>
        <p:nvSpPr>
          <p:cNvPr id="5" name="Footer Placeholder 4">
            <a:extLst>
              <a:ext uri="{FF2B5EF4-FFF2-40B4-BE49-F238E27FC236}">
                <a16:creationId xmlns:a16="http://schemas.microsoft.com/office/drawing/2014/main" id="{0CEE6921-CC32-7249-A9EF-4B4A1958025D}"/>
              </a:ext>
            </a:extLst>
          </p:cNvPr>
          <p:cNvSpPr>
            <a:spLocks noGrp="1"/>
          </p:cNvSpPr>
          <p:nvPr>
            <p:ph type="ftr" sz="quarter" idx="11"/>
          </p:nvPr>
        </p:nvSpPr>
        <p:spPr/>
        <p:txBody>
          <a:bodyPr/>
          <a:lstStyle/>
          <a:p>
            <a:r>
              <a:rPr lang="en-US"/>
              <a:t>Chapter 4</a:t>
            </a:r>
          </a:p>
        </p:txBody>
      </p:sp>
      <p:sp>
        <p:nvSpPr>
          <p:cNvPr id="6" name="Slide Number Placeholder 5">
            <a:extLst>
              <a:ext uri="{FF2B5EF4-FFF2-40B4-BE49-F238E27FC236}">
                <a16:creationId xmlns:a16="http://schemas.microsoft.com/office/drawing/2014/main" id="{BDF4FBAF-B173-A648-B429-542580BDB75D}"/>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2492386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F7D23C-E6E5-8249-A570-CC27BCA5D15C}"/>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B6935A-5E60-8D48-9443-353BD5BBCB12}"/>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1CDDE-A3EF-D546-B8CE-281332982A54}"/>
              </a:ext>
            </a:extLst>
          </p:cNvPr>
          <p:cNvSpPr>
            <a:spLocks noGrp="1"/>
          </p:cNvSpPr>
          <p:nvPr>
            <p:ph type="dt" sz="half" idx="10"/>
          </p:nvPr>
        </p:nvSpPr>
        <p:spPr/>
        <p:txBody>
          <a:bodyPr/>
          <a:lstStyle/>
          <a:p>
            <a:fld id="{CFF7660E-B0FD-4742-AF7E-1B2E73B8C0D6}" type="datetime1">
              <a:rPr lang="en-US" smtClean="0"/>
              <a:t>9/21/2021</a:t>
            </a:fld>
            <a:endParaRPr lang="en-US"/>
          </a:p>
        </p:txBody>
      </p:sp>
      <p:sp>
        <p:nvSpPr>
          <p:cNvPr id="5" name="Footer Placeholder 4">
            <a:extLst>
              <a:ext uri="{FF2B5EF4-FFF2-40B4-BE49-F238E27FC236}">
                <a16:creationId xmlns:a16="http://schemas.microsoft.com/office/drawing/2014/main" id="{695269CA-87D7-CD4E-914A-A0179631A934}"/>
              </a:ext>
            </a:extLst>
          </p:cNvPr>
          <p:cNvSpPr>
            <a:spLocks noGrp="1"/>
          </p:cNvSpPr>
          <p:nvPr>
            <p:ph type="ftr" sz="quarter" idx="11"/>
          </p:nvPr>
        </p:nvSpPr>
        <p:spPr/>
        <p:txBody>
          <a:bodyPr/>
          <a:lstStyle/>
          <a:p>
            <a:r>
              <a:rPr lang="en-US"/>
              <a:t>Chapter 4</a:t>
            </a:r>
          </a:p>
        </p:txBody>
      </p:sp>
      <p:sp>
        <p:nvSpPr>
          <p:cNvPr id="6" name="Slide Number Placeholder 5">
            <a:extLst>
              <a:ext uri="{FF2B5EF4-FFF2-40B4-BE49-F238E27FC236}">
                <a16:creationId xmlns:a16="http://schemas.microsoft.com/office/drawing/2014/main" id="{658A668E-6BA0-734F-B2D2-F18F3B4B19EF}"/>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16056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A72F5-11F6-6640-B280-65145D98D8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75F249-FDF1-CD44-A6F6-1565497A4AF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DE75B-3059-9F4F-B1ED-E52FD56B1C70}"/>
              </a:ext>
            </a:extLst>
          </p:cNvPr>
          <p:cNvSpPr>
            <a:spLocks noGrp="1"/>
          </p:cNvSpPr>
          <p:nvPr>
            <p:ph type="dt" sz="half" idx="10"/>
          </p:nvPr>
        </p:nvSpPr>
        <p:spPr/>
        <p:txBody>
          <a:bodyPr/>
          <a:lstStyle/>
          <a:p>
            <a:fld id="{B5563033-ECA2-4AAF-A839-47265EAE4B16}" type="datetime1">
              <a:rPr lang="en-US" smtClean="0"/>
              <a:t>9/21/2021</a:t>
            </a:fld>
            <a:endParaRPr lang="en-US"/>
          </a:p>
        </p:txBody>
      </p:sp>
      <p:sp>
        <p:nvSpPr>
          <p:cNvPr id="5" name="Footer Placeholder 4">
            <a:extLst>
              <a:ext uri="{FF2B5EF4-FFF2-40B4-BE49-F238E27FC236}">
                <a16:creationId xmlns:a16="http://schemas.microsoft.com/office/drawing/2014/main" id="{2FF014A4-F37A-B247-ADF2-121CEF1C8839}"/>
              </a:ext>
            </a:extLst>
          </p:cNvPr>
          <p:cNvSpPr>
            <a:spLocks noGrp="1"/>
          </p:cNvSpPr>
          <p:nvPr>
            <p:ph type="ftr" sz="quarter" idx="11"/>
          </p:nvPr>
        </p:nvSpPr>
        <p:spPr/>
        <p:txBody>
          <a:bodyPr/>
          <a:lstStyle/>
          <a:p>
            <a:r>
              <a:rPr lang="en-US"/>
              <a:t>Chapter 4</a:t>
            </a:r>
          </a:p>
        </p:txBody>
      </p:sp>
      <p:sp>
        <p:nvSpPr>
          <p:cNvPr id="6" name="Slide Number Placeholder 5">
            <a:extLst>
              <a:ext uri="{FF2B5EF4-FFF2-40B4-BE49-F238E27FC236}">
                <a16:creationId xmlns:a16="http://schemas.microsoft.com/office/drawing/2014/main" id="{DD63790D-9F24-3F44-8C44-38B3EE61663B}"/>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163979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9B91-A9A2-0F4B-AF0C-CE663FEAD270}"/>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CC9DB4-6693-3344-9944-F23E6F6D11F0}"/>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6AACF2C-1EFC-A14B-AF5C-98CC661C9C6B}"/>
              </a:ext>
            </a:extLst>
          </p:cNvPr>
          <p:cNvSpPr>
            <a:spLocks noGrp="1"/>
          </p:cNvSpPr>
          <p:nvPr>
            <p:ph type="dt" sz="half" idx="10"/>
          </p:nvPr>
        </p:nvSpPr>
        <p:spPr/>
        <p:txBody>
          <a:bodyPr/>
          <a:lstStyle/>
          <a:p>
            <a:fld id="{EAF4308B-9C45-4425-A0C4-C9ABCDE60400}" type="datetime1">
              <a:rPr lang="en-US" smtClean="0"/>
              <a:t>9/21/2021</a:t>
            </a:fld>
            <a:endParaRPr lang="en-US"/>
          </a:p>
        </p:txBody>
      </p:sp>
      <p:sp>
        <p:nvSpPr>
          <p:cNvPr id="5" name="Footer Placeholder 4">
            <a:extLst>
              <a:ext uri="{FF2B5EF4-FFF2-40B4-BE49-F238E27FC236}">
                <a16:creationId xmlns:a16="http://schemas.microsoft.com/office/drawing/2014/main" id="{8B6C9C72-B057-3446-BFB9-276A38D21865}"/>
              </a:ext>
            </a:extLst>
          </p:cNvPr>
          <p:cNvSpPr>
            <a:spLocks noGrp="1"/>
          </p:cNvSpPr>
          <p:nvPr>
            <p:ph type="ftr" sz="quarter" idx="11"/>
          </p:nvPr>
        </p:nvSpPr>
        <p:spPr/>
        <p:txBody>
          <a:bodyPr/>
          <a:lstStyle/>
          <a:p>
            <a:r>
              <a:rPr lang="en-US"/>
              <a:t>Chapter 4</a:t>
            </a:r>
          </a:p>
        </p:txBody>
      </p:sp>
      <p:sp>
        <p:nvSpPr>
          <p:cNvPr id="6" name="Slide Number Placeholder 5">
            <a:extLst>
              <a:ext uri="{FF2B5EF4-FFF2-40B4-BE49-F238E27FC236}">
                <a16:creationId xmlns:a16="http://schemas.microsoft.com/office/drawing/2014/main" id="{54443E5D-204F-EF41-8FF0-576B22797A95}"/>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3566381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6297-5DEF-E543-910B-7465275097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B8DB8-AE74-EB4B-A362-175470335D8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10361-0A42-994B-B1A2-D2AF40C6D1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812003-05C4-D242-A2E5-5076AFE78576}"/>
              </a:ext>
            </a:extLst>
          </p:cNvPr>
          <p:cNvSpPr>
            <a:spLocks noGrp="1"/>
          </p:cNvSpPr>
          <p:nvPr>
            <p:ph type="dt" sz="half" idx="10"/>
          </p:nvPr>
        </p:nvSpPr>
        <p:spPr/>
        <p:txBody>
          <a:bodyPr/>
          <a:lstStyle/>
          <a:p>
            <a:fld id="{89DE1267-81BF-4D12-9605-541AC03BDE0F}" type="datetime1">
              <a:rPr lang="en-US" smtClean="0"/>
              <a:t>9/21/2021</a:t>
            </a:fld>
            <a:endParaRPr lang="en-US"/>
          </a:p>
        </p:txBody>
      </p:sp>
      <p:sp>
        <p:nvSpPr>
          <p:cNvPr id="6" name="Footer Placeholder 5">
            <a:extLst>
              <a:ext uri="{FF2B5EF4-FFF2-40B4-BE49-F238E27FC236}">
                <a16:creationId xmlns:a16="http://schemas.microsoft.com/office/drawing/2014/main" id="{4A542813-5A95-664F-B484-1A064E58C3B2}"/>
              </a:ext>
            </a:extLst>
          </p:cNvPr>
          <p:cNvSpPr>
            <a:spLocks noGrp="1"/>
          </p:cNvSpPr>
          <p:nvPr>
            <p:ph type="ftr" sz="quarter" idx="11"/>
          </p:nvPr>
        </p:nvSpPr>
        <p:spPr/>
        <p:txBody>
          <a:bodyPr/>
          <a:lstStyle/>
          <a:p>
            <a:r>
              <a:rPr lang="en-US"/>
              <a:t>Chapter 4</a:t>
            </a:r>
          </a:p>
        </p:txBody>
      </p:sp>
      <p:sp>
        <p:nvSpPr>
          <p:cNvPr id="7" name="Slide Number Placeholder 6">
            <a:extLst>
              <a:ext uri="{FF2B5EF4-FFF2-40B4-BE49-F238E27FC236}">
                <a16:creationId xmlns:a16="http://schemas.microsoft.com/office/drawing/2014/main" id="{0ADC3B96-7812-FA42-A8F3-9C8737C0647F}"/>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108412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4E84-BFD4-FD44-BD68-DF4EF4C09796}"/>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465C71-9A64-5146-9FD4-EC29280BF569}"/>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9C536F6-58EB-CB44-85FE-1EC6EBA7C199}"/>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215FCD-666E-BD4C-BDB2-C59AD3120D46}"/>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4A803C4-8FF0-D44A-9E7C-F21DE1A1FFE4}"/>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E62AEB-32F4-B242-A732-413005466A83}"/>
              </a:ext>
            </a:extLst>
          </p:cNvPr>
          <p:cNvSpPr>
            <a:spLocks noGrp="1"/>
          </p:cNvSpPr>
          <p:nvPr>
            <p:ph type="dt" sz="half" idx="10"/>
          </p:nvPr>
        </p:nvSpPr>
        <p:spPr/>
        <p:txBody>
          <a:bodyPr/>
          <a:lstStyle/>
          <a:p>
            <a:fld id="{4E3641F2-D19E-41EF-B214-95B1A8A248CF}" type="datetime1">
              <a:rPr lang="en-US" smtClean="0"/>
              <a:t>9/21/2021</a:t>
            </a:fld>
            <a:endParaRPr lang="en-US"/>
          </a:p>
        </p:txBody>
      </p:sp>
      <p:sp>
        <p:nvSpPr>
          <p:cNvPr id="8" name="Footer Placeholder 7">
            <a:extLst>
              <a:ext uri="{FF2B5EF4-FFF2-40B4-BE49-F238E27FC236}">
                <a16:creationId xmlns:a16="http://schemas.microsoft.com/office/drawing/2014/main" id="{B0B7AFDC-DB95-634C-B623-F8E825C65E42}"/>
              </a:ext>
            </a:extLst>
          </p:cNvPr>
          <p:cNvSpPr>
            <a:spLocks noGrp="1"/>
          </p:cNvSpPr>
          <p:nvPr>
            <p:ph type="ftr" sz="quarter" idx="11"/>
          </p:nvPr>
        </p:nvSpPr>
        <p:spPr/>
        <p:txBody>
          <a:bodyPr/>
          <a:lstStyle/>
          <a:p>
            <a:r>
              <a:rPr lang="en-US"/>
              <a:t>Chapter 4</a:t>
            </a:r>
          </a:p>
        </p:txBody>
      </p:sp>
      <p:sp>
        <p:nvSpPr>
          <p:cNvPr id="9" name="Slide Number Placeholder 8">
            <a:extLst>
              <a:ext uri="{FF2B5EF4-FFF2-40B4-BE49-F238E27FC236}">
                <a16:creationId xmlns:a16="http://schemas.microsoft.com/office/drawing/2014/main" id="{BFB9C7AF-DF9A-6540-B286-551EBBC98094}"/>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706898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CC438-C721-EC42-948D-3D43DD3D1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D41195-BB0E-1140-B3DD-DB6C6579F73A}"/>
              </a:ext>
            </a:extLst>
          </p:cNvPr>
          <p:cNvSpPr>
            <a:spLocks noGrp="1"/>
          </p:cNvSpPr>
          <p:nvPr>
            <p:ph type="dt" sz="half" idx="10"/>
          </p:nvPr>
        </p:nvSpPr>
        <p:spPr/>
        <p:txBody>
          <a:bodyPr/>
          <a:lstStyle/>
          <a:p>
            <a:fld id="{4BF3082F-1FA8-4B02-8597-EEC4E080A737}" type="datetime1">
              <a:rPr lang="en-US" smtClean="0"/>
              <a:t>9/21/2021</a:t>
            </a:fld>
            <a:endParaRPr lang="en-US"/>
          </a:p>
        </p:txBody>
      </p:sp>
      <p:sp>
        <p:nvSpPr>
          <p:cNvPr id="4" name="Footer Placeholder 3">
            <a:extLst>
              <a:ext uri="{FF2B5EF4-FFF2-40B4-BE49-F238E27FC236}">
                <a16:creationId xmlns:a16="http://schemas.microsoft.com/office/drawing/2014/main" id="{DC14EF27-07F9-5F48-87FD-FF0E34A7083D}"/>
              </a:ext>
            </a:extLst>
          </p:cNvPr>
          <p:cNvSpPr>
            <a:spLocks noGrp="1"/>
          </p:cNvSpPr>
          <p:nvPr>
            <p:ph type="ftr" sz="quarter" idx="11"/>
          </p:nvPr>
        </p:nvSpPr>
        <p:spPr/>
        <p:txBody>
          <a:bodyPr/>
          <a:lstStyle/>
          <a:p>
            <a:r>
              <a:rPr lang="en-US"/>
              <a:t>Chapter 4</a:t>
            </a:r>
          </a:p>
        </p:txBody>
      </p:sp>
      <p:sp>
        <p:nvSpPr>
          <p:cNvPr id="5" name="Slide Number Placeholder 4">
            <a:extLst>
              <a:ext uri="{FF2B5EF4-FFF2-40B4-BE49-F238E27FC236}">
                <a16:creationId xmlns:a16="http://schemas.microsoft.com/office/drawing/2014/main" id="{A067B058-0819-7446-BE90-0495F20001B1}"/>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218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DB26A-96B4-A24D-8974-B91F028A5B2A}"/>
              </a:ext>
            </a:extLst>
          </p:cNvPr>
          <p:cNvSpPr>
            <a:spLocks noGrp="1"/>
          </p:cNvSpPr>
          <p:nvPr>
            <p:ph type="dt" sz="half" idx="10"/>
          </p:nvPr>
        </p:nvSpPr>
        <p:spPr/>
        <p:txBody>
          <a:bodyPr/>
          <a:lstStyle/>
          <a:p>
            <a:fld id="{CA472AA0-CFD5-4232-8108-233BB3D70A68}" type="datetime1">
              <a:rPr lang="en-US" smtClean="0"/>
              <a:t>9/21/2021</a:t>
            </a:fld>
            <a:endParaRPr lang="en-US"/>
          </a:p>
        </p:txBody>
      </p:sp>
      <p:sp>
        <p:nvSpPr>
          <p:cNvPr id="3" name="Footer Placeholder 2">
            <a:extLst>
              <a:ext uri="{FF2B5EF4-FFF2-40B4-BE49-F238E27FC236}">
                <a16:creationId xmlns:a16="http://schemas.microsoft.com/office/drawing/2014/main" id="{8BA02B1A-13DE-EF4E-BF87-4615A499672A}"/>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E4CF8BC8-D1B9-3945-92CE-3E7BB2F4743E}"/>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4118323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6522D-1B3E-8646-ACF8-F04763324F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B8F35F-B782-E848-AE44-84726CF58D60}"/>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EB6D8B-3788-CB40-A26D-CD698CE770F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55967DB-4478-2049-94C7-4E05A15BF982}"/>
              </a:ext>
            </a:extLst>
          </p:cNvPr>
          <p:cNvSpPr>
            <a:spLocks noGrp="1"/>
          </p:cNvSpPr>
          <p:nvPr>
            <p:ph type="dt" sz="half" idx="10"/>
          </p:nvPr>
        </p:nvSpPr>
        <p:spPr/>
        <p:txBody>
          <a:bodyPr/>
          <a:lstStyle/>
          <a:p>
            <a:fld id="{C925003E-ED0D-4C6C-AFC9-BF1868CCCF22}" type="datetime1">
              <a:rPr lang="en-US" smtClean="0"/>
              <a:t>9/21/2021</a:t>
            </a:fld>
            <a:endParaRPr lang="en-US"/>
          </a:p>
        </p:txBody>
      </p:sp>
      <p:sp>
        <p:nvSpPr>
          <p:cNvPr id="6" name="Footer Placeholder 5">
            <a:extLst>
              <a:ext uri="{FF2B5EF4-FFF2-40B4-BE49-F238E27FC236}">
                <a16:creationId xmlns:a16="http://schemas.microsoft.com/office/drawing/2014/main" id="{8D0ACAC1-D7D2-C04B-B008-EDB11FA50A05}"/>
              </a:ext>
            </a:extLst>
          </p:cNvPr>
          <p:cNvSpPr>
            <a:spLocks noGrp="1"/>
          </p:cNvSpPr>
          <p:nvPr>
            <p:ph type="ftr" sz="quarter" idx="11"/>
          </p:nvPr>
        </p:nvSpPr>
        <p:spPr/>
        <p:txBody>
          <a:bodyPr/>
          <a:lstStyle/>
          <a:p>
            <a:r>
              <a:rPr lang="en-US"/>
              <a:t>Chapter 4</a:t>
            </a:r>
          </a:p>
        </p:txBody>
      </p:sp>
      <p:sp>
        <p:nvSpPr>
          <p:cNvPr id="7" name="Slide Number Placeholder 6">
            <a:extLst>
              <a:ext uri="{FF2B5EF4-FFF2-40B4-BE49-F238E27FC236}">
                <a16:creationId xmlns:a16="http://schemas.microsoft.com/office/drawing/2014/main" id="{D5B07643-B985-4848-ADE0-573115CCB2AD}"/>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55534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782C7-5FF4-7D43-8742-D048C200C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BE618C-D47F-AE4D-848B-4EE5829C71A6}"/>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7994E3DC-07B4-E040-BE3B-BA795ADFC99E}"/>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482E612-1E94-E144-A966-985957613E55}"/>
              </a:ext>
            </a:extLst>
          </p:cNvPr>
          <p:cNvSpPr>
            <a:spLocks noGrp="1"/>
          </p:cNvSpPr>
          <p:nvPr>
            <p:ph type="dt" sz="half" idx="10"/>
          </p:nvPr>
        </p:nvSpPr>
        <p:spPr/>
        <p:txBody>
          <a:bodyPr/>
          <a:lstStyle/>
          <a:p>
            <a:fld id="{A9A1E4F4-34F5-4F78-8F3D-DA2038802162}" type="datetime1">
              <a:rPr lang="en-US" smtClean="0"/>
              <a:t>9/21/2021</a:t>
            </a:fld>
            <a:endParaRPr lang="en-US"/>
          </a:p>
        </p:txBody>
      </p:sp>
      <p:sp>
        <p:nvSpPr>
          <p:cNvPr id="6" name="Footer Placeholder 5">
            <a:extLst>
              <a:ext uri="{FF2B5EF4-FFF2-40B4-BE49-F238E27FC236}">
                <a16:creationId xmlns:a16="http://schemas.microsoft.com/office/drawing/2014/main" id="{C7279CB3-F005-9A41-8ECD-7AB320B9A93E}"/>
              </a:ext>
            </a:extLst>
          </p:cNvPr>
          <p:cNvSpPr>
            <a:spLocks noGrp="1"/>
          </p:cNvSpPr>
          <p:nvPr>
            <p:ph type="ftr" sz="quarter" idx="11"/>
          </p:nvPr>
        </p:nvSpPr>
        <p:spPr/>
        <p:txBody>
          <a:bodyPr/>
          <a:lstStyle/>
          <a:p>
            <a:r>
              <a:rPr lang="en-US"/>
              <a:t>Chapter 4</a:t>
            </a:r>
          </a:p>
        </p:txBody>
      </p:sp>
      <p:sp>
        <p:nvSpPr>
          <p:cNvPr id="7" name="Slide Number Placeholder 6">
            <a:extLst>
              <a:ext uri="{FF2B5EF4-FFF2-40B4-BE49-F238E27FC236}">
                <a16:creationId xmlns:a16="http://schemas.microsoft.com/office/drawing/2014/main" id="{EA4052FF-F7C3-8348-A320-7119906E794A}"/>
              </a:ext>
            </a:extLst>
          </p:cNvPr>
          <p:cNvSpPr>
            <a:spLocks noGrp="1"/>
          </p:cNvSpPr>
          <p:nvPr>
            <p:ph type="sldNum" sz="quarter" idx="12"/>
          </p:nvPr>
        </p:nvSpPr>
        <p:spPr/>
        <p:txBody>
          <a:bodyPr/>
          <a:lstStyle/>
          <a:p>
            <a:fld id="{FE7B70DE-835E-0A4B-A5EF-3E97D16812BD}" type="slidenum">
              <a:rPr lang="en-US" smtClean="0"/>
              <a:t>‹#›</a:t>
            </a:fld>
            <a:endParaRPr lang="en-US"/>
          </a:p>
        </p:txBody>
      </p:sp>
    </p:spTree>
    <p:extLst>
      <p:ext uri="{BB962C8B-B14F-4D97-AF65-F5344CB8AC3E}">
        <p14:creationId xmlns:p14="http://schemas.microsoft.com/office/powerpoint/2010/main" val="1591391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CF8420-998F-8848-B8C4-9C521E4AB3A7}"/>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FEF161-0C6C-324B-A599-F52B7048CB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034A3-8647-4342-BFA7-DBA2051857EE}"/>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4E9A93-6B87-434B-A0CE-7070F376FC51}" type="datetime1">
              <a:rPr lang="en-US" smtClean="0"/>
              <a:t>9/21/2021</a:t>
            </a:fld>
            <a:endParaRPr lang="en-US"/>
          </a:p>
        </p:txBody>
      </p:sp>
      <p:sp>
        <p:nvSpPr>
          <p:cNvPr id="5" name="Footer Placeholder 4">
            <a:extLst>
              <a:ext uri="{FF2B5EF4-FFF2-40B4-BE49-F238E27FC236}">
                <a16:creationId xmlns:a16="http://schemas.microsoft.com/office/drawing/2014/main" id="{0363CF62-471B-044B-932C-E445DB7183E8}"/>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4</a:t>
            </a:r>
          </a:p>
        </p:txBody>
      </p:sp>
      <p:sp>
        <p:nvSpPr>
          <p:cNvPr id="6" name="Slide Number Placeholder 5">
            <a:extLst>
              <a:ext uri="{FF2B5EF4-FFF2-40B4-BE49-F238E27FC236}">
                <a16:creationId xmlns:a16="http://schemas.microsoft.com/office/drawing/2014/main" id="{E08FDDF0-2B17-3A4D-A6F5-3F9715373E8A}"/>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B70DE-835E-0A4B-A5EF-3E97D16812BD}" type="slidenum">
              <a:rPr lang="en-US" smtClean="0"/>
              <a:t>‹#›</a:t>
            </a:fld>
            <a:endParaRPr lang="en-US"/>
          </a:p>
        </p:txBody>
      </p:sp>
    </p:spTree>
    <p:extLst>
      <p:ext uri="{BB962C8B-B14F-4D97-AF65-F5344CB8AC3E}">
        <p14:creationId xmlns:p14="http://schemas.microsoft.com/office/powerpoint/2010/main" val="417927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hyperlink" Target="http://www.lock5stat.com/" TargetMode="Externa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r>
              <a:rPr lang="en-US" sz="3600" dirty="0">
                <a:solidFill>
                  <a:srgbClr val="62686B"/>
                </a:solidFill>
                <a:latin typeface="Benton Sans" panose="02000504020000020004" pitchFamily="2" charset="77"/>
              </a:rPr>
              <a:t> </a:t>
            </a:r>
          </a:p>
          <a:p>
            <a:r>
              <a:rPr lang="en-US" sz="2000" dirty="0">
                <a:solidFill>
                  <a:srgbClr val="005F86"/>
                </a:solidFill>
              </a:rPr>
              <a:t> 		</a:t>
            </a:r>
            <a:r>
              <a:rPr lang="en-US" sz="4000" dirty="0">
                <a:solidFill>
                  <a:srgbClr val="005F86"/>
                </a:solidFill>
              </a:rPr>
              <a:t>Statistical Inference</a:t>
            </a:r>
            <a:br>
              <a:rPr lang="en-US" sz="4000" dirty="0">
                <a:solidFill>
                  <a:srgbClr val="005F86"/>
                </a:solidFill>
              </a:rPr>
            </a:br>
            <a:r>
              <a:rPr lang="en-US" sz="4000" dirty="0">
                <a:solidFill>
                  <a:srgbClr val="005F86"/>
                </a:solidFill>
              </a:rPr>
              <a:t> 			Using Simulation</a:t>
            </a:r>
            <a:endParaRPr lang="en-US" sz="4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rPr>
              <a:t> Chapter 4</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7665686-9124-4444-BEFE-73D94ED99E96}"/>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85010BBD-EA43-449E-BD7D-657B49BDE842}"/>
              </a:ext>
            </a:extLst>
          </p:cNvPr>
          <p:cNvSpPr>
            <a:spLocks noGrp="1"/>
          </p:cNvSpPr>
          <p:nvPr>
            <p:ph type="sldNum" sz="quarter" idx="12"/>
          </p:nvPr>
        </p:nvSpPr>
        <p:spPr/>
        <p:txBody>
          <a:bodyPr/>
          <a:lstStyle/>
          <a:p>
            <a:fld id="{FE7B70DE-835E-0A4B-A5EF-3E97D16812BD}" type="slidenum">
              <a:rPr lang="en-US" smtClean="0"/>
              <a:t>1</a:t>
            </a:fld>
            <a:endParaRPr lang="en-US"/>
          </a:p>
        </p:txBody>
      </p:sp>
      <p:sp>
        <p:nvSpPr>
          <p:cNvPr id="8" name="Rectangle 7">
            <a:extLst>
              <a:ext uri="{FF2B5EF4-FFF2-40B4-BE49-F238E27FC236}">
                <a16:creationId xmlns:a16="http://schemas.microsoft.com/office/drawing/2014/main" id="{D46AB283-12C3-48BC-A005-7E41A872D702}"/>
              </a:ext>
            </a:extLst>
          </p:cNvPr>
          <p:cNvSpPr/>
          <p:nvPr/>
        </p:nvSpPr>
        <p:spPr>
          <a:xfrm>
            <a:off x="3959069" y="3244334"/>
            <a:ext cx="237566" cy="369332"/>
          </a:xfrm>
          <a:prstGeom prst="rect">
            <a:avLst/>
          </a:prstGeom>
        </p:spPr>
        <p:txBody>
          <a:bodyPr wrap="none">
            <a:spAutoFit/>
          </a:bodyPr>
          <a:lstStyle/>
          <a:p>
            <a:r>
              <a:rPr lang="en-US" dirty="0">
                <a:solidFill>
                  <a:srgbClr val="005F86"/>
                </a:solidFill>
              </a:rPr>
              <a:t> </a:t>
            </a:r>
            <a:endParaRPr lang="en-US" dirty="0"/>
          </a:p>
        </p:txBody>
      </p:sp>
    </p:spTree>
    <p:extLst>
      <p:ext uri="{BB962C8B-B14F-4D97-AF65-F5344CB8AC3E}">
        <p14:creationId xmlns:p14="http://schemas.microsoft.com/office/powerpoint/2010/main" val="1321655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884637" cy="4502897"/>
          </a:xfrm>
        </p:spPr>
        <p:txBody>
          <a:bodyPr>
            <a:normAutofit fontScale="92500" lnSpcReduction="20000"/>
          </a:bodyPr>
          <a:lstStyle/>
          <a:p>
            <a:pPr marL="571500" indent="-571500">
              <a:buFont typeface="Arial" panose="020B0604020202020204" pitchFamily="34" charset="0"/>
              <a:buChar char="•"/>
            </a:pPr>
            <a:r>
              <a:rPr lang="en-US" sz="3600" dirty="0"/>
              <a:t>What assumptions?</a:t>
            </a:r>
          </a:p>
          <a:p>
            <a:pPr marL="1028689" lvl="1" indent="-571500">
              <a:buFont typeface="Arial" panose="020B0604020202020204" pitchFamily="34" charset="0"/>
              <a:buChar char="•"/>
            </a:pPr>
            <a:r>
              <a:rPr lang="en-US" sz="3200" dirty="0"/>
              <a:t>Sample has to be “large enough.”</a:t>
            </a:r>
            <a:br>
              <a:rPr lang="en-US" sz="3200" dirty="0"/>
            </a:br>
            <a:r>
              <a:rPr lang="en-US" sz="3200" dirty="0"/>
              <a:t>(Depends on the statistical method.)</a:t>
            </a:r>
          </a:p>
          <a:p>
            <a:pPr marL="1028689" lvl="1" indent="-571500">
              <a:buFont typeface="Arial" panose="020B0604020202020204" pitchFamily="34" charset="0"/>
              <a:buChar char="•"/>
            </a:pPr>
            <a:r>
              <a:rPr lang="en-US" sz="3200" dirty="0"/>
              <a:t>Possible actions:</a:t>
            </a:r>
          </a:p>
          <a:p>
            <a:pPr marL="1485877" lvl="2" indent="-571500">
              <a:buFont typeface="Arial" panose="020B0604020202020204" pitchFamily="34" charset="0"/>
              <a:buChar char="•"/>
            </a:pPr>
            <a:r>
              <a:rPr lang="en-US" sz="3000" dirty="0"/>
              <a:t>Generalize to some population.</a:t>
            </a:r>
            <a:br>
              <a:rPr lang="en-US" sz="3000" dirty="0"/>
            </a:br>
            <a:r>
              <a:rPr lang="en-US" sz="3000" dirty="0"/>
              <a:t>For this, the sampling method must be </a:t>
            </a:r>
            <a:br>
              <a:rPr lang="en-US" sz="3000" dirty="0"/>
            </a:br>
            <a:r>
              <a:rPr lang="en-US" sz="3000" dirty="0"/>
              <a:t>a probability-based method (simple random sampling, stratified sampling, etc.)</a:t>
            </a:r>
          </a:p>
          <a:p>
            <a:pPr marL="1485877" lvl="2" indent="-571500">
              <a:buFont typeface="Arial" panose="020B0604020202020204" pitchFamily="34" charset="0"/>
              <a:buChar char="•"/>
            </a:pPr>
            <a:r>
              <a:rPr lang="en-US" sz="3000" dirty="0"/>
              <a:t>Consider this evidence for causality.</a:t>
            </a:r>
            <a:br>
              <a:rPr lang="en-US" sz="3000" dirty="0"/>
            </a:br>
            <a:r>
              <a:rPr lang="en-US" sz="3000" dirty="0"/>
              <a:t>For this, we must have an experiment where the values of the explanatory variable are  randomly assigned to the subjects.</a:t>
            </a:r>
          </a:p>
          <a:p>
            <a:endParaRPr lang="en-US" sz="3600" dirty="0"/>
          </a:p>
          <a:p>
            <a:pPr marL="571500" indent="-571500">
              <a:buFont typeface="Arial" panose="020B0604020202020204" pitchFamily="34" charset="0"/>
              <a:buChar char="•"/>
            </a:pPr>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Assumptions</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B9D67CA-31AE-4A50-98F0-15C7BEBA2AD2}"/>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DDC7DAE-03AB-4ED7-8672-56F58D1E488C}"/>
              </a:ext>
            </a:extLst>
          </p:cNvPr>
          <p:cNvSpPr>
            <a:spLocks noGrp="1"/>
          </p:cNvSpPr>
          <p:nvPr>
            <p:ph type="sldNum" sz="quarter" idx="12"/>
          </p:nvPr>
        </p:nvSpPr>
        <p:spPr/>
        <p:txBody>
          <a:bodyPr/>
          <a:lstStyle/>
          <a:p>
            <a:fld id="{FE7B70DE-835E-0A4B-A5EF-3E97D16812BD}" type="slidenum">
              <a:rPr lang="en-US" smtClean="0"/>
              <a:t>10</a:t>
            </a:fld>
            <a:endParaRPr lang="en-US"/>
          </a:p>
        </p:txBody>
      </p:sp>
    </p:spTree>
    <p:extLst>
      <p:ext uri="{BB962C8B-B14F-4D97-AF65-F5344CB8AC3E}">
        <p14:creationId xmlns:p14="http://schemas.microsoft.com/office/powerpoint/2010/main" val="102769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884637" cy="4502897"/>
          </a:xfrm>
        </p:spPr>
        <p:txBody>
          <a:bodyPr>
            <a:normAutofit/>
          </a:bodyPr>
          <a:lstStyle/>
          <a:p>
            <a:pPr marL="1028689" lvl="1" indent="-571500">
              <a:buFont typeface="Arial" panose="020B0604020202020204" pitchFamily="34" charset="0"/>
              <a:buChar char="•"/>
            </a:pPr>
            <a:r>
              <a:rPr lang="en-US" sz="3200" dirty="0"/>
              <a:t>How was it designed?</a:t>
            </a:r>
            <a:br>
              <a:rPr lang="en-US" sz="3200" dirty="0"/>
            </a:br>
            <a:endParaRPr lang="en-US" sz="3200" dirty="0"/>
          </a:p>
          <a:p>
            <a:pPr marL="1028689" lvl="1" indent="-571500">
              <a:buFont typeface="Arial" panose="020B0604020202020204" pitchFamily="34" charset="0"/>
              <a:buChar char="•"/>
            </a:pPr>
            <a:r>
              <a:rPr lang="en-US" sz="3200" dirty="0"/>
              <a:t>How was it implemented?</a:t>
            </a:r>
            <a:br>
              <a:rPr lang="en-US" sz="3200" dirty="0"/>
            </a:br>
            <a:endParaRPr lang="en-US" sz="3200" dirty="0"/>
          </a:p>
          <a:p>
            <a:pPr marL="1028689" lvl="1" indent="-571500">
              <a:buFont typeface="Arial" panose="020B0604020202020204" pitchFamily="34" charset="0"/>
              <a:buChar char="•"/>
            </a:pPr>
            <a:r>
              <a:rPr lang="en-US" sz="3200" dirty="0"/>
              <a:t>If the report doesn’t make all that clear, how much do you know about the source of the study, and the reputation of the source?</a:t>
            </a:r>
          </a:p>
          <a:p>
            <a:pPr marL="571500" indent="-571500">
              <a:buFont typeface="Arial" panose="020B0604020202020204" pitchFamily="34" charset="0"/>
              <a:buChar char="•"/>
            </a:pPr>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Obtain Information about the study</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B9D67CA-31AE-4A50-98F0-15C7BEBA2AD2}"/>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DDC7DAE-03AB-4ED7-8672-56F58D1E488C}"/>
              </a:ext>
            </a:extLst>
          </p:cNvPr>
          <p:cNvSpPr>
            <a:spLocks noGrp="1"/>
          </p:cNvSpPr>
          <p:nvPr>
            <p:ph type="sldNum" sz="quarter" idx="12"/>
          </p:nvPr>
        </p:nvSpPr>
        <p:spPr/>
        <p:txBody>
          <a:bodyPr/>
          <a:lstStyle/>
          <a:p>
            <a:fld id="{FE7B70DE-835E-0A4B-A5EF-3E97D16812BD}" type="slidenum">
              <a:rPr lang="en-US" smtClean="0"/>
              <a:t>11</a:t>
            </a:fld>
            <a:endParaRPr lang="en-US"/>
          </a:p>
        </p:txBody>
      </p:sp>
    </p:spTree>
    <p:extLst>
      <p:ext uri="{BB962C8B-B14F-4D97-AF65-F5344CB8AC3E}">
        <p14:creationId xmlns:p14="http://schemas.microsoft.com/office/powerpoint/2010/main" val="7301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884637" cy="4502897"/>
          </a:xfrm>
        </p:spPr>
        <p:txBody>
          <a:bodyPr>
            <a:normAutofit lnSpcReduction="10000"/>
          </a:bodyPr>
          <a:lstStyle/>
          <a:p>
            <a:pPr marL="1028689" lvl="1" indent="-571500">
              <a:buFont typeface="Arial" panose="020B0604020202020204" pitchFamily="34" charset="0"/>
              <a:buChar char="•"/>
            </a:pPr>
            <a:r>
              <a:rPr lang="en-US" sz="3200" dirty="0"/>
              <a:t>Be aware of the assumptions.</a:t>
            </a:r>
            <a:br>
              <a:rPr lang="en-US" sz="3200" dirty="0"/>
            </a:br>
            <a:endParaRPr lang="en-US" sz="3200" dirty="0"/>
          </a:p>
          <a:p>
            <a:pPr marL="1028689" lvl="1" indent="-571500">
              <a:buFont typeface="Arial" panose="020B0604020202020204" pitchFamily="34" charset="0"/>
              <a:buChar char="•"/>
            </a:pPr>
            <a:r>
              <a:rPr lang="en-US" sz="3200" dirty="0"/>
              <a:t>Be aware that they are seldom “exactly” met.</a:t>
            </a:r>
            <a:br>
              <a:rPr lang="en-US" sz="3200" dirty="0"/>
            </a:br>
            <a:endParaRPr lang="en-US" sz="3200" dirty="0"/>
          </a:p>
          <a:p>
            <a:pPr marL="1028689" lvl="1" indent="-571500">
              <a:buFont typeface="Arial" panose="020B0604020202020204" pitchFamily="34" charset="0"/>
              <a:buChar char="•"/>
            </a:pPr>
            <a:r>
              <a:rPr lang="en-US" sz="3200" dirty="0"/>
              <a:t> Typical statistical practice includes many guidelines that help restrict application of the methods to situations where they are “robust” against reasonable deviations from them.</a:t>
            </a:r>
          </a:p>
          <a:p>
            <a:pPr marL="571500" indent="-571500">
              <a:buFont typeface="Arial" panose="020B0604020202020204" pitchFamily="34" charset="0"/>
              <a:buChar char="•"/>
            </a:pPr>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200" dirty="0">
                <a:solidFill>
                  <a:srgbClr val="005F86"/>
                </a:solidFill>
                <a:latin typeface="Benton Sans" panose="02000504020000020004" pitchFamily="2" charset="77"/>
              </a:rPr>
              <a:t>How can we ever do anything with statistics</a:t>
            </a:r>
            <a:r>
              <a:rPr lang="en-US" sz="3600" dirty="0">
                <a:solidFill>
                  <a:srgbClr val="005F86"/>
                </a:solidFill>
                <a:latin typeface="Benton Sans" panose="02000504020000020004" pitchFamily="2" charset="77"/>
              </a:rPr>
              <a:t>?</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B9D67CA-31AE-4A50-98F0-15C7BEBA2AD2}"/>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DDC7DAE-03AB-4ED7-8672-56F58D1E488C}"/>
              </a:ext>
            </a:extLst>
          </p:cNvPr>
          <p:cNvSpPr>
            <a:spLocks noGrp="1"/>
          </p:cNvSpPr>
          <p:nvPr>
            <p:ph type="sldNum" sz="quarter" idx="12"/>
          </p:nvPr>
        </p:nvSpPr>
        <p:spPr/>
        <p:txBody>
          <a:bodyPr/>
          <a:lstStyle/>
          <a:p>
            <a:fld id="{FE7B70DE-835E-0A4B-A5EF-3E97D16812BD}" type="slidenum">
              <a:rPr lang="en-US" smtClean="0"/>
              <a:t>12</a:t>
            </a:fld>
            <a:endParaRPr lang="en-US"/>
          </a:p>
        </p:txBody>
      </p:sp>
    </p:spTree>
    <p:extLst>
      <p:ext uri="{BB962C8B-B14F-4D97-AF65-F5344CB8AC3E}">
        <p14:creationId xmlns:p14="http://schemas.microsoft.com/office/powerpoint/2010/main" val="3110702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884637" cy="4502897"/>
          </a:xfrm>
        </p:spPr>
        <p:txBody>
          <a:bodyPr>
            <a:normAutofit lnSpcReduction="10000"/>
          </a:bodyPr>
          <a:lstStyle/>
          <a:p>
            <a:pPr marL="571500" indent="-571500">
              <a:buFont typeface="Arial" panose="020B0604020202020204" pitchFamily="34" charset="0"/>
              <a:buChar char="•"/>
            </a:pPr>
            <a:r>
              <a:rPr lang="en-US" sz="3600" dirty="0"/>
              <a:t>A good understanding of the basics for the statistical calculations is very valuable in understanding HOW the particular results depend on the assumptions.</a:t>
            </a:r>
          </a:p>
          <a:p>
            <a:pPr marL="571500" indent="-571500">
              <a:buFont typeface="Arial" panose="020B0604020202020204" pitchFamily="34" charset="0"/>
              <a:buChar char="•"/>
            </a:pPr>
            <a:r>
              <a:rPr lang="en-US" sz="3600" dirty="0"/>
              <a:t>This is particularly useful in thinking about robustness of the results despite some deviations from some of the required assumptions.    </a:t>
            </a:r>
          </a:p>
          <a:p>
            <a:pPr marL="571500" indent="-571500">
              <a:buFont typeface="Arial" panose="020B0604020202020204" pitchFamily="34" charset="0"/>
              <a:buChar char="•"/>
            </a:pPr>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The Value of Deeper Understanding</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B9D67CA-31AE-4A50-98F0-15C7BEBA2AD2}"/>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DDC7DAE-03AB-4ED7-8672-56F58D1E488C}"/>
              </a:ext>
            </a:extLst>
          </p:cNvPr>
          <p:cNvSpPr>
            <a:spLocks noGrp="1"/>
          </p:cNvSpPr>
          <p:nvPr>
            <p:ph type="sldNum" sz="quarter" idx="12"/>
          </p:nvPr>
        </p:nvSpPr>
        <p:spPr/>
        <p:txBody>
          <a:bodyPr/>
          <a:lstStyle/>
          <a:p>
            <a:fld id="{FE7B70DE-835E-0A4B-A5EF-3E97D16812BD}" type="slidenum">
              <a:rPr lang="en-US" smtClean="0"/>
              <a:t>13</a:t>
            </a:fld>
            <a:endParaRPr lang="en-US"/>
          </a:p>
        </p:txBody>
      </p:sp>
    </p:spTree>
    <p:extLst>
      <p:ext uri="{BB962C8B-B14F-4D97-AF65-F5344CB8AC3E}">
        <p14:creationId xmlns:p14="http://schemas.microsoft.com/office/powerpoint/2010/main" val="4164223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34726-6514-4317-AB9A-43168B5F66B6}"/>
              </a:ext>
            </a:extLst>
          </p:cNvPr>
          <p:cNvSpPr>
            <a:spLocks noGrp="1"/>
          </p:cNvSpPr>
          <p:nvPr>
            <p:ph type="title"/>
          </p:nvPr>
        </p:nvSpPr>
        <p:spPr/>
        <p:txBody>
          <a:bodyPr/>
          <a:lstStyle/>
          <a:p>
            <a:r>
              <a:rPr lang="en-US" dirty="0"/>
              <a:t>Sampling Distributions</a:t>
            </a:r>
          </a:p>
        </p:txBody>
      </p:sp>
      <p:sp>
        <p:nvSpPr>
          <p:cNvPr id="3" name="Text Placeholder 2">
            <a:extLst>
              <a:ext uri="{FF2B5EF4-FFF2-40B4-BE49-F238E27FC236}">
                <a16:creationId xmlns:a16="http://schemas.microsoft.com/office/drawing/2014/main" id="{29C1FD48-0DCE-417C-BE8E-3A81A190DF7D}"/>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C2CE32D-E07F-4F68-81E3-1C14DF74F759}"/>
              </a:ext>
            </a:extLst>
          </p:cNvPr>
          <p:cNvSpPr>
            <a:spLocks noGrp="1"/>
          </p:cNvSpPr>
          <p:nvPr>
            <p:ph type="ftr" sz="quarter" idx="11"/>
          </p:nvPr>
        </p:nvSpPr>
        <p:spPr/>
        <p:txBody>
          <a:bodyPr/>
          <a:lstStyle/>
          <a:p>
            <a:r>
              <a:rPr lang="en-US"/>
              <a:t>Chapter 4</a:t>
            </a:r>
          </a:p>
        </p:txBody>
      </p:sp>
      <p:sp>
        <p:nvSpPr>
          <p:cNvPr id="5" name="Slide Number Placeholder 4">
            <a:extLst>
              <a:ext uri="{FF2B5EF4-FFF2-40B4-BE49-F238E27FC236}">
                <a16:creationId xmlns:a16="http://schemas.microsoft.com/office/drawing/2014/main" id="{AE7DBBB1-35C4-4C8A-9E71-DC2BE3DF8D3D}"/>
              </a:ext>
            </a:extLst>
          </p:cNvPr>
          <p:cNvSpPr>
            <a:spLocks noGrp="1"/>
          </p:cNvSpPr>
          <p:nvPr>
            <p:ph type="sldNum" sz="quarter" idx="12"/>
          </p:nvPr>
        </p:nvSpPr>
        <p:spPr/>
        <p:txBody>
          <a:bodyPr/>
          <a:lstStyle/>
          <a:p>
            <a:fld id="{FE7B70DE-835E-0A4B-A5EF-3E97D16812BD}" type="slidenum">
              <a:rPr lang="en-US" smtClean="0"/>
              <a:t>14</a:t>
            </a:fld>
            <a:endParaRPr lang="en-US"/>
          </a:p>
        </p:txBody>
      </p:sp>
    </p:spTree>
    <p:extLst>
      <p:ext uri="{BB962C8B-B14F-4D97-AF65-F5344CB8AC3E}">
        <p14:creationId xmlns:p14="http://schemas.microsoft.com/office/powerpoint/2010/main" val="274327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fontScale="92500" lnSpcReduction="10000"/>
          </a:bodyPr>
          <a:lstStyle/>
          <a:p>
            <a:r>
              <a:rPr lang="en-US" sz="3600" dirty="0"/>
              <a:t>The sampling </a:t>
            </a:r>
            <a:r>
              <a:rPr lang="en-US" sz="3600" dirty="0" err="1"/>
              <a:t>dist’n</a:t>
            </a:r>
            <a:r>
              <a:rPr lang="en-US" sz="3600" dirty="0"/>
              <a:t> of the statistic for </a:t>
            </a:r>
            <a:br>
              <a:rPr lang="en-US" sz="3600" dirty="0"/>
            </a:br>
            <a:r>
              <a:rPr lang="en-US" sz="3600" dirty="0"/>
              <a:t>individual samples of size </a:t>
            </a:r>
            <a:r>
              <a:rPr lang="en-US" sz="3600" i="1" dirty="0"/>
              <a:t>n</a:t>
            </a:r>
            <a:r>
              <a:rPr lang="en-US" sz="3600" dirty="0"/>
              <a:t> for a particular </a:t>
            </a:r>
            <a:br>
              <a:rPr lang="en-US" sz="3600" dirty="0"/>
            </a:br>
            <a:r>
              <a:rPr lang="en-US" sz="3600" dirty="0"/>
              <a:t>population is constructed by </a:t>
            </a:r>
          </a:p>
          <a:p>
            <a:pPr marL="571500" indent="-571500">
              <a:buFont typeface="Arial" panose="020B0604020202020204" pitchFamily="34" charset="0"/>
              <a:buChar char="•"/>
            </a:pPr>
            <a:r>
              <a:rPr lang="en-US" sz="3600" dirty="0"/>
              <a:t>Taking all possible samples of size </a:t>
            </a:r>
            <a:r>
              <a:rPr lang="en-US" sz="3600" i="1" dirty="0"/>
              <a:t>n</a:t>
            </a:r>
            <a:r>
              <a:rPr lang="en-US" sz="3600" dirty="0"/>
              <a:t> from </a:t>
            </a:r>
            <a:br>
              <a:rPr lang="en-US" sz="3600" dirty="0"/>
            </a:br>
            <a:r>
              <a:rPr lang="en-US" sz="3600" dirty="0"/>
              <a:t>that population</a:t>
            </a:r>
          </a:p>
          <a:p>
            <a:pPr marL="571500" indent="-571500">
              <a:buFont typeface="Arial" panose="020B0604020202020204" pitchFamily="34" charset="0"/>
              <a:buChar char="•"/>
            </a:pPr>
            <a:r>
              <a:rPr lang="en-US" sz="3600" dirty="0"/>
              <a:t>Computing the value of the statistic from </a:t>
            </a:r>
            <a:br>
              <a:rPr lang="en-US" sz="3600" dirty="0"/>
            </a:br>
            <a:r>
              <a:rPr lang="en-US" sz="3600" dirty="0"/>
              <a:t>each of those samples</a:t>
            </a:r>
          </a:p>
          <a:p>
            <a:pPr marL="571500" indent="-571500">
              <a:buFont typeface="Arial" panose="020B0604020202020204" pitchFamily="34" charset="0"/>
              <a:buChar char="•"/>
            </a:pPr>
            <a:r>
              <a:rPr lang="en-US" sz="3600" dirty="0"/>
              <a:t>Collecting all of those values of the statistic </a:t>
            </a:r>
            <a:br>
              <a:rPr lang="en-US" sz="3600" dirty="0"/>
            </a:br>
            <a:r>
              <a:rPr lang="en-US" sz="3600" dirty="0"/>
              <a:t>to comprise the sampling </a:t>
            </a:r>
            <a:r>
              <a:rPr lang="en-US" sz="3600" dirty="0" err="1"/>
              <a:t>dist’n</a:t>
            </a:r>
            <a:r>
              <a:rPr lang="en-US" sz="3600" dirty="0"/>
              <a:t> of the </a:t>
            </a:r>
            <a:br>
              <a:rPr lang="en-US" sz="3600" dirty="0"/>
            </a:br>
            <a:r>
              <a:rPr lang="en-US" sz="3600" dirty="0"/>
              <a:t>statistic from that population.  </a:t>
            </a:r>
          </a:p>
          <a:p>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333F48"/>
                </a:solidFill>
                <a:latin typeface="Benton Sans" panose="02000504020000020004" pitchFamily="2" charset="77"/>
              </a:rPr>
              <a:t>Sampling Distribution of a Statistic</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524595A-9EBA-4082-B27B-99AE079BE97D}"/>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3C493C87-6ADE-40D2-93E5-CDAA3E53D243}"/>
              </a:ext>
            </a:extLst>
          </p:cNvPr>
          <p:cNvSpPr>
            <a:spLocks noGrp="1"/>
          </p:cNvSpPr>
          <p:nvPr>
            <p:ph type="sldNum" sz="quarter" idx="12"/>
          </p:nvPr>
        </p:nvSpPr>
        <p:spPr/>
        <p:txBody>
          <a:bodyPr/>
          <a:lstStyle/>
          <a:p>
            <a:fld id="{FE7B70DE-835E-0A4B-A5EF-3E97D16812BD}" type="slidenum">
              <a:rPr lang="en-US" smtClean="0"/>
              <a:t>15</a:t>
            </a:fld>
            <a:endParaRPr lang="en-US"/>
          </a:p>
        </p:txBody>
      </p:sp>
    </p:spTree>
    <p:extLst>
      <p:ext uri="{BB962C8B-B14F-4D97-AF65-F5344CB8AC3E}">
        <p14:creationId xmlns:p14="http://schemas.microsoft.com/office/powerpoint/2010/main" val="3540967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lnSpcReduction="10000"/>
          </a:bodyPr>
          <a:lstStyle/>
          <a:p>
            <a:r>
              <a:rPr lang="en-US" sz="3600" dirty="0"/>
              <a:t>From here, generally one would </a:t>
            </a:r>
          </a:p>
          <a:p>
            <a:pPr marL="571500" indent="-571500">
              <a:buFont typeface="Arial" panose="020B0604020202020204" pitchFamily="34" charset="0"/>
              <a:buChar char="•"/>
            </a:pPr>
            <a:r>
              <a:rPr lang="en-US" sz="3600" dirty="0"/>
              <a:t>compute summary statistics of that </a:t>
            </a:r>
            <a:br>
              <a:rPr lang="en-US" sz="3600" dirty="0"/>
            </a:br>
            <a:r>
              <a:rPr lang="en-US" sz="3600" dirty="0"/>
              <a:t>sampling </a:t>
            </a:r>
            <a:r>
              <a:rPr lang="en-US" sz="3600" dirty="0" err="1"/>
              <a:t>dist’n</a:t>
            </a:r>
            <a:r>
              <a:rPr lang="en-US" sz="3600" dirty="0"/>
              <a:t>  </a:t>
            </a:r>
            <a:br>
              <a:rPr lang="en-US" sz="3600" dirty="0"/>
            </a:br>
            <a:r>
              <a:rPr lang="en-US" sz="3600" dirty="0"/>
              <a:t>             and / or  </a:t>
            </a:r>
          </a:p>
          <a:p>
            <a:pPr marL="571500" indent="-571500">
              <a:buFont typeface="Arial" panose="020B0604020202020204" pitchFamily="34" charset="0"/>
              <a:buChar char="•"/>
            </a:pPr>
            <a:r>
              <a:rPr lang="en-US" sz="3600" dirty="0"/>
              <a:t>graph it.</a:t>
            </a:r>
          </a:p>
          <a:p>
            <a:pPr marL="571500" indent="-571500">
              <a:buFont typeface="Arial" panose="020B0604020202020204" pitchFamily="34" charset="0"/>
              <a:buChar char="•"/>
            </a:pPr>
            <a:endParaRPr lang="en-US" sz="3600" dirty="0"/>
          </a:p>
          <a:p>
            <a:r>
              <a:rPr lang="en-US" sz="3600" dirty="0"/>
              <a:t>Then, make inferences about the </a:t>
            </a:r>
            <a:br>
              <a:rPr lang="en-US" sz="3600" dirty="0"/>
            </a:br>
            <a:r>
              <a:rPr lang="en-US" sz="3600" dirty="0"/>
              <a:t>parameter  based on that information.</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latin typeface="Benton Sans" panose="02000504020000020004" pitchFamily="2" charset="77"/>
              </a:rPr>
              <a:t>Using the Sampling </a:t>
            </a:r>
            <a:r>
              <a:rPr lang="en-US" sz="3600" dirty="0" err="1">
                <a:solidFill>
                  <a:srgbClr val="005F86"/>
                </a:solidFill>
                <a:latin typeface="Benton Sans" panose="02000504020000020004" pitchFamily="2" charset="77"/>
              </a:rPr>
              <a:t>Dist’n</a:t>
            </a:r>
            <a:r>
              <a:rPr lang="en-US" sz="3600" dirty="0">
                <a:solidFill>
                  <a:srgbClr val="005F86"/>
                </a:solidFill>
                <a:latin typeface="Benton Sans" panose="02000504020000020004" pitchFamily="2" charset="77"/>
              </a:rPr>
              <a:t> of a Statistic</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E5AB94EB-2D2B-477E-A2D3-E48B33D6B7E9}"/>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9A1CAFFE-44E0-4F10-9010-C967EDA747BF}"/>
              </a:ext>
            </a:extLst>
          </p:cNvPr>
          <p:cNvSpPr>
            <a:spLocks noGrp="1"/>
          </p:cNvSpPr>
          <p:nvPr>
            <p:ph type="sldNum" sz="quarter" idx="12"/>
          </p:nvPr>
        </p:nvSpPr>
        <p:spPr/>
        <p:txBody>
          <a:bodyPr/>
          <a:lstStyle/>
          <a:p>
            <a:fld id="{FE7B70DE-835E-0A4B-A5EF-3E97D16812BD}" type="slidenum">
              <a:rPr lang="en-US" smtClean="0"/>
              <a:t>16</a:t>
            </a:fld>
            <a:endParaRPr lang="en-US"/>
          </a:p>
        </p:txBody>
      </p:sp>
    </p:spTree>
    <p:extLst>
      <p:ext uri="{BB962C8B-B14F-4D97-AF65-F5344CB8AC3E}">
        <p14:creationId xmlns:p14="http://schemas.microsoft.com/office/powerpoint/2010/main" val="42166531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027141" cy="4502897"/>
          </a:xfrm>
        </p:spPr>
        <p:txBody>
          <a:bodyPr>
            <a:normAutofit/>
          </a:bodyPr>
          <a:lstStyle/>
          <a:p>
            <a:pPr marL="457200" lvl="0" indent="-457200">
              <a:buFont typeface="Arial" panose="020B0604020202020204" pitchFamily="34" charset="0"/>
              <a:buChar char="•"/>
            </a:pPr>
            <a:r>
              <a:rPr lang="en-US" sz="3200" dirty="0"/>
              <a:t>Data from 25 individual students, whose results can be considered Bernoulli random variables. </a:t>
            </a:r>
          </a:p>
          <a:p>
            <a:pPr marL="457200" lvl="0" indent="-457200">
              <a:buFont typeface="Arial" panose="020B0604020202020204" pitchFamily="34" charset="0"/>
              <a:buChar char="•"/>
            </a:pPr>
            <a:r>
              <a:rPr lang="en-US" sz="3200" dirty="0"/>
              <a:t>Total “successes” can be considered to be Binomial(25,</a:t>
            </a:r>
            <a:r>
              <a:rPr lang="en-US" sz="3200" i="1" dirty="0"/>
              <a:t>p</a:t>
            </a:r>
            <a:r>
              <a:rPr lang="en-US" sz="3200" dirty="0"/>
              <a:t>)   </a:t>
            </a:r>
          </a:p>
          <a:p>
            <a:pPr marL="914389" lvl="1" indent="-457200">
              <a:buFont typeface="Arial" panose="020B0604020202020204" pitchFamily="34" charset="0"/>
              <a:buChar char="•"/>
            </a:pPr>
            <a:r>
              <a:rPr lang="en-US" sz="2800" dirty="0"/>
              <a:t>What assumptions are we making about the </a:t>
            </a:r>
            <a:br>
              <a:rPr lang="en-US" sz="2800" dirty="0"/>
            </a:br>
            <a:r>
              <a:rPr lang="en-US" sz="2800" dirty="0"/>
              <a:t>data to do this?  (same </a:t>
            </a:r>
            <a:r>
              <a:rPr lang="en-US" sz="2800" i="1" dirty="0"/>
              <a:t>p</a:t>
            </a:r>
            <a:r>
              <a:rPr lang="en-US" sz="2800" dirty="0"/>
              <a:t>, independent)  </a:t>
            </a:r>
          </a:p>
          <a:p>
            <a:pPr marL="457200" indent="-457200">
              <a:buFont typeface="Arial" panose="020B0604020202020204" pitchFamily="34" charset="0"/>
              <a:buChar char="•"/>
            </a:pPr>
            <a:r>
              <a:rPr lang="en-US" sz="3200" dirty="0"/>
              <a:t>Statistics: making decisions. . . . </a:t>
            </a:r>
            <a:br>
              <a:rPr lang="en-US" sz="3200" dirty="0"/>
            </a:br>
            <a:r>
              <a:rPr lang="en-US" sz="3200" dirty="0"/>
              <a:t>   What does that mean here? </a:t>
            </a:r>
          </a:p>
          <a:p>
            <a:endParaRPr lang="en-US" sz="3200" dirty="0"/>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Our Data and Summary Statistic</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86E12D9D-70AC-4138-88A4-D29108BC62EF}"/>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67E81C46-9DEA-45D5-B183-EFD4208928B0}"/>
              </a:ext>
            </a:extLst>
          </p:cNvPr>
          <p:cNvSpPr>
            <a:spLocks noGrp="1"/>
          </p:cNvSpPr>
          <p:nvPr>
            <p:ph type="sldNum" sz="quarter" idx="12"/>
          </p:nvPr>
        </p:nvSpPr>
        <p:spPr/>
        <p:txBody>
          <a:bodyPr/>
          <a:lstStyle/>
          <a:p>
            <a:fld id="{FE7B70DE-835E-0A4B-A5EF-3E97D16812BD}" type="slidenum">
              <a:rPr lang="en-US" smtClean="0"/>
              <a:t>17</a:t>
            </a:fld>
            <a:endParaRPr lang="en-US"/>
          </a:p>
        </p:txBody>
      </p:sp>
    </p:spTree>
    <p:extLst>
      <p:ext uri="{BB962C8B-B14F-4D97-AF65-F5344CB8AC3E}">
        <p14:creationId xmlns:p14="http://schemas.microsoft.com/office/powerpoint/2010/main" val="2490309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pPr marL="571500" indent="-571500">
              <a:buFont typeface="Arial" panose="020B0604020202020204" pitchFamily="34" charset="0"/>
              <a:buChar char="•"/>
            </a:pPr>
            <a:r>
              <a:rPr lang="en-US" sz="3600" dirty="0"/>
              <a:t> On the next two slides we are reminded</a:t>
            </a:r>
          </a:p>
          <a:p>
            <a:r>
              <a:rPr lang="en-US" sz="3600" dirty="0"/>
              <a:t>	that the actual probabilities of the </a:t>
            </a:r>
          </a:p>
          <a:p>
            <a:r>
              <a:rPr lang="en-US" sz="3600" dirty="0"/>
              <a:t>	distribution are the same whether </a:t>
            </a:r>
            <a:br>
              <a:rPr lang="en-US" sz="3600" dirty="0"/>
            </a:br>
            <a:r>
              <a:rPr lang="en-US" sz="3600" dirty="0"/>
              <a:t>	the random variable is called </a:t>
            </a:r>
          </a:p>
          <a:p>
            <a:pPr marL="571500" indent="-571500">
              <a:buFont typeface="Arial" panose="020B0604020202020204" pitchFamily="34" charset="0"/>
              <a:buChar char="•"/>
            </a:pPr>
            <a:r>
              <a:rPr lang="en-US" sz="3600" dirty="0"/>
              <a:t>The number of “ successes” </a:t>
            </a:r>
          </a:p>
          <a:p>
            <a:r>
              <a:rPr lang="en-US" sz="3600" dirty="0"/>
              <a:t>		or</a:t>
            </a:r>
          </a:p>
          <a:p>
            <a:pPr marL="571500" indent="-571500">
              <a:buFont typeface="Arial" panose="020B0604020202020204" pitchFamily="34" charset="0"/>
              <a:buChar char="•"/>
            </a:pPr>
            <a:r>
              <a:rPr lang="en-US" sz="3600" dirty="0"/>
              <a:t>The sample proportion of “successes”</a:t>
            </a:r>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87439" y="562077"/>
            <a:ext cx="7810051" cy="661987"/>
          </a:xfrm>
        </p:spPr>
        <p:txBody>
          <a:bodyPr>
            <a:normAutofit fontScale="90000"/>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Sampling </a:t>
            </a:r>
            <a:r>
              <a:rPr lang="en-US" sz="3600" dirty="0" err="1">
                <a:solidFill>
                  <a:srgbClr val="005F86"/>
                </a:solidFill>
                <a:latin typeface="Benton Sans" panose="02000504020000020004" pitchFamily="2" charset="77"/>
              </a:rPr>
              <a:t>dist’n</a:t>
            </a:r>
            <a:r>
              <a:rPr lang="en-US" sz="3600" dirty="0">
                <a:solidFill>
                  <a:srgbClr val="005F86"/>
                </a:solidFill>
                <a:latin typeface="Benton Sans" panose="02000504020000020004" pitchFamily="2" charset="77"/>
              </a:rPr>
              <a:t> of the sample proportion</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136523"/>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1C628FEE-15C6-49F5-B18F-F5AE7D0FCCDB}"/>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884F190C-2D69-45CF-BF4F-886ED080270D}"/>
              </a:ext>
            </a:extLst>
          </p:cNvPr>
          <p:cNvSpPr>
            <a:spLocks noGrp="1"/>
          </p:cNvSpPr>
          <p:nvPr>
            <p:ph type="sldNum" sz="quarter" idx="12"/>
          </p:nvPr>
        </p:nvSpPr>
        <p:spPr/>
        <p:txBody>
          <a:bodyPr/>
          <a:lstStyle/>
          <a:p>
            <a:fld id="{FE7B70DE-835E-0A4B-A5EF-3E97D16812BD}" type="slidenum">
              <a:rPr lang="en-US" smtClean="0"/>
              <a:t>18</a:t>
            </a:fld>
            <a:endParaRPr lang="en-US"/>
          </a:p>
        </p:txBody>
      </p:sp>
    </p:spTree>
    <p:extLst>
      <p:ext uri="{BB962C8B-B14F-4D97-AF65-F5344CB8AC3E}">
        <p14:creationId xmlns:p14="http://schemas.microsoft.com/office/powerpoint/2010/main" val="3046541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968189" y="1392072"/>
            <a:ext cx="7316002" cy="4817659"/>
          </a:xfrm>
        </p:spPr>
        <p:txBody>
          <a:bodyPr>
            <a:normAutofit/>
          </a:bodyPr>
          <a:lstStyle/>
          <a:p>
            <a:r>
              <a:rPr lang="en-US" sz="3600" dirty="0">
                <a:solidFill>
                  <a:srgbClr val="62686B"/>
                </a:solidFill>
                <a:latin typeface="Benton Sans" panose="02000504020000020004" pitchFamily="2" charset="77"/>
              </a:rPr>
              <a:t>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90" y="552452"/>
            <a:ext cx="7829302"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Sampling </a:t>
            </a:r>
            <a:r>
              <a:rPr lang="en-US" sz="3600" dirty="0" err="1">
                <a:solidFill>
                  <a:srgbClr val="005F86"/>
                </a:solidFill>
                <a:latin typeface="Benton Sans" panose="02000504020000020004" pitchFamily="2" charset="77"/>
              </a:rPr>
              <a:t>Dist’n</a:t>
            </a:r>
            <a:r>
              <a:rPr lang="en-US" sz="3600" dirty="0">
                <a:solidFill>
                  <a:srgbClr val="005F86"/>
                </a:solidFill>
                <a:latin typeface="Benton Sans" panose="02000504020000020004" pitchFamily="2" charset="77"/>
              </a:rPr>
              <a:t> for Count</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639485EE-8592-4D1A-88ED-980958A60900}"/>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4DA82E5D-AF08-4BE4-87F5-8E3D958AD571}"/>
              </a:ext>
            </a:extLst>
          </p:cNvPr>
          <p:cNvSpPr>
            <a:spLocks noGrp="1"/>
          </p:cNvSpPr>
          <p:nvPr>
            <p:ph type="sldNum" sz="quarter" idx="12"/>
          </p:nvPr>
        </p:nvSpPr>
        <p:spPr/>
        <p:txBody>
          <a:bodyPr/>
          <a:lstStyle/>
          <a:p>
            <a:fld id="{FE7B70DE-835E-0A4B-A5EF-3E97D16812BD}" type="slidenum">
              <a:rPr lang="en-US" smtClean="0"/>
              <a:t>19</a:t>
            </a:fld>
            <a:endParaRPr lang="en-US"/>
          </a:p>
        </p:txBody>
      </p:sp>
      <p:pic>
        <p:nvPicPr>
          <p:cNvPr id="9" name="Picture 8" descr="Chart, histogram&#10;Binomial (25,0.52)&#10; ">
            <a:extLst>
              <a:ext uri="{FF2B5EF4-FFF2-40B4-BE49-F238E27FC236}">
                <a16:creationId xmlns:a16="http://schemas.microsoft.com/office/drawing/2014/main" id="{01F0CC0E-737F-4632-AE11-D77A8F71B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5218" y="1766891"/>
            <a:ext cx="6415664" cy="3504355"/>
          </a:xfrm>
          <a:prstGeom prst="rect">
            <a:avLst/>
          </a:prstGeom>
        </p:spPr>
      </p:pic>
    </p:spTree>
    <p:extLst>
      <p:ext uri="{BB962C8B-B14F-4D97-AF65-F5344CB8AC3E}">
        <p14:creationId xmlns:p14="http://schemas.microsoft.com/office/powerpoint/2010/main" val="2602426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086518" cy="4502897"/>
          </a:xfrm>
        </p:spPr>
        <p:txBody>
          <a:bodyPr>
            <a:normAutofit/>
          </a:bodyPr>
          <a:lstStyle/>
          <a:p>
            <a:r>
              <a:rPr lang="en-US" sz="3600" dirty="0">
                <a:solidFill>
                  <a:srgbClr val="62686B"/>
                </a:solidFill>
                <a:latin typeface="Benton Sans" panose="02000504020000020004" pitchFamily="2" charset="77"/>
              </a:rPr>
              <a:t> </a:t>
            </a:r>
          </a:p>
          <a:p>
            <a:r>
              <a:rPr lang="en-US" sz="2000" dirty="0">
                <a:solidFill>
                  <a:srgbClr val="005F86"/>
                </a:solidFill>
              </a:rPr>
              <a:t> 		</a:t>
            </a:r>
            <a:r>
              <a:rPr lang="en-US" sz="4000" dirty="0">
                <a:solidFill>
                  <a:srgbClr val="005F86"/>
                </a:solidFill>
              </a:rPr>
              <a:t> </a:t>
            </a:r>
            <a:endParaRPr lang="en-US" sz="4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90" y="552452"/>
            <a:ext cx="8086518" cy="661987"/>
          </a:xfrm>
        </p:spPr>
        <p:txBody>
          <a:bodyPr>
            <a:normAutofit fontScale="90000"/>
          </a:bodyPr>
          <a:lstStyle/>
          <a:p>
            <a:r>
              <a:rPr lang="en-US" sz="3400" dirty="0">
                <a:solidFill>
                  <a:srgbClr val="333F48"/>
                </a:solidFill>
                <a:latin typeface="Benton Sans" panose="02000504020000020004" pitchFamily="2" charset="77"/>
              </a:rPr>
              <a:t> </a:t>
            </a:r>
            <a:r>
              <a:rPr lang="en-US" sz="3600" dirty="0">
                <a:solidFill>
                  <a:srgbClr val="005F86"/>
                </a:solidFill>
              </a:rPr>
              <a:t> The Role of Probability in Statistical Inference</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7665686-9124-4444-BEFE-73D94ED99E96}"/>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85010BBD-EA43-449E-BD7D-657B49BDE842}"/>
              </a:ext>
            </a:extLst>
          </p:cNvPr>
          <p:cNvSpPr>
            <a:spLocks noGrp="1"/>
          </p:cNvSpPr>
          <p:nvPr>
            <p:ph type="sldNum" sz="quarter" idx="12"/>
          </p:nvPr>
        </p:nvSpPr>
        <p:spPr/>
        <p:txBody>
          <a:bodyPr/>
          <a:lstStyle/>
          <a:p>
            <a:fld id="{FE7B70DE-835E-0A4B-A5EF-3E97D16812BD}" type="slidenum">
              <a:rPr lang="en-US" smtClean="0"/>
              <a:t>2</a:t>
            </a:fld>
            <a:endParaRPr lang="en-US"/>
          </a:p>
        </p:txBody>
      </p:sp>
      <p:sp>
        <p:nvSpPr>
          <p:cNvPr id="8" name="Rectangle 7">
            <a:extLst>
              <a:ext uri="{FF2B5EF4-FFF2-40B4-BE49-F238E27FC236}">
                <a16:creationId xmlns:a16="http://schemas.microsoft.com/office/drawing/2014/main" id="{D46AB283-12C3-48BC-A005-7E41A872D702}"/>
              </a:ext>
            </a:extLst>
          </p:cNvPr>
          <p:cNvSpPr/>
          <p:nvPr/>
        </p:nvSpPr>
        <p:spPr>
          <a:xfrm>
            <a:off x="3959069" y="3244334"/>
            <a:ext cx="237566" cy="369332"/>
          </a:xfrm>
          <a:prstGeom prst="rect">
            <a:avLst/>
          </a:prstGeom>
        </p:spPr>
        <p:txBody>
          <a:bodyPr wrap="none">
            <a:spAutoFit/>
          </a:bodyPr>
          <a:lstStyle/>
          <a:p>
            <a:r>
              <a:rPr lang="en-US" dirty="0">
                <a:solidFill>
                  <a:srgbClr val="005F86"/>
                </a:solidFill>
              </a:rPr>
              <a:t> </a:t>
            </a:r>
            <a:endParaRPr lang="en-US" dirty="0"/>
          </a:p>
        </p:txBody>
      </p:sp>
      <p:pic>
        <p:nvPicPr>
          <p:cNvPr id="10" name="Picture 9">
            <a:extLst>
              <a:ext uri="{FF2B5EF4-FFF2-40B4-BE49-F238E27FC236}">
                <a16:creationId xmlns:a16="http://schemas.microsoft.com/office/drawing/2014/main" id="{40F31495-AF27-4DA0-9D04-C5C7A510BC76}"/>
              </a:ext>
            </a:extLst>
          </p:cNvPr>
          <p:cNvPicPr>
            <a:picLocks noChangeAspect="1"/>
          </p:cNvPicPr>
          <p:nvPr/>
        </p:nvPicPr>
        <p:blipFill>
          <a:blip r:embed="rId3"/>
          <a:stretch>
            <a:fillRect/>
          </a:stretch>
        </p:blipFill>
        <p:spPr>
          <a:xfrm>
            <a:off x="828731" y="1481140"/>
            <a:ext cx="6979448" cy="4608511"/>
          </a:xfrm>
          <a:prstGeom prst="rect">
            <a:avLst/>
          </a:prstGeom>
        </p:spPr>
      </p:pic>
    </p:spTree>
    <p:extLst>
      <p:ext uri="{BB962C8B-B14F-4D97-AF65-F5344CB8AC3E}">
        <p14:creationId xmlns:p14="http://schemas.microsoft.com/office/powerpoint/2010/main" val="18889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185211" cy="661987"/>
          </a:xfrm>
        </p:spPr>
        <p:txBody>
          <a:bodyPr>
            <a:normAutofit fontScale="90000"/>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Sampling </a:t>
            </a:r>
            <a:r>
              <a:rPr lang="en-US" sz="3600" dirty="0" err="1">
                <a:solidFill>
                  <a:srgbClr val="005F86"/>
                </a:solidFill>
                <a:latin typeface="Benton Sans" panose="02000504020000020004" pitchFamily="2" charset="77"/>
              </a:rPr>
              <a:t>Dist’n</a:t>
            </a:r>
            <a:r>
              <a:rPr lang="en-US" sz="3600" dirty="0">
                <a:solidFill>
                  <a:srgbClr val="005F86"/>
                </a:solidFill>
                <a:latin typeface="Benton Sans" panose="02000504020000020004" pitchFamily="2" charset="77"/>
              </a:rPr>
              <a:t> for sample proportion</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BA003CC1-BC75-4D7B-B883-EFA8A4BA88AA}"/>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FDA2990-66AC-4F30-88B9-1925F8E50421}"/>
              </a:ext>
            </a:extLst>
          </p:cNvPr>
          <p:cNvSpPr>
            <a:spLocks noGrp="1"/>
          </p:cNvSpPr>
          <p:nvPr>
            <p:ph type="sldNum" sz="quarter" idx="12"/>
          </p:nvPr>
        </p:nvSpPr>
        <p:spPr/>
        <p:txBody>
          <a:bodyPr/>
          <a:lstStyle/>
          <a:p>
            <a:fld id="{FE7B70DE-835E-0A4B-A5EF-3E97D16812BD}" type="slidenum">
              <a:rPr lang="en-US" smtClean="0"/>
              <a:t>20</a:t>
            </a:fld>
            <a:endParaRPr lang="en-US"/>
          </a:p>
        </p:txBody>
      </p:sp>
      <p:pic>
        <p:nvPicPr>
          <p:cNvPr id="8" name="Picture 7" descr="Chart, histogram&#10;&#10;Binomial(25,0.52) but  horizontal labels are X/n instead of X as they would be for a binomial rv.">
            <a:extLst>
              <a:ext uri="{FF2B5EF4-FFF2-40B4-BE49-F238E27FC236}">
                <a16:creationId xmlns:a16="http://schemas.microsoft.com/office/drawing/2014/main" id="{45D55DB9-D090-448C-B32B-10C5DFC2DC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2" y="1586755"/>
            <a:ext cx="6341455" cy="3897352"/>
          </a:xfrm>
          <a:prstGeom prst="rect">
            <a:avLst/>
          </a:prstGeom>
        </p:spPr>
      </p:pic>
    </p:spTree>
    <p:extLst>
      <p:ext uri="{BB962C8B-B14F-4D97-AF65-F5344CB8AC3E}">
        <p14:creationId xmlns:p14="http://schemas.microsoft.com/office/powerpoint/2010/main" val="363465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lnSpcReduction="10000"/>
          </a:bodyPr>
          <a:lstStyle/>
          <a:p>
            <a:pPr marL="571500" indent="-571500">
              <a:buFont typeface="Arial" panose="020B0604020202020204" pitchFamily="34" charset="0"/>
              <a:buChar char="•"/>
            </a:pPr>
            <a:r>
              <a:rPr lang="en-US" sz="3600" dirty="0"/>
              <a:t>To estimate the </a:t>
            </a:r>
            <a:r>
              <a:rPr lang="en-US" sz="3600" dirty="0" err="1"/>
              <a:t>pop’n</a:t>
            </a:r>
            <a:r>
              <a:rPr lang="en-US" sz="3600" dirty="0"/>
              <a:t> parameter </a:t>
            </a:r>
            <a:r>
              <a:rPr lang="en-US" sz="3600" i="1" dirty="0"/>
              <a:t>p</a:t>
            </a:r>
            <a:r>
              <a:rPr lang="en-US" sz="3600" dirty="0"/>
              <a:t>, it </a:t>
            </a:r>
            <a:br>
              <a:rPr lang="en-US" sz="3600" dirty="0"/>
            </a:br>
            <a:r>
              <a:rPr lang="en-US" sz="3600" dirty="0"/>
              <a:t>makes	sense to use a summary statistic </a:t>
            </a:r>
            <a:br>
              <a:rPr lang="en-US" sz="3600" dirty="0"/>
            </a:br>
            <a:r>
              <a:rPr lang="en-US" sz="3600" dirty="0"/>
              <a:t>that gives us good numbers to </a:t>
            </a:r>
            <a:br>
              <a:rPr lang="en-US" sz="3600" dirty="0"/>
            </a:br>
            <a:r>
              <a:rPr lang="en-US" sz="3600" dirty="0"/>
              <a:t>“plug in” for </a:t>
            </a:r>
            <a:r>
              <a:rPr lang="en-US" sz="3600" i="1" dirty="0"/>
              <a:t>p</a:t>
            </a:r>
            <a:r>
              <a:rPr lang="en-US" sz="3600" dirty="0"/>
              <a:t>.</a:t>
            </a:r>
          </a:p>
          <a:p>
            <a:pPr marL="571500" indent="-571500">
              <a:buFont typeface="Arial" panose="020B0604020202020204" pitchFamily="34" charset="0"/>
              <a:buChar char="•"/>
            </a:pPr>
            <a:r>
              <a:rPr lang="en-US" sz="3600" dirty="0"/>
              <a:t>We could “plug in” p-hat values for </a:t>
            </a:r>
            <a:r>
              <a:rPr lang="en-US" sz="3600" i="1" dirty="0"/>
              <a:t>p</a:t>
            </a:r>
            <a:r>
              <a:rPr lang="en-US" sz="3600" dirty="0"/>
              <a:t>, </a:t>
            </a:r>
            <a:br>
              <a:rPr lang="en-US" sz="3600" dirty="0"/>
            </a:br>
            <a:r>
              <a:rPr lang="en-US" sz="3600" dirty="0"/>
              <a:t>since the values of p-hat are </a:t>
            </a:r>
            <a:br>
              <a:rPr lang="en-US" sz="3600" dirty="0"/>
            </a:br>
            <a:r>
              <a:rPr lang="en-US" sz="3600" dirty="0"/>
              <a:t>“good approximations” of </a:t>
            </a:r>
            <a:r>
              <a:rPr lang="en-US" sz="3600" i="1" dirty="0"/>
              <a:t>p</a:t>
            </a:r>
            <a:r>
              <a:rPr lang="en-US" sz="3600" dirty="0"/>
              <a:t>.   </a:t>
            </a:r>
            <a:br>
              <a:rPr lang="en-US" sz="3600" dirty="0"/>
            </a:br>
            <a:r>
              <a:rPr lang="en-US" sz="3600" dirty="0"/>
              <a:t>(In Math Stat terms, “p-hat is an </a:t>
            </a:r>
            <a:br>
              <a:rPr lang="en-US" sz="3600" dirty="0"/>
            </a:br>
            <a:r>
              <a:rPr lang="en-US" sz="3600" dirty="0"/>
              <a:t>unbiased estimator  of </a:t>
            </a:r>
            <a:r>
              <a:rPr lang="en-US" sz="3600" i="1" dirty="0"/>
              <a:t>p</a:t>
            </a:r>
            <a:r>
              <a:rPr lang="en-US" sz="3600" dirty="0"/>
              <a:t>.”)</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endParaRPr lang="en-US" sz="3600" dirty="0"/>
          </a:p>
          <a:p>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90" y="552452"/>
            <a:ext cx="7800426" cy="661987"/>
          </a:xfrm>
        </p:spPr>
        <p:txBody>
          <a:bodyPr>
            <a:normAutofit/>
          </a:bodyPr>
          <a:lstStyle/>
          <a:p>
            <a:r>
              <a:rPr lang="en-US" sz="3200" dirty="0">
                <a:solidFill>
                  <a:srgbClr val="005F86"/>
                </a:solidFill>
                <a:latin typeface="Benton Sans" panose="02000504020000020004" pitchFamily="2" charset="77"/>
              </a:rPr>
              <a:t>Which summary statistic do we use?</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345FFF3F-98F7-4438-9DF0-1AD18DB93505}"/>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48F1473A-CBAF-4066-A5E5-9729FAAA378B}"/>
              </a:ext>
            </a:extLst>
          </p:cNvPr>
          <p:cNvSpPr>
            <a:spLocks noGrp="1"/>
          </p:cNvSpPr>
          <p:nvPr>
            <p:ph type="sldNum" sz="quarter" idx="12"/>
          </p:nvPr>
        </p:nvSpPr>
        <p:spPr/>
        <p:txBody>
          <a:bodyPr/>
          <a:lstStyle/>
          <a:p>
            <a:fld id="{FE7B70DE-835E-0A4B-A5EF-3E97D16812BD}" type="slidenum">
              <a:rPr lang="en-US" smtClean="0"/>
              <a:t>21</a:t>
            </a:fld>
            <a:endParaRPr lang="en-US"/>
          </a:p>
        </p:txBody>
      </p:sp>
    </p:spTree>
    <p:extLst>
      <p:ext uri="{BB962C8B-B14F-4D97-AF65-F5344CB8AC3E}">
        <p14:creationId xmlns:p14="http://schemas.microsoft.com/office/powerpoint/2010/main" val="1542419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007349" cy="4502897"/>
          </a:xfrm>
        </p:spPr>
        <p:txBody>
          <a:bodyPr>
            <a:normAutofit/>
          </a:bodyPr>
          <a:lstStyle/>
          <a:p>
            <a:r>
              <a:rPr lang="en-US" sz="3600" dirty="0"/>
              <a:t>Stop the video to review probability work.</a:t>
            </a:r>
          </a:p>
          <a:p>
            <a:pPr marL="514350" indent="-514350">
              <a:buFont typeface="+mj-lt"/>
              <a:buAutoNum type="arabicPeriod"/>
            </a:pPr>
            <a:r>
              <a:rPr lang="en-US" sz="3600" dirty="0"/>
              <a:t>What are the mean and variance of </a:t>
            </a:r>
            <a:r>
              <a:rPr lang="en-US" sz="3600" i="1" dirty="0"/>
              <a:t>X</a:t>
            </a:r>
            <a:r>
              <a:rPr lang="en-US" sz="3600" dirty="0"/>
              <a:t>?</a:t>
            </a:r>
          </a:p>
          <a:p>
            <a:pPr marL="514350" indent="-514350">
              <a:buFont typeface="+mj-lt"/>
              <a:buAutoNum type="arabicPeriod"/>
            </a:pPr>
            <a:r>
              <a:rPr lang="en-US" sz="3600" dirty="0"/>
              <a:t>Derive the mean and variance </a:t>
            </a:r>
            <a:br>
              <a:rPr lang="en-US" sz="3600" dirty="0"/>
            </a:br>
            <a:r>
              <a:rPr lang="en-US" sz="3600" dirty="0"/>
              <a:t>of p-hat = X/n .</a:t>
            </a:r>
          </a:p>
          <a:p>
            <a:pPr marL="514350" indent="-514350">
              <a:buFont typeface="+mj-lt"/>
              <a:buAutoNum type="arabicPeriod"/>
            </a:pPr>
            <a:endParaRPr lang="en-US" sz="3600" dirty="0"/>
          </a:p>
          <a:p>
            <a:r>
              <a:rPr lang="en-US" sz="3600" dirty="0"/>
              <a:t> 3. After you have done these, resume  the video to see the solutions.</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Exercise</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DFADEF94-DD6F-4BEC-B672-B61AB35452C8}"/>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284DADE5-246B-4717-9354-7EE2AE76D938}"/>
              </a:ext>
            </a:extLst>
          </p:cNvPr>
          <p:cNvSpPr>
            <a:spLocks noGrp="1"/>
          </p:cNvSpPr>
          <p:nvPr>
            <p:ph type="sldNum" sz="quarter" idx="12"/>
          </p:nvPr>
        </p:nvSpPr>
        <p:spPr/>
        <p:txBody>
          <a:bodyPr/>
          <a:lstStyle/>
          <a:p>
            <a:fld id="{FE7B70DE-835E-0A4B-A5EF-3E97D16812BD}" type="slidenum">
              <a:rPr lang="en-US" smtClean="0"/>
              <a:t>22</a:t>
            </a:fld>
            <a:endParaRPr lang="en-US"/>
          </a:p>
        </p:txBody>
      </p:sp>
    </p:spTree>
    <p:extLst>
      <p:ext uri="{BB962C8B-B14F-4D97-AF65-F5344CB8AC3E}">
        <p14:creationId xmlns:p14="http://schemas.microsoft.com/office/powerpoint/2010/main" val="425193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fontScale="85000" lnSpcReduction="20000"/>
          </a:bodyPr>
          <a:lstStyle/>
          <a:p>
            <a:r>
              <a:rPr lang="en-US" sz="3600" dirty="0"/>
              <a:t>What are the mean and variance of X?</a:t>
            </a:r>
          </a:p>
          <a:p>
            <a:r>
              <a:rPr lang="en-US" sz="3600" dirty="0"/>
              <a:t>  Mean of X = np        Variance of X = np(1-p)</a:t>
            </a:r>
          </a:p>
          <a:p>
            <a:br>
              <a:rPr lang="en-US" sz="3600" dirty="0"/>
            </a:br>
            <a:r>
              <a:rPr lang="en-US" sz="3600" dirty="0"/>
              <a:t>Derive the mean and variance of p-hat = X/n .</a:t>
            </a:r>
          </a:p>
          <a:p>
            <a:r>
              <a:rPr lang="en-US" sz="3600" dirty="0"/>
              <a:t> Mean of X/n =  np/n   and Variance of X/n </a:t>
            </a:r>
          </a:p>
          <a:p>
            <a:r>
              <a:rPr lang="en-US" sz="3600" dirty="0"/>
              <a:t>                        = p                        = (1/n</a:t>
            </a:r>
            <a:r>
              <a:rPr lang="en-US" sz="3600" baseline="30000" dirty="0"/>
              <a:t>2</a:t>
            </a:r>
            <a:r>
              <a:rPr lang="en-US" sz="3600" dirty="0"/>
              <a:t>)np(1-p) </a:t>
            </a:r>
            <a:br>
              <a:rPr lang="en-US" sz="3600" dirty="0"/>
            </a:br>
            <a:r>
              <a:rPr lang="en-US" sz="3600" dirty="0"/>
              <a:t>                                                     = p(1-p)/n</a:t>
            </a:r>
          </a:p>
          <a:p>
            <a:r>
              <a:rPr lang="en-US" sz="3600" dirty="0"/>
              <a:t>Remember that </a:t>
            </a:r>
            <a:r>
              <a:rPr lang="en-US" sz="3600" b="1" dirty="0"/>
              <a:t>these are quite different </a:t>
            </a:r>
            <a:br>
              <a:rPr lang="en-US" sz="3600" b="1" dirty="0"/>
            </a:br>
            <a:r>
              <a:rPr lang="en-US" sz="3600" b="1" dirty="0"/>
              <a:t>formulas</a:t>
            </a:r>
            <a:r>
              <a:rPr lang="en-US" sz="3600" dirty="0"/>
              <a:t>, despite the fact that the useful </a:t>
            </a:r>
            <a:br>
              <a:rPr lang="en-US" sz="3600" dirty="0"/>
            </a:br>
            <a:r>
              <a:rPr lang="en-US" sz="3600" dirty="0"/>
              <a:t>information in the two </a:t>
            </a:r>
            <a:r>
              <a:rPr lang="en-US" sz="3600" dirty="0" err="1"/>
              <a:t>dist’ns</a:t>
            </a:r>
            <a:r>
              <a:rPr lang="en-US" sz="3600" dirty="0"/>
              <a:t> is the same.</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Exercise Solutions</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B88523CD-5B67-4E25-BA13-440CD5C9DBA5}"/>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EFD3E402-CCB1-42E8-AAC2-514389E6F3D8}"/>
              </a:ext>
            </a:extLst>
          </p:cNvPr>
          <p:cNvSpPr>
            <a:spLocks noGrp="1"/>
          </p:cNvSpPr>
          <p:nvPr>
            <p:ph type="sldNum" sz="quarter" idx="12"/>
          </p:nvPr>
        </p:nvSpPr>
        <p:spPr/>
        <p:txBody>
          <a:bodyPr/>
          <a:lstStyle/>
          <a:p>
            <a:fld id="{FE7B70DE-835E-0A4B-A5EF-3E97D16812BD}" type="slidenum">
              <a:rPr lang="en-US" smtClean="0"/>
              <a:t>23</a:t>
            </a:fld>
            <a:endParaRPr lang="en-US"/>
          </a:p>
        </p:txBody>
      </p:sp>
    </p:spTree>
    <p:extLst>
      <p:ext uri="{BB962C8B-B14F-4D97-AF65-F5344CB8AC3E}">
        <p14:creationId xmlns:p14="http://schemas.microsoft.com/office/powerpoint/2010/main" val="30697525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fontScale="92500" lnSpcReduction="20000"/>
          </a:bodyPr>
          <a:lstStyle/>
          <a:p>
            <a:pPr marL="571500" indent="-571500">
              <a:buFont typeface="Arial" panose="020B0604020202020204" pitchFamily="34" charset="0"/>
              <a:buChar char="•"/>
            </a:pPr>
            <a:r>
              <a:rPr lang="en-US" sz="3600" dirty="0"/>
              <a:t>No.</a:t>
            </a:r>
          </a:p>
          <a:p>
            <a:pPr marL="571500" indent="-571500">
              <a:buFont typeface="Arial" panose="020B0604020202020204" pitchFamily="34" charset="0"/>
              <a:buChar char="•"/>
            </a:pPr>
            <a:r>
              <a:rPr lang="en-US" sz="3600" dirty="0"/>
              <a:t>Because the </a:t>
            </a:r>
            <a:r>
              <a:rPr lang="en-US" sz="3600" dirty="0" err="1"/>
              <a:t>dist’n</a:t>
            </a:r>
            <a:r>
              <a:rPr lang="en-US" sz="3600" dirty="0"/>
              <a:t> of the sum of the </a:t>
            </a:r>
            <a:br>
              <a:rPr lang="en-US" sz="3600" dirty="0"/>
            </a:br>
            <a:r>
              <a:rPr lang="en-US" sz="3600" dirty="0"/>
              <a:t>individual independent  </a:t>
            </a:r>
            <a:r>
              <a:rPr lang="en-US" sz="3600" dirty="0" err="1"/>
              <a:t>r.v.’s</a:t>
            </a:r>
            <a:r>
              <a:rPr lang="en-US" sz="3600" dirty="0"/>
              <a:t> (Bernoulli) </a:t>
            </a:r>
            <a:br>
              <a:rPr lang="en-US" sz="3600" dirty="0"/>
            </a:br>
            <a:r>
              <a:rPr lang="en-US" sz="3600" dirty="0"/>
              <a:t>was a known </a:t>
            </a:r>
            <a:r>
              <a:rPr lang="en-US" sz="3600" dirty="0" err="1"/>
              <a:t>dist’n</a:t>
            </a:r>
            <a:r>
              <a:rPr lang="en-US" sz="3600" dirty="0"/>
              <a:t> (Binomial)</a:t>
            </a:r>
            <a:br>
              <a:rPr lang="en-US" sz="3600" dirty="0"/>
            </a:br>
            <a:r>
              <a:rPr lang="en-US" sz="3600" dirty="0"/>
              <a:t>	and</a:t>
            </a:r>
          </a:p>
          <a:p>
            <a:pPr marL="571500" indent="-571500">
              <a:buFont typeface="Arial" panose="020B0604020202020204" pitchFamily="34" charset="0"/>
              <a:buChar char="•"/>
            </a:pPr>
            <a:r>
              <a:rPr lang="en-US" sz="3600" dirty="0"/>
              <a:t>the </a:t>
            </a:r>
            <a:r>
              <a:rPr lang="en-US" sz="3600" dirty="0" err="1"/>
              <a:t>dist’n</a:t>
            </a:r>
            <a:r>
              <a:rPr lang="en-US" sz="3600" dirty="0"/>
              <a:t> of the statistic we want is a </a:t>
            </a:r>
            <a:br>
              <a:rPr lang="en-US" sz="3600" dirty="0"/>
            </a:br>
            <a:r>
              <a:rPr lang="en-US" sz="3600" dirty="0"/>
              <a:t>constant multiple of the sum, </a:t>
            </a:r>
          </a:p>
          <a:p>
            <a:r>
              <a:rPr lang="en-US" sz="3600" dirty="0"/>
              <a:t>	then </a:t>
            </a:r>
          </a:p>
          <a:p>
            <a:pPr marL="571500" indent="-571500">
              <a:buFont typeface="Arial" panose="020B0604020202020204" pitchFamily="34" charset="0"/>
              <a:buChar char="•"/>
            </a:pPr>
            <a:r>
              <a:rPr lang="en-US" sz="3600" dirty="0"/>
              <a:t>we had all we needed to find </a:t>
            </a:r>
            <a:br>
              <a:rPr lang="en-US" sz="3600" dirty="0"/>
            </a:br>
            <a:r>
              <a:rPr lang="en-US" sz="3600" dirty="0"/>
              <a:t>the sampling </a:t>
            </a:r>
            <a:r>
              <a:rPr lang="en-US" sz="3600" dirty="0" err="1"/>
              <a:t>dist’n</a:t>
            </a:r>
            <a:r>
              <a:rPr lang="en-US" sz="3600" dirty="0"/>
              <a:t> of the statistic.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90" y="552452"/>
            <a:ext cx="8092684" cy="661987"/>
          </a:xfrm>
        </p:spPr>
        <p:txBody>
          <a:bodyPr>
            <a:normAutofit/>
          </a:bodyPr>
          <a:lstStyle/>
          <a:p>
            <a:r>
              <a:rPr lang="en-US" sz="3600" dirty="0">
                <a:solidFill>
                  <a:srgbClr val="005F86"/>
                </a:solidFill>
                <a:latin typeface="Benton Sans" panose="02000504020000020004" pitchFamily="2" charset="77"/>
              </a:rPr>
              <a:t>Will it always be this easy?</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C9B3938-4574-4096-8255-7951C9F3F8F9}"/>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2F8A8D8-E5C0-4B62-A596-D9DB2C8CD041}"/>
              </a:ext>
            </a:extLst>
          </p:cNvPr>
          <p:cNvSpPr>
            <a:spLocks noGrp="1"/>
          </p:cNvSpPr>
          <p:nvPr>
            <p:ph type="sldNum" sz="quarter" idx="12"/>
          </p:nvPr>
        </p:nvSpPr>
        <p:spPr/>
        <p:txBody>
          <a:bodyPr/>
          <a:lstStyle/>
          <a:p>
            <a:fld id="{FE7B70DE-835E-0A4B-A5EF-3E97D16812BD}" type="slidenum">
              <a:rPr lang="en-US" smtClean="0"/>
              <a:t>24</a:t>
            </a:fld>
            <a:endParaRPr lang="en-US"/>
          </a:p>
        </p:txBody>
      </p:sp>
    </p:spTree>
    <p:extLst>
      <p:ext uri="{BB962C8B-B14F-4D97-AF65-F5344CB8AC3E}">
        <p14:creationId xmlns:p14="http://schemas.microsoft.com/office/powerpoint/2010/main" val="19313615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pPr marL="571500" indent="-571500">
              <a:buFont typeface="Arial" panose="020B0604020202020204" pitchFamily="34" charset="0"/>
              <a:buChar char="•"/>
            </a:pPr>
            <a:r>
              <a:rPr lang="en-US" sz="3600" dirty="0"/>
              <a:t>There are very few situations in which </a:t>
            </a:r>
            <a:br>
              <a:rPr lang="en-US" sz="3600" dirty="0"/>
            </a:br>
            <a:r>
              <a:rPr lang="en-US" sz="3600" dirty="0"/>
              <a:t>finding the sampling </a:t>
            </a:r>
            <a:r>
              <a:rPr lang="en-US" sz="3600" dirty="0" err="1"/>
              <a:t>dist’n</a:t>
            </a:r>
            <a:r>
              <a:rPr lang="en-US" sz="3600" dirty="0"/>
              <a:t> of the </a:t>
            </a:r>
            <a:br>
              <a:rPr lang="en-US" sz="3600" dirty="0"/>
            </a:br>
            <a:r>
              <a:rPr lang="en-US" sz="3600" dirty="0"/>
              <a:t>statistic we want is as easy as that.</a:t>
            </a:r>
            <a:br>
              <a:rPr lang="en-US" sz="3600" dirty="0"/>
            </a:br>
            <a:endParaRPr lang="en-US" sz="3600" dirty="0"/>
          </a:p>
          <a:p>
            <a:pPr marL="571500" indent="-571500">
              <a:buFont typeface="Arial" panose="020B0604020202020204" pitchFamily="34" charset="0"/>
              <a:buChar char="•"/>
            </a:pPr>
            <a:r>
              <a:rPr lang="en-US" sz="3600" dirty="0"/>
              <a:t>In those situations, we go back to </a:t>
            </a:r>
            <a:br>
              <a:rPr lang="en-US" sz="3600" dirty="0"/>
            </a:br>
            <a:r>
              <a:rPr lang="en-US" sz="3600" dirty="0"/>
              <a:t>“basics” to think of how we might use </a:t>
            </a:r>
            <a:br>
              <a:rPr lang="en-US" sz="3600" dirty="0"/>
            </a:br>
            <a:r>
              <a:rPr lang="en-US" sz="3600" dirty="0"/>
              <a:t>computing power to simulate a </a:t>
            </a:r>
            <a:br>
              <a:rPr lang="en-US" sz="3600" dirty="0"/>
            </a:br>
            <a:r>
              <a:rPr lang="en-US" sz="3600" dirty="0"/>
              <a:t>sampling distribution of a statistic.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latin typeface="Benton Sans" panose="02000504020000020004" pitchFamily="2" charset="77"/>
              </a:rPr>
              <a:t>What do we do next?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B81C0BF0-FAC0-441A-AF1B-CA730E778B07}"/>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4480A3E3-79C2-4203-B7A9-38FDC9C7B92E}"/>
              </a:ext>
            </a:extLst>
          </p:cNvPr>
          <p:cNvSpPr>
            <a:spLocks noGrp="1"/>
          </p:cNvSpPr>
          <p:nvPr>
            <p:ph type="sldNum" sz="quarter" idx="12"/>
          </p:nvPr>
        </p:nvSpPr>
        <p:spPr/>
        <p:txBody>
          <a:bodyPr/>
          <a:lstStyle/>
          <a:p>
            <a:fld id="{FE7B70DE-835E-0A4B-A5EF-3E97D16812BD}" type="slidenum">
              <a:rPr lang="en-US" smtClean="0"/>
              <a:t>25</a:t>
            </a:fld>
            <a:endParaRPr lang="en-US"/>
          </a:p>
        </p:txBody>
      </p:sp>
    </p:spTree>
    <p:extLst>
      <p:ext uri="{BB962C8B-B14F-4D97-AF65-F5344CB8AC3E}">
        <p14:creationId xmlns:p14="http://schemas.microsoft.com/office/powerpoint/2010/main" val="3619892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C4C78-4AA6-42F2-9D14-78F8C006E0B4}"/>
              </a:ext>
            </a:extLst>
          </p:cNvPr>
          <p:cNvSpPr>
            <a:spLocks noGrp="1"/>
          </p:cNvSpPr>
          <p:nvPr>
            <p:ph type="title"/>
          </p:nvPr>
        </p:nvSpPr>
        <p:spPr/>
        <p:txBody>
          <a:bodyPr/>
          <a:lstStyle/>
          <a:p>
            <a:r>
              <a:rPr lang="en-US" dirty="0"/>
              <a:t>How strong is the evidence?</a:t>
            </a:r>
          </a:p>
        </p:txBody>
      </p:sp>
      <p:sp>
        <p:nvSpPr>
          <p:cNvPr id="3" name="Text Placeholder 2">
            <a:extLst>
              <a:ext uri="{FF2B5EF4-FFF2-40B4-BE49-F238E27FC236}">
                <a16:creationId xmlns:a16="http://schemas.microsoft.com/office/drawing/2014/main" id="{8B1DDC36-C4E7-47DF-B4F4-17137ACC26AF}"/>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C7DF603A-6A61-4C49-8A62-657F7B7843F2}"/>
              </a:ext>
            </a:extLst>
          </p:cNvPr>
          <p:cNvSpPr>
            <a:spLocks noGrp="1"/>
          </p:cNvSpPr>
          <p:nvPr>
            <p:ph type="ftr" sz="quarter" idx="11"/>
          </p:nvPr>
        </p:nvSpPr>
        <p:spPr/>
        <p:txBody>
          <a:bodyPr/>
          <a:lstStyle/>
          <a:p>
            <a:r>
              <a:rPr lang="en-US"/>
              <a:t>Chapter 4</a:t>
            </a:r>
          </a:p>
        </p:txBody>
      </p:sp>
      <p:sp>
        <p:nvSpPr>
          <p:cNvPr id="5" name="Slide Number Placeholder 4">
            <a:extLst>
              <a:ext uri="{FF2B5EF4-FFF2-40B4-BE49-F238E27FC236}">
                <a16:creationId xmlns:a16="http://schemas.microsoft.com/office/drawing/2014/main" id="{F17A0F0D-F88B-4EE0-8A7E-7A8FE6DB8639}"/>
              </a:ext>
            </a:extLst>
          </p:cNvPr>
          <p:cNvSpPr>
            <a:spLocks noGrp="1"/>
          </p:cNvSpPr>
          <p:nvPr>
            <p:ph type="sldNum" sz="quarter" idx="12"/>
          </p:nvPr>
        </p:nvSpPr>
        <p:spPr/>
        <p:txBody>
          <a:bodyPr/>
          <a:lstStyle/>
          <a:p>
            <a:fld id="{FE7B70DE-835E-0A4B-A5EF-3E97D16812BD}" type="slidenum">
              <a:rPr lang="en-US" smtClean="0"/>
              <a:t>26</a:t>
            </a:fld>
            <a:endParaRPr lang="en-US"/>
          </a:p>
        </p:txBody>
      </p:sp>
    </p:spTree>
    <p:extLst>
      <p:ext uri="{BB962C8B-B14F-4D97-AF65-F5344CB8AC3E}">
        <p14:creationId xmlns:p14="http://schemas.microsoft.com/office/powerpoint/2010/main" val="3991496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fontScale="92500" lnSpcReduction="20000"/>
          </a:bodyPr>
          <a:lstStyle/>
          <a:p>
            <a:r>
              <a:rPr lang="en-US" sz="3600" dirty="0"/>
              <a:t>Yes, we can “see” sampling distributions </a:t>
            </a:r>
            <a:br>
              <a:rPr lang="en-US" sz="3600" dirty="0"/>
            </a:br>
            <a:r>
              <a:rPr lang="en-US" sz="3600" dirty="0"/>
              <a:t>with a very general and useful method.</a:t>
            </a:r>
          </a:p>
          <a:p>
            <a:endParaRPr lang="en-US" sz="3600" dirty="0"/>
          </a:p>
          <a:p>
            <a:r>
              <a:rPr lang="en-US" sz="3600" dirty="0"/>
              <a:t>To do this, we will use a collection of </a:t>
            </a:r>
            <a:br>
              <a:rPr lang="en-US" sz="3600" dirty="0"/>
            </a:br>
            <a:r>
              <a:rPr lang="en-US" sz="3600" dirty="0"/>
              <a:t>tools that will always be freely available </a:t>
            </a:r>
            <a:br>
              <a:rPr lang="en-US" sz="3600" dirty="0"/>
            </a:br>
            <a:r>
              <a:rPr lang="en-US" sz="3600" dirty="0"/>
              <a:t>on the web.</a:t>
            </a:r>
          </a:p>
          <a:p>
            <a:r>
              <a:rPr lang="en-US" sz="3600" dirty="0" err="1"/>
              <a:t>StatKey</a:t>
            </a:r>
            <a:r>
              <a:rPr lang="en-US" sz="3600" dirty="0"/>
              <a:t>    </a:t>
            </a:r>
            <a:r>
              <a:rPr lang="en-US" sz="3600" dirty="0">
                <a:hlinkClick r:id="rId2"/>
              </a:rPr>
              <a:t>www.lock5stat.com</a:t>
            </a:r>
            <a:r>
              <a:rPr lang="en-US" sz="3600" dirty="0"/>
              <a:t>  </a:t>
            </a:r>
            <a:br>
              <a:rPr lang="en-US" sz="3600" dirty="0"/>
            </a:br>
            <a:br>
              <a:rPr lang="en-US" sz="3600" dirty="0"/>
            </a:br>
            <a:r>
              <a:rPr lang="en-US" sz="3600" dirty="0"/>
              <a:t>(Also has many datasets, with descriptions, </a:t>
            </a:r>
            <a:br>
              <a:rPr lang="en-US" sz="3600" dirty="0"/>
            </a:br>
            <a:r>
              <a:rPr lang="en-US" sz="3600" dirty="0"/>
              <a:t>and instructions of using it in “Videos.”)</a:t>
            </a:r>
          </a:p>
          <a:p>
            <a:r>
              <a:rPr lang="en-US" sz="3600" dirty="0"/>
              <a:t>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latin typeface="Benton Sans" panose="02000504020000020004" pitchFamily="2" charset="77"/>
              </a:rPr>
              <a:t>  Back to basics:  Simulation</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11624174-F52E-4B13-96BE-F7A373D73410}"/>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041F6798-171A-4519-B83D-4D579A1A3463}"/>
              </a:ext>
            </a:extLst>
          </p:cNvPr>
          <p:cNvSpPr>
            <a:spLocks noGrp="1"/>
          </p:cNvSpPr>
          <p:nvPr>
            <p:ph type="sldNum" sz="quarter" idx="12"/>
          </p:nvPr>
        </p:nvSpPr>
        <p:spPr/>
        <p:txBody>
          <a:bodyPr/>
          <a:lstStyle/>
          <a:p>
            <a:fld id="{FE7B70DE-835E-0A4B-A5EF-3E97D16812BD}" type="slidenum">
              <a:rPr lang="en-US" smtClean="0"/>
              <a:t>27</a:t>
            </a:fld>
            <a:endParaRPr lang="en-US"/>
          </a:p>
        </p:txBody>
      </p:sp>
    </p:spTree>
    <p:extLst>
      <p:ext uri="{BB962C8B-B14F-4D97-AF65-F5344CB8AC3E}">
        <p14:creationId xmlns:p14="http://schemas.microsoft.com/office/powerpoint/2010/main" val="2239356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932139" cy="4502897"/>
          </a:xfrm>
        </p:spPr>
        <p:txBody>
          <a:bodyPr>
            <a:normAutofit fontScale="92500" lnSpcReduction="20000"/>
          </a:bodyPr>
          <a:lstStyle/>
          <a:p>
            <a:r>
              <a:rPr lang="en-US" sz="3600" dirty="0"/>
              <a:t>Ideally,  replicate the </a:t>
            </a:r>
            <a:r>
              <a:rPr lang="en-US" sz="3600" dirty="0" err="1"/>
              <a:t>StatKey</a:t>
            </a:r>
            <a:r>
              <a:rPr lang="en-US" sz="3600" dirty="0"/>
              <a:t> work as you watch the videos.</a:t>
            </a:r>
          </a:p>
          <a:p>
            <a:endParaRPr lang="en-US" sz="3600" dirty="0"/>
          </a:p>
          <a:p>
            <a:r>
              <a:rPr lang="en-US" sz="3600" dirty="0"/>
              <a:t>If something isn’t clear, stop and write a question.   Keep track of your questions as you go through this.  (And any answers to them you figure out!)</a:t>
            </a:r>
          </a:p>
          <a:p>
            <a:endParaRPr lang="en-US" sz="3600" dirty="0"/>
          </a:p>
          <a:p>
            <a:r>
              <a:rPr lang="en-US" sz="3600" dirty="0"/>
              <a:t>Ask your questions at least three times a week.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latin typeface="Benton Sans" panose="02000504020000020004" pitchFamily="2" charset="77"/>
              </a:rPr>
              <a:t>  Learn to use </a:t>
            </a:r>
            <a:r>
              <a:rPr lang="en-US" sz="3600" dirty="0" err="1">
                <a:solidFill>
                  <a:srgbClr val="005F86"/>
                </a:solidFill>
                <a:latin typeface="Benton Sans" panose="02000504020000020004" pitchFamily="2" charset="77"/>
              </a:rPr>
              <a:t>StatKey</a:t>
            </a:r>
            <a:endParaRPr lang="en-US" sz="3600" dirty="0">
              <a:solidFill>
                <a:srgbClr val="005F86"/>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11624174-F52E-4B13-96BE-F7A373D73410}"/>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041F6798-171A-4519-B83D-4D579A1A3463}"/>
              </a:ext>
            </a:extLst>
          </p:cNvPr>
          <p:cNvSpPr>
            <a:spLocks noGrp="1"/>
          </p:cNvSpPr>
          <p:nvPr>
            <p:ph type="sldNum" sz="quarter" idx="12"/>
          </p:nvPr>
        </p:nvSpPr>
        <p:spPr/>
        <p:txBody>
          <a:bodyPr/>
          <a:lstStyle/>
          <a:p>
            <a:fld id="{FE7B70DE-835E-0A4B-A5EF-3E97D16812BD}" type="slidenum">
              <a:rPr lang="en-US" smtClean="0"/>
              <a:t>28</a:t>
            </a:fld>
            <a:endParaRPr lang="en-US"/>
          </a:p>
        </p:txBody>
      </p:sp>
    </p:spTree>
    <p:extLst>
      <p:ext uri="{BB962C8B-B14F-4D97-AF65-F5344CB8AC3E}">
        <p14:creationId xmlns:p14="http://schemas.microsoft.com/office/powerpoint/2010/main" val="40933454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5E3D5C68-E5FC-418C-A46D-B61378472918}"/>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87ABD34B-DF68-4C88-8C8C-648D23F7D8CD}"/>
              </a:ext>
            </a:extLst>
          </p:cNvPr>
          <p:cNvSpPr>
            <a:spLocks noGrp="1"/>
          </p:cNvSpPr>
          <p:nvPr>
            <p:ph type="sldNum" sz="quarter" idx="12"/>
          </p:nvPr>
        </p:nvSpPr>
        <p:spPr/>
        <p:txBody>
          <a:bodyPr/>
          <a:lstStyle/>
          <a:p>
            <a:fld id="{FE7B70DE-835E-0A4B-A5EF-3E97D16812BD}" type="slidenum">
              <a:rPr lang="en-US" smtClean="0"/>
              <a:t>29</a:t>
            </a:fld>
            <a:endParaRPr lang="en-US"/>
          </a:p>
        </p:txBody>
      </p:sp>
      <p:pic>
        <p:nvPicPr>
          <p:cNvPr id="8" name="Picture 7">
            <a:extLst>
              <a:ext uri="{FF2B5EF4-FFF2-40B4-BE49-F238E27FC236}">
                <a16:creationId xmlns:a16="http://schemas.microsoft.com/office/drawing/2014/main" id="{2AE1D139-1B36-4054-AB7A-530530995FA3}"/>
              </a:ext>
            </a:extLst>
          </p:cNvPr>
          <p:cNvPicPr>
            <a:picLocks noChangeAspect="1"/>
          </p:cNvPicPr>
          <p:nvPr/>
        </p:nvPicPr>
        <p:blipFill>
          <a:blip r:embed="rId3"/>
          <a:stretch>
            <a:fillRect/>
          </a:stretch>
        </p:blipFill>
        <p:spPr>
          <a:xfrm>
            <a:off x="267776" y="418098"/>
            <a:ext cx="8609524" cy="5847619"/>
          </a:xfrm>
          <a:prstGeom prst="rect">
            <a:avLst/>
          </a:prstGeom>
        </p:spPr>
      </p:pic>
    </p:spTree>
    <p:extLst>
      <p:ext uri="{BB962C8B-B14F-4D97-AF65-F5344CB8AC3E}">
        <p14:creationId xmlns:p14="http://schemas.microsoft.com/office/powerpoint/2010/main" val="1858748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CF115E-E0FF-40C6-B635-8911DEF22FB4}"/>
              </a:ext>
            </a:extLst>
          </p:cNvPr>
          <p:cNvSpPr>
            <a:spLocks noGrp="1"/>
          </p:cNvSpPr>
          <p:nvPr>
            <p:ph type="ftr" sz="quarter" idx="11"/>
          </p:nvPr>
        </p:nvSpPr>
        <p:spPr/>
        <p:txBody>
          <a:bodyPr/>
          <a:lstStyle/>
          <a:p>
            <a:r>
              <a:rPr lang="en-US"/>
              <a:t>Chapter 4</a:t>
            </a:r>
          </a:p>
        </p:txBody>
      </p:sp>
      <p:sp>
        <p:nvSpPr>
          <p:cNvPr id="3" name="Slide Number Placeholder 2">
            <a:extLst>
              <a:ext uri="{FF2B5EF4-FFF2-40B4-BE49-F238E27FC236}">
                <a16:creationId xmlns:a16="http://schemas.microsoft.com/office/drawing/2014/main" id="{5F5B9571-30AE-470D-98A8-C8CFF59227D7}"/>
              </a:ext>
            </a:extLst>
          </p:cNvPr>
          <p:cNvSpPr>
            <a:spLocks noGrp="1"/>
          </p:cNvSpPr>
          <p:nvPr>
            <p:ph type="sldNum" sz="quarter" idx="12"/>
          </p:nvPr>
        </p:nvSpPr>
        <p:spPr/>
        <p:txBody>
          <a:bodyPr/>
          <a:lstStyle/>
          <a:p>
            <a:fld id="{FE7B70DE-835E-0A4B-A5EF-3E97D16812BD}" type="slidenum">
              <a:rPr lang="en-US" smtClean="0"/>
              <a:t>3</a:t>
            </a:fld>
            <a:endParaRPr lang="en-US"/>
          </a:p>
        </p:txBody>
      </p:sp>
      <p:pic>
        <p:nvPicPr>
          <p:cNvPr id="4" name="Picture 3">
            <a:extLst>
              <a:ext uri="{FF2B5EF4-FFF2-40B4-BE49-F238E27FC236}">
                <a16:creationId xmlns:a16="http://schemas.microsoft.com/office/drawing/2014/main" id="{BBE93BAF-C05E-4D02-8100-7FA62DDF7B9C}"/>
              </a:ext>
            </a:extLst>
          </p:cNvPr>
          <p:cNvPicPr>
            <a:picLocks noChangeAspect="1"/>
          </p:cNvPicPr>
          <p:nvPr/>
        </p:nvPicPr>
        <p:blipFill>
          <a:blip r:embed="rId2"/>
          <a:stretch>
            <a:fillRect/>
          </a:stretch>
        </p:blipFill>
        <p:spPr>
          <a:xfrm>
            <a:off x="514636" y="136522"/>
            <a:ext cx="7029164" cy="6619129"/>
          </a:xfrm>
          <a:prstGeom prst="rect">
            <a:avLst/>
          </a:prstGeom>
        </p:spPr>
      </p:pic>
    </p:spTree>
    <p:extLst>
      <p:ext uri="{BB962C8B-B14F-4D97-AF65-F5344CB8AC3E}">
        <p14:creationId xmlns:p14="http://schemas.microsoft.com/office/powerpoint/2010/main" val="3939744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360557F-2596-4042-8B92-CA069738DCD6}"/>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9D677ABD-B68E-4257-B065-1C90A34567D0}"/>
              </a:ext>
            </a:extLst>
          </p:cNvPr>
          <p:cNvSpPr>
            <a:spLocks noGrp="1"/>
          </p:cNvSpPr>
          <p:nvPr>
            <p:ph type="sldNum" sz="quarter" idx="12"/>
          </p:nvPr>
        </p:nvSpPr>
        <p:spPr/>
        <p:txBody>
          <a:bodyPr/>
          <a:lstStyle/>
          <a:p>
            <a:fld id="{FE7B70DE-835E-0A4B-A5EF-3E97D16812BD}" type="slidenum">
              <a:rPr lang="en-US" smtClean="0"/>
              <a:t>30</a:t>
            </a:fld>
            <a:endParaRPr lang="en-US"/>
          </a:p>
        </p:txBody>
      </p:sp>
      <p:pic>
        <p:nvPicPr>
          <p:cNvPr id="8" name="Picture 7">
            <a:extLst>
              <a:ext uri="{FF2B5EF4-FFF2-40B4-BE49-F238E27FC236}">
                <a16:creationId xmlns:a16="http://schemas.microsoft.com/office/drawing/2014/main" id="{4C4194E8-4E6C-47E0-9611-E2D9A8A59893}"/>
              </a:ext>
            </a:extLst>
          </p:cNvPr>
          <p:cNvPicPr>
            <a:picLocks noChangeAspect="1"/>
          </p:cNvPicPr>
          <p:nvPr/>
        </p:nvPicPr>
        <p:blipFill>
          <a:blip r:embed="rId3"/>
          <a:stretch>
            <a:fillRect/>
          </a:stretch>
        </p:blipFill>
        <p:spPr>
          <a:xfrm>
            <a:off x="58252" y="454367"/>
            <a:ext cx="8819048" cy="5447619"/>
          </a:xfrm>
          <a:prstGeom prst="rect">
            <a:avLst/>
          </a:prstGeom>
        </p:spPr>
      </p:pic>
    </p:spTree>
    <p:extLst>
      <p:ext uri="{BB962C8B-B14F-4D97-AF65-F5344CB8AC3E}">
        <p14:creationId xmlns:p14="http://schemas.microsoft.com/office/powerpoint/2010/main" val="1584275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100393" cy="4502897"/>
          </a:xfrm>
        </p:spPr>
        <p:txBody>
          <a:bodyPr>
            <a:normAutofit/>
          </a:bodyPr>
          <a:lstStyle/>
          <a:p>
            <a:r>
              <a:rPr lang="en-US" sz="2800" dirty="0">
                <a:solidFill>
                  <a:srgbClr val="62686B"/>
                </a:solidFill>
                <a:latin typeface="Benton Sans" panose="02000504020000020004" pitchFamily="2" charset="77"/>
              </a:rPr>
              <a:t>Let’s simulate a sampling </a:t>
            </a:r>
            <a:r>
              <a:rPr lang="en-US" sz="2800" dirty="0" err="1">
                <a:solidFill>
                  <a:srgbClr val="62686B"/>
                </a:solidFill>
                <a:latin typeface="Benton Sans" panose="02000504020000020004" pitchFamily="2" charset="77"/>
              </a:rPr>
              <a:t>dist’n</a:t>
            </a:r>
            <a:r>
              <a:rPr lang="en-US" sz="2800" dirty="0">
                <a:solidFill>
                  <a:srgbClr val="62686B"/>
                </a:solidFill>
                <a:latin typeface="Benton Sans" panose="02000504020000020004" pitchFamily="2" charset="77"/>
              </a:rPr>
              <a:t> for the statistic p-hat, when the </a:t>
            </a:r>
            <a:r>
              <a:rPr lang="en-US" sz="2800" dirty="0" err="1">
                <a:solidFill>
                  <a:srgbClr val="62686B"/>
                </a:solidFill>
                <a:latin typeface="Benton Sans" panose="02000504020000020004" pitchFamily="2" charset="77"/>
              </a:rPr>
              <a:t>pop’n</a:t>
            </a:r>
            <a:r>
              <a:rPr lang="en-US" sz="2800" dirty="0">
                <a:solidFill>
                  <a:srgbClr val="62686B"/>
                </a:solidFill>
                <a:latin typeface="Benton Sans" panose="02000504020000020004" pitchFamily="2" charset="77"/>
              </a:rPr>
              <a:t> we’re interested in is Bernoulli(0.40)</a:t>
            </a:r>
          </a:p>
          <a:p>
            <a:pPr marL="457200" indent="-457200">
              <a:buFont typeface="Arial" panose="020B0604020202020204" pitchFamily="34" charset="0"/>
              <a:buChar char="•"/>
            </a:pPr>
            <a:r>
              <a:rPr lang="en-US" sz="2800" dirty="0">
                <a:solidFill>
                  <a:srgbClr val="62686B"/>
                </a:solidFill>
                <a:latin typeface="Benton Sans" panose="02000504020000020004" pitchFamily="2" charset="77"/>
              </a:rPr>
              <a:t>Population   Bernoulli(</a:t>
            </a:r>
            <a:r>
              <a:rPr lang="en-US" sz="2800" i="1" dirty="0">
                <a:solidFill>
                  <a:srgbClr val="62686B"/>
                </a:solidFill>
                <a:latin typeface="Benton Sans" panose="02000504020000020004" pitchFamily="2" charset="77"/>
              </a:rPr>
              <a:t>p</a:t>
            </a:r>
            <a:r>
              <a:rPr lang="en-US" sz="2800" dirty="0">
                <a:solidFill>
                  <a:srgbClr val="62686B"/>
                </a:solidFill>
                <a:latin typeface="Benton Sans" panose="02000504020000020004" pitchFamily="2" charset="77"/>
              </a:rPr>
              <a:t>) where </a:t>
            </a:r>
            <a:r>
              <a:rPr lang="en-US" sz="2800" i="1" dirty="0">
                <a:solidFill>
                  <a:srgbClr val="62686B"/>
                </a:solidFill>
                <a:latin typeface="Benton Sans" panose="02000504020000020004" pitchFamily="2" charset="77"/>
              </a:rPr>
              <a:t>p</a:t>
            </a:r>
            <a:r>
              <a:rPr lang="en-US" sz="2800" dirty="0">
                <a:solidFill>
                  <a:srgbClr val="62686B"/>
                </a:solidFill>
                <a:latin typeface="Benton Sans" panose="02000504020000020004" pitchFamily="2" charset="77"/>
              </a:rPr>
              <a:t> = 0.40</a:t>
            </a:r>
          </a:p>
          <a:p>
            <a:pPr marL="457200" indent="-457200">
              <a:buFont typeface="Arial" panose="020B0604020202020204" pitchFamily="34" charset="0"/>
              <a:buChar char="•"/>
            </a:pPr>
            <a:r>
              <a:rPr lang="en-US" sz="2800" dirty="0">
                <a:solidFill>
                  <a:srgbClr val="62686B"/>
                </a:solidFill>
                <a:latin typeface="Benton Sans" panose="02000504020000020004" pitchFamily="2" charset="77"/>
              </a:rPr>
              <a:t>Statistic:  p-hat</a:t>
            </a:r>
          </a:p>
          <a:p>
            <a:pPr marL="457200" indent="-457200">
              <a:buFont typeface="Arial" panose="020B0604020202020204" pitchFamily="34" charset="0"/>
              <a:buChar char="•"/>
            </a:pPr>
            <a:r>
              <a:rPr lang="en-US" sz="2800" dirty="0">
                <a:solidFill>
                  <a:srgbClr val="62686B"/>
                </a:solidFill>
                <a:latin typeface="Benton Sans" panose="02000504020000020004" pitchFamily="2" charset="77"/>
              </a:rPr>
              <a:t>Type of sampling:  simple random sampling</a:t>
            </a:r>
          </a:p>
          <a:p>
            <a:pPr marL="457200" indent="-457200">
              <a:buFont typeface="Arial" panose="020B0604020202020204" pitchFamily="34" charset="0"/>
              <a:buChar char="•"/>
            </a:pPr>
            <a:r>
              <a:rPr lang="en-US" sz="2800" dirty="0">
                <a:solidFill>
                  <a:srgbClr val="62686B"/>
                </a:solidFill>
                <a:latin typeface="Benton Sans" panose="02000504020000020004" pitchFamily="2" charset="77"/>
              </a:rPr>
              <a:t>Size of the sample we’re interested in: </a:t>
            </a:r>
            <a:r>
              <a:rPr lang="en-US" sz="2800" i="1" dirty="0">
                <a:solidFill>
                  <a:srgbClr val="62686B"/>
                </a:solidFill>
                <a:latin typeface="Benton Sans" panose="02000504020000020004" pitchFamily="2" charset="77"/>
              </a:rPr>
              <a:t>n</a:t>
            </a:r>
            <a:r>
              <a:rPr lang="en-US" sz="2800" dirty="0">
                <a:solidFill>
                  <a:srgbClr val="62686B"/>
                </a:solidFill>
                <a:latin typeface="Benton Sans" panose="02000504020000020004" pitchFamily="2" charset="77"/>
              </a:rPr>
              <a:t> = 25</a:t>
            </a:r>
          </a:p>
          <a:p>
            <a:pPr marL="457200" indent="-457200">
              <a:buFont typeface="Arial" panose="020B0604020202020204" pitchFamily="34" charset="0"/>
              <a:buChar char="•"/>
            </a:pPr>
            <a:r>
              <a:rPr lang="en-US" sz="2800" dirty="0">
                <a:solidFill>
                  <a:srgbClr val="62686B"/>
                </a:solidFill>
                <a:latin typeface="Benton Sans" panose="02000504020000020004" pitchFamily="2" charset="77"/>
              </a:rPr>
              <a:t>How many “replications” we’ll do: maybe 6000</a:t>
            </a:r>
          </a:p>
          <a:p>
            <a:endParaRPr lang="en-US" sz="2000" dirty="0">
              <a:solidFill>
                <a:srgbClr val="62686B"/>
              </a:solidFill>
              <a:latin typeface="Benton Sans" panose="02000504020000020004" pitchFamily="2" charset="77"/>
            </a:endParaRPr>
          </a:p>
          <a:p>
            <a:endParaRPr lang="en-US" sz="2000" dirty="0">
              <a:solidFill>
                <a:srgbClr val="62686B"/>
              </a:solidFill>
              <a:latin typeface="Benton Sans" panose="02000504020000020004" pitchFamily="2" charset="77"/>
            </a:endParaRP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Simulate a sampling </a:t>
            </a:r>
            <a:r>
              <a:rPr lang="en-US" sz="3600" dirty="0" err="1">
                <a:solidFill>
                  <a:srgbClr val="005F86"/>
                </a:solidFill>
                <a:latin typeface="Benton Sans" panose="02000504020000020004" pitchFamily="2" charset="77"/>
              </a:rPr>
              <a:t>dist’n</a:t>
            </a:r>
            <a:endParaRPr lang="en-US" sz="3600" dirty="0">
              <a:solidFill>
                <a:srgbClr val="005F86"/>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BAE153E-42E3-4CC7-A5FD-AB0379BF5548}"/>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054C6291-440C-475E-806A-41A7DB77E671}"/>
              </a:ext>
            </a:extLst>
          </p:cNvPr>
          <p:cNvSpPr>
            <a:spLocks noGrp="1"/>
          </p:cNvSpPr>
          <p:nvPr>
            <p:ph type="sldNum" sz="quarter" idx="12"/>
          </p:nvPr>
        </p:nvSpPr>
        <p:spPr/>
        <p:txBody>
          <a:bodyPr/>
          <a:lstStyle/>
          <a:p>
            <a:fld id="{FE7B70DE-835E-0A4B-A5EF-3E97D16812BD}" type="slidenum">
              <a:rPr lang="en-US" smtClean="0"/>
              <a:t>31</a:t>
            </a:fld>
            <a:endParaRPr lang="en-US"/>
          </a:p>
        </p:txBody>
      </p:sp>
    </p:spTree>
    <p:extLst>
      <p:ext uri="{BB962C8B-B14F-4D97-AF65-F5344CB8AC3E}">
        <p14:creationId xmlns:p14="http://schemas.microsoft.com/office/powerpoint/2010/main" val="3597891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614811" y="1736338"/>
            <a:ext cx="10515600"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32</a:t>
            </a:fld>
            <a:endParaRPr lang="en-US"/>
          </a:p>
        </p:txBody>
      </p:sp>
      <p:pic>
        <p:nvPicPr>
          <p:cNvPr id="1026" name="Picture 2">
            <a:extLst>
              <a:ext uri="{FF2B5EF4-FFF2-40B4-BE49-F238E27FC236}">
                <a16:creationId xmlns:a16="http://schemas.microsoft.com/office/drawing/2014/main" id="{BBEAC236-0288-4AEC-AF63-A46E013E2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351" y="577611"/>
            <a:ext cx="8677275" cy="4772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5521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33</a:t>
            </a:fld>
            <a:endParaRPr lang="en-US"/>
          </a:p>
        </p:txBody>
      </p:sp>
      <p:pic>
        <p:nvPicPr>
          <p:cNvPr id="8" name="Picture 7">
            <a:extLst>
              <a:ext uri="{FF2B5EF4-FFF2-40B4-BE49-F238E27FC236}">
                <a16:creationId xmlns:a16="http://schemas.microsoft.com/office/drawing/2014/main" id="{AE5DC140-5E15-4EFF-8D18-916B8A864AB4}"/>
              </a:ext>
            </a:extLst>
          </p:cNvPr>
          <p:cNvPicPr>
            <a:picLocks noChangeAspect="1"/>
          </p:cNvPicPr>
          <p:nvPr/>
        </p:nvPicPr>
        <p:blipFill>
          <a:blip r:embed="rId2"/>
          <a:stretch>
            <a:fillRect/>
          </a:stretch>
        </p:blipFill>
        <p:spPr>
          <a:xfrm>
            <a:off x="363014" y="343125"/>
            <a:ext cx="8514286" cy="4752381"/>
          </a:xfrm>
          <a:prstGeom prst="rect">
            <a:avLst/>
          </a:prstGeom>
        </p:spPr>
      </p:pic>
    </p:spTree>
    <p:extLst>
      <p:ext uri="{BB962C8B-B14F-4D97-AF65-F5344CB8AC3E}">
        <p14:creationId xmlns:p14="http://schemas.microsoft.com/office/powerpoint/2010/main" val="1118624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1225549" y="1510976"/>
            <a:ext cx="10407452"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Generate MANY more replications.</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34</a:t>
            </a:fld>
            <a:endParaRPr lang="en-US"/>
          </a:p>
        </p:txBody>
      </p:sp>
      <p:pic>
        <p:nvPicPr>
          <p:cNvPr id="2050" name="Picture 2">
            <a:extLst>
              <a:ext uri="{FF2B5EF4-FFF2-40B4-BE49-F238E27FC236}">
                <a16:creationId xmlns:a16="http://schemas.microsoft.com/office/drawing/2014/main" id="{8A721C9B-95A0-4677-9C5A-9F2CCF429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99" y="1533946"/>
            <a:ext cx="7124701" cy="4351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045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Simulated sampling </a:t>
            </a:r>
            <a:r>
              <a:rPr lang="en-US" sz="3600" dirty="0" err="1">
                <a:solidFill>
                  <a:srgbClr val="005F86"/>
                </a:solidFill>
                <a:latin typeface="Benton Sans" panose="02000504020000020004" pitchFamily="2" charset="77"/>
              </a:rPr>
              <a:t>dist’n</a:t>
            </a:r>
            <a:r>
              <a:rPr lang="en-US" sz="3600" dirty="0">
                <a:solidFill>
                  <a:srgbClr val="005F86"/>
                </a:solidFill>
                <a:latin typeface="Benton Sans" panose="02000504020000020004" pitchFamily="2" charset="77"/>
              </a:rPr>
              <a:t> of p-hat</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35</a:t>
            </a:fld>
            <a:endParaRPr lang="en-US"/>
          </a:p>
        </p:txBody>
      </p:sp>
      <p:pic>
        <p:nvPicPr>
          <p:cNvPr id="8" name="Picture 7">
            <a:extLst>
              <a:ext uri="{FF2B5EF4-FFF2-40B4-BE49-F238E27FC236}">
                <a16:creationId xmlns:a16="http://schemas.microsoft.com/office/drawing/2014/main" id="{A3FFE539-72B0-4EA1-B617-FCE70688DB0C}"/>
              </a:ext>
            </a:extLst>
          </p:cNvPr>
          <p:cNvPicPr>
            <a:picLocks noChangeAspect="1"/>
          </p:cNvPicPr>
          <p:nvPr/>
        </p:nvPicPr>
        <p:blipFill>
          <a:blip r:embed="rId2"/>
          <a:stretch>
            <a:fillRect/>
          </a:stretch>
        </p:blipFill>
        <p:spPr>
          <a:xfrm>
            <a:off x="480621" y="1518240"/>
            <a:ext cx="8409524" cy="4704762"/>
          </a:xfrm>
          <a:prstGeom prst="rect">
            <a:avLst/>
          </a:prstGeom>
        </p:spPr>
      </p:pic>
    </p:spTree>
    <p:extLst>
      <p:ext uri="{BB962C8B-B14F-4D97-AF65-F5344CB8AC3E}">
        <p14:creationId xmlns:p14="http://schemas.microsoft.com/office/powerpoint/2010/main" val="1163771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0" y="1586754"/>
            <a:ext cx="8216615" cy="4502897"/>
          </a:xfrm>
        </p:spPr>
        <p:txBody>
          <a:bodyPr>
            <a:normAutofit fontScale="92500" lnSpcReduction="10000"/>
          </a:bodyPr>
          <a:lstStyle/>
          <a:p>
            <a:pPr marL="571500" indent="-571500">
              <a:buFont typeface="Arial" panose="020B0604020202020204" pitchFamily="34" charset="0"/>
              <a:buChar char="•"/>
            </a:pPr>
            <a:r>
              <a:rPr lang="en-US" sz="3600" dirty="0">
                <a:solidFill>
                  <a:srgbClr val="62686B"/>
                </a:solidFill>
                <a:latin typeface="Benton Sans" panose="02000504020000020004" pitchFamily="2" charset="77"/>
              </a:rPr>
              <a:t>Looks VERY much like the theoretical  </a:t>
            </a:r>
            <a:r>
              <a:rPr lang="en-US" sz="3600" dirty="0" err="1">
                <a:solidFill>
                  <a:srgbClr val="62686B"/>
                </a:solidFill>
                <a:latin typeface="Benton Sans" panose="02000504020000020004" pitchFamily="2" charset="77"/>
              </a:rPr>
              <a:t>dist’n</a:t>
            </a:r>
            <a:r>
              <a:rPr lang="en-US" sz="3600" dirty="0">
                <a:solidFill>
                  <a:srgbClr val="62686B"/>
                </a:solidFill>
                <a:latin typeface="Benton Sans" panose="02000504020000020004" pitchFamily="2" charset="77"/>
              </a:rPr>
              <a:t> we graphed earlier for p-hat.  A good approximation! </a:t>
            </a:r>
          </a:p>
          <a:p>
            <a:pPr marL="571500" indent="-571500">
              <a:buFont typeface="Arial" panose="020B0604020202020204" pitchFamily="34" charset="0"/>
              <a:buChar char="•"/>
            </a:pPr>
            <a:r>
              <a:rPr lang="en-US" sz="3600" dirty="0">
                <a:solidFill>
                  <a:srgbClr val="62686B"/>
                </a:solidFill>
                <a:latin typeface="Benton Sans" panose="02000504020000020004" pitchFamily="2" charset="77"/>
              </a:rPr>
              <a:t>Made 6000 replications by generating them with the 1000 button just above the graph of the </a:t>
            </a:r>
            <a:r>
              <a:rPr lang="en-US" sz="3600" dirty="0" err="1">
                <a:solidFill>
                  <a:srgbClr val="62686B"/>
                </a:solidFill>
                <a:latin typeface="Benton Sans" panose="02000504020000020004" pitchFamily="2" charset="77"/>
              </a:rPr>
              <a:t>dist’n</a:t>
            </a:r>
            <a:r>
              <a:rPr lang="en-US" sz="3600" dirty="0">
                <a:solidFill>
                  <a:srgbClr val="62686B"/>
                </a:solidFill>
                <a:latin typeface="Benton Sans" panose="02000504020000020004" pitchFamily="2" charset="77"/>
              </a:rPr>
              <a:t>.</a:t>
            </a:r>
          </a:p>
          <a:p>
            <a:pPr marL="571500" indent="-571500">
              <a:buFont typeface="Arial" panose="020B0604020202020204" pitchFamily="34" charset="0"/>
              <a:buChar char="•"/>
            </a:pPr>
            <a:r>
              <a:rPr lang="en-US" sz="3600" dirty="0">
                <a:solidFill>
                  <a:srgbClr val="62686B"/>
                </a:solidFill>
                <a:latin typeface="Benton Sans" panose="02000504020000020004" pitchFamily="2" charset="77"/>
              </a:rPr>
              <a:t>6000 is an arbitrary choice.</a:t>
            </a:r>
          </a:p>
          <a:p>
            <a:pPr marL="571500" indent="-571500">
              <a:buFont typeface="Arial" panose="020B0604020202020204" pitchFamily="34" charset="0"/>
              <a:buChar char="•"/>
            </a:pPr>
            <a:r>
              <a:rPr lang="en-US" sz="3600" dirty="0">
                <a:solidFill>
                  <a:srgbClr val="62686B"/>
                </a:solidFill>
                <a:latin typeface="Benton Sans" panose="02000504020000020004" pitchFamily="2" charset="77"/>
              </a:rPr>
              <a:t>We didn’t choose a type of sampling.  </a:t>
            </a:r>
            <a:r>
              <a:rPr lang="en-US" sz="3600" dirty="0" err="1">
                <a:solidFill>
                  <a:srgbClr val="62686B"/>
                </a:solidFill>
                <a:latin typeface="Benton Sans" panose="02000504020000020004" pitchFamily="2" charset="77"/>
              </a:rPr>
              <a:t>StatKey</a:t>
            </a:r>
            <a:r>
              <a:rPr lang="en-US" sz="3600" dirty="0">
                <a:solidFill>
                  <a:srgbClr val="62686B"/>
                </a:solidFill>
                <a:latin typeface="Benton Sans" panose="02000504020000020004" pitchFamily="2" charset="77"/>
              </a:rPr>
              <a:t> only does simple random sampling for its simulations.</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Comments</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36</a:t>
            </a:fld>
            <a:endParaRPr lang="en-US"/>
          </a:p>
        </p:txBody>
      </p:sp>
    </p:spTree>
    <p:extLst>
      <p:ext uri="{BB962C8B-B14F-4D97-AF65-F5344CB8AC3E}">
        <p14:creationId xmlns:p14="http://schemas.microsoft.com/office/powerpoint/2010/main" val="470258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98BB-6055-4498-873C-CB1FF191B8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6E8209-0EE3-4987-B316-E9387C6161BB}"/>
              </a:ext>
            </a:extLst>
          </p:cNvPr>
          <p:cNvSpPr>
            <a:spLocks noGrp="1"/>
          </p:cNvSpPr>
          <p:nvPr>
            <p:ph idx="1"/>
          </p:nvPr>
        </p:nvSpPr>
        <p:spPr/>
        <p:txBody>
          <a:bodyPr/>
          <a:lstStyle/>
          <a:p>
            <a:r>
              <a:rPr lang="en-US" dirty="0"/>
              <a:t>New section begins</a:t>
            </a:r>
          </a:p>
          <a:p>
            <a:endParaRPr lang="en-US" dirty="0"/>
          </a:p>
        </p:txBody>
      </p:sp>
      <p:sp>
        <p:nvSpPr>
          <p:cNvPr id="4" name="Footer Placeholder 3">
            <a:extLst>
              <a:ext uri="{FF2B5EF4-FFF2-40B4-BE49-F238E27FC236}">
                <a16:creationId xmlns:a16="http://schemas.microsoft.com/office/drawing/2014/main" id="{9798C656-D377-414F-BD13-69BDA956D687}"/>
              </a:ext>
            </a:extLst>
          </p:cNvPr>
          <p:cNvSpPr>
            <a:spLocks noGrp="1"/>
          </p:cNvSpPr>
          <p:nvPr>
            <p:ph type="ftr" sz="quarter" idx="11"/>
          </p:nvPr>
        </p:nvSpPr>
        <p:spPr/>
        <p:txBody>
          <a:bodyPr/>
          <a:lstStyle/>
          <a:p>
            <a:r>
              <a:rPr lang="en-US"/>
              <a:t>Chapter 4</a:t>
            </a:r>
          </a:p>
        </p:txBody>
      </p:sp>
      <p:sp>
        <p:nvSpPr>
          <p:cNvPr id="5" name="Slide Number Placeholder 4">
            <a:extLst>
              <a:ext uri="{FF2B5EF4-FFF2-40B4-BE49-F238E27FC236}">
                <a16:creationId xmlns:a16="http://schemas.microsoft.com/office/drawing/2014/main" id="{9B316458-6869-4CFC-A820-06BEB9A77E41}"/>
              </a:ext>
            </a:extLst>
          </p:cNvPr>
          <p:cNvSpPr>
            <a:spLocks noGrp="1"/>
          </p:cNvSpPr>
          <p:nvPr>
            <p:ph type="sldNum" sz="quarter" idx="12"/>
          </p:nvPr>
        </p:nvSpPr>
        <p:spPr/>
        <p:txBody>
          <a:bodyPr/>
          <a:lstStyle/>
          <a:p>
            <a:fld id="{FE7B70DE-835E-0A4B-A5EF-3E97D16812BD}" type="slidenum">
              <a:rPr lang="en-US" smtClean="0"/>
              <a:t>37</a:t>
            </a:fld>
            <a:endParaRPr lang="en-US"/>
          </a:p>
        </p:txBody>
      </p:sp>
    </p:spTree>
    <p:extLst>
      <p:ext uri="{BB962C8B-B14F-4D97-AF65-F5344CB8AC3E}">
        <p14:creationId xmlns:p14="http://schemas.microsoft.com/office/powerpoint/2010/main" val="30572907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92500" lnSpcReduction="20000"/>
          </a:bodyPr>
          <a:lstStyle/>
          <a:p>
            <a:r>
              <a:rPr lang="en-US" sz="3600" dirty="0"/>
              <a:t>Back to one of our two example questions: </a:t>
            </a:r>
          </a:p>
          <a:p>
            <a:r>
              <a:rPr lang="en-US" sz="4000" b="1" dirty="0"/>
              <a:t>Test the claim </a:t>
            </a:r>
            <a:r>
              <a:rPr lang="en-US" sz="3600" dirty="0"/>
              <a:t>that the population proportion of college students at this university who would  who find such an experience unpleasant is greater than 40%.</a:t>
            </a:r>
          </a:p>
          <a:p>
            <a:endParaRPr lang="en-US" sz="3600" dirty="0"/>
          </a:p>
          <a:p>
            <a:r>
              <a:rPr lang="en-US" sz="3600" dirty="0"/>
              <a:t>So, let’s look at a (simulated) sampling </a:t>
            </a:r>
            <a:r>
              <a:rPr lang="en-US" sz="3600" dirty="0" err="1"/>
              <a:t>dist’n</a:t>
            </a:r>
            <a:r>
              <a:rPr lang="en-US" sz="3600" dirty="0"/>
              <a:t> of the sample proportion  </a:t>
            </a:r>
            <a:br>
              <a:rPr lang="en-US" sz="3600" dirty="0"/>
            </a:br>
            <a:r>
              <a:rPr lang="en-US" sz="3600" dirty="0"/>
              <a:t>where p = 0.40 (the base value in our claim)  and see where our sample proportion  </a:t>
            </a:r>
            <a:br>
              <a:rPr lang="en-US" sz="3600" dirty="0"/>
            </a:br>
            <a:r>
              <a:rPr lang="en-US" sz="3600" dirty="0"/>
              <a:t>13/25 = 0.52 falls.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How strong is the evidence for….?</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38</a:t>
            </a:fld>
            <a:endParaRPr lang="en-US"/>
          </a:p>
        </p:txBody>
      </p:sp>
    </p:spTree>
    <p:extLst>
      <p:ext uri="{BB962C8B-B14F-4D97-AF65-F5344CB8AC3E}">
        <p14:creationId xmlns:p14="http://schemas.microsoft.com/office/powerpoint/2010/main" val="2086035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39</a:t>
            </a:fld>
            <a:endParaRPr lang="en-US"/>
          </a:p>
        </p:txBody>
      </p:sp>
      <p:pic>
        <p:nvPicPr>
          <p:cNvPr id="1026" name="Picture 2">
            <a:extLst>
              <a:ext uri="{FF2B5EF4-FFF2-40B4-BE49-F238E27FC236}">
                <a16:creationId xmlns:a16="http://schemas.microsoft.com/office/drawing/2014/main" id="{DEC2AE83-18C9-4F89-B36C-249B39B889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816" y="198379"/>
            <a:ext cx="8094783" cy="6773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390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321549" cy="4502897"/>
          </a:xfrm>
        </p:spPr>
        <p:txBody>
          <a:bodyPr>
            <a:normAutofit/>
          </a:bodyPr>
          <a:lstStyle/>
          <a:p>
            <a:pPr lvl="1">
              <a:spcAft>
                <a:spcPts val="1200"/>
              </a:spcAft>
            </a:pPr>
            <a:r>
              <a:rPr lang="en-US" sz="3600" dirty="0">
                <a:solidFill>
                  <a:srgbClr val="005F86"/>
                </a:solidFill>
                <a:latin typeface="Benton Sans" panose="02000504020000020004" pitchFamily="2" charset="77"/>
              </a:rPr>
              <a:t>Probability</a:t>
            </a:r>
          </a:p>
          <a:p>
            <a:pPr lvl="1">
              <a:spcAft>
                <a:spcPts val="1200"/>
              </a:spcAft>
            </a:pPr>
            <a:r>
              <a:rPr lang="en-US" sz="3600" i="1" dirty="0">
                <a:solidFill>
                  <a:srgbClr val="62686B"/>
                </a:solidFill>
                <a:latin typeface="Benton Sans" panose="02000504020000020004" pitchFamily="2" charset="77"/>
              </a:rPr>
              <a:t>We describe uncertainty.</a:t>
            </a:r>
          </a:p>
          <a:p>
            <a:pPr lvl="1">
              <a:spcAft>
                <a:spcPts val="1200"/>
              </a:spcAft>
            </a:pPr>
            <a:endParaRPr lang="en-US" sz="3600" dirty="0">
              <a:solidFill>
                <a:srgbClr val="62686B"/>
              </a:solidFill>
              <a:latin typeface="Benton Sans" panose="02000504020000020004" pitchFamily="2" charset="77"/>
            </a:endParaRPr>
          </a:p>
          <a:p>
            <a:pPr lvl="1">
              <a:spcAft>
                <a:spcPts val="1200"/>
              </a:spcAft>
            </a:pPr>
            <a:r>
              <a:rPr lang="en-US" sz="3600" dirty="0">
                <a:solidFill>
                  <a:srgbClr val="005F86"/>
                </a:solidFill>
                <a:latin typeface="Benton Sans" panose="02000504020000020004" pitchFamily="2" charset="77"/>
              </a:rPr>
              <a:t>Statistics:</a:t>
            </a:r>
          </a:p>
          <a:p>
            <a:pPr lvl="1">
              <a:spcAft>
                <a:spcPts val="1200"/>
              </a:spcAft>
            </a:pPr>
            <a:r>
              <a:rPr lang="en-US" sz="3600" i="1" dirty="0">
                <a:solidFill>
                  <a:srgbClr val="62686B"/>
                </a:solidFill>
                <a:latin typeface="Benton Sans" panose="02000504020000020004" pitchFamily="2" charset="77"/>
              </a:rPr>
              <a:t>We make decisions </a:t>
            </a:r>
            <a:br>
              <a:rPr lang="en-US" sz="3600" i="1" dirty="0">
                <a:solidFill>
                  <a:srgbClr val="62686B"/>
                </a:solidFill>
                <a:latin typeface="Benton Sans" panose="02000504020000020004" pitchFamily="2" charset="77"/>
              </a:rPr>
            </a:br>
            <a:r>
              <a:rPr lang="en-US" sz="3600" i="1" dirty="0">
                <a:solidFill>
                  <a:srgbClr val="62686B"/>
                </a:solidFill>
                <a:latin typeface="Benton Sans" panose="02000504020000020004" pitchFamily="2" charset="77"/>
              </a:rPr>
              <a:t>in the face of uncertainty.</a:t>
            </a:r>
          </a:p>
          <a:p>
            <a:pPr lvl="1">
              <a:spcAft>
                <a:spcPts val="1200"/>
              </a:spcAft>
            </a:pPr>
            <a:endParaRPr lang="en-US" sz="28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8" y="564778"/>
            <a:ext cx="7185212" cy="755275"/>
          </a:xfrm>
        </p:spPr>
        <p:txBody>
          <a:bodyPr>
            <a:normAutofit/>
          </a:bodyPr>
          <a:lstStyle/>
          <a:p>
            <a:r>
              <a:rPr lang="en-US" sz="3600" dirty="0">
                <a:solidFill>
                  <a:srgbClr val="005F86"/>
                </a:solidFill>
                <a:latin typeface="Benton Sans" panose="02000504020000020004" pitchFamily="2" charset="77"/>
              </a:rPr>
              <a:t>Transition</a:t>
            </a:r>
            <a:endParaRPr lang="en-US" sz="3600" dirty="0">
              <a:solidFill>
                <a:srgbClr val="333F48"/>
              </a:solidFill>
              <a:latin typeface="Benton Sans" panose="02000504020000020004"/>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7BAF962-3C48-48EB-BCE0-AD1E66B50E1A}"/>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EEE2CF9-F878-47C7-B7E5-7902F8788216}"/>
              </a:ext>
            </a:extLst>
          </p:cNvPr>
          <p:cNvSpPr>
            <a:spLocks noGrp="1"/>
          </p:cNvSpPr>
          <p:nvPr>
            <p:ph type="sldNum" sz="quarter" idx="12"/>
          </p:nvPr>
        </p:nvSpPr>
        <p:spPr/>
        <p:txBody>
          <a:bodyPr/>
          <a:lstStyle/>
          <a:p>
            <a:fld id="{FE7B70DE-835E-0A4B-A5EF-3E97D16812BD}" type="slidenum">
              <a:rPr lang="en-US" smtClean="0"/>
              <a:t>4</a:t>
            </a:fld>
            <a:endParaRPr lang="en-US"/>
          </a:p>
        </p:txBody>
      </p:sp>
    </p:spTree>
    <p:extLst>
      <p:ext uri="{BB962C8B-B14F-4D97-AF65-F5344CB8AC3E}">
        <p14:creationId xmlns:p14="http://schemas.microsoft.com/office/powerpoint/2010/main" val="20207716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40</a:t>
            </a:fld>
            <a:endParaRPr lang="en-US"/>
          </a:p>
        </p:txBody>
      </p:sp>
      <p:pic>
        <p:nvPicPr>
          <p:cNvPr id="8" name="Picture 7">
            <a:extLst>
              <a:ext uri="{FF2B5EF4-FFF2-40B4-BE49-F238E27FC236}">
                <a16:creationId xmlns:a16="http://schemas.microsoft.com/office/drawing/2014/main" id="{22030670-2FA7-4BAF-A5D8-2A43B5D3240D}"/>
              </a:ext>
            </a:extLst>
          </p:cNvPr>
          <p:cNvPicPr>
            <a:picLocks noChangeAspect="1"/>
          </p:cNvPicPr>
          <p:nvPr/>
        </p:nvPicPr>
        <p:blipFill>
          <a:blip r:embed="rId2"/>
          <a:stretch>
            <a:fillRect/>
          </a:stretch>
        </p:blipFill>
        <p:spPr>
          <a:xfrm>
            <a:off x="391586" y="341794"/>
            <a:ext cx="8485714" cy="4809524"/>
          </a:xfrm>
          <a:prstGeom prst="rect">
            <a:avLst/>
          </a:prstGeom>
        </p:spPr>
      </p:pic>
    </p:spTree>
    <p:extLst>
      <p:ext uri="{BB962C8B-B14F-4D97-AF65-F5344CB8AC3E}">
        <p14:creationId xmlns:p14="http://schemas.microsoft.com/office/powerpoint/2010/main" val="905058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85000" lnSpcReduction="10000"/>
          </a:bodyPr>
          <a:lstStyle/>
          <a:p>
            <a:r>
              <a:rPr lang="en-US" sz="3600" dirty="0"/>
              <a:t>Our evidence (p-hat= 0.52) seems much larger than 0.40.   But then, the sample size isn’t very large.  </a:t>
            </a:r>
            <a:br>
              <a:rPr lang="en-US" sz="3600" dirty="0"/>
            </a:br>
            <a:br>
              <a:rPr lang="en-US" sz="3600" dirty="0"/>
            </a:br>
            <a:r>
              <a:rPr lang="en-US" sz="3600" dirty="0"/>
              <a:t>In terms of probability, about 15% of the values in the (simulated) sampling </a:t>
            </a:r>
            <a:r>
              <a:rPr lang="en-US" sz="3600" dirty="0" err="1"/>
              <a:t>dist’n</a:t>
            </a:r>
            <a:r>
              <a:rPr lang="en-US" sz="3600" dirty="0"/>
              <a:t> of the sample proportion, when p = 0.40 are that large or larger. </a:t>
            </a:r>
          </a:p>
          <a:p>
            <a:endParaRPr lang="en-US" sz="3600" dirty="0"/>
          </a:p>
          <a:p>
            <a:r>
              <a:rPr lang="en-US" sz="3600" dirty="0"/>
              <a:t>There is some evidence, but weak evidence, that the population proportion is larger than 0.40.</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917903" cy="661987"/>
          </a:xfrm>
        </p:spPr>
        <p:txBody>
          <a:bodyPr>
            <a:normAutofit fontScale="90000"/>
          </a:bodyPr>
          <a:lstStyle/>
          <a:p>
            <a:r>
              <a:rPr lang="en-US" sz="3400" dirty="0">
                <a:solidFill>
                  <a:srgbClr val="005F86"/>
                </a:solidFill>
                <a:latin typeface="Benton Sans" panose="02000504020000020004" pitchFamily="2" charset="77"/>
              </a:rPr>
              <a:t>  How strong is the evidence that p &gt; 0.40?</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41</a:t>
            </a:fld>
            <a:endParaRPr lang="en-US"/>
          </a:p>
        </p:txBody>
      </p:sp>
    </p:spTree>
    <p:extLst>
      <p:ext uri="{BB962C8B-B14F-4D97-AF65-F5344CB8AC3E}">
        <p14:creationId xmlns:p14="http://schemas.microsoft.com/office/powerpoint/2010/main" val="2816760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55000" lnSpcReduction="20000"/>
          </a:bodyPr>
          <a:lstStyle/>
          <a:p>
            <a:r>
              <a:rPr lang="en-US" sz="3600" dirty="0"/>
              <a:t>Ho: p =0.40 versus Ha: p &gt; 0.40</a:t>
            </a:r>
          </a:p>
          <a:p>
            <a:r>
              <a:rPr lang="en-US" sz="3600" dirty="0"/>
              <a:t>The sampling distribution we just used is the distribution to use for this hypothesis test, and the p-value of the data we found is 0.150. </a:t>
            </a:r>
          </a:p>
          <a:p>
            <a:r>
              <a:rPr lang="en-US" sz="3600" dirty="0"/>
              <a:t>On the following page is the output for this problem from the </a:t>
            </a:r>
            <a:r>
              <a:rPr lang="en-US" sz="3600" dirty="0" err="1"/>
              <a:t>StatKey</a:t>
            </a:r>
            <a:r>
              <a:rPr lang="en-US" sz="3600" dirty="0"/>
              <a:t> tool for a hypothesis test of one proportion.  It shows a p-value of 0.156.  </a:t>
            </a:r>
          </a:p>
          <a:p>
            <a:r>
              <a:rPr lang="en-US" sz="3600" dirty="0"/>
              <a:t>This is, of course, consistent with our previous answer.</a:t>
            </a:r>
          </a:p>
          <a:p>
            <a:r>
              <a:rPr lang="en-US" sz="3600" dirty="0"/>
              <a:t>(Not exactly the same, but, of course, this is a simulation. )  </a:t>
            </a:r>
            <a:br>
              <a:rPr lang="en-US" sz="3600" dirty="0"/>
            </a:br>
            <a:br>
              <a:rPr lang="en-US" sz="3600" dirty="0"/>
            </a:br>
            <a:r>
              <a:rPr lang="en-US" sz="3600" dirty="0"/>
              <a:t>In terms of probability, about 15% of the values in the (simulated) sampling </a:t>
            </a:r>
            <a:r>
              <a:rPr lang="en-US" sz="3600" dirty="0" err="1"/>
              <a:t>dist’n</a:t>
            </a:r>
            <a:r>
              <a:rPr lang="en-US" sz="3600" dirty="0"/>
              <a:t> of the sample proportion, when p = 0.40 are that large or larger. </a:t>
            </a:r>
          </a:p>
          <a:p>
            <a:endParaRPr lang="en-US" sz="3600" dirty="0"/>
          </a:p>
          <a:p>
            <a:r>
              <a:rPr lang="en-US" sz="3600" dirty="0"/>
              <a:t>There is some evidence, but weak evidence, that the population proportion is larger than 0.40.</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917903" cy="661987"/>
          </a:xfrm>
        </p:spPr>
        <p:txBody>
          <a:bodyPr>
            <a:normAutofit/>
          </a:bodyPr>
          <a:lstStyle/>
          <a:p>
            <a:r>
              <a:rPr lang="en-US" sz="3400" dirty="0">
                <a:solidFill>
                  <a:srgbClr val="005F86"/>
                </a:solidFill>
                <a:latin typeface="Benton Sans" panose="02000504020000020004" pitchFamily="2" charset="77"/>
              </a:rPr>
              <a:t>  Do you remember hypothesis testing?</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42</a:t>
            </a:fld>
            <a:endParaRPr lang="en-US"/>
          </a:p>
        </p:txBody>
      </p:sp>
    </p:spTree>
    <p:extLst>
      <p:ext uri="{BB962C8B-B14F-4D97-AF65-F5344CB8AC3E}">
        <p14:creationId xmlns:p14="http://schemas.microsoft.com/office/powerpoint/2010/main" val="42847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10515600"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2360557F-2596-4042-8B92-CA069738DCD6}"/>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9D677ABD-B68E-4257-B065-1C90A34567D0}"/>
              </a:ext>
            </a:extLst>
          </p:cNvPr>
          <p:cNvSpPr>
            <a:spLocks noGrp="1"/>
          </p:cNvSpPr>
          <p:nvPr>
            <p:ph type="sldNum" sz="quarter" idx="12"/>
          </p:nvPr>
        </p:nvSpPr>
        <p:spPr/>
        <p:txBody>
          <a:bodyPr/>
          <a:lstStyle/>
          <a:p>
            <a:fld id="{FE7B70DE-835E-0A4B-A5EF-3E97D16812BD}" type="slidenum">
              <a:rPr lang="en-US" smtClean="0"/>
              <a:t>43</a:t>
            </a:fld>
            <a:endParaRPr lang="en-US"/>
          </a:p>
        </p:txBody>
      </p:sp>
      <p:pic>
        <p:nvPicPr>
          <p:cNvPr id="10" name="Picture 9">
            <a:extLst>
              <a:ext uri="{FF2B5EF4-FFF2-40B4-BE49-F238E27FC236}">
                <a16:creationId xmlns:a16="http://schemas.microsoft.com/office/drawing/2014/main" id="{0B5EAE5D-A572-45DF-B0D6-1F719880B663}"/>
              </a:ext>
            </a:extLst>
          </p:cNvPr>
          <p:cNvPicPr>
            <a:picLocks noChangeAspect="1"/>
          </p:cNvPicPr>
          <p:nvPr/>
        </p:nvPicPr>
        <p:blipFill>
          <a:blip r:embed="rId3"/>
          <a:stretch>
            <a:fillRect/>
          </a:stretch>
        </p:blipFill>
        <p:spPr>
          <a:xfrm>
            <a:off x="172510" y="322829"/>
            <a:ext cx="8476190" cy="5428571"/>
          </a:xfrm>
          <a:prstGeom prst="rect">
            <a:avLst/>
          </a:prstGeom>
        </p:spPr>
      </p:pic>
    </p:spTree>
    <p:extLst>
      <p:ext uri="{BB962C8B-B14F-4D97-AF65-F5344CB8AC3E}">
        <p14:creationId xmlns:p14="http://schemas.microsoft.com/office/powerpoint/2010/main" val="1676466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44</a:t>
            </a:fld>
            <a:endParaRPr lang="en-US"/>
          </a:p>
        </p:txBody>
      </p:sp>
      <p:pic>
        <p:nvPicPr>
          <p:cNvPr id="8" name="Picture 7">
            <a:extLst>
              <a:ext uri="{FF2B5EF4-FFF2-40B4-BE49-F238E27FC236}">
                <a16:creationId xmlns:a16="http://schemas.microsoft.com/office/drawing/2014/main" id="{7CFDDB25-7FDC-4E22-AB60-E838D29B2590}"/>
              </a:ext>
            </a:extLst>
          </p:cNvPr>
          <p:cNvPicPr>
            <a:picLocks noChangeAspect="1"/>
          </p:cNvPicPr>
          <p:nvPr/>
        </p:nvPicPr>
        <p:blipFill>
          <a:blip r:embed="rId2"/>
          <a:stretch>
            <a:fillRect/>
          </a:stretch>
        </p:blipFill>
        <p:spPr>
          <a:xfrm>
            <a:off x="517050" y="296799"/>
            <a:ext cx="8122649" cy="4744124"/>
          </a:xfrm>
          <a:prstGeom prst="rect">
            <a:avLst/>
          </a:prstGeom>
        </p:spPr>
      </p:pic>
    </p:spTree>
    <p:extLst>
      <p:ext uri="{BB962C8B-B14F-4D97-AF65-F5344CB8AC3E}">
        <p14:creationId xmlns:p14="http://schemas.microsoft.com/office/powerpoint/2010/main" val="3495154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797169" y="1586754"/>
            <a:ext cx="8346831" cy="4502897"/>
          </a:xfrm>
        </p:spPr>
        <p:txBody>
          <a:bodyPr>
            <a:normAutofit/>
          </a:bodyPr>
          <a:lstStyle/>
          <a:p>
            <a:r>
              <a:rPr lang="en-US" sz="3600" dirty="0" err="1"/>
              <a:t>StatKey</a:t>
            </a:r>
            <a:r>
              <a:rPr lang="en-US" sz="3600" dirty="0"/>
              <a:t> only provides a sampling </a:t>
            </a:r>
            <a:r>
              <a:rPr lang="en-US" sz="3600" dirty="0" err="1"/>
              <a:t>dist’n</a:t>
            </a:r>
            <a:r>
              <a:rPr lang="en-US" sz="3600" dirty="0"/>
              <a:t> tool for two statistics: sample mean and sample proportion.</a:t>
            </a:r>
          </a:p>
          <a:p>
            <a:endParaRPr lang="en-US" sz="3600" dirty="0"/>
          </a:p>
          <a:p>
            <a:r>
              <a:rPr lang="en-US" sz="3600" dirty="0"/>
              <a:t>It provides tools for confidence intervals and hypothesis tests for the other statistics commonly used in standard applied statistics courses.</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938305" cy="661987"/>
          </a:xfrm>
        </p:spPr>
        <p:txBody>
          <a:bodyPr>
            <a:normAutofit/>
          </a:bodyPr>
          <a:lstStyle/>
          <a:p>
            <a:r>
              <a:rPr lang="en-US" sz="3600" dirty="0">
                <a:solidFill>
                  <a:srgbClr val="005F86"/>
                </a:solidFill>
                <a:latin typeface="Benton Sans" panose="02000504020000020004" pitchFamily="2" charset="77"/>
              </a:rPr>
              <a:t>  </a:t>
            </a:r>
            <a:r>
              <a:rPr lang="en-US" sz="3600" dirty="0" err="1">
                <a:solidFill>
                  <a:srgbClr val="005F86"/>
                </a:solidFill>
                <a:latin typeface="Benton Sans" panose="02000504020000020004" pitchFamily="2" charset="77"/>
              </a:rPr>
              <a:t>StatKey</a:t>
            </a:r>
            <a:r>
              <a:rPr lang="en-US" sz="3600" dirty="0">
                <a:solidFill>
                  <a:srgbClr val="005F86"/>
                </a:solidFill>
                <a:latin typeface="Benton Sans" panose="02000504020000020004" pitchFamily="2" charset="77"/>
              </a:rPr>
              <a:t> Sampling </a:t>
            </a:r>
            <a:r>
              <a:rPr lang="en-US" sz="3600" dirty="0" err="1">
                <a:solidFill>
                  <a:srgbClr val="005F86"/>
                </a:solidFill>
                <a:latin typeface="Benton Sans" panose="02000504020000020004" pitchFamily="2" charset="77"/>
              </a:rPr>
              <a:t>Dist’n</a:t>
            </a:r>
            <a:r>
              <a:rPr lang="en-US" sz="3600" dirty="0">
                <a:solidFill>
                  <a:srgbClr val="005F86"/>
                </a:solidFill>
                <a:latin typeface="Benton Sans" panose="02000504020000020004" pitchFamily="2" charset="77"/>
              </a:rPr>
              <a:t>  Tools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45</a:t>
            </a:fld>
            <a:endParaRPr lang="en-US"/>
          </a:p>
        </p:txBody>
      </p:sp>
    </p:spTree>
    <p:extLst>
      <p:ext uri="{BB962C8B-B14F-4D97-AF65-F5344CB8AC3E}">
        <p14:creationId xmlns:p14="http://schemas.microsoft.com/office/powerpoint/2010/main" val="24427933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797169" y="1586754"/>
            <a:ext cx="8346831" cy="4502897"/>
          </a:xfrm>
        </p:spPr>
        <p:txBody>
          <a:bodyPr>
            <a:normAutofit fontScale="92500" lnSpcReduction="10000"/>
          </a:bodyPr>
          <a:lstStyle/>
          <a:p>
            <a:r>
              <a:rPr lang="en-US" sz="3600" dirty="0"/>
              <a:t>Here are some questions you might be thinking about: </a:t>
            </a:r>
          </a:p>
          <a:p>
            <a:pPr marL="742950" indent="-742950">
              <a:buFont typeface="+mj-lt"/>
              <a:buAutoNum type="arabicPeriod"/>
            </a:pPr>
            <a:r>
              <a:rPr lang="en-US" sz="3600" dirty="0"/>
              <a:t>How will I learn to use </a:t>
            </a:r>
            <a:r>
              <a:rPr lang="en-US" sz="3600" dirty="0" err="1"/>
              <a:t>StatKey</a:t>
            </a:r>
            <a:r>
              <a:rPr lang="en-US" sz="3600" dirty="0"/>
              <a:t> (or will I use something else?) </a:t>
            </a:r>
          </a:p>
          <a:p>
            <a:pPr marL="742950" indent="-742950">
              <a:buFont typeface="+mj-lt"/>
              <a:buAutoNum type="arabicPeriod"/>
            </a:pPr>
            <a:r>
              <a:rPr lang="en-US" sz="3600" dirty="0"/>
              <a:t>Will we review hypothesis testing more?</a:t>
            </a:r>
          </a:p>
          <a:p>
            <a:pPr marL="742950" indent="-742950">
              <a:buFont typeface="+mj-lt"/>
              <a:buAutoNum type="arabicPeriod"/>
            </a:pPr>
            <a:r>
              <a:rPr lang="en-US" sz="3600" dirty="0"/>
              <a:t>What sampling </a:t>
            </a:r>
            <a:r>
              <a:rPr lang="en-US" sz="3600" dirty="0" err="1"/>
              <a:t>dist’n</a:t>
            </a:r>
            <a:r>
              <a:rPr lang="en-US" sz="3600" dirty="0"/>
              <a:t> can we use for a confidence interval, since we don’t know the </a:t>
            </a:r>
            <a:r>
              <a:rPr lang="en-US" sz="3600" dirty="0" err="1"/>
              <a:t>pop’n</a:t>
            </a:r>
            <a:r>
              <a:rPr lang="en-US" sz="3600" dirty="0"/>
              <a:t> parameter to use for it?</a:t>
            </a:r>
          </a:p>
          <a:p>
            <a:r>
              <a:rPr lang="en-US" sz="3600" dirty="0"/>
              <a:t>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938305" cy="661987"/>
          </a:xfrm>
        </p:spPr>
        <p:txBody>
          <a:bodyPr>
            <a:normAutofit/>
          </a:bodyPr>
          <a:lstStyle/>
          <a:p>
            <a:r>
              <a:rPr lang="en-US" sz="3600" dirty="0">
                <a:solidFill>
                  <a:srgbClr val="005F86"/>
                </a:solidFill>
                <a:latin typeface="Benton Sans" panose="02000504020000020004" pitchFamily="2" charset="77"/>
              </a:rPr>
              <a:t>  Going Forward:  Questions</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46</a:t>
            </a:fld>
            <a:endParaRPr lang="en-US"/>
          </a:p>
        </p:txBody>
      </p:sp>
    </p:spTree>
    <p:extLst>
      <p:ext uri="{BB962C8B-B14F-4D97-AF65-F5344CB8AC3E}">
        <p14:creationId xmlns:p14="http://schemas.microsoft.com/office/powerpoint/2010/main" val="9797161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797169" y="1586754"/>
            <a:ext cx="8346831" cy="4502897"/>
          </a:xfrm>
        </p:spPr>
        <p:txBody>
          <a:bodyPr>
            <a:normAutofit fontScale="85000" lnSpcReduction="20000"/>
          </a:bodyPr>
          <a:lstStyle/>
          <a:p>
            <a:r>
              <a:rPr lang="en-US" sz="3600" dirty="0"/>
              <a:t> </a:t>
            </a:r>
          </a:p>
          <a:p>
            <a:pPr marL="742950" indent="-742950">
              <a:buFont typeface="+mj-lt"/>
              <a:buAutoNum type="arabicPeriod"/>
            </a:pPr>
            <a:r>
              <a:rPr lang="en-US" sz="3600" dirty="0"/>
              <a:t>Yes, you may use other simulation software (or write some yourself.) In the course materials, I will provide documents and links to materials to help with </a:t>
            </a:r>
            <a:r>
              <a:rPr lang="en-US" sz="3600" dirty="0" err="1"/>
              <a:t>StatKey</a:t>
            </a:r>
            <a:r>
              <a:rPr lang="en-US" sz="3600" dirty="0"/>
              <a:t>.</a:t>
            </a:r>
          </a:p>
          <a:p>
            <a:pPr marL="742950" indent="-742950">
              <a:buFont typeface="+mj-lt"/>
              <a:buAutoNum type="arabicPeriod"/>
            </a:pPr>
            <a:r>
              <a:rPr lang="en-US" sz="3600" dirty="0"/>
              <a:t>Yes,  I will demonstrate using </a:t>
            </a:r>
            <a:r>
              <a:rPr lang="en-US" sz="3600" dirty="0" err="1"/>
              <a:t>StatKey</a:t>
            </a:r>
            <a:r>
              <a:rPr lang="en-US" sz="3600" dirty="0"/>
              <a:t> to do a hypothesis test for a difference of two proportions.</a:t>
            </a:r>
          </a:p>
          <a:p>
            <a:pPr marL="742950" indent="-742950">
              <a:buFont typeface="+mj-lt"/>
              <a:buAutoNum type="arabicPeriod"/>
            </a:pPr>
            <a:r>
              <a:rPr lang="en-US" sz="3600" dirty="0"/>
              <a:t>Immediately after this slide, we will address confidence intervals using simulation.</a:t>
            </a:r>
          </a:p>
          <a:p>
            <a:r>
              <a:rPr lang="en-US" sz="3600" dirty="0"/>
              <a:t>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938305" cy="661987"/>
          </a:xfrm>
        </p:spPr>
        <p:txBody>
          <a:bodyPr>
            <a:normAutofit/>
          </a:bodyPr>
          <a:lstStyle/>
          <a:p>
            <a:r>
              <a:rPr lang="en-US" sz="3600" dirty="0">
                <a:solidFill>
                  <a:srgbClr val="005F86"/>
                </a:solidFill>
                <a:latin typeface="Benton Sans" panose="02000504020000020004" pitchFamily="2" charset="77"/>
              </a:rPr>
              <a:t>  Going Forward:  Remarks</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47</a:t>
            </a:fld>
            <a:endParaRPr lang="en-US"/>
          </a:p>
        </p:txBody>
      </p:sp>
    </p:spTree>
    <p:extLst>
      <p:ext uri="{BB962C8B-B14F-4D97-AF65-F5344CB8AC3E}">
        <p14:creationId xmlns:p14="http://schemas.microsoft.com/office/powerpoint/2010/main" val="3778802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D50D-4DC1-4FB7-A6E5-8F33EDE5BE10}"/>
              </a:ext>
            </a:extLst>
          </p:cNvPr>
          <p:cNvSpPr>
            <a:spLocks noGrp="1"/>
          </p:cNvSpPr>
          <p:nvPr>
            <p:ph type="title"/>
          </p:nvPr>
        </p:nvSpPr>
        <p:spPr/>
        <p:txBody>
          <a:bodyPr/>
          <a:lstStyle/>
          <a:p>
            <a:r>
              <a:rPr lang="en-US" dirty="0"/>
              <a:t>Estimating a Parameter</a:t>
            </a:r>
          </a:p>
        </p:txBody>
      </p:sp>
      <p:sp>
        <p:nvSpPr>
          <p:cNvPr id="3" name="Text Placeholder 2">
            <a:extLst>
              <a:ext uri="{FF2B5EF4-FFF2-40B4-BE49-F238E27FC236}">
                <a16:creationId xmlns:a16="http://schemas.microsoft.com/office/drawing/2014/main" id="{ECF65E6C-F21C-42FA-8F39-7DAFD75777E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B64F89AF-7F2E-46F1-B963-718DB59AAFCD}"/>
              </a:ext>
            </a:extLst>
          </p:cNvPr>
          <p:cNvSpPr>
            <a:spLocks noGrp="1"/>
          </p:cNvSpPr>
          <p:nvPr>
            <p:ph type="ftr" sz="quarter" idx="11"/>
          </p:nvPr>
        </p:nvSpPr>
        <p:spPr/>
        <p:txBody>
          <a:bodyPr/>
          <a:lstStyle/>
          <a:p>
            <a:r>
              <a:rPr lang="en-US"/>
              <a:t>Chapter 4</a:t>
            </a:r>
          </a:p>
        </p:txBody>
      </p:sp>
      <p:sp>
        <p:nvSpPr>
          <p:cNvPr id="5" name="Slide Number Placeholder 4">
            <a:extLst>
              <a:ext uri="{FF2B5EF4-FFF2-40B4-BE49-F238E27FC236}">
                <a16:creationId xmlns:a16="http://schemas.microsoft.com/office/drawing/2014/main" id="{142F8430-D379-488E-9F59-0F55308BB4DB}"/>
              </a:ext>
            </a:extLst>
          </p:cNvPr>
          <p:cNvSpPr>
            <a:spLocks noGrp="1"/>
          </p:cNvSpPr>
          <p:nvPr>
            <p:ph type="sldNum" sz="quarter" idx="12"/>
          </p:nvPr>
        </p:nvSpPr>
        <p:spPr/>
        <p:txBody>
          <a:bodyPr/>
          <a:lstStyle/>
          <a:p>
            <a:fld id="{FE7B70DE-835E-0A4B-A5EF-3E97D16812BD}" type="slidenum">
              <a:rPr lang="en-US" smtClean="0"/>
              <a:t>48</a:t>
            </a:fld>
            <a:endParaRPr lang="en-US"/>
          </a:p>
        </p:txBody>
      </p:sp>
    </p:spTree>
    <p:extLst>
      <p:ext uri="{BB962C8B-B14F-4D97-AF65-F5344CB8AC3E}">
        <p14:creationId xmlns:p14="http://schemas.microsoft.com/office/powerpoint/2010/main" val="2634127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797169" y="1586754"/>
            <a:ext cx="8346831" cy="4502897"/>
          </a:xfrm>
        </p:spPr>
        <p:txBody>
          <a:bodyPr>
            <a:normAutofit fontScale="85000" lnSpcReduction="20000"/>
          </a:bodyPr>
          <a:lstStyle/>
          <a:p>
            <a:pPr marL="742950" indent="-742950">
              <a:buFont typeface="+mj-lt"/>
              <a:buAutoNum type="arabicPeriod"/>
            </a:pPr>
            <a:r>
              <a:rPr lang="en-US" sz="3600" dirty="0"/>
              <a:t>In the right-hand column (Randomization Tests,) choose the appropriate parameters.</a:t>
            </a:r>
          </a:p>
          <a:p>
            <a:pPr marL="742950" indent="-742950">
              <a:buFont typeface="+mj-lt"/>
              <a:buAutoNum type="arabicPeriod"/>
            </a:pPr>
            <a:r>
              <a:rPr lang="en-US" sz="3600" dirty="0"/>
              <a:t>Put in the data (for proportions, use Edit Data and put in the count and the sample size.)</a:t>
            </a:r>
          </a:p>
          <a:p>
            <a:pPr marL="742950" indent="-742950">
              <a:buFont typeface="+mj-lt"/>
              <a:buAutoNum type="arabicPeriod"/>
            </a:pPr>
            <a:r>
              <a:rPr lang="en-US" sz="3600" dirty="0"/>
              <a:t>Put in the Ho value.</a:t>
            </a:r>
          </a:p>
          <a:p>
            <a:pPr marL="742950" indent="-742950">
              <a:buFont typeface="+mj-lt"/>
              <a:buAutoNum type="arabicPeriod"/>
            </a:pPr>
            <a:r>
              <a:rPr lang="en-US" sz="3600" dirty="0"/>
              <a:t>Generate many replications.</a:t>
            </a:r>
          </a:p>
          <a:p>
            <a:pPr marL="742950" indent="-742950">
              <a:buFont typeface="+mj-lt"/>
              <a:buAutoNum type="arabicPeriod"/>
            </a:pPr>
            <a:r>
              <a:rPr lang="en-US" sz="3600" dirty="0"/>
              <a:t>Choose the appropriate tails.</a:t>
            </a:r>
          </a:p>
          <a:p>
            <a:pPr marL="742950" indent="-742950">
              <a:buFont typeface="+mj-lt"/>
              <a:buAutoNum type="arabicPeriod"/>
            </a:pPr>
            <a:r>
              <a:rPr lang="en-US" sz="3600" dirty="0"/>
              <a:t>Put the test statistic value on the horizontal axis.</a:t>
            </a:r>
          </a:p>
          <a:p>
            <a:pPr marL="742950" indent="-742950">
              <a:buFont typeface="+mj-lt"/>
              <a:buAutoNum type="arabicPeriod"/>
            </a:pPr>
            <a:r>
              <a:rPr lang="en-US" sz="3600" dirty="0"/>
              <a:t>Read the p-value from the graph.</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938305" cy="661987"/>
          </a:xfrm>
        </p:spPr>
        <p:txBody>
          <a:bodyPr>
            <a:normAutofit/>
          </a:bodyPr>
          <a:lstStyle/>
          <a:p>
            <a:r>
              <a:rPr lang="en-US" sz="3600" dirty="0">
                <a:solidFill>
                  <a:srgbClr val="005F86"/>
                </a:solidFill>
                <a:latin typeface="Benton Sans" panose="02000504020000020004" pitchFamily="2" charset="77"/>
              </a:rPr>
              <a:t>  </a:t>
            </a:r>
            <a:r>
              <a:rPr lang="en-US" sz="3600" dirty="0" err="1">
                <a:solidFill>
                  <a:srgbClr val="005F86"/>
                </a:solidFill>
                <a:latin typeface="Benton Sans" panose="02000504020000020004" pitchFamily="2" charset="77"/>
              </a:rPr>
              <a:t>XXXSteps</a:t>
            </a:r>
            <a:r>
              <a:rPr lang="en-US" sz="3600" dirty="0">
                <a:solidFill>
                  <a:srgbClr val="005F86"/>
                </a:solidFill>
                <a:latin typeface="Benton Sans" panose="02000504020000020004" pitchFamily="2" charset="77"/>
              </a:rPr>
              <a:t>: Hypothesis Testing in </a:t>
            </a:r>
            <a:r>
              <a:rPr lang="en-US" sz="3600" dirty="0" err="1">
                <a:solidFill>
                  <a:srgbClr val="005F86"/>
                </a:solidFill>
                <a:latin typeface="Benton Sans" panose="02000504020000020004" pitchFamily="2" charset="77"/>
              </a:rPr>
              <a:t>StatKey</a:t>
            </a:r>
            <a:endParaRPr lang="en-US" sz="3600" dirty="0">
              <a:solidFill>
                <a:srgbClr val="005F86"/>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49</a:t>
            </a:fld>
            <a:endParaRPr lang="en-US"/>
          </a:p>
        </p:txBody>
      </p:sp>
    </p:spTree>
    <p:extLst>
      <p:ext uri="{BB962C8B-B14F-4D97-AF65-F5344CB8AC3E}">
        <p14:creationId xmlns:p14="http://schemas.microsoft.com/office/powerpoint/2010/main" val="273568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065964" cy="4502897"/>
          </a:xfrm>
        </p:spPr>
        <p:txBody>
          <a:bodyPr>
            <a:normAutofit fontScale="92500" lnSpcReduction="20000"/>
          </a:bodyPr>
          <a:lstStyle/>
          <a:p>
            <a:r>
              <a:rPr lang="en-US" sz="3600" dirty="0">
                <a:solidFill>
                  <a:schemeClr val="tx1">
                    <a:lumMod val="50000"/>
                    <a:lumOff val="50000"/>
                  </a:schemeClr>
                </a:solidFill>
              </a:rPr>
              <a:t>A psychologist did an experiment where college students were asked to sit for 10 minutes in a room alone, just thinking, with no cellphones, books, etc.)   Then they were asked whether the experience was pleasant or unpleasant.   </a:t>
            </a:r>
          </a:p>
          <a:p>
            <a:r>
              <a:rPr lang="en-US" sz="3600" dirty="0">
                <a:solidFill>
                  <a:schemeClr val="tx1">
                    <a:lumMod val="50000"/>
                    <a:lumOff val="50000"/>
                  </a:schemeClr>
                </a:solidFill>
              </a:rPr>
              <a:t>	13 of 25 said that </a:t>
            </a:r>
          </a:p>
          <a:p>
            <a:r>
              <a:rPr lang="en-US" sz="3600" dirty="0">
                <a:solidFill>
                  <a:schemeClr val="tx1">
                    <a:lumMod val="50000"/>
                    <a:lumOff val="50000"/>
                  </a:schemeClr>
                </a:solidFill>
              </a:rPr>
              <a:t>                  the experience was unpleasant.    </a:t>
            </a:r>
          </a:p>
          <a:p>
            <a:endParaRPr lang="en-US" sz="3600" dirty="0">
              <a:solidFill>
                <a:schemeClr val="tx1">
                  <a:lumMod val="50000"/>
                  <a:lumOff val="50000"/>
                </a:schemeClr>
              </a:solidFill>
            </a:endParaRPr>
          </a:p>
          <a:p>
            <a:r>
              <a:rPr lang="en-US" sz="3600" dirty="0">
                <a:solidFill>
                  <a:schemeClr val="tx1">
                    <a:lumMod val="50000"/>
                    <a:lumOff val="50000"/>
                  </a:schemeClr>
                </a:solidFill>
              </a:rPr>
              <a:t>Two different types of questions can be explored:</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Example: Do We Like to Think? 1</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7569E435-5DCD-4898-877C-204A02F60E11}"/>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A2810B6-3F9B-49E9-9A56-CDE3D02571FE}"/>
              </a:ext>
            </a:extLst>
          </p:cNvPr>
          <p:cNvSpPr>
            <a:spLocks noGrp="1"/>
          </p:cNvSpPr>
          <p:nvPr>
            <p:ph type="sldNum" sz="quarter" idx="12"/>
          </p:nvPr>
        </p:nvSpPr>
        <p:spPr/>
        <p:txBody>
          <a:bodyPr/>
          <a:lstStyle/>
          <a:p>
            <a:fld id="{FE7B70DE-835E-0A4B-A5EF-3E97D16812BD}" type="slidenum">
              <a:rPr lang="en-US" smtClean="0"/>
              <a:t>5</a:t>
            </a:fld>
            <a:endParaRPr lang="en-US"/>
          </a:p>
        </p:txBody>
      </p:sp>
    </p:spTree>
    <p:extLst>
      <p:ext uri="{BB962C8B-B14F-4D97-AF65-F5344CB8AC3E}">
        <p14:creationId xmlns:p14="http://schemas.microsoft.com/office/powerpoint/2010/main" val="35960879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C6E9-9F7E-422C-BAA4-72746B9F788D}"/>
              </a:ext>
            </a:extLst>
          </p:cNvPr>
          <p:cNvSpPr>
            <a:spLocks noGrp="1"/>
          </p:cNvSpPr>
          <p:nvPr>
            <p:ph type="title"/>
          </p:nvPr>
        </p:nvSpPr>
        <p:spPr/>
        <p:txBody>
          <a:bodyPr/>
          <a:lstStyle/>
          <a:p>
            <a:r>
              <a:rPr lang="en-US" dirty="0"/>
              <a:t>Estimating a parameter</a:t>
            </a:r>
          </a:p>
        </p:txBody>
      </p:sp>
      <p:sp>
        <p:nvSpPr>
          <p:cNvPr id="3" name="Text Placeholder 2">
            <a:extLst>
              <a:ext uri="{FF2B5EF4-FFF2-40B4-BE49-F238E27FC236}">
                <a16:creationId xmlns:a16="http://schemas.microsoft.com/office/drawing/2014/main" id="{9E3CE133-269F-492E-ABF0-66D8DF730AE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7B27B82-A202-45C0-BE4E-911D229E1706}"/>
              </a:ext>
            </a:extLst>
          </p:cNvPr>
          <p:cNvSpPr>
            <a:spLocks noGrp="1"/>
          </p:cNvSpPr>
          <p:nvPr>
            <p:ph type="ftr" sz="quarter" idx="11"/>
          </p:nvPr>
        </p:nvSpPr>
        <p:spPr/>
        <p:txBody>
          <a:bodyPr/>
          <a:lstStyle/>
          <a:p>
            <a:r>
              <a:rPr lang="en-US"/>
              <a:t>Chapter 4</a:t>
            </a:r>
          </a:p>
        </p:txBody>
      </p:sp>
      <p:sp>
        <p:nvSpPr>
          <p:cNvPr id="5" name="Slide Number Placeholder 4">
            <a:extLst>
              <a:ext uri="{FF2B5EF4-FFF2-40B4-BE49-F238E27FC236}">
                <a16:creationId xmlns:a16="http://schemas.microsoft.com/office/drawing/2014/main" id="{940D9D12-F8BA-46F2-B261-C57DFDB8246B}"/>
              </a:ext>
            </a:extLst>
          </p:cNvPr>
          <p:cNvSpPr>
            <a:spLocks noGrp="1"/>
          </p:cNvSpPr>
          <p:nvPr>
            <p:ph type="sldNum" sz="quarter" idx="12"/>
          </p:nvPr>
        </p:nvSpPr>
        <p:spPr/>
        <p:txBody>
          <a:bodyPr/>
          <a:lstStyle/>
          <a:p>
            <a:fld id="{FE7B70DE-835E-0A4B-A5EF-3E97D16812BD}" type="slidenum">
              <a:rPr lang="en-US" smtClean="0"/>
              <a:t>50</a:t>
            </a:fld>
            <a:endParaRPr lang="en-US"/>
          </a:p>
        </p:txBody>
      </p:sp>
    </p:spTree>
    <p:extLst>
      <p:ext uri="{BB962C8B-B14F-4D97-AF65-F5344CB8AC3E}">
        <p14:creationId xmlns:p14="http://schemas.microsoft.com/office/powerpoint/2010/main" val="1384076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a:t>Now, let’s shift our attention to the other question: </a:t>
            </a:r>
          </a:p>
          <a:p>
            <a:endParaRPr lang="en-US" sz="3600"/>
          </a:p>
          <a:p>
            <a:r>
              <a:rPr lang="en-US" sz="3600" b="1"/>
              <a:t>Estimate the population proportion </a:t>
            </a:r>
            <a:r>
              <a:rPr lang="en-US" sz="3600"/>
              <a:t>of college students at that university who would rate such an experience unpleasant.</a:t>
            </a:r>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Estimating a Parameter</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51</a:t>
            </a:fld>
            <a:endParaRPr lang="en-US"/>
          </a:p>
        </p:txBody>
      </p:sp>
    </p:spTree>
    <p:extLst>
      <p:ext uri="{BB962C8B-B14F-4D97-AF65-F5344CB8AC3E}">
        <p14:creationId xmlns:p14="http://schemas.microsoft.com/office/powerpoint/2010/main" val="2245639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92500"/>
          </a:bodyPr>
          <a:lstStyle/>
          <a:p>
            <a:pPr marL="457200" indent="-457200">
              <a:buFont typeface="Arial" panose="020B0604020202020204" pitchFamily="34" charset="0"/>
              <a:buChar char="•"/>
            </a:pPr>
            <a:r>
              <a:rPr lang="en-US" sz="3200" dirty="0"/>
              <a:t>Our single-point estimate of the population proportion is our sample proportion.   </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We know that our sample with sample proportion 13/25 = 0.52  could easily have come from a population with population proportion of 0.53 or 0.50 or other values close to it.    </a:t>
            </a:r>
          </a:p>
          <a:p>
            <a:pPr marL="914389" lvl="1" indent="-457200">
              <a:buFont typeface="Arial" panose="020B0604020202020204" pitchFamily="34" charset="0"/>
              <a:buChar char="•"/>
            </a:pPr>
            <a:r>
              <a:rPr lang="en-US" sz="3200" dirty="0"/>
              <a:t>How close?   </a:t>
            </a:r>
          </a:p>
          <a:p>
            <a:pPr marL="914389" lvl="1" indent="-457200">
              <a:buFont typeface="Arial" panose="020B0604020202020204" pitchFamily="34" charset="0"/>
              <a:buChar char="•"/>
            </a:pPr>
            <a:r>
              <a:rPr lang="en-US" sz="3200" dirty="0"/>
              <a:t>And with what probability?   </a:t>
            </a:r>
            <a:br>
              <a:rPr lang="en-US" dirty="0"/>
            </a:br>
            <a:r>
              <a:rPr lang="en-US" dirty="0"/>
              <a:t>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Estimate a population proportion</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52</a:t>
            </a:fld>
            <a:endParaRPr lang="en-US"/>
          </a:p>
        </p:txBody>
      </p:sp>
    </p:spTree>
    <p:extLst>
      <p:ext uri="{BB962C8B-B14F-4D97-AF65-F5344CB8AC3E}">
        <p14:creationId xmlns:p14="http://schemas.microsoft.com/office/powerpoint/2010/main" val="36822632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Autofit/>
          </a:bodyPr>
          <a:lstStyle/>
          <a:p>
            <a:pPr marL="342900" indent="-342900">
              <a:buFont typeface="Arial" panose="020B0604020202020204" pitchFamily="34" charset="0"/>
              <a:buChar char="•"/>
            </a:pPr>
            <a:r>
              <a:rPr lang="en-US" sz="2800" dirty="0"/>
              <a:t>In statistical inference, we want to estimate parameters with an interval estimator.  That is, we want to give a conclusion like this:   </a:t>
            </a:r>
          </a:p>
          <a:p>
            <a:pPr marL="342900" indent="-342900">
              <a:buFont typeface="Arial" panose="020B0604020202020204" pitchFamily="34" charset="0"/>
              <a:buChar char="•"/>
            </a:pPr>
            <a:r>
              <a:rPr lang="en-US" sz="2800" dirty="0"/>
              <a:t>“I have 90% confidence that the true population parameter is between __ and ___.”  </a:t>
            </a:r>
          </a:p>
          <a:p>
            <a:pPr marL="342900" indent="-342900">
              <a:buFont typeface="Arial" panose="020B0604020202020204" pitchFamily="34" charset="0"/>
              <a:buChar char="•"/>
            </a:pPr>
            <a:r>
              <a:rPr lang="en-US" sz="2800" dirty="0"/>
              <a:t>So we need to go some way on either side of our sample proportion.  </a:t>
            </a:r>
          </a:p>
          <a:p>
            <a:pPr marL="800089" lvl="1" indent="-342900">
              <a:buFont typeface="Arial" panose="020B0604020202020204" pitchFamily="34" charset="0"/>
              <a:buChar char="•"/>
            </a:pPr>
            <a:r>
              <a:rPr lang="en-US" sz="2800" dirty="0"/>
              <a:t>How far?   </a:t>
            </a:r>
          </a:p>
          <a:p>
            <a:pPr marL="800089" lvl="1" indent="-342900">
              <a:buFont typeface="Arial" panose="020B0604020202020204" pitchFamily="34" charset="0"/>
              <a:buChar char="•"/>
            </a:pPr>
            <a:r>
              <a:rPr lang="en-US" sz="2800" dirty="0"/>
              <a:t>And what does 90% have to do with how far?</a:t>
            </a:r>
          </a:p>
          <a:p>
            <a:pPr marL="800089" lvl="1" indent="-342900">
              <a:buFont typeface="Arial" panose="020B0604020202020204" pitchFamily="34" charset="0"/>
              <a:buChar char="•"/>
            </a:pPr>
            <a:r>
              <a:rPr lang="en-US" sz="2800" dirty="0"/>
              <a:t>Should we always go the same distance in either direction?   Why or why not?</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latin typeface="Benton Sans" panose="02000504020000020004" pitchFamily="2" charset="77"/>
              </a:rPr>
              <a:t> Estimate a population parameter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53</a:t>
            </a:fld>
            <a:endParaRPr lang="en-US"/>
          </a:p>
        </p:txBody>
      </p:sp>
    </p:spTree>
    <p:extLst>
      <p:ext uri="{BB962C8B-B14F-4D97-AF65-F5344CB8AC3E}">
        <p14:creationId xmlns:p14="http://schemas.microsoft.com/office/powerpoint/2010/main" val="2121557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85000" lnSpcReduction="20000"/>
          </a:bodyPr>
          <a:lstStyle/>
          <a:p>
            <a:pPr marL="571500" indent="-571500">
              <a:buFont typeface="Arial" panose="020B0604020202020204" pitchFamily="34" charset="0"/>
              <a:buChar char="•"/>
            </a:pPr>
            <a:r>
              <a:rPr lang="en-US" sz="3600" dirty="0"/>
              <a:t>Generally speaking, we reinterpret that as:  </a:t>
            </a:r>
            <a:br>
              <a:rPr lang="en-US" sz="3600" dirty="0"/>
            </a:br>
            <a:r>
              <a:rPr lang="en-US" sz="3600" dirty="0"/>
              <a:t>  </a:t>
            </a:r>
            <a:br>
              <a:rPr lang="en-US" sz="3600" dirty="0"/>
            </a:br>
            <a:r>
              <a:rPr lang="en-US" sz="3600" dirty="0"/>
              <a:t>What are the middle 90% of the values of  the sampling </a:t>
            </a:r>
            <a:r>
              <a:rPr lang="en-US" sz="3600" dirty="0" err="1"/>
              <a:t>dist’n</a:t>
            </a:r>
            <a:r>
              <a:rPr lang="en-US" sz="3600" dirty="0"/>
              <a:t> of </a:t>
            </a:r>
            <a:r>
              <a:rPr lang="en-US" sz="3600" i="1" dirty="0"/>
              <a:t>p</a:t>
            </a:r>
            <a:r>
              <a:rPr lang="en-US" sz="3600" dirty="0"/>
              <a:t>, </a:t>
            </a:r>
            <a:br>
              <a:rPr lang="en-US" sz="3600" dirty="0"/>
            </a:br>
            <a:r>
              <a:rPr lang="en-US" sz="3600" dirty="0"/>
              <a:t>when we use our sample proportion (rather than our theoretical idea of what the proportion is) </a:t>
            </a:r>
            <a:br>
              <a:rPr lang="en-US" sz="3600" dirty="0"/>
            </a:br>
            <a:r>
              <a:rPr lang="en-US" sz="3600" dirty="0"/>
              <a:t>to create the sampling </a:t>
            </a:r>
            <a:r>
              <a:rPr lang="en-US" sz="3600" dirty="0" err="1"/>
              <a:t>dist’n</a:t>
            </a:r>
            <a:r>
              <a:rPr lang="en-US" sz="3600" dirty="0"/>
              <a:t>?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We call that our 90% confidence interval for the population proportion, based on this sample.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400" dirty="0">
                <a:solidFill>
                  <a:srgbClr val="005F86"/>
                </a:solidFill>
                <a:latin typeface="Benton Sans" panose="02000504020000020004" pitchFamily="2" charset="77"/>
              </a:rPr>
              <a:t>How to we DO it?</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54</a:t>
            </a:fld>
            <a:endParaRPr lang="en-US"/>
          </a:p>
        </p:txBody>
      </p:sp>
    </p:spTree>
    <p:extLst>
      <p:ext uri="{BB962C8B-B14F-4D97-AF65-F5344CB8AC3E}">
        <p14:creationId xmlns:p14="http://schemas.microsoft.com/office/powerpoint/2010/main" val="15000963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85000" lnSpcReduction="20000"/>
          </a:bodyPr>
          <a:lstStyle/>
          <a:p>
            <a:pPr marL="571500" indent="-571500">
              <a:buFont typeface="Arial" panose="020B0604020202020204" pitchFamily="34" charset="0"/>
              <a:buChar char="•"/>
            </a:pPr>
            <a:r>
              <a:rPr lang="en-US" sz="3600" dirty="0"/>
              <a:t>Since our sample proportion is 0.52 and our sample size is 25, </a:t>
            </a:r>
          </a:p>
          <a:p>
            <a:pPr marL="571500" indent="-571500">
              <a:buFont typeface="Arial" panose="020B0604020202020204" pitchFamily="34" charset="0"/>
              <a:buChar char="•"/>
            </a:pPr>
            <a:r>
              <a:rPr lang="en-US" sz="3600" dirty="0"/>
              <a:t>we simply create a Bin(25,0.52) distribution </a:t>
            </a:r>
          </a:p>
          <a:p>
            <a:pPr marL="571500" indent="-571500">
              <a:buFont typeface="Arial" panose="020B0604020202020204" pitchFamily="34" charset="0"/>
              <a:buChar char="•"/>
            </a:pPr>
            <a:r>
              <a:rPr lang="en-US" sz="3600" dirty="0"/>
              <a:t>and pick some endpoints that cut off the outer 10% of the values,</a:t>
            </a:r>
          </a:p>
          <a:p>
            <a:pPr marL="571500" indent="-571500">
              <a:buFont typeface="Arial" panose="020B0604020202020204" pitchFamily="34" charset="0"/>
              <a:buChar char="•"/>
            </a:pPr>
            <a:r>
              <a:rPr lang="en-US" sz="3600" dirty="0"/>
              <a:t> which we would usually do by cutting off 5% on each end.  </a:t>
            </a:r>
          </a:p>
          <a:p>
            <a:pPr marL="571500" indent="-571500">
              <a:buFont typeface="Arial" panose="020B0604020202020204" pitchFamily="34" charset="0"/>
              <a:buChar char="•"/>
            </a:pPr>
            <a:r>
              <a:rPr lang="en-US" sz="3600" dirty="0"/>
              <a:t>The following graph has 90% of the area in the middle and 5% cut from each end.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The 90% confidence interval is 0.373 to 0.706.</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rPr>
              <a:t>How do we DO this in a theoretical </a:t>
            </a:r>
            <a:r>
              <a:rPr lang="en-US" sz="3600" dirty="0" err="1">
                <a:solidFill>
                  <a:srgbClr val="005F86"/>
                </a:solidFill>
              </a:rPr>
              <a:t>dist’n</a:t>
            </a:r>
            <a:r>
              <a:rPr lang="en-US" sz="3600" dirty="0">
                <a:solidFill>
                  <a:srgbClr val="005F86"/>
                </a:solidFill>
              </a:rPr>
              <a:t>?</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55</a:t>
            </a:fld>
            <a:endParaRPr lang="en-US"/>
          </a:p>
        </p:txBody>
      </p:sp>
    </p:spTree>
    <p:extLst>
      <p:ext uri="{BB962C8B-B14F-4D97-AF65-F5344CB8AC3E}">
        <p14:creationId xmlns:p14="http://schemas.microsoft.com/office/powerpoint/2010/main" val="16644983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56</a:t>
            </a:fld>
            <a:endParaRPr lang="en-US"/>
          </a:p>
        </p:txBody>
      </p:sp>
      <p:pic>
        <p:nvPicPr>
          <p:cNvPr id="8" name="Picture 7">
            <a:extLst>
              <a:ext uri="{FF2B5EF4-FFF2-40B4-BE49-F238E27FC236}">
                <a16:creationId xmlns:a16="http://schemas.microsoft.com/office/drawing/2014/main" id="{907E77B4-2556-4C20-9C19-3DCB1B348B67}"/>
              </a:ext>
            </a:extLst>
          </p:cNvPr>
          <p:cNvPicPr>
            <a:picLocks noChangeAspect="1"/>
          </p:cNvPicPr>
          <p:nvPr/>
        </p:nvPicPr>
        <p:blipFill>
          <a:blip r:embed="rId2"/>
          <a:stretch>
            <a:fillRect/>
          </a:stretch>
        </p:blipFill>
        <p:spPr>
          <a:xfrm>
            <a:off x="197685" y="394555"/>
            <a:ext cx="8277726" cy="5119857"/>
          </a:xfrm>
          <a:prstGeom prst="rect">
            <a:avLst/>
          </a:prstGeom>
        </p:spPr>
      </p:pic>
    </p:spTree>
    <p:extLst>
      <p:ext uri="{BB962C8B-B14F-4D97-AF65-F5344CB8AC3E}">
        <p14:creationId xmlns:p14="http://schemas.microsoft.com/office/powerpoint/2010/main" val="18151972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Autofit/>
          </a:bodyPr>
          <a:lstStyle/>
          <a:p>
            <a:pPr marL="571500" indent="-571500">
              <a:buFont typeface="Arial" panose="020B0604020202020204" pitchFamily="34" charset="0"/>
              <a:buChar char="•"/>
            </a:pPr>
            <a:r>
              <a:rPr lang="en-US" sz="2800" dirty="0"/>
              <a:t>In this discrete distribution, you saw that, to get 5% on each end, we had to “split” some bars, which seems a bit strange.   </a:t>
            </a:r>
          </a:p>
          <a:p>
            <a:pPr marL="571500" indent="-571500">
              <a:buFont typeface="Arial" panose="020B0604020202020204" pitchFamily="34" charset="0"/>
              <a:buChar char="•"/>
            </a:pPr>
            <a:r>
              <a:rPr lang="en-US" sz="2800" dirty="0"/>
              <a:t>On the other hand, it is also strange to limit our view of possible endpoints to just the values along the horizontal axis that outline the “bars” indicating the probabilities of the various integer values of X.</a:t>
            </a:r>
            <a:br>
              <a:rPr lang="en-US" sz="2800" dirty="0"/>
            </a:br>
            <a:endParaRPr lang="en-US" sz="2800" dirty="0"/>
          </a:p>
          <a:p>
            <a:pPr marL="571500" indent="-571500">
              <a:buFont typeface="Arial" panose="020B0604020202020204" pitchFamily="34" charset="0"/>
              <a:buChar char="•"/>
            </a:pPr>
            <a:r>
              <a:rPr lang="en-US" sz="2800" dirty="0"/>
              <a:t>The difficulty is, of course, that our population parameter </a:t>
            </a:r>
            <a:r>
              <a:rPr lang="en-US" sz="2800" i="1" dirty="0"/>
              <a:t>p</a:t>
            </a:r>
            <a:r>
              <a:rPr lang="en-US" sz="2800" dirty="0"/>
              <a:t> is defined on the entire interval from </a:t>
            </a:r>
            <a:br>
              <a:rPr lang="en-US" sz="2800" dirty="0"/>
            </a:br>
            <a:r>
              <a:rPr lang="en-US" sz="2800" dirty="0"/>
              <a:t>0 to 1, but our sample proportion in this distribution only takes on 26 different values.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a:solidFill>
                  <a:srgbClr val="005F86"/>
                </a:solidFill>
              </a:rPr>
              <a:t>Why were some of the bars split?</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57</a:t>
            </a:fld>
            <a:endParaRPr lang="en-US"/>
          </a:p>
        </p:txBody>
      </p:sp>
    </p:spTree>
    <p:extLst>
      <p:ext uri="{BB962C8B-B14F-4D97-AF65-F5344CB8AC3E}">
        <p14:creationId xmlns:p14="http://schemas.microsoft.com/office/powerpoint/2010/main" val="7090082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92500" lnSpcReduction="20000"/>
          </a:bodyPr>
          <a:lstStyle/>
          <a:p>
            <a:pPr marL="571500" indent="-571500">
              <a:buFont typeface="Arial" panose="020B0604020202020204" pitchFamily="34" charset="0"/>
              <a:buChar char="•"/>
            </a:pPr>
            <a:r>
              <a:rPr lang="en-US" sz="3600" dirty="0"/>
              <a:t>In practice, our theoretical approach is to avoid this issue: </a:t>
            </a:r>
            <a:r>
              <a:rPr lang="en-US" sz="3600" b="1" dirty="0"/>
              <a:t>approximate this with a continuous distribution and compute probabilities in it</a:t>
            </a:r>
            <a:r>
              <a:rPr lang="en-US" sz="3600" dirty="0"/>
              <a:t>.  (If the conditions for that approximation are met.)  </a:t>
            </a:r>
          </a:p>
          <a:p>
            <a:pPr marL="571500" indent="-571500">
              <a:buFont typeface="Arial" panose="020B0604020202020204" pitchFamily="34" charset="0"/>
              <a:buChar char="•"/>
            </a:pPr>
            <a:r>
              <a:rPr lang="en-US" sz="3600" dirty="0"/>
              <a:t> </a:t>
            </a:r>
            <a:br>
              <a:rPr lang="en-US" sz="3600" dirty="0"/>
            </a:br>
            <a:r>
              <a:rPr lang="en-US" sz="3600" dirty="0"/>
              <a:t>As you may remember from a previous statistics course, we approximate this with a normal </a:t>
            </a:r>
            <a:r>
              <a:rPr lang="en-US" sz="3600" dirty="0" err="1"/>
              <a:t>dist’n</a:t>
            </a:r>
            <a:r>
              <a:rPr lang="en-US" sz="3600" dirty="0"/>
              <a:t>, matching the mean and variance of the normal </a:t>
            </a:r>
            <a:r>
              <a:rPr lang="en-US" sz="3600" dirty="0" err="1"/>
              <a:t>dist’n</a:t>
            </a:r>
            <a:r>
              <a:rPr lang="en-US" sz="3600" dirty="0"/>
              <a:t> to the mean and variance of this discrete </a:t>
            </a:r>
            <a:r>
              <a:rPr lang="en-US" sz="3600" dirty="0" err="1"/>
              <a:t>dist’n</a:t>
            </a:r>
            <a:r>
              <a:rPr lang="en-US" sz="3600" dirty="0"/>
              <a:t>.</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fontScale="90000"/>
          </a:bodyPr>
          <a:lstStyle/>
          <a:p>
            <a:r>
              <a:rPr lang="en-US" sz="3600" dirty="0">
                <a:solidFill>
                  <a:srgbClr val="005F86"/>
                </a:solidFill>
              </a:rPr>
              <a:t>Sidelight: What we REALLY do</a:t>
            </a:r>
            <a:br>
              <a:rPr lang="en-US" sz="3600" dirty="0">
                <a:solidFill>
                  <a:srgbClr val="005F86"/>
                </a:solidFill>
              </a:rPr>
            </a:br>
            <a:r>
              <a:rPr lang="en-US" sz="3600" dirty="0">
                <a:solidFill>
                  <a:srgbClr val="005F86"/>
                </a:solidFill>
              </a:rPr>
              <a:t>				 in a theoretical </a:t>
            </a:r>
            <a:r>
              <a:rPr lang="en-US" sz="3600" dirty="0" err="1">
                <a:solidFill>
                  <a:srgbClr val="005F86"/>
                </a:solidFill>
              </a:rPr>
              <a:t>dist’n</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58</a:t>
            </a:fld>
            <a:endParaRPr lang="en-US"/>
          </a:p>
        </p:txBody>
      </p:sp>
    </p:spTree>
    <p:extLst>
      <p:ext uri="{BB962C8B-B14F-4D97-AF65-F5344CB8AC3E}">
        <p14:creationId xmlns:p14="http://schemas.microsoft.com/office/powerpoint/2010/main" val="24765952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40915" y="1716932"/>
            <a:ext cx="8312149" cy="4502897"/>
          </a:xfrm>
        </p:spPr>
        <p:txBody>
          <a:bodyPr>
            <a:normAutofit fontScale="92500" lnSpcReduction="10000"/>
          </a:bodyPr>
          <a:lstStyle/>
          <a:p>
            <a:pPr marL="571500" indent="-571500">
              <a:buFont typeface="Arial" panose="020B0604020202020204" pitchFamily="34" charset="0"/>
              <a:buChar char="•"/>
            </a:pPr>
            <a:r>
              <a:rPr lang="en-US" sz="3600" dirty="0"/>
              <a:t>We use an idea called “Bootstrapping.”    </a:t>
            </a:r>
          </a:p>
          <a:p>
            <a:pPr marL="571500" indent="-571500">
              <a:buFont typeface="Arial" panose="020B0604020202020204" pitchFamily="34" charset="0"/>
              <a:buChar char="•"/>
            </a:pPr>
            <a:r>
              <a:rPr lang="en-US" sz="3600" dirty="0"/>
              <a:t>(Do you know the saying “Pull yourself up by your bootstraps”?  It was a 19</a:t>
            </a:r>
            <a:r>
              <a:rPr lang="en-US" sz="3600" baseline="30000" dirty="0"/>
              <a:t>th</a:t>
            </a:r>
            <a:r>
              <a:rPr lang="en-US" sz="3600" dirty="0"/>
              <a:t> century saying to describe doing something by your own efforts that might have seemed impossible.)     </a:t>
            </a:r>
          </a:p>
          <a:p>
            <a:pPr marL="571500" indent="-571500">
              <a:buFont typeface="Arial" panose="020B0604020202020204" pitchFamily="34" charset="0"/>
              <a:buChar char="•"/>
            </a:pPr>
            <a:endParaRPr lang="en-US" sz="3600" dirty="0"/>
          </a:p>
          <a:p>
            <a:pPr marL="571500" indent="-571500">
              <a:buFont typeface="Arial" panose="020B0604020202020204" pitchFamily="34" charset="0"/>
              <a:buChar char="•"/>
            </a:pPr>
            <a:r>
              <a:rPr lang="en-US" sz="3600" dirty="0"/>
              <a:t>Let’s start a “picture” of how we do it.</a:t>
            </a:r>
            <a:br>
              <a:rPr lang="en-US" sz="3600" dirty="0"/>
            </a:br>
            <a:r>
              <a:rPr lang="en-US" sz="3600" dirty="0"/>
              <a:t>Here are the 25 values from our sample:</a:t>
            </a:r>
          </a:p>
          <a:p>
            <a:r>
              <a:rPr lang="en-US" sz="2200" dirty="0"/>
              <a:t>0, 0 ,0, 0,   0, 0 ,0, 0,   0, 0 ,0, 0,   1, 1, 1, 1,   1, 1, 1, 1,   1, 1, 1, 1,    1, 1, 1, 1,   1</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rPr>
              <a:t>How do we DO it using simulation? 1 </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59</a:t>
            </a:fld>
            <a:endParaRPr lang="en-US"/>
          </a:p>
        </p:txBody>
      </p:sp>
    </p:spTree>
    <p:extLst>
      <p:ext uri="{BB962C8B-B14F-4D97-AF65-F5344CB8AC3E}">
        <p14:creationId xmlns:p14="http://schemas.microsoft.com/office/powerpoint/2010/main" val="200047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321549" cy="4502897"/>
          </a:xfrm>
        </p:spPr>
        <p:txBody>
          <a:bodyPr>
            <a:normAutofit/>
          </a:bodyPr>
          <a:lstStyle/>
          <a:p>
            <a:pPr lvl="1">
              <a:spcAft>
                <a:spcPts val="1200"/>
              </a:spcAft>
            </a:pPr>
            <a:r>
              <a:rPr lang="en-US" sz="3600" dirty="0">
                <a:solidFill>
                  <a:schemeClr val="tx1">
                    <a:lumMod val="50000"/>
                    <a:lumOff val="50000"/>
                  </a:schemeClr>
                </a:solidFill>
                <a:latin typeface="Benton Sans" panose="02000504020000020004" pitchFamily="2" charset="77"/>
              </a:rPr>
              <a:t>1. </a:t>
            </a:r>
            <a:r>
              <a:rPr lang="en-US" sz="3200" b="1" dirty="0">
                <a:solidFill>
                  <a:schemeClr val="tx1">
                    <a:lumMod val="50000"/>
                    <a:lumOff val="50000"/>
                  </a:schemeClr>
                </a:solidFill>
              </a:rPr>
              <a:t>Estimate the population proportion </a:t>
            </a:r>
            <a:r>
              <a:rPr lang="en-US" sz="2800" dirty="0">
                <a:solidFill>
                  <a:schemeClr val="tx1">
                    <a:lumMod val="50000"/>
                    <a:lumOff val="50000"/>
                  </a:schemeClr>
                </a:solidFill>
              </a:rPr>
              <a:t>of college students at that university who would rate such an experience unpleasant.</a:t>
            </a:r>
            <a:br>
              <a:rPr lang="en-US" sz="2800" dirty="0">
                <a:solidFill>
                  <a:schemeClr val="tx1">
                    <a:lumMod val="50000"/>
                    <a:lumOff val="50000"/>
                  </a:schemeClr>
                </a:solidFill>
              </a:rPr>
            </a:br>
            <a:endParaRPr lang="en-US" sz="2800" dirty="0">
              <a:solidFill>
                <a:schemeClr val="tx1">
                  <a:lumMod val="50000"/>
                  <a:lumOff val="50000"/>
                </a:schemeClr>
              </a:solidFill>
            </a:endParaRPr>
          </a:p>
          <a:p>
            <a:pPr lvl="1">
              <a:spcAft>
                <a:spcPts val="1200"/>
              </a:spcAft>
            </a:pPr>
            <a:r>
              <a:rPr lang="en-US" sz="3200" b="1" dirty="0">
                <a:solidFill>
                  <a:schemeClr val="tx1">
                    <a:lumMod val="50000"/>
                    <a:lumOff val="50000"/>
                  </a:schemeClr>
                </a:solidFill>
              </a:rPr>
              <a:t>2. Test the claim </a:t>
            </a:r>
            <a:r>
              <a:rPr lang="en-US" sz="2800" dirty="0">
                <a:solidFill>
                  <a:schemeClr val="tx1">
                    <a:lumMod val="50000"/>
                    <a:lumOff val="50000"/>
                  </a:schemeClr>
                </a:solidFill>
              </a:rPr>
              <a:t>that the population proportion of college students at this university who would  who find such an experience unpleasant is greater than 40%</a:t>
            </a:r>
            <a:endParaRPr lang="en-US" sz="2800" dirty="0">
              <a:solidFill>
                <a:schemeClr val="tx1">
                  <a:lumMod val="50000"/>
                  <a:lumOff val="50000"/>
                </a:schemeClr>
              </a:solidFill>
              <a:latin typeface="Benton Sans" panose="02000504020000020004" pitchFamily="2" charset="77"/>
            </a:endParaRP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8" y="564778"/>
            <a:ext cx="7185212" cy="755275"/>
          </a:xfrm>
        </p:spPr>
        <p:txBody>
          <a:bodyPr>
            <a:normAutofit/>
          </a:bodyPr>
          <a:lstStyle/>
          <a:p>
            <a:r>
              <a:rPr lang="en-US" sz="3600" dirty="0">
                <a:solidFill>
                  <a:srgbClr val="005F86"/>
                </a:solidFill>
                <a:latin typeface="Benton Sans" panose="02000504020000020004" pitchFamily="2" charset="77"/>
              </a:rPr>
              <a:t>Example: Do We Like to Think? 2</a:t>
            </a:r>
            <a:endParaRPr lang="en-US" sz="3600" strike="sngStrike" dirty="0">
              <a:solidFill>
                <a:srgbClr val="333F48"/>
              </a:solidFill>
              <a:latin typeface="Benton Sans" panose="02000504020000020004"/>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7BAF962-3C48-48EB-BCE0-AD1E66B50E1A}"/>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EEE2CF9-F878-47C7-B7E5-7902F8788216}"/>
              </a:ext>
            </a:extLst>
          </p:cNvPr>
          <p:cNvSpPr>
            <a:spLocks noGrp="1"/>
          </p:cNvSpPr>
          <p:nvPr>
            <p:ph type="sldNum" sz="quarter" idx="12"/>
          </p:nvPr>
        </p:nvSpPr>
        <p:spPr/>
        <p:txBody>
          <a:bodyPr/>
          <a:lstStyle/>
          <a:p>
            <a:fld id="{FE7B70DE-835E-0A4B-A5EF-3E97D16812BD}" type="slidenum">
              <a:rPr lang="en-US" smtClean="0"/>
              <a:t>6</a:t>
            </a:fld>
            <a:endParaRPr lang="en-US"/>
          </a:p>
        </p:txBody>
      </p:sp>
    </p:spTree>
    <p:extLst>
      <p:ext uri="{BB962C8B-B14F-4D97-AF65-F5344CB8AC3E}">
        <p14:creationId xmlns:p14="http://schemas.microsoft.com/office/powerpoint/2010/main" val="707130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55000" lnSpcReduction="20000"/>
          </a:bodyPr>
          <a:lstStyle/>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p>
          <a:p>
            <a:r>
              <a:rPr lang="en-US" sz="3600"/>
              <a:t>0, 0 ,0, 0,   0, 0 ,0, 0,   0, 0 ,0, 0,   1, 1, 1, 1,   1, 1, 1, 1,   1, 1, 1, 1,    1, 1, 1, 1,   1</a:t>
            </a:r>
            <a:endParaRPr lang="en-US" sz="3600" dirty="0"/>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60</a:t>
            </a:fld>
            <a:endParaRPr lang="en-US"/>
          </a:p>
        </p:txBody>
      </p:sp>
    </p:spTree>
    <p:extLst>
      <p:ext uri="{BB962C8B-B14F-4D97-AF65-F5344CB8AC3E}">
        <p14:creationId xmlns:p14="http://schemas.microsoft.com/office/powerpoint/2010/main" val="1139422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62500" lnSpcReduction="20000"/>
          </a:bodyPr>
          <a:lstStyle/>
          <a:p>
            <a:pPr marL="571500" indent="-571500">
              <a:buFont typeface="Arial" panose="020B0604020202020204" pitchFamily="34" charset="0"/>
              <a:buChar char="•"/>
            </a:pPr>
            <a:r>
              <a:rPr lang="en-US" sz="3600" dirty="0"/>
              <a:t> We think of our sample as “just like” the population.</a:t>
            </a:r>
            <a:br>
              <a:rPr lang="en-US" sz="3600" dirty="0"/>
            </a:br>
            <a:r>
              <a:rPr lang="en-US" sz="3600" dirty="0"/>
              <a:t>(After all, it’s all the information we really have to use about our population.)</a:t>
            </a:r>
          </a:p>
          <a:p>
            <a:pPr marL="571500" indent="-571500">
              <a:buFont typeface="Arial" panose="020B0604020202020204" pitchFamily="34" charset="0"/>
              <a:buChar char="•"/>
            </a:pPr>
            <a:r>
              <a:rPr lang="en-US" sz="3600" dirty="0"/>
              <a:t>So we, essentially, duplicate our sample over and over until we get MANY values – enough to be as big as the population.</a:t>
            </a:r>
          </a:p>
          <a:p>
            <a:pPr marL="571500" indent="-571500">
              <a:buFont typeface="Arial" panose="020B0604020202020204" pitchFamily="34" charset="0"/>
              <a:buChar char="•"/>
            </a:pPr>
            <a:r>
              <a:rPr lang="en-US" sz="3600" dirty="0"/>
              <a:t>And then we sample from that – </a:t>
            </a:r>
          </a:p>
          <a:p>
            <a:pPr marL="1028689" lvl="1" indent="-571500">
              <a:buFont typeface="Arial" panose="020B0604020202020204" pitchFamily="34" charset="0"/>
              <a:buChar char="•"/>
            </a:pPr>
            <a:r>
              <a:rPr lang="en-US" sz="3200" dirty="0"/>
              <a:t>taking 25 values at random </a:t>
            </a:r>
          </a:p>
          <a:p>
            <a:pPr marL="1028689" lvl="1" indent="-571500">
              <a:buFont typeface="Arial" panose="020B0604020202020204" pitchFamily="34" charset="0"/>
              <a:buChar char="•"/>
            </a:pPr>
            <a:r>
              <a:rPr lang="en-US" sz="3200" dirty="0"/>
              <a:t>to compute </a:t>
            </a:r>
            <a:r>
              <a:rPr lang="en-US" sz="4000" b="1" dirty="0"/>
              <a:t>one</a:t>
            </a:r>
            <a:r>
              <a:rPr lang="en-US" sz="3200" dirty="0"/>
              <a:t> sample statistic as our first value for the bootstrap </a:t>
            </a:r>
            <a:r>
              <a:rPr lang="en-US" sz="3200" dirty="0" err="1"/>
              <a:t>dist’n</a:t>
            </a:r>
            <a:r>
              <a:rPr lang="en-US" sz="3200" dirty="0"/>
              <a:t>.</a:t>
            </a:r>
          </a:p>
          <a:p>
            <a:pPr marL="571500" indent="-571500">
              <a:buFont typeface="Arial" panose="020B0604020202020204" pitchFamily="34" charset="0"/>
              <a:buChar char="•"/>
            </a:pPr>
            <a:r>
              <a:rPr lang="en-US" sz="3600" dirty="0"/>
              <a:t>We sample from that MANY times until we get enough (what do you think?  1000, 6000, 9000?) to feel comfortable that it’s a large enough bootstrap distribution </a:t>
            </a:r>
            <a:br>
              <a:rPr lang="en-US" sz="3600" dirty="0"/>
            </a:br>
            <a:br>
              <a:rPr lang="en-US" sz="3600" dirty="0"/>
            </a:br>
            <a:r>
              <a:rPr lang="en-US" sz="3600" dirty="0"/>
              <a:t>to </a:t>
            </a:r>
            <a:r>
              <a:rPr lang="en-US" sz="3800" b="1" dirty="0"/>
              <a:t>simulate the variability </a:t>
            </a:r>
            <a:r>
              <a:rPr lang="en-US" sz="3600" dirty="0"/>
              <a:t>in the  of the sampling </a:t>
            </a:r>
            <a:r>
              <a:rPr lang="en-US" sz="3600" dirty="0" err="1"/>
              <a:t>dist’n</a:t>
            </a:r>
            <a:r>
              <a:rPr lang="en-US" sz="3600" dirty="0"/>
              <a:t> of the sample proportion.</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rPr>
              <a:t>How do we think about it using simulation?</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61</a:t>
            </a:fld>
            <a:endParaRPr lang="en-US"/>
          </a:p>
        </p:txBody>
      </p:sp>
    </p:spTree>
    <p:extLst>
      <p:ext uri="{BB962C8B-B14F-4D97-AF65-F5344CB8AC3E}">
        <p14:creationId xmlns:p14="http://schemas.microsoft.com/office/powerpoint/2010/main" val="34368334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85000" lnSpcReduction="20000"/>
          </a:bodyPr>
          <a:lstStyle/>
          <a:p>
            <a:pPr marL="571500" indent="-571500">
              <a:buFont typeface="Arial" panose="020B0604020202020204" pitchFamily="34" charset="0"/>
              <a:buChar char="•"/>
            </a:pPr>
            <a:r>
              <a:rPr lang="en-US" sz="3600" dirty="0"/>
              <a:t>To actually DO, this, we simply take simple random samples of size 25, </a:t>
            </a:r>
            <a:r>
              <a:rPr lang="en-US" sz="3600" b="1" dirty="0"/>
              <a:t>with replacement</a:t>
            </a:r>
            <a:r>
              <a:rPr lang="en-US" sz="3600" dirty="0"/>
              <a:t>, from the original sample.  (Of course, we have computer software do this!) </a:t>
            </a:r>
            <a:br>
              <a:rPr lang="en-US" sz="3600" dirty="0"/>
            </a:br>
            <a:endParaRPr lang="en-US" sz="3600" dirty="0"/>
          </a:p>
          <a:p>
            <a:pPr marL="571500" indent="-571500">
              <a:buFont typeface="Arial" panose="020B0604020202020204" pitchFamily="34" charset="0"/>
              <a:buChar char="•"/>
            </a:pPr>
            <a:r>
              <a:rPr lang="en-US" sz="3600" dirty="0"/>
              <a:t>And, each of those bootstrap samples has a sample proportion.    We collect all of those values  into what we call a bootstrap distribution for the sample proportion.   </a:t>
            </a:r>
          </a:p>
          <a:p>
            <a:pPr marL="571500" indent="-571500">
              <a:buFont typeface="Arial" panose="020B0604020202020204" pitchFamily="34" charset="0"/>
              <a:buChar char="•"/>
            </a:pPr>
            <a:r>
              <a:rPr lang="en-US" sz="3600" dirty="0"/>
              <a:t>In that distribution, we look at the middle 90% and find the endpoints to form the 90% confidence interval.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400" dirty="0">
                <a:solidFill>
                  <a:srgbClr val="005F86"/>
                </a:solidFill>
                <a:latin typeface="Benton Sans" panose="02000504020000020004" pitchFamily="2" charset="77"/>
              </a:rPr>
              <a:t> How do we ACTUALLY do it?</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62</a:t>
            </a:fld>
            <a:endParaRPr lang="en-US"/>
          </a:p>
        </p:txBody>
      </p:sp>
    </p:spTree>
    <p:extLst>
      <p:ext uri="{BB962C8B-B14F-4D97-AF65-F5344CB8AC3E}">
        <p14:creationId xmlns:p14="http://schemas.microsoft.com/office/powerpoint/2010/main" val="2138894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63</a:t>
            </a:fld>
            <a:endParaRPr lang="en-US"/>
          </a:p>
        </p:txBody>
      </p:sp>
      <p:pic>
        <p:nvPicPr>
          <p:cNvPr id="8" name="Picture 7">
            <a:extLst>
              <a:ext uri="{FF2B5EF4-FFF2-40B4-BE49-F238E27FC236}">
                <a16:creationId xmlns:a16="http://schemas.microsoft.com/office/drawing/2014/main" id="{7AABAB72-705C-482F-A763-F98BABD0D3E7}"/>
              </a:ext>
            </a:extLst>
          </p:cNvPr>
          <p:cNvPicPr>
            <a:picLocks noChangeAspect="1"/>
          </p:cNvPicPr>
          <p:nvPr/>
        </p:nvPicPr>
        <p:blipFill>
          <a:blip r:embed="rId2"/>
          <a:stretch>
            <a:fillRect/>
          </a:stretch>
        </p:blipFill>
        <p:spPr>
          <a:xfrm>
            <a:off x="748381" y="581381"/>
            <a:ext cx="7978421" cy="5508270"/>
          </a:xfrm>
          <a:prstGeom prst="rect">
            <a:avLst/>
          </a:prstGeom>
        </p:spPr>
      </p:pic>
    </p:spTree>
    <p:extLst>
      <p:ext uri="{BB962C8B-B14F-4D97-AF65-F5344CB8AC3E}">
        <p14:creationId xmlns:p14="http://schemas.microsoft.com/office/powerpoint/2010/main" val="25113757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687479" y="1129556"/>
            <a:ext cx="7768217" cy="4661644"/>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64</a:t>
            </a:fld>
            <a:endParaRPr lang="en-US"/>
          </a:p>
        </p:txBody>
      </p:sp>
      <p:pic>
        <p:nvPicPr>
          <p:cNvPr id="2050" name="Picture 2">
            <a:extLst>
              <a:ext uri="{FF2B5EF4-FFF2-40B4-BE49-F238E27FC236}">
                <a16:creationId xmlns:a16="http://schemas.microsoft.com/office/drawing/2014/main" id="{0B56A797-9B63-4BA2-B4D3-BA70A88192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70" y="552452"/>
            <a:ext cx="8914162" cy="5009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525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65</a:t>
            </a:fld>
            <a:endParaRPr lang="en-US"/>
          </a:p>
        </p:txBody>
      </p:sp>
      <p:pic>
        <p:nvPicPr>
          <p:cNvPr id="8" name="Picture 7">
            <a:extLst>
              <a:ext uri="{FF2B5EF4-FFF2-40B4-BE49-F238E27FC236}">
                <a16:creationId xmlns:a16="http://schemas.microsoft.com/office/drawing/2014/main" id="{972EBEA4-773D-4B36-8EF9-EFAB1139D883}"/>
              </a:ext>
            </a:extLst>
          </p:cNvPr>
          <p:cNvPicPr>
            <a:picLocks noChangeAspect="1"/>
          </p:cNvPicPr>
          <p:nvPr/>
        </p:nvPicPr>
        <p:blipFill>
          <a:blip r:embed="rId2"/>
          <a:stretch>
            <a:fillRect/>
          </a:stretch>
        </p:blipFill>
        <p:spPr>
          <a:xfrm>
            <a:off x="352779" y="480770"/>
            <a:ext cx="8685714" cy="4790476"/>
          </a:xfrm>
          <a:prstGeom prst="rect">
            <a:avLst/>
          </a:prstGeom>
        </p:spPr>
      </p:pic>
    </p:spTree>
    <p:extLst>
      <p:ext uri="{BB962C8B-B14F-4D97-AF65-F5344CB8AC3E}">
        <p14:creationId xmlns:p14="http://schemas.microsoft.com/office/powerpoint/2010/main" val="245035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308768" y="895093"/>
            <a:ext cx="7219525" cy="431750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66</a:t>
            </a:fld>
            <a:endParaRPr lang="en-US"/>
          </a:p>
        </p:txBody>
      </p:sp>
      <p:pic>
        <p:nvPicPr>
          <p:cNvPr id="3074" name="Picture 2">
            <a:extLst>
              <a:ext uri="{FF2B5EF4-FFF2-40B4-BE49-F238E27FC236}">
                <a16:creationId xmlns:a16="http://schemas.microsoft.com/office/drawing/2014/main" id="{BE18B770-D1D7-4C68-AAD5-4B09C43A1F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45" y="303702"/>
            <a:ext cx="8320020" cy="4666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1186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67</a:t>
            </a:fld>
            <a:endParaRPr lang="en-US"/>
          </a:p>
        </p:txBody>
      </p:sp>
      <p:pic>
        <p:nvPicPr>
          <p:cNvPr id="8" name="Picture 7">
            <a:extLst>
              <a:ext uri="{FF2B5EF4-FFF2-40B4-BE49-F238E27FC236}">
                <a16:creationId xmlns:a16="http://schemas.microsoft.com/office/drawing/2014/main" id="{8877E31C-50A4-4E08-B215-7D2A215C5BD5}"/>
              </a:ext>
            </a:extLst>
          </p:cNvPr>
          <p:cNvPicPr>
            <a:picLocks noChangeAspect="1"/>
          </p:cNvPicPr>
          <p:nvPr/>
        </p:nvPicPr>
        <p:blipFill>
          <a:blip r:embed="rId2"/>
          <a:stretch>
            <a:fillRect/>
          </a:stretch>
        </p:blipFill>
        <p:spPr>
          <a:xfrm>
            <a:off x="315395" y="405496"/>
            <a:ext cx="8561905" cy="5085714"/>
          </a:xfrm>
          <a:prstGeom prst="rect">
            <a:avLst/>
          </a:prstGeom>
        </p:spPr>
      </p:pic>
    </p:spTree>
    <p:extLst>
      <p:ext uri="{BB962C8B-B14F-4D97-AF65-F5344CB8AC3E}">
        <p14:creationId xmlns:p14="http://schemas.microsoft.com/office/powerpoint/2010/main" val="11427836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68</a:t>
            </a:fld>
            <a:endParaRPr lang="en-US"/>
          </a:p>
        </p:txBody>
      </p:sp>
      <p:pic>
        <p:nvPicPr>
          <p:cNvPr id="8" name="Picture 7">
            <a:extLst>
              <a:ext uri="{FF2B5EF4-FFF2-40B4-BE49-F238E27FC236}">
                <a16:creationId xmlns:a16="http://schemas.microsoft.com/office/drawing/2014/main" id="{100FE460-357C-4844-BDC7-E3E97D232D50}"/>
              </a:ext>
            </a:extLst>
          </p:cNvPr>
          <p:cNvPicPr>
            <a:picLocks noChangeAspect="1"/>
          </p:cNvPicPr>
          <p:nvPr/>
        </p:nvPicPr>
        <p:blipFill>
          <a:blip r:embed="rId2"/>
          <a:stretch>
            <a:fillRect/>
          </a:stretch>
        </p:blipFill>
        <p:spPr>
          <a:xfrm>
            <a:off x="502205" y="353763"/>
            <a:ext cx="8074713" cy="5378822"/>
          </a:xfrm>
          <a:prstGeom prst="rect">
            <a:avLst/>
          </a:prstGeom>
        </p:spPr>
      </p:pic>
    </p:spTree>
    <p:extLst>
      <p:ext uri="{BB962C8B-B14F-4D97-AF65-F5344CB8AC3E}">
        <p14:creationId xmlns:p14="http://schemas.microsoft.com/office/powerpoint/2010/main" val="2691336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Autofit/>
          </a:bodyPr>
          <a:lstStyle/>
          <a:p>
            <a:pPr marL="342900" indent="-342900">
              <a:buFont typeface="Arial" panose="020B0604020202020204" pitchFamily="34" charset="0"/>
              <a:buChar char="•"/>
            </a:pPr>
            <a:r>
              <a:rPr lang="en-US" sz="3000" dirty="0"/>
              <a:t>Estimate the population proportion of college students at that university who would rate such an experience unpleasant.</a:t>
            </a:r>
          </a:p>
          <a:p>
            <a:pPr marL="342900" indent="-342900">
              <a:buFont typeface="Arial" panose="020B0604020202020204" pitchFamily="34" charset="0"/>
              <a:buChar char="•"/>
            </a:pPr>
            <a:r>
              <a:rPr lang="en-US" sz="3000" b="1" dirty="0"/>
              <a:t>Answer:  </a:t>
            </a:r>
            <a:r>
              <a:rPr lang="en-US" sz="3000" dirty="0"/>
              <a:t>I have 90% confidence that the population proportion of students who are uncomfortable in this situation is between 0.36 and 0.68.</a:t>
            </a:r>
          </a:p>
          <a:p>
            <a:pPr marL="342900" indent="-342900">
              <a:buFont typeface="Arial" panose="020B0604020202020204" pitchFamily="34" charset="0"/>
              <a:buChar char="•"/>
            </a:pPr>
            <a:r>
              <a:rPr lang="en-US" dirty="0"/>
              <a:t>Assumptions we’re making for this conclusion:</a:t>
            </a:r>
          </a:p>
          <a:p>
            <a:pPr marL="800089" lvl="1" indent="-342900">
              <a:buFont typeface="Arial" panose="020B0604020202020204" pitchFamily="34" charset="0"/>
              <a:buChar char="•"/>
            </a:pPr>
            <a:r>
              <a:rPr lang="en-US" sz="2400" dirty="0"/>
              <a:t>The students in the study are, essentially, a random sample of students at that university.</a:t>
            </a:r>
          </a:p>
          <a:p>
            <a:pPr marL="800089" lvl="1" indent="-342900">
              <a:buFont typeface="Arial" panose="020B0604020202020204" pitchFamily="34" charset="0"/>
              <a:buChar char="•"/>
            </a:pPr>
            <a:r>
              <a:rPr lang="en-US" sz="2400" dirty="0"/>
              <a:t>The study was designed appropriately (e.g. all the students were treated in the same way, etc.)</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rPr>
              <a:t>Conclusion for estimating a parameter</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69</a:t>
            </a:fld>
            <a:endParaRPr lang="en-US"/>
          </a:p>
        </p:txBody>
      </p:sp>
    </p:spTree>
    <p:extLst>
      <p:ext uri="{BB962C8B-B14F-4D97-AF65-F5344CB8AC3E}">
        <p14:creationId xmlns:p14="http://schemas.microsoft.com/office/powerpoint/2010/main" val="99044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321549" cy="4502897"/>
          </a:xfrm>
        </p:spPr>
        <p:txBody>
          <a:bodyPr>
            <a:normAutofit fontScale="70000" lnSpcReduction="20000"/>
          </a:bodyPr>
          <a:lstStyle/>
          <a:p>
            <a:pPr marL="1200139" lvl="1" indent="-742950">
              <a:spcAft>
                <a:spcPts val="1200"/>
              </a:spcAft>
              <a:buFont typeface="Arial" panose="020B0604020202020204" pitchFamily="34" charset="0"/>
              <a:buChar char="•"/>
            </a:pPr>
            <a:r>
              <a:rPr lang="en-US" sz="3600" dirty="0">
                <a:solidFill>
                  <a:srgbClr val="62686B"/>
                </a:solidFill>
                <a:latin typeface="Benton Sans" panose="02000504020000020004" pitchFamily="2" charset="77"/>
              </a:rPr>
              <a:t>How can we answer this using probability calculations and/or statistical methods?   </a:t>
            </a:r>
          </a:p>
          <a:p>
            <a:pPr marL="1200139" lvl="1" indent="-742950">
              <a:spcAft>
                <a:spcPts val="1200"/>
              </a:spcAft>
              <a:buFont typeface="Arial" panose="020B0604020202020204" pitchFamily="34" charset="0"/>
              <a:buChar char="•"/>
            </a:pPr>
            <a:r>
              <a:rPr lang="en-US" sz="3600" dirty="0">
                <a:solidFill>
                  <a:srgbClr val="62686B"/>
                </a:solidFill>
                <a:latin typeface="Benton Sans" panose="02000504020000020004" pitchFamily="2" charset="77"/>
              </a:rPr>
              <a:t>What methods?</a:t>
            </a:r>
          </a:p>
          <a:p>
            <a:pPr marL="1200139" lvl="1" indent="-742950">
              <a:spcAft>
                <a:spcPts val="1200"/>
              </a:spcAft>
              <a:buFont typeface="Arial" panose="020B0604020202020204" pitchFamily="34" charset="0"/>
              <a:buChar char="•"/>
            </a:pPr>
            <a:r>
              <a:rPr lang="en-US" sz="3600" dirty="0">
                <a:solidFill>
                  <a:srgbClr val="62686B"/>
                </a:solidFill>
                <a:latin typeface="Benton Sans" panose="02000504020000020004" pitchFamily="2" charset="77"/>
              </a:rPr>
              <a:t>What additional assumptions are needed about the way the study was conducted  to use those methods? </a:t>
            </a:r>
          </a:p>
          <a:p>
            <a:pPr marL="1200139" lvl="1" indent="-742950">
              <a:spcAft>
                <a:spcPts val="1200"/>
              </a:spcAft>
              <a:buFont typeface="Arial" panose="020B0604020202020204" pitchFamily="34" charset="0"/>
              <a:buChar char="•"/>
            </a:pPr>
            <a:r>
              <a:rPr lang="en-US" sz="3600" dirty="0">
                <a:solidFill>
                  <a:srgbClr val="62686B"/>
                </a:solidFill>
                <a:latin typeface="Benton Sans" panose="02000504020000020004" pitchFamily="2" charset="77"/>
              </a:rPr>
              <a:t>How “robust” is our answer against slight deviations from each of these conditions? </a:t>
            </a:r>
            <a:br>
              <a:rPr lang="en-US" sz="3600" dirty="0">
                <a:solidFill>
                  <a:srgbClr val="62686B"/>
                </a:solidFill>
                <a:latin typeface="Benton Sans" panose="02000504020000020004" pitchFamily="2" charset="77"/>
              </a:rPr>
            </a:br>
            <a:r>
              <a:rPr lang="en-US" sz="3600" dirty="0">
                <a:solidFill>
                  <a:srgbClr val="62686B"/>
                </a:solidFill>
                <a:latin typeface="Benton Sans" panose="02000504020000020004" pitchFamily="2" charset="77"/>
              </a:rPr>
              <a:t>(And how do we measure “robust” and “slight?”)  </a:t>
            </a:r>
            <a:br>
              <a:rPr lang="en-US" sz="3600" dirty="0">
                <a:solidFill>
                  <a:srgbClr val="62686B"/>
                </a:solidFill>
                <a:latin typeface="Benton Sans" panose="02000504020000020004" pitchFamily="2" charset="77"/>
              </a:rPr>
            </a:br>
            <a:br>
              <a:rPr lang="en-US" sz="3600" dirty="0">
                <a:solidFill>
                  <a:srgbClr val="62686B"/>
                </a:solidFill>
                <a:latin typeface="Benton Sans" panose="02000504020000020004" pitchFamily="2" charset="77"/>
              </a:rPr>
            </a:br>
            <a:r>
              <a:rPr lang="en-US" sz="3600" dirty="0">
                <a:solidFill>
                  <a:srgbClr val="62686B"/>
                </a:solidFill>
                <a:latin typeface="Benton Sans" panose="02000504020000020004" pitchFamily="2" charset="77"/>
              </a:rPr>
              <a:t> </a:t>
            </a:r>
            <a:endParaRPr lang="en-US" sz="2800" dirty="0">
              <a:solidFill>
                <a:srgbClr val="62686B"/>
              </a:solidFill>
              <a:latin typeface="Benton Sans" panose="02000504020000020004" pitchFamily="2" charset="77"/>
            </a:endParaRP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7" y="564778"/>
            <a:ext cx="8031433" cy="755275"/>
          </a:xfrm>
        </p:spPr>
        <p:txBody>
          <a:bodyPr>
            <a:normAutofit/>
          </a:bodyPr>
          <a:lstStyle/>
          <a:p>
            <a:r>
              <a:rPr lang="en-US" sz="3600" dirty="0">
                <a:solidFill>
                  <a:srgbClr val="005F86"/>
                </a:solidFill>
                <a:latin typeface="Benton Sans" panose="02000504020000020004" pitchFamily="2" charset="77"/>
              </a:rPr>
              <a:t>Using Probability to Address These</a:t>
            </a:r>
            <a:endParaRPr lang="en-US" sz="3600" strike="sngStrike" dirty="0">
              <a:solidFill>
                <a:srgbClr val="333F48"/>
              </a:solidFill>
              <a:latin typeface="Benton Sans" panose="02000504020000020004"/>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F7BAF962-3C48-48EB-BCE0-AD1E66B50E1A}"/>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7EEE2CF9-F878-47C7-B7E5-7902F8788216}"/>
              </a:ext>
            </a:extLst>
          </p:cNvPr>
          <p:cNvSpPr>
            <a:spLocks noGrp="1"/>
          </p:cNvSpPr>
          <p:nvPr>
            <p:ph type="sldNum" sz="quarter" idx="12"/>
          </p:nvPr>
        </p:nvSpPr>
        <p:spPr/>
        <p:txBody>
          <a:bodyPr/>
          <a:lstStyle/>
          <a:p>
            <a:fld id="{FE7B70DE-835E-0A4B-A5EF-3E97D16812BD}" type="slidenum">
              <a:rPr lang="en-US" smtClean="0"/>
              <a:t>7</a:t>
            </a:fld>
            <a:endParaRPr lang="en-US"/>
          </a:p>
        </p:txBody>
      </p:sp>
    </p:spTree>
    <p:extLst>
      <p:ext uri="{BB962C8B-B14F-4D97-AF65-F5344CB8AC3E}">
        <p14:creationId xmlns:p14="http://schemas.microsoft.com/office/powerpoint/2010/main" val="28860621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BCF2-8AF9-4DE1-B0C3-E6AF53A0162F}"/>
              </a:ext>
            </a:extLst>
          </p:cNvPr>
          <p:cNvSpPr>
            <a:spLocks noGrp="1"/>
          </p:cNvSpPr>
          <p:nvPr>
            <p:ph type="ctrTitle"/>
          </p:nvPr>
        </p:nvSpPr>
        <p:spPr/>
        <p:txBody>
          <a:bodyPr/>
          <a:lstStyle/>
          <a:p>
            <a:r>
              <a:rPr lang="en-US" dirty="0"/>
              <a:t>Meaning of a Confidence Interval</a:t>
            </a:r>
          </a:p>
        </p:txBody>
      </p:sp>
      <p:sp>
        <p:nvSpPr>
          <p:cNvPr id="3" name="Subtitle 2">
            <a:extLst>
              <a:ext uri="{FF2B5EF4-FFF2-40B4-BE49-F238E27FC236}">
                <a16:creationId xmlns:a16="http://schemas.microsoft.com/office/drawing/2014/main" id="{6379F88B-E1D5-41D3-BC8D-AB088A9BEEA0}"/>
              </a:ext>
            </a:extLst>
          </p:cNvPr>
          <p:cNvSpPr>
            <a:spLocks noGrp="1"/>
          </p:cNvSpPr>
          <p:nvPr>
            <p:ph type="subTitle" idx="1"/>
          </p:nvPr>
        </p:nvSpPr>
        <p:spPr/>
        <p:txBody>
          <a:bodyPr/>
          <a:lstStyle/>
          <a:p>
            <a:endParaRPr lang="en-US"/>
          </a:p>
        </p:txBody>
      </p:sp>
      <p:sp>
        <p:nvSpPr>
          <p:cNvPr id="4" name="Footer Placeholder 3">
            <a:extLst>
              <a:ext uri="{FF2B5EF4-FFF2-40B4-BE49-F238E27FC236}">
                <a16:creationId xmlns:a16="http://schemas.microsoft.com/office/drawing/2014/main" id="{A2AD7C1C-1F5F-48CF-B892-714A85B781C7}"/>
              </a:ext>
            </a:extLst>
          </p:cNvPr>
          <p:cNvSpPr>
            <a:spLocks noGrp="1"/>
          </p:cNvSpPr>
          <p:nvPr>
            <p:ph type="ftr" sz="quarter" idx="11"/>
          </p:nvPr>
        </p:nvSpPr>
        <p:spPr/>
        <p:txBody>
          <a:bodyPr/>
          <a:lstStyle/>
          <a:p>
            <a:r>
              <a:rPr lang="en-US"/>
              <a:t>Chapter 4</a:t>
            </a:r>
          </a:p>
        </p:txBody>
      </p:sp>
      <p:sp>
        <p:nvSpPr>
          <p:cNvPr id="5" name="Slide Number Placeholder 4">
            <a:extLst>
              <a:ext uri="{FF2B5EF4-FFF2-40B4-BE49-F238E27FC236}">
                <a16:creationId xmlns:a16="http://schemas.microsoft.com/office/drawing/2014/main" id="{165CD6D7-10E0-488D-80A2-41737A06AB41}"/>
              </a:ext>
            </a:extLst>
          </p:cNvPr>
          <p:cNvSpPr>
            <a:spLocks noGrp="1"/>
          </p:cNvSpPr>
          <p:nvPr>
            <p:ph type="sldNum" sz="quarter" idx="12"/>
          </p:nvPr>
        </p:nvSpPr>
        <p:spPr/>
        <p:txBody>
          <a:bodyPr/>
          <a:lstStyle/>
          <a:p>
            <a:fld id="{FE7B70DE-835E-0A4B-A5EF-3E97D16812BD}" type="slidenum">
              <a:rPr lang="en-US" smtClean="0"/>
              <a:t>70</a:t>
            </a:fld>
            <a:endParaRPr lang="en-US"/>
          </a:p>
        </p:txBody>
      </p:sp>
    </p:spTree>
    <p:extLst>
      <p:ext uri="{BB962C8B-B14F-4D97-AF65-F5344CB8AC3E}">
        <p14:creationId xmlns:p14="http://schemas.microsoft.com/office/powerpoint/2010/main" val="593524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92500" lnSpcReduction="20000"/>
          </a:bodyPr>
          <a:lstStyle/>
          <a:p>
            <a:r>
              <a:rPr lang="en-US" sz="3600" dirty="0"/>
              <a:t>It is important not to get too focused on the actual endpoints of the confidence interval. </a:t>
            </a:r>
            <a:br>
              <a:rPr lang="en-US" sz="3600" dirty="0"/>
            </a:br>
            <a:endParaRPr lang="en-US" sz="3600" dirty="0"/>
          </a:p>
          <a:p>
            <a:r>
              <a:rPr lang="en-US" sz="3600" dirty="0"/>
              <a:t>The 90% confidence in our result is, essentially, a confidence in the process giving us an interval that, when the process is repeated, the probability that the interval contains the true population parameter is 90%.</a:t>
            </a:r>
          </a:p>
          <a:p>
            <a:endParaRPr lang="en-US" sz="3600" dirty="0"/>
          </a:p>
          <a:p>
            <a:r>
              <a:rPr lang="en-US" sz="3600" dirty="0"/>
              <a:t>Following are illustrations of the meaning of this.   </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a:solidFill>
                  <a:srgbClr val="005F86"/>
                </a:solidFill>
              </a:rPr>
              <a:t>Possible misunderstanding</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71</a:t>
            </a:fld>
            <a:endParaRPr lang="en-US"/>
          </a:p>
        </p:txBody>
      </p:sp>
    </p:spTree>
    <p:extLst>
      <p:ext uri="{BB962C8B-B14F-4D97-AF65-F5344CB8AC3E}">
        <p14:creationId xmlns:p14="http://schemas.microsoft.com/office/powerpoint/2010/main" val="1989808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fontScale="92500" lnSpcReduction="10000"/>
          </a:bodyPr>
          <a:lstStyle/>
          <a:p>
            <a:pPr marL="571500" indent="-571500">
              <a:buFont typeface="Arial" panose="020B0604020202020204" pitchFamily="34" charset="0"/>
              <a:buChar char="•"/>
            </a:pPr>
            <a:r>
              <a:rPr lang="en-US" sz="3600" dirty="0"/>
              <a:t>Notice that EVERY value we generate in a sampling distribution is a value that might have occurred for our dataset.   </a:t>
            </a:r>
          </a:p>
          <a:p>
            <a:pPr marL="571500" indent="-571500">
              <a:buFont typeface="Arial" panose="020B0604020202020204" pitchFamily="34" charset="0"/>
              <a:buChar char="•"/>
            </a:pPr>
            <a:r>
              <a:rPr lang="en-US" sz="3600" dirty="0"/>
              <a:t>Thus every value in the sampling distribution could be the center of a confidence interval for the parameter.   </a:t>
            </a:r>
          </a:p>
          <a:p>
            <a:pPr marL="571500" indent="-571500">
              <a:buFont typeface="Arial" panose="020B0604020202020204" pitchFamily="34" charset="0"/>
              <a:buChar char="•"/>
            </a:pPr>
            <a:r>
              <a:rPr lang="en-US" sz="3600" dirty="0"/>
              <a:t>Some of those values are far out in the tail of the sampling </a:t>
            </a:r>
            <a:r>
              <a:rPr lang="en-US" sz="3600" dirty="0" err="1"/>
              <a:t>dist’n</a:t>
            </a:r>
            <a:r>
              <a:rPr lang="en-US" sz="3600" dirty="0"/>
              <a:t>, so confidence intervals from them </a:t>
            </a:r>
            <a:r>
              <a:rPr lang="en-US" sz="3600" b="1" dirty="0"/>
              <a:t>do not contain </a:t>
            </a:r>
            <a:r>
              <a:rPr lang="en-US" sz="3600" dirty="0"/>
              <a:t>the actual population proportion.</a:t>
            </a: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600" dirty="0">
                <a:solidFill>
                  <a:srgbClr val="005F86"/>
                </a:solidFill>
              </a:rPr>
              <a:t>Illustrating the meaning of a CI.</a:t>
            </a:r>
            <a:endParaRPr lang="en-US" sz="3400" dirty="0">
              <a:solidFill>
                <a:srgbClr val="333F48"/>
              </a:solidFill>
              <a:latin typeface="Benton Sans" panose="02000504020000020004" pitchFamily="2" charset="77"/>
            </a:endParaRP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72</a:t>
            </a:fld>
            <a:endParaRPr lang="en-US"/>
          </a:p>
        </p:txBody>
      </p:sp>
    </p:spTree>
    <p:extLst>
      <p:ext uri="{BB962C8B-B14F-4D97-AF65-F5344CB8AC3E}">
        <p14:creationId xmlns:p14="http://schemas.microsoft.com/office/powerpoint/2010/main" val="36806830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449137" y="1002273"/>
            <a:ext cx="7910985" cy="4477778"/>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73</a:t>
            </a:fld>
            <a:endParaRPr lang="en-US"/>
          </a:p>
        </p:txBody>
      </p:sp>
      <p:pic>
        <p:nvPicPr>
          <p:cNvPr id="4098" name="Picture 2">
            <a:extLst>
              <a:ext uri="{FF2B5EF4-FFF2-40B4-BE49-F238E27FC236}">
                <a16:creationId xmlns:a16="http://schemas.microsoft.com/office/drawing/2014/main" id="{3E9BFE6F-A60A-46E5-84CE-C05D6FC3A7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411" y="351692"/>
            <a:ext cx="8723589" cy="4963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5284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pPr marL="342900" indent="-342900">
              <a:buFont typeface="Arial" panose="020B0604020202020204" pitchFamily="34" charset="0"/>
              <a:buChar char="•"/>
            </a:pPr>
            <a:r>
              <a:rPr lang="en-US" sz="2000" dirty="0">
                <a:solidFill>
                  <a:srgbClr val="62686B"/>
                </a:solidFill>
                <a:latin typeface="Benton Sans" panose="02000504020000020004" pitchFamily="2" charset="77"/>
              </a:rPr>
              <a:t>I generated only ten replications from this sampling distribution.</a:t>
            </a:r>
          </a:p>
          <a:p>
            <a:pPr marL="342900" indent="-342900">
              <a:buFont typeface="Arial" panose="020B0604020202020204" pitchFamily="34" charset="0"/>
              <a:buChar char="•"/>
            </a:pPr>
            <a:r>
              <a:rPr lang="en-US" sz="2000" dirty="0">
                <a:solidFill>
                  <a:srgbClr val="62686B"/>
                </a:solidFill>
                <a:latin typeface="Benton Sans" panose="02000504020000020004" pitchFamily="2" charset="77"/>
              </a:rPr>
              <a:t>I identified a particular one of those replications – the one with the largest value.</a:t>
            </a:r>
          </a:p>
          <a:p>
            <a:pPr marL="342900" indent="-342900">
              <a:buFont typeface="Arial" panose="020B0604020202020204" pitchFamily="34" charset="0"/>
              <a:buChar char="•"/>
            </a:pPr>
            <a:r>
              <a:rPr lang="en-US" sz="2000" dirty="0">
                <a:solidFill>
                  <a:srgbClr val="62686B"/>
                </a:solidFill>
                <a:latin typeface="Benton Sans" panose="02000504020000020004" pitchFamily="2" charset="77"/>
              </a:rPr>
              <a:t>I chose to display the confidence intervals (right top instead of the data table.)</a:t>
            </a:r>
          </a:p>
          <a:p>
            <a:pPr marL="342900" indent="-342900">
              <a:buFont typeface="Arial" panose="020B0604020202020204" pitchFamily="34" charset="0"/>
              <a:buChar char="•"/>
            </a:pPr>
            <a:r>
              <a:rPr lang="en-US" sz="2000" dirty="0">
                <a:solidFill>
                  <a:srgbClr val="62686B"/>
                </a:solidFill>
                <a:latin typeface="Benton Sans" panose="02000504020000020004" pitchFamily="2" charset="77"/>
              </a:rPr>
              <a:t>I looked at the confidence interval that has the largest values in it, because that comes from the largest value in the displayed values in the sampling </a:t>
            </a:r>
            <a:r>
              <a:rPr lang="en-US" sz="2000" dirty="0" err="1">
                <a:solidFill>
                  <a:srgbClr val="62686B"/>
                </a:solidFill>
                <a:latin typeface="Benton Sans" panose="02000504020000020004" pitchFamily="2" charset="77"/>
              </a:rPr>
              <a:t>dist’n</a:t>
            </a:r>
            <a:r>
              <a:rPr lang="en-US" sz="2000" dirty="0">
                <a:solidFill>
                  <a:srgbClr val="62686B"/>
                </a:solidFill>
                <a:latin typeface="Benton Sans" panose="02000504020000020004" pitchFamily="2" charset="77"/>
              </a:rPr>
              <a:t>.</a:t>
            </a:r>
          </a:p>
          <a:p>
            <a:pPr marL="342900" indent="-342900">
              <a:buFont typeface="Arial" panose="020B0604020202020204" pitchFamily="34" charset="0"/>
              <a:buChar char="•"/>
            </a:pPr>
            <a:r>
              <a:rPr lang="en-US" sz="2000" dirty="0">
                <a:solidFill>
                  <a:srgbClr val="62686B"/>
                </a:solidFill>
                <a:latin typeface="Benton Sans" panose="02000504020000020004" pitchFamily="2" charset="77"/>
              </a:rPr>
              <a:t>I chose to display 90% confidence intervals.</a:t>
            </a:r>
          </a:p>
          <a:p>
            <a:pPr marL="342900" indent="-342900">
              <a:buFont typeface="Arial" panose="020B0604020202020204" pitchFamily="34" charset="0"/>
              <a:buChar char="•"/>
            </a:pPr>
            <a:r>
              <a:rPr lang="en-US" sz="2000" dirty="0">
                <a:solidFill>
                  <a:srgbClr val="62686B"/>
                </a:solidFill>
                <a:latin typeface="Benton Sans" panose="02000504020000020004" pitchFamily="2" charset="77"/>
              </a:rPr>
              <a:t>I noticed that 70% of these ten intervals contain the population parameter (in a tiny display box) and obviously 3 out of 10 do not, when I look at the picture.</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400" dirty="0">
                <a:solidFill>
                  <a:srgbClr val="005F86"/>
                </a:solidFill>
                <a:latin typeface="Benton Sans" panose="02000504020000020004" pitchFamily="2" charset="77"/>
              </a:rPr>
              <a:t>Specific Illustration of Meaning of a CI</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74</a:t>
            </a:fld>
            <a:endParaRPr lang="en-US"/>
          </a:p>
        </p:txBody>
      </p:sp>
    </p:spTree>
    <p:extLst>
      <p:ext uri="{BB962C8B-B14F-4D97-AF65-F5344CB8AC3E}">
        <p14:creationId xmlns:p14="http://schemas.microsoft.com/office/powerpoint/2010/main" val="164772767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400" dirty="0">
                <a:solidFill>
                  <a:srgbClr val="005F86"/>
                </a:solidFill>
                <a:latin typeface="Benton Sans" panose="02000504020000020004" pitchFamily="2" charset="77"/>
              </a:rPr>
              <a:t>Another illustration of the same.</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75</a:t>
            </a:fld>
            <a:endParaRPr lang="en-US"/>
          </a:p>
        </p:txBody>
      </p:sp>
      <p:pic>
        <p:nvPicPr>
          <p:cNvPr id="8" name="Picture 7">
            <a:extLst>
              <a:ext uri="{FF2B5EF4-FFF2-40B4-BE49-F238E27FC236}">
                <a16:creationId xmlns:a16="http://schemas.microsoft.com/office/drawing/2014/main" id="{BDAA1AD5-40FE-4D78-B8B1-8B18219FA8E6}"/>
              </a:ext>
            </a:extLst>
          </p:cNvPr>
          <p:cNvPicPr>
            <a:picLocks noChangeAspect="1"/>
          </p:cNvPicPr>
          <p:nvPr/>
        </p:nvPicPr>
        <p:blipFill>
          <a:blip r:embed="rId2"/>
          <a:stretch>
            <a:fillRect/>
          </a:stretch>
        </p:blipFill>
        <p:spPr>
          <a:xfrm>
            <a:off x="258252" y="1165842"/>
            <a:ext cx="8619048" cy="4923809"/>
          </a:xfrm>
          <a:prstGeom prst="rect">
            <a:avLst/>
          </a:prstGeom>
        </p:spPr>
      </p:pic>
    </p:spTree>
    <p:extLst>
      <p:ext uri="{BB962C8B-B14F-4D97-AF65-F5344CB8AC3E}">
        <p14:creationId xmlns:p14="http://schemas.microsoft.com/office/powerpoint/2010/main" val="300279624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642411" cy="661987"/>
          </a:xfrm>
        </p:spPr>
        <p:txBody>
          <a:bodyPr>
            <a:normAutofit fontScale="90000"/>
          </a:bodyPr>
          <a:lstStyle/>
          <a:p>
            <a:r>
              <a:rPr lang="en-US" sz="3400" dirty="0">
                <a:solidFill>
                  <a:srgbClr val="333F48"/>
                </a:solidFill>
                <a:latin typeface="Benton Sans" panose="02000504020000020004" pitchFamily="2" charset="77"/>
              </a:rPr>
              <a:t>  </a:t>
            </a:r>
            <a:br>
              <a:rPr lang="en-US" sz="3400" dirty="0">
                <a:solidFill>
                  <a:srgbClr val="333F48"/>
                </a:solidFill>
                <a:latin typeface="Benton Sans" panose="02000504020000020004" pitchFamily="2" charset="77"/>
              </a:rPr>
            </a:br>
            <a:br>
              <a:rPr lang="en-US" sz="3400" dirty="0">
                <a:solidFill>
                  <a:srgbClr val="333F48"/>
                </a:solidFill>
                <a:latin typeface="Benton Sans" panose="02000504020000020004" pitchFamily="2" charset="77"/>
              </a:rPr>
            </a:br>
            <a:br>
              <a:rPr lang="en-US" sz="3400" dirty="0">
                <a:solidFill>
                  <a:srgbClr val="333F48"/>
                </a:solidFill>
                <a:latin typeface="Benton Sans" panose="02000504020000020004" pitchFamily="2" charset="77"/>
              </a:rPr>
            </a:br>
            <a:r>
              <a:rPr lang="en-US" sz="3400" dirty="0">
                <a:solidFill>
                  <a:srgbClr val="333F48"/>
                </a:solidFill>
                <a:latin typeface="Benton Sans" panose="02000504020000020004" pitchFamily="2" charset="77"/>
              </a:rPr>
              <a:t> </a:t>
            </a:r>
            <a:br>
              <a:rPr lang="en-US" sz="3400" dirty="0">
                <a:solidFill>
                  <a:srgbClr val="333F48"/>
                </a:solidFill>
                <a:latin typeface="Benton Sans" panose="02000504020000020004" pitchFamily="2" charset="77"/>
              </a:rPr>
            </a:br>
            <a:r>
              <a:rPr lang="en-US" sz="3400" dirty="0">
                <a:solidFill>
                  <a:srgbClr val="005F86"/>
                </a:solidFill>
                <a:latin typeface="Benton Sans" panose="02000504020000020004" pitchFamily="2" charset="77"/>
              </a:rPr>
              <a:t>A third illustration of the same</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76</a:t>
            </a:fld>
            <a:endParaRPr lang="en-US"/>
          </a:p>
        </p:txBody>
      </p:sp>
      <p:pic>
        <p:nvPicPr>
          <p:cNvPr id="8" name="Picture 7">
            <a:extLst>
              <a:ext uri="{FF2B5EF4-FFF2-40B4-BE49-F238E27FC236}">
                <a16:creationId xmlns:a16="http://schemas.microsoft.com/office/drawing/2014/main" id="{72C4E865-F016-429C-89E3-6052EC4E184B}"/>
              </a:ext>
            </a:extLst>
          </p:cNvPr>
          <p:cNvPicPr>
            <a:picLocks noChangeAspect="1"/>
          </p:cNvPicPr>
          <p:nvPr/>
        </p:nvPicPr>
        <p:blipFill>
          <a:blip r:embed="rId2"/>
          <a:stretch>
            <a:fillRect/>
          </a:stretch>
        </p:blipFill>
        <p:spPr>
          <a:xfrm>
            <a:off x="535396" y="1586754"/>
            <a:ext cx="8495238" cy="4914286"/>
          </a:xfrm>
          <a:prstGeom prst="rect">
            <a:avLst/>
          </a:prstGeom>
        </p:spPr>
      </p:pic>
    </p:spTree>
    <p:extLst>
      <p:ext uri="{BB962C8B-B14F-4D97-AF65-F5344CB8AC3E}">
        <p14:creationId xmlns:p14="http://schemas.microsoft.com/office/powerpoint/2010/main" val="92231637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a:bodyPr>
          <a:lstStyle/>
          <a:p>
            <a:r>
              <a:rPr lang="en-US" sz="3600" dirty="0">
                <a:solidFill>
                  <a:srgbClr val="62686B"/>
                </a:solidFill>
                <a:latin typeface="Benton Sans" panose="02000504020000020004" pitchFamily="2" charset="77"/>
              </a:rPr>
              <a:t> </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400" dirty="0">
                <a:solidFill>
                  <a:srgbClr val="005F86"/>
                </a:solidFill>
                <a:latin typeface="Benton Sans" panose="02000504020000020004" pitchFamily="2" charset="77"/>
              </a:rPr>
              <a:t>A fourth illustration with 100 CIs</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77</a:t>
            </a:fld>
            <a:endParaRPr lang="en-US"/>
          </a:p>
        </p:txBody>
      </p:sp>
      <p:pic>
        <p:nvPicPr>
          <p:cNvPr id="8" name="Picture 7">
            <a:extLst>
              <a:ext uri="{FF2B5EF4-FFF2-40B4-BE49-F238E27FC236}">
                <a16:creationId xmlns:a16="http://schemas.microsoft.com/office/drawing/2014/main" id="{052C5A40-57E7-425D-9A11-751F5C75205D}"/>
              </a:ext>
            </a:extLst>
          </p:cNvPr>
          <p:cNvPicPr>
            <a:picLocks noChangeAspect="1"/>
          </p:cNvPicPr>
          <p:nvPr/>
        </p:nvPicPr>
        <p:blipFill>
          <a:blip r:embed="rId2"/>
          <a:stretch>
            <a:fillRect/>
          </a:stretch>
        </p:blipFill>
        <p:spPr>
          <a:xfrm>
            <a:off x="286824" y="1261096"/>
            <a:ext cx="8590476" cy="4961905"/>
          </a:xfrm>
          <a:prstGeom prst="rect">
            <a:avLst/>
          </a:prstGeom>
        </p:spPr>
      </p:pic>
    </p:spTree>
    <p:extLst>
      <p:ext uri="{BB962C8B-B14F-4D97-AF65-F5344CB8AC3E}">
        <p14:creationId xmlns:p14="http://schemas.microsoft.com/office/powerpoint/2010/main" val="36122405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8312149" cy="4502897"/>
          </a:xfrm>
        </p:spPr>
        <p:txBody>
          <a:bodyPr>
            <a:normAutofit lnSpcReduction="10000"/>
          </a:bodyPr>
          <a:lstStyle/>
          <a:p>
            <a:pPr marL="571500" indent="-571500">
              <a:buFont typeface="Arial" panose="020B0604020202020204" pitchFamily="34" charset="0"/>
              <a:buChar char="•"/>
            </a:pPr>
            <a:r>
              <a:rPr lang="en-US" sz="3600" dirty="0">
                <a:solidFill>
                  <a:srgbClr val="62686B"/>
                </a:solidFill>
                <a:latin typeface="Benton Sans" panose="02000504020000020004" pitchFamily="2" charset="77"/>
              </a:rPr>
              <a:t>If we carry out the process of taking a sample from the </a:t>
            </a:r>
            <a:r>
              <a:rPr lang="en-US" sz="3600" dirty="0" err="1">
                <a:solidFill>
                  <a:srgbClr val="62686B"/>
                </a:solidFill>
                <a:latin typeface="Benton Sans" panose="02000504020000020004" pitchFamily="2" charset="77"/>
              </a:rPr>
              <a:t>pop’n</a:t>
            </a:r>
            <a:r>
              <a:rPr lang="en-US" sz="3600" dirty="0">
                <a:solidFill>
                  <a:srgbClr val="62686B"/>
                </a:solidFill>
                <a:latin typeface="Benton Sans" panose="02000504020000020004" pitchFamily="2" charset="77"/>
              </a:rPr>
              <a:t>, computing the statistic value from it, and forming a 90% confidence interval with that value in the center </a:t>
            </a:r>
          </a:p>
          <a:p>
            <a:r>
              <a:rPr lang="en-US" sz="3600" dirty="0">
                <a:solidFill>
                  <a:srgbClr val="62686B"/>
                </a:solidFill>
                <a:latin typeface="Benton Sans" panose="02000504020000020004" pitchFamily="2" charset="77"/>
              </a:rPr>
              <a:t>Then</a:t>
            </a:r>
          </a:p>
          <a:p>
            <a:pPr marL="571500" indent="-571500">
              <a:buFont typeface="Arial" panose="020B0604020202020204" pitchFamily="34" charset="0"/>
              <a:buChar char="•"/>
            </a:pPr>
            <a:r>
              <a:rPr lang="en-US" sz="3600" dirty="0">
                <a:solidFill>
                  <a:srgbClr val="62686B"/>
                </a:solidFill>
                <a:latin typeface="Benton Sans" panose="02000504020000020004" pitchFamily="2" charset="77"/>
              </a:rPr>
              <a:t>On the average, 90% of the resulting intervals will contain the actual </a:t>
            </a:r>
            <a:r>
              <a:rPr lang="en-US" sz="3600" dirty="0" err="1">
                <a:solidFill>
                  <a:srgbClr val="62686B"/>
                </a:solidFill>
                <a:latin typeface="Benton Sans" panose="02000504020000020004" pitchFamily="2" charset="77"/>
              </a:rPr>
              <a:t>pop’n</a:t>
            </a:r>
            <a:r>
              <a:rPr lang="en-US" sz="3600" dirty="0">
                <a:solidFill>
                  <a:srgbClr val="62686B"/>
                </a:solidFill>
                <a:latin typeface="Benton Sans" panose="02000504020000020004" pitchFamily="2" charset="77"/>
              </a:rPr>
              <a:t> parameter.</a:t>
            </a: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400" dirty="0">
                <a:solidFill>
                  <a:srgbClr val="005F86"/>
                </a:solidFill>
                <a:latin typeface="Benton Sans" panose="02000504020000020004" pitchFamily="2" charset="77"/>
              </a:rPr>
              <a:t>Meaning of a Confidence Interval</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78</a:t>
            </a:fld>
            <a:endParaRPr lang="en-US"/>
          </a:p>
        </p:txBody>
      </p:sp>
    </p:spTree>
    <p:extLst>
      <p:ext uri="{BB962C8B-B14F-4D97-AF65-F5344CB8AC3E}">
        <p14:creationId xmlns:p14="http://schemas.microsoft.com/office/powerpoint/2010/main" val="34701461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2" y="1586754"/>
            <a:ext cx="8122144" cy="4502897"/>
          </a:xfrm>
        </p:spPr>
        <p:txBody>
          <a:bodyPr>
            <a:normAutofit fontScale="92500" lnSpcReduction="20000"/>
          </a:bodyPr>
          <a:lstStyle/>
          <a:p>
            <a:r>
              <a:rPr lang="en-US" dirty="0"/>
              <a:t>Two types of statistical questions:  Estimation and Testing a claim</a:t>
            </a:r>
          </a:p>
          <a:p>
            <a:r>
              <a:rPr lang="en-US" dirty="0"/>
              <a:t> Main idea:  Each is answered in the sampling </a:t>
            </a:r>
            <a:r>
              <a:rPr lang="en-US" dirty="0" err="1"/>
              <a:t>dist’n</a:t>
            </a:r>
            <a:r>
              <a:rPr lang="en-US" dirty="0"/>
              <a:t> of a statistic</a:t>
            </a:r>
          </a:p>
          <a:p>
            <a:r>
              <a:rPr lang="en-US" dirty="0"/>
              <a:t>Technique:  We can simulate the appropriate sampling </a:t>
            </a:r>
            <a:r>
              <a:rPr lang="en-US" dirty="0" err="1"/>
              <a:t>dist’ns</a:t>
            </a:r>
            <a:br>
              <a:rPr lang="en-US" dirty="0"/>
            </a:br>
            <a:endParaRPr lang="en-US" dirty="0"/>
          </a:p>
          <a:p>
            <a:pPr lvl="1">
              <a:spcBef>
                <a:spcPts val="900"/>
              </a:spcBef>
            </a:pPr>
            <a:r>
              <a:rPr lang="en-US" sz="2200" b="1" dirty="0"/>
              <a:t>Testing a claim</a:t>
            </a:r>
            <a:r>
              <a:rPr lang="en-US" sz="2200" dirty="0"/>
              <a:t>:   Uses the sampling </a:t>
            </a:r>
            <a:r>
              <a:rPr lang="en-US" sz="2200" dirty="0" err="1"/>
              <a:t>dist’n</a:t>
            </a:r>
            <a:r>
              <a:rPr lang="en-US" sz="2200" dirty="0"/>
              <a:t> of the statistic if our claim about the parameter is true.   (Center is at the claimed parameter value)</a:t>
            </a:r>
          </a:p>
          <a:p>
            <a:pPr lvl="1">
              <a:spcBef>
                <a:spcPts val="900"/>
              </a:spcBef>
            </a:pPr>
            <a:r>
              <a:rPr lang="en-US" sz="2200" b="1" dirty="0"/>
              <a:t>Estimating a parameter</a:t>
            </a:r>
            <a:r>
              <a:rPr lang="en-US" sz="2200" dirty="0"/>
              <a:t>:   Bootstrapping gives us an approximation of the population  from which we generate the bootstrap distribution of the statistic.   </a:t>
            </a:r>
            <a:br>
              <a:rPr lang="en-US" sz="2200" dirty="0"/>
            </a:br>
            <a:r>
              <a:rPr lang="en-US" sz="2200" dirty="0"/>
              <a:t>We use that to approximate the shape and variability of the sampling distribution.   </a:t>
            </a:r>
            <a:br>
              <a:rPr lang="en-US" sz="2200" dirty="0"/>
            </a:br>
            <a:r>
              <a:rPr lang="en-US" sz="2200" dirty="0"/>
              <a:t>We note that it holds no additional information about the center of the sampling </a:t>
            </a:r>
            <a:r>
              <a:rPr lang="en-US" sz="2200" dirty="0" err="1"/>
              <a:t>dist’n</a:t>
            </a:r>
            <a:r>
              <a:rPr lang="en-US" sz="2200" dirty="0"/>
              <a:t> than the sample statistic has.   (Center is at the value of the sample statistic.)</a:t>
            </a:r>
          </a:p>
          <a:p>
            <a:pPr lvl="1">
              <a:spcBef>
                <a:spcPts val="900"/>
              </a:spcBef>
            </a:pPr>
            <a:r>
              <a:rPr lang="en-US" sz="2200" b="1" dirty="0"/>
              <a:t>Meaning of a confidence interval</a:t>
            </a:r>
            <a:r>
              <a:rPr lang="en-US" sz="2200" dirty="0"/>
              <a:t>:  The “90% claim” is about the process of generating values in the </a:t>
            </a:r>
            <a:r>
              <a:rPr lang="en-US" sz="2200" dirty="0" err="1"/>
              <a:t>dist’n</a:t>
            </a:r>
            <a:r>
              <a:rPr lang="en-US" sz="2200" dirty="0"/>
              <a:t>, not about the individual values of the endpoints of the interval.   </a:t>
            </a:r>
            <a:endParaRPr lang="en-US" sz="22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7800673" cy="661987"/>
          </a:xfrm>
        </p:spPr>
        <p:txBody>
          <a:bodyPr>
            <a:normAutofit/>
          </a:bodyPr>
          <a:lstStyle/>
          <a:p>
            <a:r>
              <a:rPr lang="en-US" sz="3400" dirty="0">
                <a:solidFill>
                  <a:srgbClr val="333F48"/>
                </a:solidFill>
                <a:latin typeface="Benton Sans" panose="02000504020000020004" pitchFamily="2" charset="77"/>
              </a:rPr>
              <a:t>  </a:t>
            </a:r>
            <a:r>
              <a:rPr lang="en-US" sz="3400" dirty="0">
                <a:solidFill>
                  <a:srgbClr val="005F86"/>
                </a:solidFill>
                <a:latin typeface="Benton Sans" panose="02000504020000020004" pitchFamily="2" charset="77"/>
              </a:rPr>
              <a:t>Summary of Chapter A</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A51484AF-18E5-489A-8ABA-23E7B7D3C074}"/>
              </a:ext>
            </a:extLst>
          </p:cNvPr>
          <p:cNvSpPr>
            <a:spLocks noGrp="1"/>
          </p:cNvSpPr>
          <p:nvPr>
            <p:ph type="ftr" sz="quarter" idx="11"/>
          </p:nvPr>
        </p:nvSpPr>
        <p:spPr/>
        <p:txBody>
          <a:bodyPr/>
          <a:lstStyle/>
          <a:p>
            <a:r>
              <a:rPr lang="en-US"/>
              <a:t>Chapter 4</a:t>
            </a:r>
            <a:endParaRPr lang="en-US" dirty="0"/>
          </a:p>
        </p:txBody>
      </p:sp>
      <p:sp>
        <p:nvSpPr>
          <p:cNvPr id="4" name="Slide Number Placeholder 3">
            <a:extLst>
              <a:ext uri="{FF2B5EF4-FFF2-40B4-BE49-F238E27FC236}">
                <a16:creationId xmlns:a16="http://schemas.microsoft.com/office/drawing/2014/main" id="{B2956261-3F8F-4A20-9A91-79BAA14E8C57}"/>
              </a:ext>
            </a:extLst>
          </p:cNvPr>
          <p:cNvSpPr>
            <a:spLocks noGrp="1"/>
          </p:cNvSpPr>
          <p:nvPr>
            <p:ph type="sldNum" sz="quarter" idx="12"/>
          </p:nvPr>
        </p:nvSpPr>
        <p:spPr/>
        <p:txBody>
          <a:bodyPr/>
          <a:lstStyle/>
          <a:p>
            <a:fld id="{FE7B70DE-835E-0A4B-A5EF-3E97D16812BD}" type="slidenum">
              <a:rPr lang="en-US" smtClean="0"/>
              <a:t>79</a:t>
            </a:fld>
            <a:endParaRPr lang="en-US"/>
          </a:p>
        </p:txBody>
      </p:sp>
    </p:spTree>
    <p:extLst>
      <p:ext uri="{BB962C8B-B14F-4D97-AF65-F5344CB8AC3E}">
        <p14:creationId xmlns:p14="http://schemas.microsoft.com/office/powerpoint/2010/main" val="212619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778749" cy="4502897"/>
          </a:xfrm>
        </p:spPr>
        <p:txBody>
          <a:bodyPr>
            <a:normAutofit/>
          </a:bodyPr>
          <a:lstStyle/>
          <a:p>
            <a:pPr marL="571500" indent="-571500">
              <a:buFont typeface="Arial" panose="020B0604020202020204" pitchFamily="34" charset="0"/>
              <a:buChar char="•"/>
            </a:pPr>
            <a:r>
              <a:rPr lang="en-US" sz="3600" b="1" dirty="0">
                <a:latin typeface="Benton Sans" panose="02000504020000020004"/>
              </a:rPr>
              <a:t>Standard method</a:t>
            </a:r>
            <a:r>
              <a:rPr lang="en-US" sz="3600" dirty="0">
                <a:latin typeface="Benton Sans" panose="02000504020000020004"/>
              </a:rPr>
              <a:t>:   </a:t>
            </a:r>
            <a:br>
              <a:rPr lang="en-US" sz="3600" dirty="0">
                <a:latin typeface="Benton Sans" panose="02000504020000020004"/>
              </a:rPr>
            </a:br>
            <a:r>
              <a:rPr lang="en-US" sz="3600" dirty="0">
                <a:latin typeface="Benton Sans" panose="02000504020000020004"/>
              </a:rPr>
              <a:t>Form and interpret a confidence interval for the parameter. </a:t>
            </a:r>
          </a:p>
          <a:p>
            <a:pPr marL="571500" indent="-571500">
              <a:buFont typeface="Arial" panose="020B0604020202020204" pitchFamily="34" charset="0"/>
              <a:buChar char="•"/>
            </a:pPr>
            <a:r>
              <a:rPr lang="en-US" sz="3600" dirty="0">
                <a:latin typeface="Benton Sans" panose="02000504020000020004"/>
              </a:rPr>
              <a:t>Pick some confidence level that is large enough for the user to consider it adequate  to make their decision.</a:t>
            </a:r>
            <a:endParaRPr lang="en-US" sz="3600" dirty="0">
              <a:solidFill>
                <a:srgbClr val="62686B"/>
              </a:solidFill>
              <a:latin typeface="Benton Sans" panose="02000504020000020004"/>
            </a:endParaRP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Estimating a Parameter</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BA33B0B4-91E0-483F-B409-A54DB54264D0}"/>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15C1D6DE-2ADF-4C1B-A897-881C24E611CE}"/>
              </a:ext>
            </a:extLst>
          </p:cNvPr>
          <p:cNvSpPr>
            <a:spLocks noGrp="1"/>
          </p:cNvSpPr>
          <p:nvPr>
            <p:ph type="sldNum" sz="quarter" idx="12"/>
          </p:nvPr>
        </p:nvSpPr>
        <p:spPr/>
        <p:txBody>
          <a:bodyPr/>
          <a:lstStyle/>
          <a:p>
            <a:fld id="{FE7B70DE-835E-0A4B-A5EF-3E97D16812BD}" type="slidenum">
              <a:rPr lang="en-US" smtClean="0"/>
              <a:t>8</a:t>
            </a:fld>
            <a:endParaRPr lang="en-US"/>
          </a:p>
        </p:txBody>
      </p:sp>
    </p:spTree>
    <p:extLst>
      <p:ext uri="{BB962C8B-B14F-4D97-AF65-F5344CB8AC3E}">
        <p14:creationId xmlns:p14="http://schemas.microsoft.com/office/powerpoint/2010/main" val="3407798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C9F9547-EC80-4B41-B473-5B710DD790F0}"/>
              </a:ext>
            </a:extLst>
          </p:cNvPr>
          <p:cNvSpPr>
            <a:spLocks noGrp="1"/>
          </p:cNvSpPr>
          <p:nvPr>
            <p:ph type="body" idx="1"/>
          </p:nvPr>
        </p:nvSpPr>
        <p:spPr>
          <a:xfrm>
            <a:off x="831851" y="1586754"/>
            <a:ext cx="7778749" cy="4502897"/>
          </a:xfrm>
        </p:spPr>
        <p:txBody>
          <a:bodyPr>
            <a:normAutofit fontScale="92500" lnSpcReduction="20000"/>
          </a:bodyPr>
          <a:lstStyle/>
          <a:p>
            <a:pPr marL="571500" indent="-571500">
              <a:buFont typeface="Arial" panose="020B0604020202020204" pitchFamily="34" charset="0"/>
              <a:buChar char="•"/>
            </a:pPr>
            <a:r>
              <a:rPr lang="en-US" sz="3600" b="1" dirty="0">
                <a:latin typeface="Benton Sans" panose="02000504020000020004"/>
              </a:rPr>
              <a:t>Standard method</a:t>
            </a:r>
            <a:r>
              <a:rPr lang="en-US" sz="3600" dirty="0">
                <a:latin typeface="Benton Sans" panose="02000504020000020004"/>
              </a:rPr>
              <a:t>:   </a:t>
            </a:r>
            <a:br>
              <a:rPr lang="en-US" sz="3600" dirty="0">
                <a:latin typeface="Benton Sans" panose="02000504020000020004"/>
              </a:rPr>
            </a:br>
            <a:endParaRPr lang="en-US" sz="3600" dirty="0">
              <a:latin typeface="Benton Sans" panose="02000504020000020004"/>
            </a:endParaRPr>
          </a:p>
          <a:p>
            <a:pPr marL="1028689" lvl="1" indent="-571500">
              <a:buFont typeface="Arial" panose="020B0604020202020204" pitchFamily="34" charset="0"/>
              <a:buChar char="•"/>
            </a:pPr>
            <a:r>
              <a:rPr lang="en-US" sz="3200" dirty="0">
                <a:latin typeface="Benton Sans" panose="02000504020000020004"/>
              </a:rPr>
              <a:t>State a claim of interest.</a:t>
            </a:r>
          </a:p>
          <a:p>
            <a:pPr marL="1028689" lvl="1" indent="-571500">
              <a:buFont typeface="Arial" panose="020B0604020202020204" pitchFamily="34" charset="0"/>
              <a:buChar char="•"/>
            </a:pPr>
            <a:r>
              <a:rPr lang="en-US" sz="3200" dirty="0">
                <a:latin typeface="Benton Sans" panose="02000504020000020004"/>
              </a:rPr>
              <a:t>Decide  on a counter-claim  that is, more or less, “status quo.”</a:t>
            </a:r>
          </a:p>
          <a:p>
            <a:pPr marL="1028689" lvl="1" indent="-571500">
              <a:buFont typeface="Arial" panose="020B0604020202020204" pitchFamily="34" charset="0"/>
              <a:buChar char="•"/>
            </a:pPr>
            <a:r>
              <a:rPr lang="en-US" sz="3200" dirty="0">
                <a:latin typeface="Benton Sans" panose="02000504020000020004"/>
              </a:rPr>
              <a:t>Do a probability calculation: </a:t>
            </a:r>
            <a:br>
              <a:rPr lang="en-US" sz="3200" dirty="0">
                <a:latin typeface="Benton Sans" panose="02000504020000020004"/>
              </a:rPr>
            </a:br>
            <a:r>
              <a:rPr lang="en-US" sz="3200" dirty="0">
                <a:latin typeface="Benton Sans" panose="02000504020000020004"/>
              </a:rPr>
              <a:t>Find the p-value: the probability of obtaining data that is as extreme or more extreme than the data that we have, if </a:t>
            </a:r>
            <a:r>
              <a:rPr lang="en-US" sz="3200" dirty="0" err="1">
                <a:latin typeface="Benton Sans" panose="02000504020000020004"/>
              </a:rPr>
              <a:t>the”status</a:t>
            </a:r>
            <a:r>
              <a:rPr lang="en-US" sz="3200" dirty="0">
                <a:latin typeface="Benton Sans" panose="02000504020000020004"/>
              </a:rPr>
              <a:t> quo” is really true.     </a:t>
            </a:r>
          </a:p>
          <a:p>
            <a:pPr marL="1028689" lvl="1" indent="-571500">
              <a:buFont typeface="Arial" panose="020B0604020202020204" pitchFamily="34" charset="0"/>
              <a:buChar char="•"/>
            </a:pPr>
            <a:r>
              <a:rPr lang="en-US" sz="3200" dirty="0">
                <a:latin typeface="Benton Sans" panose="02000504020000020004"/>
              </a:rPr>
              <a:t>Decide how to act, </a:t>
            </a:r>
            <a:br>
              <a:rPr lang="en-US" sz="3200" dirty="0">
                <a:latin typeface="Benton Sans" panose="02000504020000020004"/>
              </a:rPr>
            </a:br>
            <a:r>
              <a:rPr lang="en-US" sz="3200" dirty="0">
                <a:latin typeface="Benton Sans" panose="02000504020000020004"/>
              </a:rPr>
              <a:t>          based on that probability.  </a:t>
            </a:r>
          </a:p>
          <a:p>
            <a:endParaRPr lang="en-US" sz="3600" dirty="0">
              <a:solidFill>
                <a:srgbClr val="62686B"/>
              </a:solidFill>
              <a:latin typeface="Benton Sans" panose="02000504020000020004"/>
            </a:endParaRPr>
          </a:p>
          <a:p>
            <a:endParaRPr lang="en-US" sz="2000" dirty="0">
              <a:solidFill>
                <a:srgbClr val="62686B"/>
              </a:solidFill>
              <a:latin typeface="Benton Sans" panose="02000504020000020004" pitchFamily="2" charset="77"/>
            </a:endParaRPr>
          </a:p>
        </p:txBody>
      </p:sp>
      <p:sp>
        <p:nvSpPr>
          <p:cNvPr id="5" name="Title 5">
            <a:extLst>
              <a:ext uri="{FF2B5EF4-FFF2-40B4-BE49-F238E27FC236}">
                <a16:creationId xmlns:a16="http://schemas.microsoft.com/office/drawing/2014/main" id="{54826DF1-3235-8248-80F6-0C6F4D14D6F8}"/>
              </a:ext>
            </a:extLst>
          </p:cNvPr>
          <p:cNvSpPr>
            <a:spLocks noGrp="1"/>
          </p:cNvSpPr>
          <p:nvPr>
            <p:ph type="title"/>
          </p:nvPr>
        </p:nvSpPr>
        <p:spPr>
          <a:xfrm>
            <a:off x="968189" y="552452"/>
            <a:ext cx="10379263" cy="661987"/>
          </a:xfrm>
        </p:spPr>
        <p:txBody>
          <a:bodyPr>
            <a:normAutofit/>
          </a:bodyPr>
          <a:lstStyle/>
          <a:p>
            <a:r>
              <a:rPr lang="en-US" sz="3400" dirty="0">
                <a:solidFill>
                  <a:srgbClr val="333F48"/>
                </a:solidFill>
                <a:latin typeface="Benton Sans" panose="02000504020000020004" pitchFamily="2" charset="77"/>
              </a:rPr>
              <a:t>  </a:t>
            </a:r>
            <a:r>
              <a:rPr lang="en-US" sz="3600" dirty="0">
                <a:solidFill>
                  <a:srgbClr val="005F86"/>
                </a:solidFill>
                <a:latin typeface="Benton Sans" panose="02000504020000020004" pitchFamily="2" charset="77"/>
              </a:rPr>
              <a:t>Testing a Claim:  Method</a:t>
            </a:r>
          </a:p>
        </p:txBody>
      </p:sp>
      <p:sp>
        <p:nvSpPr>
          <p:cNvPr id="6" name="Rectangle 5">
            <a:extLst>
              <a:ext uri="{FF2B5EF4-FFF2-40B4-BE49-F238E27FC236}">
                <a16:creationId xmlns:a16="http://schemas.microsoft.com/office/drawing/2014/main" id="{1B9A626E-1F65-8745-B49F-E1AA3AE84471}"/>
              </a:ext>
            </a:extLst>
          </p:cNvPr>
          <p:cNvSpPr/>
          <p:nvPr/>
        </p:nvSpPr>
        <p:spPr>
          <a:xfrm>
            <a:off x="831849" y="564777"/>
            <a:ext cx="136339" cy="649663"/>
          </a:xfrm>
          <a:prstGeom prst="rect">
            <a:avLst/>
          </a:prstGeom>
          <a:solidFill>
            <a:srgbClr val="005F8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rgbClr val="005F86"/>
              </a:solidFill>
            </a:endParaRPr>
          </a:p>
        </p:txBody>
      </p:sp>
      <p:sp>
        <p:nvSpPr>
          <p:cNvPr id="7" name="Rectangle 6">
            <a:extLst>
              <a:ext uri="{FF2B5EF4-FFF2-40B4-BE49-F238E27FC236}">
                <a16:creationId xmlns:a16="http://schemas.microsoft.com/office/drawing/2014/main" id="{A4296744-5736-4748-90F9-920B2570DC50}"/>
              </a:ext>
            </a:extLst>
          </p:cNvPr>
          <p:cNvSpPr/>
          <p:nvPr/>
        </p:nvSpPr>
        <p:spPr>
          <a:xfrm>
            <a:off x="9144000" y="0"/>
            <a:ext cx="3048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1">
            <a:extLst>
              <a:ext uri="{FF2B5EF4-FFF2-40B4-BE49-F238E27FC236}">
                <a16:creationId xmlns:a16="http://schemas.microsoft.com/office/drawing/2014/main" id="{BA33B0B4-91E0-483F-B409-A54DB54264D0}"/>
              </a:ext>
            </a:extLst>
          </p:cNvPr>
          <p:cNvSpPr>
            <a:spLocks noGrp="1"/>
          </p:cNvSpPr>
          <p:nvPr>
            <p:ph type="ftr" sz="quarter" idx="11"/>
          </p:nvPr>
        </p:nvSpPr>
        <p:spPr/>
        <p:txBody>
          <a:bodyPr/>
          <a:lstStyle/>
          <a:p>
            <a:r>
              <a:rPr lang="en-US"/>
              <a:t>Chapter 4</a:t>
            </a:r>
          </a:p>
        </p:txBody>
      </p:sp>
      <p:sp>
        <p:nvSpPr>
          <p:cNvPr id="4" name="Slide Number Placeholder 3">
            <a:extLst>
              <a:ext uri="{FF2B5EF4-FFF2-40B4-BE49-F238E27FC236}">
                <a16:creationId xmlns:a16="http://schemas.microsoft.com/office/drawing/2014/main" id="{15C1D6DE-2ADF-4C1B-A897-881C24E611CE}"/>
              </a:ext>
            </a:extLst>
          </p:cNvPr>
          <p:cNvSpPr>
            <a:spLocks noGrp="1"/>
          </p:cNvSpPr>
          <p:nvPr>
            <p:ph type="sldNum" sz="quarter" idx="12"/>
          </p:nvPr>
        </p:nvSpPr>
        <p:spPr/>
        <p:txBody>
          <a:bodyPr/>
          <a:lstStyle/>
          <a:p>
            <a:fld id="{FE7B70DE-835E-0A4B-A5EF-3E97D16812BD}" type="slidenum">
              <a:rPr lang="en-US" smtClean="0"/>
              <a:t>9</a:t>
            </a:fld>
            <a:endParaRPr lang="en-US"/>
          </a:p>
        </p:txBody>
      </p:sp>
    </p:spTree>
    <p:extLst>
      <p:ext uri="{BB962C8B-B14F-4D97-AF65-F5344CB8AC3E}">
        <p14:creationId xmlns:p14="http://schemas.microsoft.com/office/powerpoint/2010/main" val="3655975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2967</TotalTime>
  <Words>4719</Words>
  <Application>Microsoft Office PowerPoint</Application>
  <PresentationFormat>Widescreen</PresentationFormat>
  <Paragraphs>496</Paragraphs>
  <Slides>79</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79</vt:i4>
      </vt:variant>
    </vt:vector>
  </HeadingPairs>
  <TitlesOfParts>
    <vt:vector size="84" baseType="lpstr">
      <vt:lpstr>Arial</vt:lpstr>
      <vt:lpstr>Benton Sans</vt:lpstr>
      <vt:lpstr>Calibri</vt:lpstr>
      <vt:lpstr>Calibri Light</vt:lpstr>
      <vt:lpstr>Office Theme</vt:lpstr>
      <vt:lpstr>  Chapter 4</vt:lpstr>
      <vt:lpstr>  The Role of Probability in Statistical Inference</vt:lpstr>
      <vt:lpstr>PowerPoint Presentation</vt:lpstr>
      <vt:lpstr>Transition</vt:lpstr>
      <vt:lpstr>  Example: Do We Like to Think? 1</vt:lpstr>
      <vt:lpstr>Example: Do We Like to Think? 2</vt:lpstr>
      <vt:lpstr>Using Probability to Address These</vt:lpstr>
      <vt:lpstr>  Estimating a Parameter</vt:lpstr>
      <vt:lpstr>  Testing a Claim:  Method</vt:lpstr>
      <vt:lpstr>  Assumptions</vt:lpstr>
      <vt:lpstr>  Obtain Information about the study</vt:lpstr>
      <vt:lpstr>How can we ever do anything with statistics?</vt:lpstr>
      <vt:lpstr>  The Value of Deeper Understanding</vt:lpstr>
      <vt:lpstr>Sampling Distributions</vt:lpstr>
      <vt:lpstr>  Sampling Distribution of a Statistic</vt:lpstr>
      <vt:lpstr>Using the Sampling Dist’n of a Statistic</vt:lpstr>
      <vt:lpstr>  Our Data and Summary Statistic</vt:lpstr>
      <vt:lpstr>  Sampling dist’n of the sample proportion</vt:lpstr>
      <vt:lpstr>  Sampling Dist’n for Count</vt:lpstr>
      <vt:lpstr>  Sampling Dist’n for sample proportion</vt:lpstr>
      <vt:lpstr>Which summary statistic do we use?</vt:lpstr>
      <vt:lpstr>  Exercise</vt:lpstr>
      <vt:lpstr>  Exercise Solutions</vt:lpstr>
      <vt:lpstr>Will it always be this easy?</vt:lpstr>
      <vt:lpstr>What do we do next?  </vt:lpstr>
      <vt:lpstr>How strong is the evidence?</vt:lpstr>
      <vt:lpstr>  Back to basics:  Simulation</vt:lpstr>
      <vt:lpstr>  Learn to use StatKey</vt:lpstr>
      <vt:lpstr>  </vt:lpstr>
      <vt:lpstr>  </vt:lpstr>
      <vt:lpstr>  Simulate a sampling dist’n</vt:lpstr>
      <vt:lpstr>  </vt:lpstr>
      <vt:lpstr>  </vt:lpstr>
      <vt:lpstr>  Generate MANY more replications.</vt:lpstr>
      <vt:lpstr>  Simulated sampling dist’n of p-hat</vt:lpstr>
      <vt:lpstr>  Comments</vt:lpstr>
      <vt:lpstr>PowerPoint Presentation</vt:lpstr>
      <vt:lpstr>  How strong is the evidence for….?</vt:lpstr>
      <vt:lpstr>  </vt:lpstr>
      <vt:lpstr>  </vt:lpstr>
      <vt:lpstr>  How strong is the evidence that p &gt; 0.40?</vt:lpstr>
      <vt:lpstr>  Do you remember hypothesis testing?</vt:lpstr>
      <vt:lpstr>  </vt:lpstr>
      <vt:lpstr>  </vt:lpstr>
      <vt:lpstr>  StatKey Sampling Dist’n  Tools </vt:lpstr>
      <vt:lpstr>  Going Forward:  Questions</vt:lpstr>
      <vt:lpstr>  Going Forward:  Remarks</vt:lpstr>
      <vt:lpstr>Estimating a Parameter</vt:lpstr>
      <vt:lpstr>  XXXSteps: Hypothesis Testing in StatKey</vt:lpstr>
      <vt:lpstr>Estimating a parameter</vt:lpstr>
      <vt:lpstr>  Estimating a Parameter</vt:lpstr>
      <vt:lpstr>  Estimate a population proportion</vt:lpstr>
      <vt:lpstr> Estimate a population parameter </vt:lpstr>
      <vt:lpstr>  How to we DO it?</vt:lpstr>
      <vt:lpstr>How do we DO this in a theoretical dist’n?</vt:lpstr>
      <vt:lpstr>  </vt:lpstr>
      <vt:lpstr>Why were some of the bars split?</vt:lpstr>
      <vt:lpstr>Sidelight: What we REALLY do      in a theoretical dist’n</vt:lpstr>
      <vt:lpstr>How do we DO it using simulation? 1 </vt:lpstr>
      <vt:lpstr>  </vt:lpstr>
      <vt:lpstr>How do we think about it using simulation?</vt:lpstr>
      <vt:lpstr>  How do we ACTUALLY do it?</vt:lpstr>
      <vt:lpstr>  </vt:lpstr>
      <vt:lpstr>  </vt:lpstr>
      <vt:lpstr>  </vt:lpstr>
      <vt:lpstr>  </vt:lpstr>
      <vt:lpstr>  </vt:lpstr>
      <vt:lpstr>  </vt:lpstr>
      <vt:lpstr>Conclusion for estimating a parameter</vt:lpstr>
      <vt:lpstr>Meaning of a Confidence Interval</vt:lpstr>
      <vt:lpstr>Possible misunderstanding</vt:lpstr>
      <vt:lpstr>Illustrating the meaning of a CI.</vt:lpstr>
      <vt:lpstr>  </vt:lpstr>
      <vt:lpstr>  Specific Illustration of Meaning of a CI</vt:lpstr>
      <vt:lpstr>  Another illustration of the same.</vt:lpstr>
      <vt:lpstr>       A third illustration of the same</vt:lpstr>
      <vt:lpstr>  A fourth illustration with 100 CIs</vt:lpstr>
      <vt:lpstr>  Meaning of a Confidence Interval</vt:lpstr>
      <vt:lpstr>  Summary of Chapter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Title Here</dc:title>
  <dc:creator>Kessler, Aidan C</dc:creator>
  <cp:lastModifiedBy>Mary Parker</cp:lastModifiedBy>
  <cp:revision>143</cp:revision>
  <cp:lastPrinted>2020-12-02T01:47:28Z</cp:lastPrinted>
  <dcterms:created xsi:type="dcterms:W3CDTF">2019-03-04T19:04:35Z</dcterms:created>
  <dcterms:modified xsi:type="dcterms:W3CDTF">2021-09-21T08:05:32Z</dcterms:modified>
</cp:coreProperties>
</file>