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acifico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cifico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10b1cf55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10b1cf5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10b1cf5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10b1cf5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0b1cf55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10b1cf55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10b1cf5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10b1cf5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10b1cf55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10b1cf55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10b1cf55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10b1cf5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1182752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1182752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10b1cf5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10b1cf5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6050" y="233875"/>
            <a:ext cx="8520600" cy="12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GrAlgo</a:t>
            </a:r>
            <a:endParaRPr baseline="-25000" sz="2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93850"/>
            <a:ext cx="6419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65"/>
              <a:t>                                                     Group 5 </a:t>
            </a:r>
            <a:endParaRPr sz="2665"/>
          </a:p>
        </p:txBody>
      </p:sp>
      <p:sp>
        <p:nvSpPr>
          <p:cNvPr id="56" name="Google Shape;56;p13"/>
          <p:cNvSpPr txBox="1"/>
          <p:nvPr/>
        </p:nvSpPr>
        <p:spPr>
          <a:xfrm>
            <a:off x="3633250" y="2480550"/>
            <a:ext cx="5199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Sahil Chandra- CS20BTECH11033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P. </a:t>
            </a:r>
            <a:r>
              <a:rPr lang="en" sz="1700">
                <a:solidFill>
                  <a:schemeClr val="lt2"/>
                </a:solidFill>
              </a:rPr>
              <a:t>Ganesh Nikhil Madhav- CS20BTECH11036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Gorantla Pranav Sai- CS20BTECH11018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Suraj Telugu- CS20BTECH11050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Umesh Kalvakuntla- CS20BTECH11024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Vanga Aravind Shounik- CS20BTECH11055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Adepu Vasisht- CS20BTECH11002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4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compiler work?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90375" y="2641975"/>
            <a:ext cx="1475700" cy="742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LEXER</a:t>
            </a:r>
            <a:endParaRPr sz="1300"/>
          </a:p>
        </p:txBody>
      </p:sp>
      <p:sp>
        <p:nvSpPr>
          <p:cNvPr id="63" name="Google Shape;63;p14"/>
          <p:cNvSpPr/>
          <p:nvPr/>
        </p:nvSpPr>
        <p:spPr>
          <a:xfrm>
            <a:off x="6685325" y="2641975"/>
            <a:ext cx="1475700" cy="742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4572000" y="2641975"/>
            <a:ext cx="1718100" cy="742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SEMANTIC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CHECK</a:t>
            </a:r>
            <a:endParaRPr sz="1100"/>
          </a:p>
        </p:txBody>
      </p:sp>
      <p:sp>
        <p:nvSpPr>
          <p:cNvPr id="65" name="Google Shape;65;p14"/>
          <p:cNvSpPr/>
          <p:nvPr/>
        </p:nvSpPr>
        <p:spPr>
          <a:xfrm>
            <a:off x="2519050" y="2641975"/>
            <a:ext cx="1718100" cy="7422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PARSER</a:t>
            </a:r>
            <a:endParaRPr sz="1300"/>
          </a:p>
        </p:txBody>
      </p:sp>
      <p:cxnSp>
        <p:nvCxnSpPr>
          <p:cNvPr id="66" name="Google Shape;66;p14"/>
          <p:cNvCxnSpPr>
            <a:stCxn id="62" idx="3"/>
            <a:endCxn id="65" idx="1"/>
          </p:cNvCxnSpPr>
          <p:nvPr/>
        </p:nvCxnSpPr>
        <p:spPr>
          <a:xfrm>
            <a:off x="2166075" y="3013075"/>
            <a:ext cx="7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5" idx="3"/>
            <a:endCxn id="64" idx="1"/>
          </p:cNvCxnSpPr>
          <p:nvPr/>
        </p:nvCxnSpPr>
        <p:spPr>
          <a:xfrm>
            <a:off x="4237150" y="3013075"/>
            <a:ext cx="70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4" idx="3"/>
            <a:endCxn id="63" idx="1"/>
          </p:cNvCxnSpPr>
          <p:nvPr/>
        </p:nvCxnSpPr>
        <p:spPr>
          <a:xfrm>
            <a:off x="6290100" y="3013075"/>
            <a:ext cx="76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258900" y="3814475"/>
            <a:ext cx="1147800" cy="82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 file(.gr)</a:t>
            </a:r>
            <a:endParaRPr sz="1200"/>
          </a:p>
        </p:txBody>
      </p:sp>
      <p:sp>
        <p:nvSpPr>
          <p:cNvPr id="70" name="Google Shape;70;p14"/>
          <p:cNvSpPr/>
          <p:nvPr/>
        </p:nvSpPr>
        <p:spPr>
          <a:xfrm>
            <a:off x="3424200" y="3814475"/>
            <a:ext cx="1147800" cy="82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AST</a:t>
            </a:r>
            <a:endParaRPr sz="1200"/>
          </a:p>
        </p:txBody>
      </p:sp>
      <p:sp>
        <p:nvSpPr>
          <p:cNvPr id="71" name="Google Shape;71;p14"/>
          <p:cNvSpPr/>
          <p:nvPr/>
        </p:nvSpPr>
        <p:spPr>
          <a:xfrm>
            <a:off x="5664050" y="1337875"/>
            <a:ext cx="1147800" cy="82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AST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1293600" y="1195925"/>
            <a:ext cx="1147800" cy="82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TOKENS</a:t>
            </a:r>
            <a:endParaRPr sz="1200"/>
          </a:p>
        </p:txBody>
      </p:sp>
      <p:sp>
        <p:nvSpPr>
          <p:cNvPr id="73" name="Google Shape;73;p14"/>
          <p:cNvSpPr/>
          <p:nvPr/>
        </p:nvSpPr>
        <p:spPr>
          <a:xfrm>
            <a:off x="7447725" y="3728375"/>
            <a:ext cx="1095900" cy="91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LLVM IR</a:t>
            </a:r>
            <a:endParaRPr sz="1300"/>
          </a:p>
        </p:txBody>
      </p:sp>
      <p:sp>
        <p:nvSpPr>
          <p:cNvPr id="74" name="Google Shape;74;p14"/>
          <p:cNvSpPr/>
          <p:nvPr/>
        </p:nvSpPr>
        <p:spPr>
          <a:xfrm>
            <a:off x="2804775" y="971550"/>
            <a:ext cx="1656936" cy="1194912"/>
          </a:xfrm>
          <a:prstGeom prst="irregularSeal2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are here</a:t>
            </a:r>
            <a:endParaRPr sz="1200"/>
          </a:p>
        </p:txBody>
      </p:sp>
      <p:cxnSp>
        <p:nvCxnSpPr>
          <p:cNvPr id="75" name="Google Shape;75;p14"/>
          <p:cNvCxnSpPr>
            <a:stCxn id="69" idx="0"/>
            <a:endCxn id="62" idx="1"/>
          </p:cNvCxnSpPr>
          <p:nvPr/>
        </p:nvCxnSpPr>
        <p:spPr>
          <a:xfrm rot="-5400000">
            <a:off x="546450" y="3299525"/>
            <a:ext cx="801300" cy="2286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0" idx="0"/>
          </p:cNvCxnSpPr>
          <p:nvPr/>
        </p:nvCxnSpPr>
        <p:spPr>
          <a:xfrm rot="-5400000">
            <a:off x="3854400" y="3164075"/>
            <a:ext cx="794100" cy="50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3" idx="3"/>
          </p:cNvCxnSpPr>
          <p:nvPr/>
        </p:nvCxnSpPr>
        <p:spPr>
          <a:xfrm>
            <a:off x="8161025" y="3013075"/>
            <a:ext cx="5295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1" idx="2"/>
          </p:cNvCxnSpPr>
          <p:nvPr/>
        </p:nvCxnSpPr>
        <p:spPr>
          <a:xfrm flipH="1" rot="-5400000">
            <a:off x="5988650" y="2415775"/>
            <a:ext cx="845400" cy="34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72" idx="2"/>
          </p:cNvCxnSpPr>
          <p:nvPr/>
        </p:nvCxnSpPr>
        <p:spPr>
          <a:xfrm flipH="1" rot="-5400000">
            <a:off x="1613700" y="2278325"/>
            <a:ext cx="996000" cy="48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4" idx="1"/>
          </p:cNvCxnSpPr>
          <p:nvPr/>
        </p:nvCxnSpPr>
        <p:spPr>
          <a:xfrm flipH="1">
            <a:off x="2493975" y="1683906"/>
            <a:ext cx="310800" cy="1319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73" idx="0"/>
          </p:cNvCxnSpPr>
          <p:nvPr/>
        </p:nvCxnSpPr>
        <p:spPr>
          <a:xfrm rot="-5400000">
            <a:off x="7833675" y="3182375"/>
            <a:ext cx="708000" cy="384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Lexical Analysis</a:t>
            </a:r>
            <a:endParaRPr sz="382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Lexical Analysis is the first phase of compiler as seen from the flowchart above, it takes a modified </a:t>
            </a:r>
            <a:r>
              <a:rPr lang="en" sz="2000"/>
              <a:t>source</a:t>
            </a:r>
            <a:r>
              <a:rPr lang="en" sz="2000"/>
              <a:t> code and converts into a series of </a:t>
            </a:r>
            <a:r>
              <a:rPr lang="en" sz="2000">
                <a:solidFill>
                  <a:schemeClr val="accent2"/>
                </a:solidFill>
              </a:rPr>
              <a:t>tokens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Constants, Identifiers, Separators, Keywords and Operators are considered as tokens.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>
                <a:solidFill>
                  <a:schemeClr val="dk1"/>
                </a:solidFill>
              </a:rPr>
              <a:t>lexer </a:t>
            </a:r>
            <a:r>
              <a:rPr lang="en" sz="2000"/>
              <a:t>returns all valid tokens and if it finds an invalid token such as invalid operator or a character it returns an </a:t>
            </a:r>
            <a:r>
              <a:rPr lang="en" sz="2000">
                <a:solidFill>
                  <a:schemeClr val="dk1"/>
                </a:solidFill>
              </a:rPr>
              <a:t>error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also removes comments and white spaces.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LEXER</a:t>
            </a:r>
            <a:endParaRPr sz="38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use </a:t>
            </a:r>
            <a:r>
              <a:rPr lang="en" sz="2000">
                <a:solidFill>
                  <a:schemeClr val="dk1"/>
                </a:solidFill>
              </a:rPr>
              <a:t>FLEX </a:t>
            </a:r>
            <a:r>
              <a:rPr lang="en" sz="2000"/>
              <a:t>(Fast Lexical Analyzer Generator) to generate our lexical analyzer.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FLEX takes in our tokens in a special file with a .l extension written in </a:t>
            </a:r>
            <a:r>
              <a:rPr lang="en" sz="2000">
                <a:solidFill>
                  <a:schemeClr val="dk1"/>
                </a:solidFill>
              </a:rPr>
              <a:t>C language </a:t>
            </a:r>
            <a:r>
              <a:rPr lang="en" sz="2000"/>
              <a:t>and generates a </a:t>
            </a:r>
            <a:r>
              <a:rPr lang="en" sz="2000">
                <a:solidFill>
                  <a:schemeClr val="dk1"/>
                </a:solidFill>
              </a:rPr>
              <a:t>lex.yy.c file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the generated lex.yy.c file is compiled using the C compiler we get a file named a.out which is our lexer.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this a.out file we give input stream and </a:t>
            </a:r>
            <a:r>
              <a:rPr lang="en" sz="2000"/>
              <a:t>sequence</a:t>
            </a:r>
            <a:r>
              <a:rPr lang="en" sz="2000"/>
              <a:t> of tokens is generated.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LEXER</a:t>
            </a:r>
            <a:endParaRPr sz="3800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to generate the lexer we use </a:t>
            </a:r>
            <a:r>
              <a:rPr lang="en">
                <a:solidFill>
                  <a:schemeClr val="dk1"/>
                </a:solidFill>
              </a:rPr>
              <a:t>FLEX </a:t>
            </a:r>
            <a:r>
              <a:rPr lang="en"/>
              <a:t>(Fast Lexical Analyzer Generator) and we write a lex file with .l extension in </a:t>
            </a:r>
            <a:r>
              <a:rPr lang="en">
                <a:solidFill>
                  <a:schemeClr val="dk1"/>
                </a:solidFill>
              </a:rPr>
              <a:t>C language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85350" y="2364475"/>
            <a:ext cx="1700100" cy="9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 Compiler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(FLEX)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291875" y="2362375"/>
            <a:ext cx="1700100" cy="9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.out  file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139875" y="2360275"/>
            <a:ext cx="1700100" cy="9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Compiler</a:t>
            </a:r>
            <a:endParaRPr/>
          </a:p>
        </p:txBody>
      </p:sp>
      <p:cxnSp>
        <p:nvCxnSpPr>
          <p:cNvPr id="103" name="Google Shape;103;p17"/>
          <p:cNvCxnSpPr>
            <a:stCxn id="100" idx="3"/>
            <a:endCxn id="102" idx="1"/>
          </p:cNvCxnSpPr>
          <p:nvPr/>
        </p:nvCxnSpPr>
        <p:spPr>
          <a:xfrm flipH="1" rot="10800000">
            <a:off x="2485450" y="2856475"/>
            <a:ext cx="6543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102" idx="3"/>
            <a:endCxn id="101" idx="1"/>
          </p:cNvCxnSpPr>
          <p:nvPr/>
        </p:nvCxnSpPr>
        <p:spPr>
          <a:xfrm>
            <a:off x="4839975" y="2856475"/>
            <a:ext cx="451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/>
          <p:nvPr/>
        </p:nvSpPr>
        <p:spPr>
          <a:xfrm>
            <a:off x="61425" y="3909425"/>
            <a:ext cx="1346400" cy="69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.l File/Lex file</a:t>
            </a:r>
            <a:endParaRPr/>
          </a:p>
        </p:txBody>
      </p:sp>
      <p:cxnSp>
        <p:nvCxnSpPr>
          <p:cNvPr id="106" name="Google Shape;106;p17"/>
          <p:cNvCxnSpPr>
            <a:stCxn id="105" idx="0"/>
            <a:endCxn id="100" idx="1"/>
          </p:cNvCxnSpPr>
          <p:nvPr/>
        </p:nvCxnSpPr>
        <p:spPr>
          <a:xfrm rot="-5400000">
            <a:off x="235575" y="3359675"/>
            <a:ext cx="1048800" cy="507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/>
          <p:nvPr/>
        </p:nvSpPr>
        <p:spPr>
          <a:xfrm>
            <a:off x="4398275" y="3973425"/>
            <a:ext cx="1346400" cy="69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Stream</a:t>
            </a:r>
            <a:endParaRPr/>
          </a:p>
        </p:txBody>
      </p:sp>
      <p:cxnSp>
        <p:nvCxnSpPr>
          <p:cNvPr id="108" name="Google Shape;108;p17"/>
          <p:cNvCxnSpPr>
            <a:stCxn id="107" idx="0"/>
            <a:endCxn id="101" idx="1"/>
          </p:cNvCxnSpPr>
          <p:nvPr/>
        </p:nvCxnSpPr>
        <p:spPr>
          <a:xfrm rot="-5400000">
            <a:off x="4624325" y="3305775"/>
            <a:ext cx="1114800" cy="2205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/>
          <p:nvPr/>
        </p:nvSpPr>
        <p:spPr>
          <a:xfrm>
            <a:off x="2312625" y="3908625"/>
            <a:ext cx="1224000" cy="82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Lex.yy.c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</a:t>
            </a:r>
            <a:endParaRPr/>
          </a:p>
        </p:txBody>
      </p:sp>
      <p:cxnSp>
        <p:nvCxnSpPr>
          <p:cNvPr id="110" name="Google Shape;110;p17"/>
          <p:cNvCxnSpPr>
            <a:stCxn id="100" idx="2"/>
            <a:endCxn id="109" idx="0"/>
          </p:cNvCxnSpPr>
          <p:nvPr/>
        </p:nvCxnSpPr>
        <p:spPr>
          <a:xfrm>
            <a:off x="1635400" y="3356875"/>
            <a:ext cx="1289100" cy="5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9" idx="0"/>
          </p:cNvCxnSpPr>
          <p:nvPr/>
        </p:nvCxnSpPr>
        <p:spPr>
          <a:xfrm flipH="1" rot="10800000">
            <a:off x="2924625" y="3374325"/>
            <a:ext cx="665400" cy="53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01" idx="3"/>
          </p:cNvCxnSpPr>
          <p:nvPr/>
        </p:nvCxnSpPr>
        <p:spPr>
          <a:xfrm flipH="1" rot="10800000">
            <a:off x="6991975" y="2854375"/>
            <a:ext cx="399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7323075" y="2364475"/>
            <a:ext cx="1700100" cy="9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of tokens</a:t>
            </a:r>
            <a:endParaRPr/>
          </a:p>
        </p:txBody>
      </p:sp>
      <p:cxnSp>
        <p:nvCxnSpPr>
          <p:cNvPr id="114" name="Google Shape;114;p17"/>
          <p:cNvCxnSpPr>
            <a:stCxn id="101" idx="3"/>
            <a:endCxn id="113" idx="1"/>
          </p:cNvCxnSpPr>
          <p:nvPr/>
        </p:nvCxnSpPr>
        <p:spPr>
          <a:xfrm>
            <a:off x="6991975" y="2858575"/>
            <a:ext cx="331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Lexer	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The folder “Lexer” contains the following files.</a:t>
            </a:r>
            <a:endParaRPr sz="2000"/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lexer.l</a:t>
            </a:r>
            <a:endParaRPr sz="2000"/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makefile</a:t>
            </a:r>
            <a:endParaRPr sz="2000"/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input&lt;number&gt;.gr .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“</a:t>
            </a:r>
            <a:r>
              <a:rPr lang="en" sz="2000"/>
              <a:t>make”</a:t>
            </a:r>
            <a:r>
              <a:rPr lang="en" sz="2000"/>
              <a:t> command is used to run these files and generate the output which in this case is a sequence of tokens which will be written in a separate file named output&lt;number&gt;.txt .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For the detailed </a:t>
            </a:r>
            <a:r>
              <a:rPr lang="en" sz="2000"/>
              <a:t>explanation</a:t>
            </a:r>
            <a:r>
              <a:rPr lang="en" sz="2000"/>
              <a:t> for the commands inside the makefile see the following slides.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 from this part of the Project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searching </a:t>
            </a:r>
            <a:r>
              <a:rPr lang="en" sz="2000"/>
              <a:t>through several references and documentation we finally decided to use FLEX since we already had a little bit of idea in it from Compilers-1.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Through searching we also got to learn about different methods to get lexical analyzers such as </a:t>
            </a:r>
            <a:r>
              <a:rPr lang="en" sz="2000">
                <a:solidFill>
                  <a:schemeClr val="dk1"/>
                </a:solidFill>
              </a:rPr>
              <a:t>OCAML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Since we used FLEX we developed a better understanding of how C compiler works and how operator precedence is implemented in lexer itself.</a:t>
            </a:r>
            <a:endParaRPr sz="2000"/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90050"/>
            <a:ext cx="420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Example</a:t>
            </a:r>
            <a:endParaRPr sz="2220"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832400" y="662750"/>
            <a:ext cx="3999900" cy="43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: 'FUNCTION' : 4 : 'func'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: 'L_PAREN' : 1 : '('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: 'INT' : 3 : 'int'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: 'R_PAREN' : 1 : ')'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: 'IDENTIFIER' : 4 : 'main'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: 'L_PAREN' : 1 : '('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: 'R_PAREN' : 1 : ')'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 : 'L_BRACE' : 1 : '{'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 : 'INT' : 3 : 'int'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 : 'IDENTIFIER' : 1 : 'a'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 : 'ASSIGN' : 1 : '='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 : 'CONST' : 1 : '5'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 : 'INVALID TOKEN' : 1 : '$'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 : 'STM_DELIM' : 1 : ';'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18 : 'GRAPH' : 5 : 'Graph'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5">
                <a:solidFill>
                  <a:schemeClr val="dk1"/>
                </a:solidFill>
              </a:rPr>
              <a:t>…</a:t>
            </a:r>
            <a:endParaRPr sz="2805">
              <a:solidFill>
                <a:schemeClr val="dk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75" y="662750"/>
            <a:ext cx="4360976" cy="439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4770300" y="114800"/>
            <a:ext cx="406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Output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563400" y="750750"/>
            <a:ext cx="8017200" cy="3642000"/>
          </a:xfrm>
          <a:prstGeom prst="horizontalScroll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700">
                <a:latin typeface="Pacifico"/>
                <a:ea typeface="Pacifico"/>
                <a:cs typeface="Pacifico"/>
                <a:sym typeface="Pacifico"/>
              </a:rPr>
              <a:t>Thank You!!</a:t>
            </a:r>
            <a:endParaRPr sz="97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