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61" r:id="rId5"/>
    <p:sldId id="260" r:id="rId6"/>
    <p:sldId id="608" r:id="rId7"/>
    <p:sldId id="265" r:id="rId8"/>
    <p:sldId id="600" r:id="rId9"/>
    <p:sldId id="605" r:id="rId10"/>
    <p:sldId id="259" r:id="rId11"/>
    <p:sldId id="604" r:id="rId12"/>
    <p:sldId id="263" r:id="rId13"/>
  </p:sldIdLst>
  <p:sldSz cx="18288000" cy="10287000"/>
  <p:notesSz cx="6858000" cy="9144000"/>
  <p:embeddedFontLst>
    <p:embeddedFont>
      <p:font typeface="Jost" panose="020B0604020202020204" charset="0"/>
      <p:regular r:id="rId15"/>
      <p:bold r:id="rId16"/>
      <p:italic r:id="rId17"/>
      <p:boldItalic r:id="rId18"/>
    </p:embeddedFont>
    <p:embeddedFont>
      <p:font typeface="Julius Sans One" panose="020B0604020202020204" charset="0"/>
      <p:regular r:id="rId19"/>
    </p:embeddedFont>
    <p:embeddedFont>
      <p:font typeface="Malgun Gothic" panose="020B0503020000020004" pitchFamily="34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82D1D2-2034-314F-98F7-72A6C110E94C}">
          <p14:sldIdLst>
            <p14:sldId id="256"/>
            <p14:sldId id="257"/>
            <p14:sldId id="264"/>
            <p14:sldId id="261"/>
            <p14:sldId id="260"/>
            <p14:sldId id="608"/>
            <p14:sldId id="265"/>
            <p14:sldId id="600"/>
            <p14:sldId id="605"/>
            <p14:sldId id="259"/>
            <p14:sldId id="604"/>
            <p14:sldId id="263"/>
          </p14:sldIdLst>
        </p14:section>
        <p14:section name="Appendix" id="{D32FED11-6381-5940-8631-018E69FFF7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012"/>
    <a:srgbClr val="3A100F"/>
    <a:srgbClr val="551312"/>
    <a:srgbClr val="E4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5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70319e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70319e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70319e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370319e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70319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70319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70319e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70319e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2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70319e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70319e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70319e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70319e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5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1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9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sv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837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BC6D5F4A-6F88-265E-5681-6BCBA490704A}"/>
              </a:ext>
            </a:extLst>
          </p:cNvPr>
          <p:cNvSpPr txBox="1"/>
          <p:nvPr/>
        </p:nvSpPr>
        <p:spPr>
          <a:xfrm>
            <a:off x="1039091" y="3518260"/>
            <a:ext cx="167293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5513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GAME ON: </a:t>
            </a:r>
            <a:r>
              <a:rPr lang="en-US" sz="5400" b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Unveiling the future of Women’s Basketball ticket sales with predictive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0D4CA-E21C-EB11-8862-04DFACE0CF28}"/>
              </a:ext>
            </a:extLst>
          </p:cNvPr>
          <p:cNvSpPr txBox="1"/>
          <p:nvPr/>
        </p:nvSpPr>
        <p:spPr>
          <a:xfrm>
            <a:off x="13681362" y="7172584"/>
            <a:ext cx="1059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55131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Data Jedi</a:t>
            </a:r>
            <a:endParaRPr lang="en-US" sz="4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Akanksha Singh</a:t>
            </a:r>
          </a:p>
          <a:p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Aravind Teja Chikoti</a:t>
            </a:r>
            <a:b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Harshraj</a:t>
            </a: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 Jadeja</a:t>
            </a:r>
            <a:b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Santosh Pawan </a:t>
            </a: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Kurada</a:t>
            </a:r>
            <a:endParaRPr lang="en-US" sz="2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Sathwik</a:t>
            </a: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Kanukuntla</a:t>
            </a:r>
            <a:endParaRPr lang="en-US" sz="2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6"/>
    </mc:Choice>
    <mc:Fallback xmlns="">
      <p:transition spd="slow" advTm="259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9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87" name="Google Shape;87;p16"/>
          <p:cNvCxnSpPr>
            <a:stCxn id="86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1007596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Introduce loyalty programs that reward customers for purchasing through the primary market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3432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Loyalty &amp; Rewards program</a:t>
            </a:r>
          </a:p>
        </p:txBody>
      </p:sp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A3B81C92-380A-1023-081E-0A4369AB84B8}"/>
              </a:ext>
            </a:extLst>
          </p:cNvPr>
          <p:cNvSpPr txBox="1"/>
          <p:nvPr/>
        </p:nvSpPr>
        <p:spPr>
          <a:xfrm>
            <a:off x="1950760" y="981477"/>
            <a:ext cx="1647998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Recommendations | Enhancing Ticket sales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3075F3C-85FB-5D8F-2867-AB934218ED85}"/>
              </a:ext>
            </a:extLst>
          </p:cNvPr>
          <p:cNvSpPr/>
          <p:nvPr/>
        </p:nvSpPr>
        <p:spPr>
          <a:xfrm>
            <a:off x="573108" y="2915662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78B6D944-5ACC-66AC-354D-123B9FB34961}"/>
              </a:ext>
            </a:extLst>
          </p:cNvPr>
          <p:cNvSpPr txBox="1"/>
          <p:nvPr/>
        </p:nvSpPr>
        <p:spPr>
          <a:xfrm>
            <a:off x="6851974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 predictive insights to better plan event logistics, including venue selection &amp; staffing levels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6" name="Google Shape;91;p16">
            <a:extLst>
              <a:ext uri="{FF2B5EF4-FFF2-40B4-BE49-F238E27FC236}">
                <a16:creationId xmlns:a16="http://schemas.microsoft.com/office/drawing/2014/main" id="{9A711F5D-8A0F-914A-CEDD-2A48231A0D78}"/>
              </a:ext>
            </a:extLst>
          </p:cNvPr>
          <p:cNvSpPr txBox="1"/>
          <p:nvPr/>
        </p:nvSpPr>
        <p:spPr>
          <a:xfrm>
            <a:off x="6417486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Data Driven Event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2CB8C-23DB-D3E6-C26D-33E1B72B0FA2}"/>
              </a:ext>
            </a:extLst>
          </p:cNvPr>
          <p:cNvSpPr/>
          <p:nvPr/>
        </p:nvSpPr>
        <p:spPr>
          <a:xfrm>
            <a:off x="6417486" y="2915662"/>
            <a:ext cx="4742809" cy="280323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4B2A7D2B-CC50-FD06-EC01-C2F71D074CEE}"/>
              </a:ext>
            </a:extLst>
          </p:cNvPr>
          <p:cNvSpPr txBox="1"/>
          <p:nvPr/>
        </p:nvSpPr>
        <p:spPr>
          <a:xfrm>
            <a:off x="13036345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Include economic trends, social media sentiment analysis, etc. to improve model performance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B70B5EAB-C7CE-F8DE-6459-ADA401482F3D}"/>
              </a:ext>
            </a:extLst>
          </p:cNvPr>
          <p:cNvSpPr txBox="1"/>
          <p:nvPr/>
        </p:nvSpPr>
        <p:spPr>
          <a:xfrm>
            <a:off x="12422181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Use External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AD1407-F641-6B50-7CE0-3E17E962A34F}"/>
              </a:ext>
            </a:extLst>
          </p:cNvPr>
          <p:cNvSpPr/>
          <p:nvPr/>
        </p:nvSpPr>
        <p:spPr>
          <a:xfrm>
            <a:off x="12601857" y="2915662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019EF5AA-4EE7-67B0-5541-3EAF5CC160C4}"/>
              </a:ext>
            </a:extLst>
          </p:cNvPr>
          <p:cNvSpPr txBox="1"/>
          <p:nvPr/>
        </p:nvSpPr>
        <p:spPr>
          <a:xfrm>
            <a:off x="3986943" y="7858684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Implement mechanisms to capture customer feedback post event to refine the model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4" name="Google Shape;91;p16">
            <a:extLst>
              <a:ext uri="{FF2B5EF4-FFF2-40B4-BE49-F238E27FC236}">
                <a16:creationId xmlns:a16="http://schemas.microsoft.com/office/drawing/2014/main" id="{0CF19120-4873-184D-36CE-0C1E7024CC39}"/>
              </a:ext>
            </a:extLst>
          </p:cNvPr>
          <p:cNvSpPr txBox="1"/>
          <p:nvPr/>
        </p:nvSpPr>
        <p:spPr>
          <a:xfrm>
            <a:off x="3372779" y="7304716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Feedback Loops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8C82CA-9295-9AA3-50CD-3E83E9590350}"/>
              </a:ext>
            </a:extLst>
          </p:cNvPr>
          <p:cNvSpPr/>
          <p:nvPr/>
        </p:nvSpPr>
        <p:spPr>
          <a:xfrm>
            <a:off x="3552455" y="6206243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90;p16">
            <a:extLst>
              <a:ext uri="{FF2B5EF4-FFF2-40B4-BE49-F238E27FC236}">
                <a16:creationId xmlns:a16="http://schemas.microsoft.com/office/drawing/2014/main" id="{5C8124C7-87FB-4410-7172-8B2AFF1EA696}"/>
              </a:ext>
            </a:extLst>
          </p:cNvPr>
          <p:cNvSpPr txBox="1"/>
          <p:nvPr/>
        </p:nvSpPr>
        <p:spPr>
          <a:xfrm>
            <a:off x="10190751" y="7858684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Understanding customer's likelihood to purchase can help representatives provide tailored assistance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8" name="Google Shape;91;p16">
            <a:extLst>
              <a:ext uri="{FF2B5EF4-FFF2-40B4-BE49-F238E27FC236}">
                <a16:creationId xmlns:a16="http://schemas.microsoft.com/office/drawing/2014/main" id="{D34396B6-E7D4-5ECC-A58D-D2A31DBD40CD}"/>
              </a:ext>
            </a:extLst>
          </p:cNvPr>
          <p:cNvSpPr txBox="1"/>
          <p:nvPr/>
        </p:nvSpPr>
        <p:spPr>
          <a:xfrm>
            <a:off x="9576587" y="7304716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Enhance Customer Service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9426A52-5C9A-DABB-F2DD-8157068E9077}"/>
              </a:ext>
            </a:extLst>
          </p:cNvPr>
          <p:cNvSpPr/>
          <p:nvPr/>
        </p:nvSpPr>
        <p:spPr>
          <a:xfrm>
            <a:off x="9756263" y="6206243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Trophy with solid fill">
            <a:extLst>
              <a:ext uri="{FF2B5EF4-FFF2-40B4-BE49-F238E27FC236}">
                <a16:creationId xmlns:a16="http://schemas.microsoft.com/office/drawing/2014/main" id="{AF488981-613E-442A-8F65-010236E8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9825" y="3017637"/>
            <a:ext cx="914400" cy="914400"/>
          </a:xfrm>
          <a:prstGeom prst="rect">
            <a:avLst/>
          </a:prstGeom>
        </p:spPr>
      </p:pic>
      <p:pic>
        <p:nvPicPr>
          <p:cNvPr id="24" name="Graphic 23" descr="Statistics with solid fill">
            <a:extLst>
              <a:ext uri="{FF2B5EF4-FFF2-40B4-BE49-F238E27FC236}">
                <a16:creationId xmlns:a16="http://schemas.microsoft.com/office/drawing/2014/main" id="{BE763119-7799-4164-3AA5-155CDF374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6354" y="3104467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48E2C298-1F03-3BBB-1900-3082526E2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4502" y="6385539"/>
            <a:ext cx="914400" cy="914400"/>
          </a:xfrm>
          <a:prstGeom prst="rect">
            <a:avLst/>
          </a:prstGeom>
        </p:spPr>
      </p:pic>
      <p:pic>
        <p:nvPicPr>
          <p:cNvPr id="28" name="Graphic 27" descr="Arrow circle with solid fill">
            <a:extLst>
              <a:ext uri="{FF2B5EF4-FFF2-40B4-BE49-F238E27FC236}">
                <a16:creationId xmlns:a16="http://schemas.microsoft.com/office/drawing/2014/main" id="{5B800022-D326-8BEB-E749-C273D96557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548" y="6385539"/>
            <a:ext cx="914400" cy="914400"/>
          </a:xfrm>
          <a:prstGeom prst="rect">
            <a:avLst/>
          </a:prstGeom>
        </p:spPr>
      </p:pic>
      <p:pic>
        <p:nvPicPr>
          <p:cNvPr id="30" name="Graphic 29" descr="Disk with solid fill">
            <a:extLst>
              <a:ext uri="{FF2B5EF4-FFF2-40B4-BE49-F238E27FC236}">
                <a16:creationId xmlns:a16="http://schemas.microsoft.com/office/drawing/2014/main" id="{79C903C0-89FF-E572-A472-F2BDA67049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40844" y="314110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4"/>
    </mc:Choice>
    <mc:Fallback xmlns="">
      <p:transition spd="slow" advTm="24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10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CA047C-18A0-7937-43F4-C2363A509435}"/>
              </a:ext>
            </a:extLst>
          </p:cNvPr>
          <p:cNvSpPr/>
          <p:nvPr/>
        </p:nvSpPr>
        <p:spPr>
          <a:xfrm>
            <a:off x="12143874" y="2980102"/>
            <a:ext cx="5069305" cy="4884726"/>
          </a:xfrm>
          <a:prstGeom prst="round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Benefits to NCAA</a:t>
            </a:r>
          </a:p>
          <a:p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Real-time sales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Fan-Insights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Goal-Setting &amp;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Community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Optimize Pricing &amp;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Real-Time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Enhanced User Experience</a:t>
            </a:r>
          </a:p>
        </p:txBody>
      </p:sp>
      <p:pic>
        <p:nvPicPr>
          <p:cNvPr id="11" name="Picture 10" descr="A person holding a phone&#10;&#10;Description automatically generated">
            <a:extLst>
              <a:ext uri="{FF2B5EF4-FFF2-40B4-BE49-F238E27FC236}">
                <a16:creationId xmlns:a16="http://schemas.microsoft.com/office/drawing/2014/main" id="{08291E03-B998-3B4D-2D77-2143C70A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1" y="2687757"/>
            <a:ext cx="9571477" cy="5469415"/>
          </a:xfrm>
          <a:prstGeom prst="rect">
            <a:avLst/>
          </a:prstGeom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DE5EB837-0A74-7202-0D11-5FCB70F9D70B}"/>
              </a:ext>
            </a:extLst>
          </p:cNvPr>
          <p:cNvSpPr txBox="1"/>
          <p:nvPr/>
        </p:nvSpPr>
        <p:spPr>
          <a:xfrm>
            <a:off x="834189" y="981477"/>
            <a:ext cx="1759655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Future scope | app-based tracker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230302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650" y="17481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26270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50" y="25476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75" y="30562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75" y="322450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50" y="4889217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150" y="431987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375" y="57867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4075" y="19201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500" y="29165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600" y="24079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625" y="26270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8875" y="30562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3675" y="456377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375" y="47903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6900" y="391290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375" y="35991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213" y="28123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600" y="33001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1725" y="566550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450" y="50723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7750" y="29165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1725" y="1992029"/>
            <a:ext cx="311150" cy="5085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D2935499-49AE-30ED-AF70-7B5CCF717950}"/>
              </a:ext>
            </a:extLst>
          </p:cNvPr>
          <p:cNvSpPr txBox="1"/>
          <p:nvPr/>
        </p:nvSpPr>
        <p:spPr>
          <a:xfrm>
            <a:off x="2552222" y="551746"/>
            <a:ext cx="1647998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To a future of woman basketball dominance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" name="Google Shape;141;p18">
            <a:extLst>
              <a:ext uri="{FF2B5EF4-FFF2-40B4-BE49-F238E27FC236}">
                <a16:creationId xmlns:a16="http://schemas.microsoft.com/office/drawing/2014/main" id="{BED61BE3-B99A-EDD9-F2F8-6ABD051824DF}"/>
              </a:ext>
            </a:extLst>
          </p:cNvPr>
          <p:cNvSpPr txBox="1"/>
          <p:nvPr/>
        </p:nvSpPr>
        <p:spPr>
          <a:xfrm>
            <a:off x="6762737" y="8067145"/>
            <a:ext cx="5157013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THANK YOU!</a:t>
            </a:r>
            <a:endParaRPr sz="54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492375" y="3679980"/>
            <a:ext cx="63975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"I think the beauty of women's basketball is seeing the passion, the teamwork, the camaraderie, and the pure joy of playing the game. It's not just about the sport; it's about lifting each other up and proving every day that we belong on this court just as much as anyone else."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2492375" y="2608550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3317675" y="6022051"/>
            <a:ext cx="55722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Sue Bird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(WNBA </a:t>
            </a:r>
            <a:r>
              <a:rPr lang="en-US" sz="3000" b="1">
                <a:solidFill>
                  <a:srgbClr val="E4E5EA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Player</a:t>
            </a: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)</a:t>
            </a:r>
            <a:endParaRPr sz="3000" b="1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01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68" name="Google Shape;68;p14"/>
          <p:cNvCxnSpPr>
            <a:stCxn id="67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erson in a basketball uniform dribbling a basketball&#10;&#10;Description automatically generated">
            <a:extLst>
              <a:ext uri="{FF2B5EF4-FFF2-40B4-BE49-F238E27FC236}">
                <a16:creationId xmlns:a16="http://schemas.microsoft.com/office/drawing/2014/main" id="{6BAA4A9E-5A3E-0807-9D93-E6FC4142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062" y="2560721"/>
            <a:ext cx="7748337" cy="5165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85" y="0"/>
            <a:ext cx="2230180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49" name="Google Shape;149;p19"/>
          <p:cNvCxnSpPr>
            <a:stCxn id="148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1143740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1210761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1277783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1344805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1411826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1478848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1545870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1612891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1679913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11450888" y="5537575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11450888" y="5107750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11450888" y="4677924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11450888" y="4248099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11450888" y="3818274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11450888" y="3388448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11450888" y="2958623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11450888" y="2528798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11450888" y="2098973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11450888" y="1669147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 txBox="1"/>
          <p:nvPr/>
        </p:nvSpPr>
        <p:spPr>
          <a:xfrm>
            <a:off x="10715625" y="5537575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0715626" y="5107766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715626" y="467792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0715625" y="4248111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0715626" y="3818302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40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0715626" y="3388456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0715626" y="3019184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60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0715626" y="2589339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70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0715625" y="215953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80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715626" y="172972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90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0715626" y="1299875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100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1445875" y="1778000"/>
            <a:ext cx="5349875" cy="2777475"/>
          </a:xfrm>
          <a:custGeom>
            <a:avLst/>
            <a:gdLst/>
            <a:ahLst/>
            <a:cxnLst/>
            <a:rect l="l" t="t" r="r" b="b"/>
            <a:pathLst>
              <a:path w="213995" h="111099" extrusionOk="0">
                <a:moveTo>
                  <a:pt x="0" y="99695"/>
                </a:moveTo>
                <a:cubicBezTo>
                  <a:pt x="4551" y="101177"/>
                  <a:pt x="18309" y="117158"/>
                  <a:pt x="27305" y="108585"/>
                </a:cubicBezTo>
                <a:cubicBezTo>
                  <a:pt x="36301" y="100013"/>
                  <a:pt x="45191" y="57044"/>
                  <a:pt x="53975" y="48260"/>
                </a:cubicBezTo>
                <a:cubicBezTo>
                  <a:pt x="62759" y="39476"/>
                  <a:pt x="71120" y="47519"/>
                  <a:pt x="80010" y="55880"/>
                </a:cubicBezTo>
                <a:cubicBezTo>
                  <a:pt x="88900" y="64241"/>
                  <a:pt x="98319" y="92181"/>
                  <a:pt x="107315" y="98425"/>
                </a:cubicBezTo>
                <a:cubicBezTo>
                  <a:pt x="116311" y="104669"/>
                  <a:pt x="124989" y="104775"/>
                  <a:pt x="133985" y="93345"/>
                </a:cubicBezTo>
                <a:cubicBezTo>
                  <a:pt x="142981" y="81915"/>
                  <a:pt x="152294" y="40005"/>
                  <a:pt x="161290" y="29845"/>
                </a:cubicBezTo>
                <a:cubicBezTo>
                  <a:pt x="170286" y="19685"/>
                  <a:pt x="179176" y="37359"/>
                  <a:pt x="187960" y="32385"/>
                </a:cubicBezTo>
                <a:cubicBezTo>
                  <a:pt x="196744" y="27411"/>
                  <a:pt x="209656" y="5398"/>
                  <a:pt x="213995" y="0"/>
                </a:cubicBezTo>
              </a:path>
            </a:pathLst>
          </a:custGeom>
          <a:noFill/>
          <a:ln w="3810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" name="Google Shape;182;p19"/>
          <p:cNvSpPr/>
          <p:nvPr/>
        </p:nvSpPr>
        <p:spPr>
          <a:xfrm>
            <a:off x="8312162" y="1536837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5557985" flipH="1">
            <a:off x="8453008" y="1677784"/>
            <a:ext cx="1508493" cy="1508493"/>
          </a:xfrm>
          <a:prstGeom prst="blockArc">
            <a:avLst>
              <a:gd name="adj1" fmla="val 5692644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560527" y="2062723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30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8312162" y="4116287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5557985" flipH="1">
            <a:off x="8453008" y="4257234"/>
            <a:ext cx="1508493" cy="1508493"/>
          </a:xfrm>
          <a:prstGeom prst="blockArc">
            <a:avLst>
              <a:gd name="adj1" fmla="val 15978697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8560527" y="4642173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</a:t>
            </a: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117400" y="1654875"/>
            <a:ext cx="50283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viewership for the Women's NCAA Basketball Tournament has seen an increase, with the championship game's viewership rising by over 30% in recent years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117400" y="4388247"/>
            <a:ext cx="50283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number of women participating in NCAA basketball has grown by approximately 25% since the early 2000s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1385050" y="6504450"/>
            <a:ext cx="54528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Women's NCAA Tournament has seen a surge in its economic impact, with host cities reporting over $20 million in revenue from the event, underscoring the significant financial contribution of women's basketball to local economies.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8312162" y="7174974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5557985" flipH="1">
            <a:off x="8453008" y="7315921"/>
            <a:ext cx="1508493" cy="1508493"/>
          </a:xfrm>
          <a:prstGeom prst="blockArc">
            <a:avLst>
              <a:gd name="adj1" fmla="val 10959006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8560527" y="7700860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6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147587" y="7342086"/>
            <a:ext cx="50283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Approximately 6% of NCAA Division I women's basketball players go on to compete professionally, either in the WNBA or overseas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1112500" y="6619875"/>
            <a:ext cx="285900" cy="2063700"/>
          </a:xfrm>
          <a:prstGeom prst="rect">
            <a:avLst/>
          </a:prstGeom>
          <a:solidFill>
            <a:srgbClr val="A5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5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rot="10800000" flipH="1">
            <a:off x="3619450" y="24187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8"/>
          <p:cNvCxnSpPr/>
          <p:nvPr/>
        </p:nvCxnSpPr>
        <p:spPr>
          <a:xfrm rot="10800000" flipH="1">
            <a:off x="12112575" y="24187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The ‘ why ’ of prediction</a:t>
            </a:r>
          </a:p>
        </p:txBody>
      </p:sp>
      <p:sp>
        <p:nvSpPr>
          <p:cNvPr id="3" name="Google Shape;182;p19">
            <a:extLst>
              <a:ext uri="{FF2B5EF4-FFF2-40B4-BE49-F238E27FC236}">
                <a16:creationId xmlns:a16="http://schemas.microsoft.com/office/drawing/2014/main" id="{5323FD9F-A4D1-8FBE-FD4F-4E5C2D792D34}"/>
              </a:ext>
            </a:extLst>
          </p:cNvPr>
          <p:cNvSpPr/>
          <p:nvPr/>
        </p:nvSpPr>
        <p:spPr>
          <a:xfrm>
            <a:off x="1326887" y="1657197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3;p19">
            <a:extLst>
              <a:ext uri="{FF2B5EF4-FFF2-40B4-BE49-F238E27FC236}">
                <a16:creationId xmlns:a16="http://schemas.microsoft.com/office/drawing/2014/main" id="{07FB8A77-0BE2-0F8D-7D9B-6E1A04B8339B}"/>
              </a:ext>
            </a:extLst>
          </p:cNvPr>
          <p:cNvSpPr/>
          <p:nvPr/>
        </p:nvSpPr>
        <p:spPr>
          <a:xfrm rot="5400000" flipH="1">
            <a:off x="1579345" y="1932124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1992B-1133-C87F-2216-36E1B69294F5}"/>
              </a:ext>
            </a:extLst>
          </p:cNvPr>
          <p:cNvSpPr txBox="1"/>
          <p:nvPr/>
        </p:nvSpPr>
        <p:spPr>
          <a:xfrm>
            <a:off x="2465028" y="6411734"/>
            <a:ext cx="24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D7EE-6892-EEDD-0A7B-A681D3AFE947}"/>
              </a:ext>
            </a:extLst>
          </p:cNvPr>
          <p:cNvSpPr txBox="1"/>
          <p:nvPr/>
        </p:nvSpPr>
        <p:spPr>
          <a:xfrm>
            <a:off x="7643825" y="3762029"/>
            <a:ext cx="294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8EA65-3F6B-F104-5482-270E0ACBE52F}"/>
              </a:ext>
            </a:extLst>
          </p:cNvPr>
          <p:cNvSpPr txBox="1"/>
          <p:nvPr/>
        </p:nvSpPr>
        <p:spPr>
          <a:xfrm>
            <a:off x="2188681" y="2741803"/>
            <a:ext cx="3398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Develop predictive models using Division I Women’s Basketball customer data, supplemented with external datasets, to accurately forecast whether a customer will purchase a ticket and through which market (primary or secondary). </a:t>
            </a: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Google Shape;182;p19">
            <a:extLst>
              <a:ext uri="{FF2B5EF4-FFF2-40B4-BE49-F238E27FC236}">
                <a16:creationId xmlns:a16="http://schemas.microsoft.com/office/drawing/2014/main" id="{18F017C0-DE3A-FF23-1AC7-71E65B0F2CCC}"/>
              </a:ext>
            </a:extLst>
          </p:cNvPr>
          <p:cNvSpPr/>
          <p:nvPr/>
        </p:nvSpPr>
        <p:spPr>
          <a:xfrm>
            <a:off x="6698190" y="4552294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3;p19">
            <a:extLst>
              <a:ext uri="{FF2B5EF4-FFF2-40B4-BE49-F238E27FC236}">
                <a16:creationId xmlns:a16="http://schemas.microsoft.com/office/drawing/2014/main" id="{E128556D-62B9-A988-F2AC-930DE95805A4}"/>
              </a:ext>
            </a:extLst>
          </p:cNvPr>
          <p:cNvSpPr/>
          <p:nvPr/>
        </p:nvSpPr>
        <p:spPr>
          <a:xfrm rot="5400000" flipH="1">
            <a:off x="6950648" y="4827221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2;p19">
            <a:extLst>
              <a:ext uri="{FF2B5EF4-FFF2-40B4-BE49-F238E27FC236}">
                <a16:creationId xmlns:a16="http://schemas.microsoft.com/office/drawing/2014/main" id="{D6D19F53-768A-13DF-B725-E7658766E5B5}"/>
              </a:ext>
            </a:extLst>
          </p:cNvPr>
          <p:cNvSpPr/>
          <p:nvPr/>
        </p:nvSpPr>
        <p:spPr>
          <a:xfrm>
            <a:off x="12112574" y="1524000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3;p19">
            <a:extLst>
              <a:ext uri="{FF2B5EF4-FFF2-40B4-BE49-F238E27FC236}">
                <a16:creationId xmlns:a16="http://schemas.microsoft.com/office/drawing/2014/main" id="{4A83A4EF-F822-8C05-A9D6-0B12FE54F996}"/>
              </a:ext>
            </a:extLst>
          </p:cNvPr>
          <p:cNvSpPr/>
          <p:nvPr/>
        </p:nvSpPr>
        <p:spPr>
          <a:xfrm rot="5400000" flipH="1">
            <a:off x="12365032" y="1798927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CA271-C12E-4D25-6E48-64B920791E91}"/>
              </a:ext>
            </a:extLst>
          </p:cNvPr>
          <p:cNvSpPr txBox="1"/>
          <p:nvPr/>
        </p:nvSpPr>
        <p:spPr>
          <a:xfrm>
            <a:off x="13608923" y="6330797"/>
            <a:ext cx="294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Target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9E8C-01CD-D41A-2923-55ACF8A1B233}"/>
              </a:ext>
            </a:extLst>
          </p:cNvPr>
          <p:cNvSpPr txBox="1"/>
          <p:nvPr/>
        </p:nvSpPr>
        <p:spPr>
          <a:xfrm>
            <a:off x="7488565" y="5348769"/>
            <a:ext cx="3665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sz="1800" b="1" i="0" u="sng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NCAA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Increased Revenue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Customer Insights</a:t>
            </a:r>
            <a:endParaRPr lang="en-US" sz="1800">
              <a:solidFill>
                <a:srgbClr val="ECECE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Operational Efficiency</a:t>
            </a:r>
          </a:p>
          <a:p>
            <a:pPr algn="l">
              <a:buClr>
                <a:schemeClr val="bg1"/>
              </a:buClr>
            </a:pPr>
            <a:r>
              <a:rPr lang="en-US" sz="1800" b="1" i="0" u="sng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For Customers: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Improved Experience</a:t>
            </a:r>
            <a:endParaRPr lang="en-US" sz="1800">
              <a:solidFill>
                <a:srgbClr val="ECECE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Accessibility</a:t>
            </a:r>
            <a:r>
              <a:rPr lang="en-US" sz="1800">
                <a:solidFill>
                  <a:srgbClr val="ECECE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to tickets</a:t>
            </a:r>
          </a:p>
          <a:p>
            <a:pPr algn="l">
              <a:buClr>
                <a:schemeClr val="bg1"/>
              </a:buClr>
            </a:pPr>
            <a:r>
              <a:rPr lang="en-US" sz="1800" b="1" u="sng">
                <a:solidFill>
                  <a:srgbClr val="ECECE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 Sponsors &amp; Partners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Brand Exposure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Data-Driven Partnerships</a:t>
            </a:r>
            <a:endParaRPr lang="en-US" sz="18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25BC4-63C7-CF42-939E-8F137BDF4745}"/>
              </a:ext>
            </a:extLst>
          </p:cNvPr>
          <p:cNvSpPr txBox="1"/>
          <p:nvPr/>
        </p:nvSpPr>
        <p:spPr>
          <a:xfrm>
            <a:off x="12969517" y="2874370"/>
            <a:ext cx="3398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Activity Types: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No Activity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Primary Purchase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Secondary Purchase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Other Secondary Activity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Multiple Activities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Transfer Recipient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4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05" name="Google Shape;105;p17"/>
          <p:cNvCxnSpPr>
            <a:stCxn id="104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7"/>
          <p:cNvCxnSpPr>
            <a:cxnSpLocks/>
            <a:endCxn id="30" idx="6"/>
          </p:cNvCxnSpPr>
          <p:nvPr/>
        </p:nvCxnSpPr>
        <p:spPr>
          <a:xfrm>
            <a:off x="2230500" y="4905375"/>
            <a:ext cx="14182004" cy="49885"/>
          </a:xfrm>
          <a:prstGeom prst="straightConnector1">
            <a:avLst/>
          </a:prstGeom>
          <a:noFill/>
          <a:ln w="149225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 rot="10800000" flipH="1">
            <a:off x="2742400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382854" y="5869675"/>
            <a:ext cx="2730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Exploratory Data Analysis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 flipH="1">
            <a:off x="8060525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7778700" y="6030817"/>
            <a:ext cx="2730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Model Building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rot="10800000" flipH="1">
            <a:off x="13896325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14180300" y="5788879"/>
            <a:ext cx="2730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Future Scope &amp; Learning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5401463" y="52272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/>
          <p:nvPr/>
        </p:nvCxnSpPr>
        <p:spPr>
          <a:xfrm rot="10800000" flipH="1">
            <a:off x="10719575" y="52272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4444154" y="2139645"/>
            <a:ext cx="335930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Data Preprocessing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1004478" y="2243681"/>
            <a:ext cx="3274642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69C68-02D8-8517-9FC2-4B6CDF0BB2B5}"/>
              </a:ext>
            </a:extLst>
          </p:cNvPr>
          <p:cNvSpPr txBox="1"/>
          <p:nvPr/>
        </p:nvSpPr>
        <p:spPr>
          <a:xfrm>
            <a:off x="1377100" y="6807386"/>
            <a:ext cx="30280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Scrutinize the customer data, along with external datasets, to understand patterns and trends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42ED7-8C1D-3322-F986-37261DCC8682}"/>
              </a:ext>
            </a:extLst>
          </p:cNvPr>
          <p:cNvSpPr txBox="1"/>
          <p:nvPr/>
        </p:nvSpPr>
        <p:spPr>
          <a:xfrm>
            <a:off x="4807019" y="2707842"/>
            <a:ext cx="2996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Cleanse and prepare the data for modeling by handling missing values, encoding categorical variables, and normalizing the data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6D09B-74E3-BC91-DA57-78174F621084}"/>
              </a:ext>
            </a:extLst>
          </p:cNvPr>
          <p:cNvSpPr txBox="1"/>
          <p:nvPr/>
        </p:nvSpPr>
        <p:spPr>
          <a:xfrm>
            <a:off x="7897797" y="6718562"/>
            <a:ext cx="2996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Construct and train predictive models using machine learning algorithms to forecast customer behavior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EB370-4EBB-296D-4EDB-BCE264D2EE3D}"/>
              </a:ext>
            </a:extLst>
          </p:cNvPr>
          <p:cNvSpPr txBox="1"/>
          <p:nvPr/>
        </p:nvSpPr>
        <p:spPr>
          <a:xfrm>
            <a:off x="11234959" y="2782835"/>
            <a:ext cx="34951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Based on model outcomes, suggest targeted strategies to maximize ticket sales through the appropriate markets.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0F708-CBE5-5647-FBC5-5866CA6EC0C2}"/>
              </a:ext>
            </a:extLst>
          </p:cNvPr>
          <p:cNvSpPr txBox="1"/>
          <p:nvPr/>
        </p:nvSpPr>
        <p:spPr>
          <a:xfrm>
            <a:off x="14292420" y="6782633"/>
            <a:ext cx="3008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Reflect on the model's performance to identify opportunities for improvement.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73BCC-6914-5BBD-695E-23AFBB378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875496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58A4A3D-7507-7D5D-AAEB-217F25E3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8493125" y="4236902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F82B34-3B3A-2113-8E07-6E4480BC9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5349479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2D9EFE-94B4-A3AC-FFB8-9DCDFC03F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1808822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BD025A-760E-5C6A-2172-1F5CEF325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4952468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Google Shape;141;p18">
            <a:extLst>
              <a:ext uri="{FF2B5EF4-FFF2-40B4-BE49-F238E27FC236}">
                <a16:creationId xmlns:a16="http://schemas.microsoft.com/office/drawing/2014/main" id="{DDD57ABE-902A-BCDF-16AE-4FD313E785A8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SOLUTION APPROACH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 rot="10800000" flipH="1">
            <a:off x="9903950" y="2629788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5;p2">
            <a:extLst>
              <a:ext uri="{FF2B5EF4-FFF2-40B4-BE49-F238E27FC236}">
                <a16:creationId xmlns:a16="http://schemas.microsoft.com/office/drawing/2014/main" id="{B976E2F3-9640-1550-D82B-D70D81A7B7DF}"/>
              </a:ext>
            </a:extLst>
          </p:cNvPr>
          <p:cNvSpPr txBox="1"/>
          <p:nvPr/>
        </p:nvSpPr>
        <p:spPr>
          <a:xfrm>
            <a:off x="11483976" y="3125939"/>
            <a:ext cx="36114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No. of Rows &amp; Columns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200k Rows &amp; 25 Features</a:t>
            </a:r>
          </a:p>
        </p:txBody>
      </p:sp>
      <p:sp>
        <p:nvSpPr>
          <p:cNvPr id="10" name="Google Shape;115;p2">
            <a:extLst>
              <a:ext uri="{FF2B5EF4-FFF2-40B4-BE49-F238E27FC236}">
                <a16:creationId xmlns:a16="http://schemas.microsoft.com/office/drawing/2014/main" id="{96BCE2CD-F4B5-9D1D-D38C-60F474030CE6}"/>
              </a:ext>
            </a:extLst>
          </p:cNvPr>
          <p:cNvSpPr txBox="1"/>
          <p:nvPr/>
        </p:nvSpPr>
        <p:spPr>
          <a:xfrm>
            <a:off x="12365182" y="5504635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6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Unique Activity Types</a:t>
            </a:r>
          </a:p>
        </p:txBody>
      </p:sp>
      <p:sp>
        <p:nvSpPr>
          <p:cNvPr id="14" name="Google Shape;115;p2">
            <a:extLst>
              <a:ext uri="{FF2B5EF4-FFF2-40B4-BE49-F238E27FC236}">
                <a16:creationId xmlns:a16="http://schemas.microsoft.com/office/drawing/2014/main" id="{B515D050-5E3B-69FC-EF50-F4E26CF76653}"/>
              </a:ext>
            </a:extLst>
          </p:cNvPr>
          <p:cNvSpPr txBox="1"/>
          <p:nvPr/>
        </p:nvSpPr>
        <p:spPr>
          <a:xfrm>
            <a:off x="12128836" y="8095241"/>
            <a:ext cx="36114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23+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Teams Accounted For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</p:txBody>
      </p:sp>
      <p:sp>
        <p:nvSpPr>
          <p:cNvPr id="16" name="Google Shape;115;p2">
            <a:extLst>
              <a:ext uri="{FF2B5EF4-FFF2-40B4-BE49-F238E27FC236}">
                <a16:creationId xmlns:a16="http://schemas.microsoft.com/office/drawing/2014/main" id="{A61EBE8B-EEBE-F645-82C9-595B1845D54F}"/>
              </a:ext>
            </a:extLst>
          </p:cNvPr>
          <p:cNvSpPr txBox="1"/>
          <p:nvPr/>
        </p:nvSpPr>
        <p:spPr>
          <a:xfrm>
            <a:off x="10076237" y="6849092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Level of data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Record ID</a:t>
            </a:r>
          </a:p>
        </p:txBody>
      </p:sp>
      <p:sp>
        <p:nvSpPr>
          <p:cNvPr id="17" name="Google Shape;115;p2">
            <a:extLst>
              <a:ext uri="{FF2B5EF4-FFF2-40B4-BE49-F238E27FC236}">
                <a16:creationId xmlns:a16="http://schemas.microsoft.com/office/drawing/2014/main" id="{8966F877-016B-8670-355C-B845E63A292E}"/>
              </a:ext>
            </a:extLst>
          </p:cNvPr>
          <p:cNvSpPr txBox="1"/>
          <p:nvPr/>
        </p:nvSpPr>
        <p:spPr>
          <a:xfrm>
            <a:off x="10367371" y="4315287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10+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Additional Features</a:t>
            </a:r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B74F8990-B0C3-FD86-3EEA-3180C866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85503" y="2809947"/>
            <a:ext cx="1357605" cy="1357605"/>
          </a:xfrm>
          <a:prstGeom prst="rect">
            <a:avLst/>
          </a:prstGeom>
        </p:spPr>
      </p:pic>
      <p:pic>
        <p:nvPicPr>
          <p:cNvPr id="21" name="Graphic 20" descr="Filter with solid fill">
            <a:extLst>
              <a:ext uri="{FF2B5EF4-FFF2-40B4-BE49-F238E27FC236}">
                <a16:creationId xmlns:a16="http://schemas.microsoft.com/office/drawing/2014/main" id="{FD42D591-9959-B6AE-58B7-FAEC3BCDD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77380" y="5196993"/>
            <a:ext cx="1357605" cy="1357605"/>
          </a:xfrm>
          <a:prstGeom prst="rect">
            <a:avLst/>
          </a:pr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C956C518-232B-F836-B847-D553323CD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5251" y="4092190"/>
            <a:ext cx="1357605" cy="1357605"/>
          </a:xfrm>
          <a:prstGeom prst="rect">
            <a:avLst/>
          </a:prstGeom>
        </p:spPr>
      </p:pic>
      <p:pic>
        <p:nvPicPr>
          <p:cNvPr id="25" name="Graphic 24" descr="Business Growth with solid fill">
            <a:extLst>
              <a:ext uri="{FF2B5EF4-FFF2-40B4-BE49-F238E27FC236}">
                <a16:creationId xmlns:a16="http://schemas.microsoft.com/office/drawing/2014/main" id="{AD280B03-54A1-3B47-634C-C472286C1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26690" y="7818137"/>
            <a:ext cx="1138944" cy="1138944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43C0595D-C6D1-A002-9FF4-366BCC65B4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2109" y="6577303"/>
            <a:ext cx="1093563" cy="109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A8DD-CF08-266A-53F3-F0F1EFC9DB5C}"/>
              </a:ext>
            </a:extLst>
          </p:cNvPr>
          <p:cNvSpPr txBox="1"/>
          <p:nvPr/>
        </p:nvSpPr>
        <p:spPr>
          <a:xfrm>
            <a:off x="11741727" y="2722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66AC7-C8E7-8BF7-1670-CD17386A51C7}"/>
              </a:ext>
            </a:extLst>
          </p:cNvPr>
          <p:cNvSpPr txBox="1"/>
          <p:nvPr/>
        </p:nvSpPr>
        <p:spPr>
          <a:xfrm>
            <a:off x="12365182" y="2888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8" name="Google Shape;78;p15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79" name="Google Shape;79;p15"/>
          <p:cNvCxnSpPr>
            <a:stCxn id="78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199BC43D-2415-222A-CFBC-9CFB402CA87A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Dataset information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pic>
        <p:nvPicPr>
          <p:cNvPr id="4098" name="Picture 2" descr="MAA Blog: Math and Data on the NBA Court — MATH VALUES">
            <a:extLst>
              <a:ext uri="{FF2B5EF4-FFF2-40B4-BE49-F238E27FC236}">
                <a16:creationId xmlns:a16="http://schemas.microsoft.com/office/drawing/2014/main" id="{B471CD0B-4C97-553A-35D4-48DE37668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2"/>
          <a:stretch/>
        </p:blipFill>
        <p:spPr bwMode="auto">
          <a:xfrm>
            <a:off x="1502729" y="2907429"/>
            <a:ext cx="6358186" cy="4574701"/>
          </a:xfrm>
          <a:prstGeom prst="rect">
            <a:avLst/>
          </a:prstGeom>
          <a:solidFill>
            <a:srgbClr val="121012"/>
          </a:solidFill>
        </p:spPr>
      </p:pic>
    </p:spTree>
    <p:extLst>
      <p:ext uri="{BB962C8B-B14F-4D97-AF65-F5344CB8AC3E}">
        <p14:creationId xmlns:p14="http://schemas.microsoft.com/office/powerpoint/2010/main" val="668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3"/>
    </mc:Choice>
    <mc:Fallback xmlns="">
      <p:transition spd="slow" advTm="201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6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DF9EFA-5ABE-4ECB-ADBD-91B5ECEE65D8}"/>
              </a:ext>
            </a:extLst>
          </p:cNvPr>
          <p:cNvSpPr/>
          <p:nvPr/>
        </p:nvSpPr>
        <p:spPr>
          <a:xfrm>
            <a:off x="1088360" y="3361472"/>
            <a:ext cx="16519748" cy="5860452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A0E04-4DB1-2161-DCD5-9BCA6FCDF9F7}"/>
              </a:ext>
            </a:extLst>
          </p:cNvPr>
          <p:cNvSpPr>
            <a:spLocks/>
          </p:cNvSpPr>
          <p:nvPr/>
        </p:nvSpPr>
        <p:spPr>
          <a:xfrm>
            <a:off x="1088361" y="3546836"/>
            <a:ext cx="0" cy="438912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B4AB6-D533-B201-89E6-BCCD379C8978}"/>
              </a:ext>
            </a:extLst>
          </p:cNvPr>
          <p:cNvSpPr/>
          <p:nvPr/>
        </p:nvSpPr>
        <p:spPr>
          <a:xfrm>
            <a:off x="1088363" y="2585189"/>
            <a:ext cx="16519755" cy="480060"/>
          </a:xfrm>
          <a:prstGeom prst="rect">
            <a:avLst/>
          </a:prstGeom>
          <a:solidFill>
            <a:schemeClr val="tx1">
              <a:lumMod val="85000"/>
              <a:lumOff val="15000"/>
              <a:alpha val="618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Layer 1 | Null Imputation &amp; Feature Engineering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32B836-9427-7587-BDF2-0A1516284D54}"/>
              </a:ext>
            </a:extLst>
          </p:cNvPr>
          <p:cNvGrpSpPr/>
          <p:nvPr/>
        </p:nvGrpSpPr>
        <p:grpSpPr>
          <a:xfrm>
            <a:off x="1414383" y="3581893"/>
            <a:ext cx="5843637" cy="1071848"/>
            <a:chOff x="532203" y="2408807"/>
            <a:chExt cx="1292660" cy="714565"/>
          </a:xfrm>
          <a:solidFill>
            <a:schemeClr val="tx1">
              <a:lumMod val="85000"/>
              <a:lumOff val="15000"/>
              <a:alpha val="71000"/>
            </a:schemeClr>
          </a:solidFill>
        </p:grpSpPr>
        <p:sp>
          <p:nvSpPr>
            <p:cNvPr id="6" name="Rectangle: Rounded Corners 177">
              <a:extLst>
                <a:ext uri="{FF2B5EF4-FFF2-40B4-BE49-F238E27FC236}">
                  <a16:creationId xmlns:a16="http://schemas.microsoft.com/office/drawing/2014/main" id="{AE5BD268-D87C-54C4-1586-DB18BB8608BA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grpFill/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F480CD-7349-02FF-0B52-E8F6160DC817}"/>
                </a:ext>
              </a:extLst>
            </p:cNvPr>
            <p:cNvSpPr txBox="1"/>
            <p:nvPr/>
          </p:nvSpPr>
          <p:spPr>
            <a:xfrm>
              <a:off x="808073" y="2602382"/>
              <a:ext cx="90351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yuthaya" pitchFamily="2" charset="-34"/>
                </a:rPr>
                <a:t>Feature Engineering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43854A-F60F-201F-8E69-2200EE590A30}"/>
              </a:ext>
            </a:extLst>
          </p:cNvPr>
          <p:cNvSpPr txBox="1"/>
          <p:nvPr/>
        </p:nvSpPr>
        <p:spPr>
          <a:xfrm>
            <a:off x="1918712" y="5012446"/>
            <a:ext cx="5843633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Duration for all events, purchases and actions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College Basketball Rankings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Engagement Score (Based on the email engagements of customers)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Temporal attributes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Consumer information by </a:t>
            </a:r>
            <a:r>
              <a:rPr lang="en-US" sz="2400" b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zipcode</a:t>
            </a:r>
            <a:endParaRPr lang="en-US" sz="24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C5D8A996-604C-F0AD-D737-DB420CC11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5985" y="3681065"/>
            <a:ext cx="747105" cy="7471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E7832-2DCC-CA63-F271-25CDF036BB39}"/>
              </a:ext>
            </a:extLst>
          </p:cNvPr>
          <p:cNvGrpSpPr/>
          <p:nvPr/>
        </p:nvGrpSpPr>
        <p:grpSpPr>
          <a:xfrm>
            <a:off x="11277633" y="3554275"/>
            <a:ext cx="5843637" cy="1071848"/>
            <a:chOff x="532203" y="2408807"/>
            <a:chExt cx="1292660" cy="714565"/>
          </a:xfrm>
          <a:solidFill>
            <a:schemeClr val="tx1">
              <a:lumMod val="85000"/>
              <a:lumOff val="15000"/>
              <a:alpha val="71000"/>
            </a:schemeClr>
          </a:solidFill>
        </p:grpSpPr>
        <p:sp>
          <p:nvSpPr>
            <p:cNvPr id="12" name="Rectangle: Rounded Corners 177">
              <a:extLst>
                <a:ext uri="{FF2B5EF4-FFF2-40B4-BE49-F238E27FC236}">
                  <a16:creationId xmlns:a16="http://schemas.microsoft.com/office/drawing/2014/main" id="{DE059BE9-A532-4720-156A-6903AF5D85F5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grpFill/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52E7C-2BD6-9C2A-E37A-A3A505BB85AC}"/>
                </a:ext>
              </a:extLst>
            </p:cNvPr>
            <p:cNvSpPr txBox="1"/>
            <p:nvPr/>
          </p:nvSpPr>
          <p:spPr>
            <a:xfrm>
              <a:off x="669123" y="2612736"/>
              <a:ext cx="90351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yuthaya" pitchFamily="2" charset="-34"/>
                </a:rPr>
                <a:t>Null Imputation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3A8F78-BAB1-7081-1218-5142099B357C}"/>
              </a:ext>
            </a:extLst>
          </p:cNvPr>
          <p:cNvSpPr txBox="1"/>
          <p:nvPr/>
        </p:nvSpPr>
        <p:spPr>
          <a:xfrm>
            <a:off x="11477281" y="5006842"/>
            <a:ext cx="5444336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Unknown for Categorical Columns (Nulls, ‘</a:t>
            </a:r>
            <a:r>
              <a:rPr lang="en-US" sz="2400" b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Unk</a:t>
            </a: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’, ’NA’)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24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Median imputation for Numerical columns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21F30D6-E952-B343-8DEE-ED3F7A0CA1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0056" y="3716645"/>
            <a:ext cx="747105" cy="74710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FC66D-6D48-7ED1-79E8-096645F67455}"/>
              </a:ext>
            </a:extLst>
          </p:cNvPr>
          <p:cNvSpPr/>
          <p:nvPr/>
        </p:nvSpPr>
        <p:spPr>
          <a:xfrm>
            <a:off x="2015985" y="8469570"/>
            <a:ext cx="15212088" cy="6356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All the features have been scaled using Standard Scaler separately for test and train dataset</a:t>
            </a:r>
          </a:p>
        </p:txBody>
      </p:sp>
      <p:sp>
        <p:nvSpPr>
          <p:cNvPr id="10" name="Google Shape;141;p18">
            <a:extLst>
              <a:ext uri="{FF2B5EF4-FFF2-40B4-BE49-F238E27FC236}">
                <a16:creationId xmlns:a16="http://schemas.microsoft.com/office/drawing/2014/main" id="{12E4263A-A4A9-CB07-AD60-DFC9C2596360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 preprocessing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167007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7</a:t>
            </a:r>
            <a:endParaRPr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DF9EFA-5ABE-4ECB-ADBD-91B5ECEE65D8}"/>
              </a:ext>
            </a:extLst>
          </p:cNvPr>
          <p:cNvSpPr/>
          <p:nvPr/>
        </p:nvSpPr>
        <p:spPr>
          <a:xfrm>
            <a:off x="1088360" y="3361472"/>
            <a:ext cx="16519748" cy="5860452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A0E04-4DB1-2161-DCD5-9BCA6FCDF9F7}"/>
              </a:ext>
            </a:extLst>
          </p:cNvPr>
          <p:cNvSpPr>
            <a:spLocks/>
          </p:cNvSpPr>
          <p:nvPr/>
        </p:nvSpPr>
        <p:spPr>
          <a:xfrm>
            <a:off x="1088361" y="3546836"/>
            <a:ext cx="0" cy="438912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970A1-6D8F-D561-8FF3-8492ECBECEE6}"/>
              </a:ext>
            </a:extLst>
          </p:cNvPr>
          <p:cNvSpPr/>
          <p:nvPr/>
        </p:nvSpPr>
        <p:spPr>
          <a:xfrm>
            <a:off x="1088363" y="2585189"/>
            <a:ext cx="16519755" cy="480060"/>
          </a:xfrm>
          <a:prstGeom prst="rect">
            <a:avLst/>
          </a:prstGeom>
          <a:solidFill>
            <a:schemeClr val="tx1">
              <a:lumMod val="85000"/>
              <a:lumOff val="15000"/>
              <a:alpha val="71999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Layer 2 | Dropping columns with high multicollinearity</a:t>
            </a:r>
          </a:p>
        </p:txBody>
      </p:sp>
      <p:sp>
        <p:nvSpPr>
          <p:cNvPr id="21" name="Rectangle: Rounded Corners 177">
            <a:extLst>
              <a:ext uri="{FF2B5EF4-FFF2-40B4-BE49-F238E27FC236}">
                <a16:creationId xmlns:a16="http://schemas.microsoft.com/office/drawing/2014/main" id="{0C2BBC4D-1CB4-41B8-5919-B714FC7CE0A6}"/>
              </a:ext>
            </a:extLst>
          </p:cNvPr>
          <p:cNvSpPr/>
          <p:nvPr/>
        </p:nvSpPr>
        <p:spPr>
          <a:xfrm>
            <a:off x="3776174" y="3689163"/>
            <a:ext cx="3002451" cy="617201"/>
          </a:xfrm>
          <a:prstGeom prst="round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Before</a:t>
            </a:r>
          </a:p>
        </p:txBody>
      </p:sp>
      <p:sp>
        <p:nvSpPr>
          <p:cNvPr id="22" name="Rectangle: Rounded Corners 177">
            <a:extLst>
              <a:ext uri="{FF2B5EF4-FFF2-40B4-BE49-F238E27FC236}">
                <a16:creationId xmlns:a16="http://schemas.microsoft.com/office/drawing/2014/main" id="{85E24752-614B-3914-3297-C04E66C1299F}"/>
              </a:ext>
            </a:extLst>
          </p:cNvPr>
          <p:cNvSpPr/>
          <p:nvPr/>
        </p:nvSpPr>
        <p:spPr>
          <a:xfrm>
            <a:off x="12196991" y="3622821"/>
            <a:ext cx="3002451" cy="617201"/>
          </a:xfrm>
          <a:prstGeom prst="round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After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D65836-2B98-33D0-9B8D-4BBC1EEAD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9"/>
          <a:stretch/>
        </p:blipFill>
        <p:spPr>
          <a:xfrm>
            <a:off x="10207492" y="4544915"/>
            <a:ext cx="6761299" cy="34935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1D523F-60AD-1313-9E2B-57B544EB3E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36"/>
          <a:stretch/>
        </p:blipFill>
        <p:spPr>
          <a:xfrm>
            <a:off x="2943276" y="4498012"/>
            <a:ext cx="4668245" cy="3587369"/>
          </a:xfrm>
          <a:prstGeom prst="rect">
            <a:avLst/>
          </a:prstGeom>
        </p:spPr>
      </p:pic>
      <p:sp>
        <p:nvSpPr>
          <p:cNvPr id="4" name="Google Shape;141;p18">
            <a:extLst>
              <a:ext uri="{FF2B5EF4-FFF2-40B4-BE49-F238E27FC236}">
                <a16:creationId xmlns:a16="http://schemas.microsoft.com/office/drawing/2014/main" id="{BE83AFC0-ABB0-088F-D74A-586C1A13219E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 preprocessing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DBF4D-8C95-637B-58B2-474797246930}"/>
              </a:ext>
            </a:extLst>
          </p:cNvPr>
          <p:cNvSpPr/>
          <p:nvPr/>
        </p:nvSpPr>
        <p:spPr>
          <a:xfrm>
            <a:off x="2015985" y="8469570"/>
            <a:ext cx="15212088" cy="635621"/>
          </a:xfrm>
          <a:prstGeom prst="roundRect">
            <a:avLst/>
          </a:prstGeom>
          <a:noFill/>
          <a:ln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The VIF significantly reduced after columns like “</a:t>
            </a:r>
            <a:r>
              <a:rPr lang="en-US" sz="210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CustomerInstitutionAffinity</a:t>
            </a:r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” were dropped</a:t>
            </a:r>
          </a:p>
        </p:txBody>
      </p:sp>
    </p:spTree>
    <p:extLst>
      <p:ext uri="{BB962C8B-B14F-4D97-AF65-F5344CB8AC3E}">
        <p14:creationId xmlns:p14="http://schemas.microsoft.com/office/powerpoint/2010/main" val="30361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58552" y="9277318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8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cxnSpLocks/>
            <a:stCxn id="132" idx="1"/>
          </p:cNvCxnSpPr>
          <p:nvPr/>
        </p:nvCxnSpPr>
        <p:spPr>
          <a:xfrm rot="10800000">
            <a:off x="8064052" y="9577468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cxnSpLocks/>
          </p:cNvCxnSpPr>
          <p:nvPr/>
        </p:nvCxnSpPr>
        <p:spPr>
          <a:xfrm rot="10800000">
            <a:off x="9607359" y="9577468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9189EB-8407-CA77-7823-D42A2D9BF8D2}"/>
              </a:ext>
            </a:extLst>
          </p:cNvPr>
          <p:cNvSpPr/>
          <p:nvPr/>
        </p:nvSpPr>
        <p:spPr>
          <a:xfrm>
            <a:off x="1036142" y="6937695"/>
            <a:ext cx="2758046" cy="1936978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830F8-267C-07B6-46C5-98B4182CF825}"/>
              </a:ext>
            </a:extLst>
          </p:cNvPr>
          <p:cNvSpPr txBox="1"/>
          <p:nvPr/>
        </p:nvSpPr>
        <p:spPr>
          <a:xfrm>
            <a:off x="1201363" y="7076193"/>
            <a:ext cx="2758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CatBoost</a:t>
            </a:r>
            <a:endParaRPr lang="en-US" sz="18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endParaRPr lang="en-US" sz="2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500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Depth - 6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DDDF7C-7612-C130-E5AD-455B39D6E661}"/>
              </a:ext>
            </a:extLst>
          </p:cNvPr>
          <p:cNvSpPr/>
          <p:nvPr/>
        </p:nvSpPr>
        <p:spPr>
          <a:xfrm>
            <a:off x="4933990" y="6937695"/>
            <a:ext cx="2758046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2CD53-C52D-761B-4A9F-09AA0D661CFF}"/>
              </a:ext>
            </a:extLst>
          </p:cNvPr>
          <p:cNvSpPr txBox="1"/>
          <p:nvPr/>
        </p:nvSpPr>
        <p:spPr>
          <a:xfrm>
            <a:off x="5108061" y="6974570"/>
            <a:ext cx="253384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XGBoost</a:t>
            </a:r>
            <a:endParaRPr lang="en-US" sz="18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endParaRPr lang="en-US" sz="2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Estimators – 100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Eval Metric – log loss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84D489-EBCC-3CEB-B487-E94A291E47F7}"/>
              </a:ext>
            </a:extLst>
          </p:cNvPr>
          <p:cNvSpPr/>
          <p:nvPr/>
        </p:nvSpPr>
        <p:spPr>
          <a:xfrm>
            <a:off x="8910668" y="6937695"/>
            <a:ext cx="2758047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076A3-1F1C-C026-A9BA-6A56A2B2E01E}"/>
              </a:ext>
            </a:extLst>
          </p:cNvPr>
          <p:cNvSpPr txBox="1"/>
          <p:nvPr/>
        </p:nvSpPr>
        <p:spPr>
          <a:xfrm>
            <a:off x="9142083" y="6995059"/>
            <a:ext cx="35840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Random Forest</a:t>
            </a:r>
          </a:p>
          <a:p>
            <a:pPr>
              <a:buClr>
                <a:schemeClr val="bg1"/>
              </a:buClr>
            </a:pPr>
            <a:endParaRPr lang="en-US" sz="16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150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8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 Split – 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samples leaf - 1 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6F6999-8915-FDBA-046E-E7F536EB83F2}"/>
              </a:ext>
            </a:extLst>
          </p:cNvPr>
          <p:cNvSpPr/>
          <p:nvPr/>
        </p:nvSpPr>
        <p:spPr>
          <a:xfrm>
            <a:off x="1036142" y="6123961"/>
            <a:ext cx="10632573" cy="5709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Model 2 - Ensemble (Soft Voting)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2FF823-707B-6C50-E29D-0AD73FAD0D45}"/>
              </a:ext>
            </a:extLst>
          </p:cNvPr>
          <p:cNvSpPr/>
          <p:nvPr/>
        </p:nvSpPr>
        <p:spPr>
          <a:xfrm>
            <a:off x="860431" y="5977733"/>
            <a:ext cx="11128762" cy="3075709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Graphic 15" descr="Badge Follow with solid fill">
            <a:extLst>
              <a:ext uri="{FF2B5EF4-FFF2-40B4-BE49-F238E27FC236}">
                <a16:creationId xmlns:a16="http://schemas.microsoft.com/office/drawing/2014/main" id="{95A69282-EC6F-1453-A864-8CD40E214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932" y="7670577"/>
            <a:ext cx="692806" cy="692806"/>
          </a:xfrm>
          <a:prstGeom prst="rect">
            <a:avLst/>
          </a:prstGeom>
        </p:spPr>
      </p:pic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65254032-3A34-E36A-B587-98168B7FE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152" y="7448983"/>
            <a:ext cx="914400" cy="914400"/>
          </a:xfrm>
          <a:prstGeom prst="rect">
            <a:avLst/>
          </a:prstGeom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39BB10DF-F403-89A1-3546-730BE25B960B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sym typeface="Julius Sans One"/>
              </a:rPr>
              <a:t>PREDICTIVE MODELING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C7A8F9-D438-5D2C-B4A8-2E1F1873E816}"/>
              </a:ext>
            </a:extLst>
          </p:cNvPr>
          <p:cNvSpPr/>
          <p:nvPr/>
        </p:nvSpPr>
        <p:spPr>
          <a:xfrm>
            <a:off x="13841097" y="3044579"/>
            <a:ext cx="2758046" cy="1936978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89835-43F8-CADB-9785-4AD1FA778B28}"/>
              </a:ext>
            </a:extLst>
          </p:cNvPr>
          <p:cNvSpPr txBox="1"/>
          <p:nvPr/>
        </p:nvSpPr>
        <p:spPr>
          <a:xfrm>
            <a:off x="14006318" y="3183077"/>
            <a:ext cx="2758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Logistic Regression</a:t>
            </a:r>
          </a:p>
          <a:p>
            <a:r>
              <a:rPr lang="en-US" sz="1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(meta learner)</a:t>
            </a:r>
          </a:p>
          <a:p>
            <a:endParaRPr lang="en-US" sz="15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800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 – 1.0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DECAEB-E03F-614A-EB1F-2B7065884812}"/>
              </a:ext>
            </a:extLst>
          </p:cNvPr>
          <p:cNvSpPr/>
          <p:nvPr/>
        </p:nvSpPr>
        <p:spPr>
          <a:xfrm>
            <a:off x="6188526" y="3065088"/>
            <a:ext cx="2758046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18D55-74DC-6227-E08B-E533479A7DEB}"/>
              </a:ext>
            </a:extLst>
          </p:cNvPr>
          <p:cNvSpPr txBox="1"/>
          <p:nvPr/>
        </p:nvSpPr>
        <p:spPr>
          <a:xfrm>
            <a:off x="6362597" y="3101963"/>
            <a:ext cx="25338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XGBoost</a:t>
            </a:r>
          </a:p>
          <a:p>
            <a:r>
              <a:rPr lang="en-US" sz="1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(base learner)</a:t>
            </a:r>
          </a:p>
          <a:p>
            <a:endParaRPr lang="en-US" sz="15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Estimators – 100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Eval Metric – log loss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6E4207-4A75-C912-D123-D449AF3050F9}"/>
              </a:ext>
            </a:extLst>
          </p:cNvPr>
          <p:cNvSpPr/>
          <p:nvPr/>
        </p:nvSpPr>
        <p:spPr>
          <a:xfrm>
            <a:off x="10165204" y="3065088"/>
            <a:ext cx="2758047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EE31A-5362-F53C-DC3D-FB8159FEE892}"/>
              </a:ext>
            </a:extLst>
          </p:cNvPr>
          <p:cNvSpPr txBox="1"/>
          <p:nvPr/>
        </p:nvSpPr>
        <p:spPr>
          <a:xfrm>
            <a:off x="10396620" y="3122452"/>
            <a:ext cx="267874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Random Forest</a:t>
            </a:r>
          </a:p>
          <a:p>
            <a:pPr>
              <a:buClr>
                <a:schemeClr val="bg1"/>
              </a:buClr>
            </a:pPr>
            <a:r>
              <a:rPr lang="en-US" sz="16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(base learner)</a:t>
            </a:r>
          </a:p>
          <a:p>
            <a:pPr>
              <a:buClr>
                <a:schemeClr val="bg1"/>
              </a:buClr>
            </a:pPr>
            <a:endParaRPr lang="en-US" sz="16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150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8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 Split – 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samples leaf - 1 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89F264-5E1E-2C64-C9F8-5EACAF6DCB70}"/>
              </a:ext>
            </a:extLst>
          </p:cNvPr>
          <p:cNvSpPr/>
          <p:nvPr/>
        </p:nvSpPr>
        <p:spPr>
          <a:xfrm>
            <a:off x="6056761" y="2251354"/>
            <a:ext cx="10632573" cy="5709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Model 1 – Stacking Classifier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D6377F-2CF9-12E9-2FA3-AE357AD9D1F4}"/>
              </a:ext>
            </a:extLst>
          </p:cNvPr>
          <p:cNvSpPr/>
          <p:nvPr/>
        </p:nvSpPr>
        <p:spPr>
          <a:xfrm>
            <a:off x="5881050" y="2105126"/>
            <a:ext cx="11128762" cy="3075709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9" name="Graphic 38" descr="Badge Follow with solid fill">
            <a:extLst>
              <a:ext uri="{FF2B5EF4-FFF2-40B4-BE49-F238E27FC236}">
                <a16:creationId xmlns:a16="http://schemas.microsoft.com/office/drawing/2014/main" id="{456B70C1-BD1A-21E9-EDCD-E390248A6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8688" y="3576376"/>
            <a:ext cx="914400" cy="914400"/>
          </a:xfrm>
          <a:prstGeom prst="rect">
            <a:avLst/>
          </a:prstGeom>
        </p:spPr>
      </p:pic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5EC962EB-20FD-F3E1-188B-0CFC74C242EA}"/>
              </a:ext>
            </a:extLst>
          </p:cNvPr>
          <p:cNvSpPr/>
          <p:nvPr/>
        </p:nvSpPr>
        <p:spPr>
          <a:xfrm>
            <a:off x="12462655" y="7007825"/>
            <a:ext cx="4789203" cy="1614064"/>
          </a:xfrm>
          <a:prstGeom prst="snip2Diag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Validation Accuracy: 99.004 %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Public leaderboard Accuracy: 98.508 %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Precision: 70.985 %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Recall: 67.983 %</a:t>
            </a:r>
          </a:p>
        </p:txBody>
      </p:sp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D16C6F89-C840-6F04-E88A-7E63C2F26022}"/>
              </a:ext>
            </a:extLst>
          </p:cNvPr>
          <p:cNvSpPr/>
          <p:nvPr/>
        </p:nvSpPr>
        <p:spPr>
          <a:xfrm>
            <a:off x="682973" y="2677725"/>
            <a:ext cx="4913896" cy="166847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Validation Accuracy: 99.100 %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Public leaderboard Accuracy: 98.575 %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Precision: 71.031 %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Recall: 69.673 %</a:t>
            </a:r>
          </a:p>
        </p:txBody>
      </p:sp>
      <p:pic>
        <p:nvPicPr>
          <p:cNvPr id="46" name="Graphic 45" descr="Back with solid fill">
            <a:extLst>
              <a:ext uri="{FF2B5EF4-FFF2-40B4-BE49-F238E27FC236}">
                <a16:creationId xmlns:a16="http://schemas.microsoft.com/office/drawing/2014/main" id="{81EA60B1-1A0D-43D2-6DC4-83B2A76C1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17147" y="3639787"/>
            <a:ext cx="723563" cy="7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1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824</Words>
  <Application>Microsoft Office PowerPoint</Application>
  <PresentationFormat>Custom</PresentationFormat>
  <Paragraphs>180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Julius Sans One</vt:lpstr>
      <vt:lpstr>Wingdings</vt:lpstr>
      <vt:lpstr>Arial</vt:lpstr>
      <vt:lpstr>Malgun Gothic</vt:lpstr>
      <vt:lpstr>Jost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Teja</dc:creator>
  <cp:lastModifiedBy>Aravind Teja</cp:lastModifiedBy>
  <cp:revision>3</cp:revision>
  <dcterms:modified xsi:type="dcterms:W3CDTF">2024-03-25T03:58:44Z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2024-02-29T02:42:16Z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d8b18723-d1bc-4fe1-8674-bf71e3d345f9</vt:lpwstr>
  </property>
  <property fmtid="{D5CDD505-2E9C-101B-9397-08002B2CF9AE}" pid="8" name="MSIP_Label_4044bd30-2ed7-4c9d-9d12-46200872a97b_ContentBits">
    <vt:lpwstr>0</vt:lpwstr>
  </property>
</Properties>
</file>