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76" r:id="rId7"/>
    <p:sldId id="278" r:id="rId8"/>
    <p:sldId id="288" r:id="rId9"/>
    <p:sldId id="289" r:id="rId10"/>
    <p:sldId id="283" r:id="rId11"/>
    <p:sldId id="282" r:id="rId12"/>
    <p:sldId id="281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0" d="100"/>
          <a:sy n="80" d="100"/>
        </p:scale>
        <p:origin x="782" y="11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217648"/>
            <a:ext cx="9144000" cy="1218795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 Heart Disease 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0EC5ED-AA68-4403-8871-4BBEA78B0BAA}"/>
              </a:ext>
            </a:extLst>
          </p:cNvPr>
          <p:cNvSpPr txBox="1"/>
          <p:nvPr/>
        </p:nvSpPr>
        <p:spPr>
          <a:xfrm>
            <a:off x="7226424" y="5705921"/>
            <a:ext cx="602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Presented by Donthi Venkata Aravind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237967-1689-46FC-80C3-F73314CF6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5114159-B3C6-4AC6-8034-4DE8BAF2A5C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57C1A0-CFD2-4DEE-B3CF-7637BC05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1E75E8-B935-4A82-9E6F-9653FDCB68FD}"/>
              </a:ext>
            </a:extLst>
          </p:cNvPr>
          <p:cNvSpPr txBox="1"/>
          <p:nvPr/>
        </p:nvSpPr>
        <p:spPr>
          <a:xfrm>
            <a:off x="1573168" y="1929436"/>
            <a:ext cx="84385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objective of this paper is to predict whether particular person is safe or not.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document is divided into four sections </a:t>
            </a:r>
          </a:p>
          <a:p>
            <a:pPr marL="393192" lvl="1" indent="0" algn="just">
              <a:buClr>
                <a:schemeClr val="bg2">
                  <a:lumMod val="50000"/>
                </a:schemeClr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Data Collection</a:t>
            </a:r>
          </a:p>
          <a:p>
            <a:pPr marL="0" indent="0" algn="just">
              <a:buClr>
                <a:schemeClr val="bg2">
                  <a:lumMod val="50000"/>
                </a:schemeClr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(ii) Comparison of data models on collected data                       	(iii)     Training of system on most promising model</a:t>
            </a:r>
          </a:p>
          <a:p>
            <a:pPr marL="0" indent="0" algn="just">
              <a:buClr>
                <a:schemeClr val="bg2">
                  <a:lumMod val="50000"/>
                </a:schemeClr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(iv)    Testing 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disease, KNN, Training, Testing, Prediction. 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performance of the process will be further enhanced with a feature selection implementation, and the results significant improvement will be verified with  prediction accuracy.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1601A7-4F3A-426A-8155-3E50C543750C}"/>
              </a:ext>
            </a:extLst>
          </p:cNvPr>
          <p:cNvSpPr txBox="1"/>
          <p:nvPr/>
        </p:nvSpPr>
        <p:spPr>
          <a:xfrm>
            <a:off x="699117" y="975329"/>
            <a:ext cx="61033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2800" dirty="0">
                <a:solidFill>
                  <a:srgbClr val="00B0F0"/>
                </a:solidFill>
              </a:rPr>
            </a:b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  <a:p>
            <a:pPr algn="ctr"/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ANALYSIS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 Representation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93BABD-89B4-4324-8B58-63DFB1627121}"/>
              </a:ext>
            </a:extLst>
          </p:cNvPr>
          <p:cNvGrpSpPr/>
          <p:nvPr/>
        </p:nvGrpSpPr>
        <p:grpSpPr>
          <a:xfrm>
            <a:off x="860266" y="1209433"/>
            <a:ext cx="10471467" cy="5229462"/>
            <a:chOff x="1453833" y="1107833"/>
            <a:chExt cx="10471467" cy="522946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5211EE-8286-42CD-A4AF-EDD1186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81268" y="2928814"/>
              <a:ext cx="1587500" cy="158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287700-63E7-4098-B825-B123C1113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81268" y="1107833"/>
              <a:ext cx="1587500" cy="158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9943F00-C6CB-4F10-A02B-801F3798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81268" y="4749795"/>
              <a:ext cx="1587500" cy="158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1AAA85B-D8C7-43BE-844A-625265015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>
              <a:off x="8082756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741AA56-D9ED-492E-8385-5CB8274B1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76" idx="2"/>
              <a:endCxn id="77" idx="2"/>
            </p:cNvCxnSpPr>
            <p:nvPr/>
          </p:nvCxnSpPr>
          <p:spPr>
            <a:xfrm rot="10800000" flipV="1">
              <a:off x="8881268" y="1901583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Implementation of a Project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B69453F-B845-4467-8C29-7A6677641EC0}"/>
                </a:ext>
              </a:extLst>
            </p:cNvPr>
            <p:cNvSpPr/>
            <p:nvPr/>
          </p:nvSpPr>
          <p:spPr>
            <a:xfrm>
              <a:off x="8989218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Using Decision tree Classifier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7CFAFBF-6B2A-49A8-ADCE-FD94A08C87B3}"/>
                </a:ext>
              </a:extLst>
            </p:cNvPr>
            <p:cNvSpPr/>
            <p:nvPr/>
          </p:nvSpPr>
          <p:spPr>
            <a:xfrm>
              <a:off x="8989218" y="1655361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Importing Libraries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B499F5E-706B-4272-818B-C87149038662}"/>
                </a:ext>
              </a:extLst>
            </p:cNvPr>
            <p:cNvSpPr/>
            <p:nvPr/>
          </p:nvSpPr>
          <p:spPr>
            <a:xfrm>
              <a:off x="8989218" y="5420435"/>
              <a:ext cx="1371600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Using KNN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9B46693-ED1F-429F-9B11-2794939E3B99}"/>
                </a:ext>
              </a:extLst>
            </p:cNvPr>
            <p:cNvSpPr/>
            <p:nvPr/>
          </p:nvSpPr>
          <p:spPr>
            <a:xfrm>
              <a:off x="6614715" y="4509721"/>
              <a:ext cx="1348582" cy="71070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By using highly advanced libraries in Python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27301F-4FAD-47A6-987B-1D9C411B7CC1}"/>
                </a:ext>
              </a:extLst>
            </p:cNvPr>
            <p:cNvSpPr/>
            <p:nvPr/>
          </p:nvSpPr>
          <p:spPr>
            <a:xfrm>
              <a:off x="10576718" y="1668058"/>
              <a:ext cx="1348582" cy="4670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To Analyze the data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1D58D3-87D7-4D40-B59F-7F751F117F96}"/>
                </a:ext>
              </a:extLst>
            </p:cNvPr>
            <p:cNvSpPr/>
            <p:nvPr/>
          </p:nvSpPr>
          <p:spPr>
            <a:xfrm>
              <a:off x="10576718" y="3245383"/>
              <a:ext cx="1348582" cy="9543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One of the technique to analyze and predict data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AC2972F-490F-4F2F-8A08-930B8C850374}"/>
                </a:ext>
              </a:extLst>
            </p:cNvPr>
            <p:cNvSpPr/>
            <p:nvPr/>
          </p:nvSpPr>
          <p:spPr>
            <a:xfrm>
              <a:off x="10576718" y="5310019"/>
              <a:ext cx="1348582" cy="4670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Best technique to predict the data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33453" y="179413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33453" y="407915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3" idx="6"/>
              <a:endCxn id="41" idx="6"/>
            </p:cNvCxnSpPr>
            <p:nvPr/>
          </p:nvCxnSpPr>
          <p:spPr>
            <a:xfrm>
              <a:off x="5720953" y="258788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950346" y="373039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4241403" y="2464773"/>
              <a:ext cx="1371600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Dataset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4241403" y="4749795"/>
              <a:ext cx="1371600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Python Script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8EC5A8-2F1A-435D-B8CB-44AEB99930DA}"/>
                </a:ext>
              </a:extLst>
            </p:cNvPr>
            <p:cNvGrpSpPr/>
            <p:nvPr/>
          </p:nvGrpSpPr>
          <p:grpSpPr>
            <a:xfrm>
              <a:off x="1453833" y="2587883"/>
              <a:ext cx="2668588" cy="3295676"/>
              <a:chOff x="186927" y="2551909"/>
              <a:chExt cx="2668588" cy="329567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C3965BB-75FF-4838-8CEA-20A85BD124E9}"/>
                  </a:ext>
                </a:extLst>
              </p:cNvPr>
              <p:cNvGrpSpPr/>
              <p:nvPr/>
            </p:nvGrpSpPr>
            <p:grpSpPr>
              <a:xfrm>
                <a:off x="186927" y="2551909"/>
                <a:ext cx="2668588" cy="3295676"/>
                <a:chOff x="654844" y="2580053"/>
                <a:chExt cx="2668588" cy="3295676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A36AC8A-B5C2-42DB-9E06-AD7ADE70A7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54844" y="2947969"/>
                  <a:ext cx="1587500" cy="15875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8511DE9-8E92-4412-A69A-F1E1A9775D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50" idx="6"/>
                </p:cNvCxnSpPr>
                <p:nvPr/>
              </p:nvCxnSpPr>
              <p:spPr>
                <a:xfrm>
                  <a:off x="2242344" y="3741719"/>
                  <a:ext cx="798512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0B9B8C8-FB00-4330-BE1F-B17BC86EBE8A}"/>
                    </a:ext>
                  </a:extLst>
                </p:cNvPr>
                <p:cNvSpPr/>
                <p:nvPr/>
              </p:nvSpPr>
              <p:spPr>
                <a:xfrm>
                  <a:off x="774303" y="4677709"/>
                  <a:ext cx="1348582" cy="119802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To predict whether the person will suffer from heart disease </a:t>
                  </a: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E086D0F0-0577-4E82-894A-483E634854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0732" y="2580053"/>
                  <a:ext cx="12700" cy="2285023"/>
                </a:xfrm>
                <a:prstGeom prst="bentConnector3">
                  <a:avLst>
                    <a:gd name="adj1" fmla="val -2040000"/>
                  </a:avLst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F96EC9-99D6-4CA3-8207-C19196E2B3DA}"/>
                  </a:ext>
                </a:extLst>
              </p:cNvPr>
              <p:cNvSpPr txBox="1"/>
              <p:nvPr/>
            </p:nvSpPr>
            <p:spPr>
              <a:xfrm>
                <a:off x="375920" y="3381633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Project Objectives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E939D2-CC18-4D3E-BCEC-5E57391DBE84}"/>
                </a:ext>
              </a:extLst>
            </p:cNvPr>
            <p:cNvSpPr txBox="1"/>
            <p:nvPr/>
          </p:nvSpPr>
          <p:spPr>
            <a:xfrm>
              <a:off x="3715861" y="1413254"/>
              <a:ext cx="2803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Heart Disease Prediction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30BF3C-89B7-4E9F-A856-79E4D1D71807}"/>
                </a:ext>
              </a:extLst>
            </p:cNvPr>
            <p:cNvSpPr txBox="1"/>
            <p:nvPr/>
          </p:nvSpPr>
          <p:spPr>
            <a:xfrm>
              <a:off x="3914181" y="5674486"/>
              <a:ext cx="225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Software used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92820E-6E95-467C-BD6B-9692100D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1EE8308-823C-42A7-ACDD-AE4C0B9941ED}"/>
              </a:ext>
            </a:extLst>
          </p:cNvPr>
          <p:cNvSpPr txBox="1">
            <a:spLocks/>
          </p:cNvSpPr>
          <p:nvPr/>
        </p:nvSpPr>
        <p:spPr>
          <a:xfrm>
            <a:off x="228600" y="16386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5BD36A-D727-4779-A315-94A1EFBF3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6265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E915BA-080F-49C9-A2D5-34087DA5707D}"/>
              </a:ext>
            </a:extLst>
          </p:cNvPr>
          <p:cNvSpPr txBox="1"/>
          <p:nvPr/>
        </p:nvSpPr>
        <p:spPr>
          <a:xfrm>
            <a:off x="663606" y="1271862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3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ARCHITECTURE 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D6836EF-01F3-4860-9750-1E7E9445F8D0}"/>
              </a:ext>
            </a:extLst>
          </p:cNvPr>
          <p:cNvSpPr/>
          <p:nvPr/>
        </p:nvSpPr>
        <p:spPr>
          <a:xfrm>
            <a:off x="2368858" y="1711171"/>
            <a:ext cx="6019800" cy="4204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7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04DC7D-F8C2-42F9-A4FD-ED986744B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6118D272-CC61-43EA-AF76-E93A94EF35A6}"/>
              </a:ext>
            </a:extLst>
          </p:cNvPr>
          <p:cNvSpPr txBox="1">
            <a:spLocks/>
          </p:cNvSpPr>
          <p:nvPr/>
        </p:nvSpPr>
        <p:spPr>
          <a:xfrm>
            <a:off x="228600" y="16386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EB22AE-6BD9-4D95-B692-BAACCFA3B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6265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552447-9D5D-423E-852C-489A51C511CC}"/>
              </a:ext>
            </a:extLst>
          </p:cNvPr>
          <p:cNvSpPr txBox="1"/>
          <p:nvPr/>
        </p:nvSpPr>
        <p:spPr>
          <a:xfrm>
            <a:off x="482896" y="917919"/>
            <a:ext cx="6103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LIBRARIES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8" name="Picture 7" descr="cattura.jpg">
            <a:extLst>
              <a:ext uri="{FF2B5EF4-FFF2-40B4-BE49-F238E27FC236}">
                <a16:creationId xmlns:a16="http://schemas.microsoft.com/office/drawing/2014/main" id="{E841C37A-B693-45B3-9D96-261AFD37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733549"/>
            <a:ext cx="7229447" cy="41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DE854-D8CD-4849-9617-77BCD2F8A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79292CF8-489D-46C9-93F5-FBEE4B3A5402}"/>
              </a:ext>
            </a:extLst>
          </p:cNvPr>
          <p:cNvSpPr txBox="1">
            <a:spLocks/>
          </p:cNvSpPr>
          <p:nvPr/>
        </p:nvSpPr>
        <p:spPr>
          <a:xfrm>
            <a:off x="228600" y="1106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1BB688-6D84-4A8A-8BB3-A7E0C166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29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E535E1-927C-43E4-8BCF-EC4492E8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50" y="1781643"/>
            <a:ext cx="8086201" cy="3230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098AC-9505-43F1-A310-D8760C0D71C7}"/>
              </a:ext>
            </a:extLst>
          </p:cNvPr>
          <p:cNvSpPr txBox="1"/>
          <p:nvPr/>
        </p:nvSpPr>
        <p:spPr>
          <a:xfrm>
            <a:off x="5048336" y="5722814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Importing Libraries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F13A84-645D-4DD6-A004-C92257EB2185}"/>
              </a:ext>
            </a:extLst>
          </p:cNvPr>
          <p:cNvSpPr txBox="1">
            <a:spLocks/>
          </p:cNvSpPr>
          <p:nvPr/>
        </p:nvSpPr>
        <p:spPr>
          <a:xfrm>
            <a:off x="228600" y="9284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262D8-25FA-4179-8F60-D0C0BB30FC37}"/>
              </a:ext>
            </a:extLst>
          </p:cNvPr>
          <p:cNvSpPr txBox="1"/>
          <p:nvPr/>
        </p:nvSpPr>
        <p:spPr>
          <a:xfrm>
            <a:off x="838200" y="1281413"/>
            <a:ext cx="610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Libraries neede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 for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629ED6-0128-4400-9C6E-07F5190A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99200E90-42AA-443E-896C-1E334EA59F0E}"/>
              </a:ext>
            </a:extLst>
          </p:cNvPr>
          <p:cNvSpPr txBox="1">
            <a:spLocks/>
          </p:cNvSpPr>
          <p:nvPr/>
        </p:nvSpPr>
        <p:spPr>
          <a:xfrm>
            <a:off x="228600" y="9284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C171E9-19D9-4CE9-9CBE-E132019DA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24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F449C-1384-4AE1-BEBE-A3E30F5DB9A5}"/>
              </a:ext>
            </a:extLst>
          </p:cNvPr>
          <p:cNvGrpSpPr/>
          <p:nvPr/>
        </p:nvGrpSpPr>
        <p:grpSpPr>
          <a:xfrm>
            <a:off x="786450" y="2959194"/>
            <a:ext cx="10801867" cy="1531620"/>
            <a:chOff x="786450" y="2552794"/>
            <a:chExt cx="10801867" cy="153162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BA8C0-EF5E-4EC4-B4DB-EEBDB221C11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277" y="2552794"/>
              <a:ext cx="4511040" cy="153162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3D4ED57-0BE5-4D25-A744-F3CE6EF7DDAB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50" y="2606134"/>
              <a:ext cx="4671060" cy="147828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3EFF05-7EEF-4D32-B640-55FA307F02F9}"/>
              </a:ext>
            </a:extLst>
          </p:cNvPr>
          <p:cNvSpPr txBox="1"/>
          <p:nvPr/>
        </p:nvSpPr>
        <p:spPr>
          <a:xfrm>
            <a:off x="2309574" y="5698400"/>
            <a:ext cx="72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 using KNN is High when compared to Decision Tree Classifier.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AF808E-BDD1-4B27-896A-44DB3F9337F0}"/>
              </a:ext>
            </a:extLst>
          </p:cNvPr>
          <p:cNvGrpSpPr/>
          <p:nvPr/>
        </p:nvGrpSpPr>
        <p:grpSpPr>
          <a:xfrm>
            <a:off x="870418" y="798598"/>
            <a:ext cx="11148861" cy="1345162"/>
            <a:chOff x="870419" y="798598"/>
            <a:chExt cx="11011602" cy="133985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C9F3FE6-9328-4B0A-82DC-B9939E3303A8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419" y="868442"/>
              <a:ext cx="4290060" cy="108204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ED67002-3986-48B3-B120-634B46AEB8B9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21" y="798598"/>
              <a:ext cx="5943600" cy="133985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318742-561B-4881-BB43-0ED574F3B807}"/>
              </a:ext>
            </a:extLst>
          </p:cNvPr>
          <p:cNvSpPr txBox="1"/>
          <p:nvPr/>
        </p:nvSpPr>
        <p:spPr>
          <a:xfrm>
            <a:off x="1259840" y="2225040"/>
            <a:ext cx="9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Accuracy using Decision Tree Classifier.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EC056-4D45-4255-BCBA-D9455BF1B717}"/>
              </a:ext>
            </a:extLst>
          </p:cNvPr>
          <p:cNvSpPr txBox="1"/>
          <p:nvPr/>
        </p:nvSpPr>
        <p:spPr>
          <a:xfrm>
            <a:off x="870418" y="4632960"/>
            <a:ext cx="109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     Accuracy using KNN 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4AE3BA-5C8C-4955-8879-AF99F67DB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itle 1">
            <a:extLst>
              <a:ext uri="{FF2B5EF4-FFF2-40B4-BE49-F238E27FC236}">
                <a16:creationId xmlns:a16="http://schemas.microsoft.com/office/drawing/2014/main" id="{2A82B80F-3CBD-4009-88A9-3916F65F7AB4}"/>
              </a:ext>
            </a:extLst>
          </p:cNvPr>
          <p:cNvSpPr txBox="1">
            <a:spLocks/>
          </p:cNvSpPr>
          <p:nvPr/>
        </p:nvSpPr>
        <p:spPr>
          <a:xfrm>
            <a:off x="228600" y="13723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C0863BA-8725-4885-97BD-6FE6C07D6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96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4E0956E-A633-4214-8279-0B528CD80CBB}"/>
              </a:ext>
            </a:extLst>
          </p:cNvPr>
          <p:cNvGrpSpPr/>
          <p:nvPr/>
        </p:nvGrpSpPr>
        <p:grpSpPr>
          <a:xfrm>
            <a:off x="338979" y="2630224"/>
            <a:ext cx="11769053" cy="3046988"/>
            <a:chOff x="338979" y="2630224"/>
            <a:chExt cx="11769053" cy="30469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0B96DF1-90EA-4416-B39C-EDC7F9A67612}"/>
                </a:ext>
              </a:extLst>
            </p:cNvPr>
            <p:cNvSpPr txBox="1"/>
            <p:nvPr/>
          </p:nvSpPr>
          <p:spPr>
            <a:xfrm>
              <a:off x="338979" y="2630224"/>
              <a:ext cx="5299821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Very simple implementation.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Robust with regard to the search space; for instance, classes don't have to be linearly separable.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Classifier can be updated online at very little cost as new instances with known classes are presented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8069E1-0FB2-431F-ADBE-FC66356DACF5}"/>
                </a:ext>
              </a:extLst>
            </p:cNvPr>
            <p:cNvSpPr txBox="1"/>
            <p:nvPr/>
          </p:nvSpPr>
          <p:spPr>
            <a:xfrm>
              <a:off x="6096000" y="2630224"/>
              <a:ext cx="60120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significant advantage of a decision tree is that it forces the consideration of all possible outcomes of a decision and traces each path to a conclusion.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It creates a comprehensive analysis of the consequences along each branch and identifies decision nodes that need further analysis.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D99B8-AAFD-443C-A0BC-5F95D2E699F1}"/>
              </a:ext>
            </a:extLst>
          </p:cNvPr>
          <p:cNvGrpSpPr/>
          <p:nvPr/>
        </p:nvGrpSpPr>
        <p:grpSpPr>
          <a:xfrm>
            <a:off x="601462" y="1245229"/>
            <a:ext cx="11792394" cy="523220"/>
            <a:chOff x="601462" y="1245229"/>
            <a:chExt cx="11792394" cy="523220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57F5524-F2B8-4F86-8786-D4F602285264}"/>
                </a:ext>
              </a:extLst>
            </p:cNvPr>
            <p:cNvSpPr txBox="1"/>
            <p:nvPr/>
          </p:nvSpPr>
          <p:spPr>
            <a:xfrm>
              <a:off x="601462" y="1245229"/>
              <a:ext cx="3655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Advantage using KNN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7BA914-1DB9-4F52-A7F5-7406E72873CE}"/>
                </a:ext>
              </a:extLst>
            </p:cNvPr>
            <p:cNvSpPr txBox="1"/>
            <p:nvPr/>
          </p:nvSpPr>
          <p:spPr>
            <a:xfrm>
              <a:off x="5810176" y="1245229"/>
              <a:ext cx="6583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Advantage using Decision Tree Classifier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2305</TotalTime>
  <Words>375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Gabriola</vt:lpstr>
      <vt:lpstr>Segoe UI Light</vt:lpstr>
      <vt:lpstr>Times New Roman</vt:lpstr>
      <vt:lpstr>Wingdings</vt:lpstr>
      <vt:lpstr>Office Theme</vt:lpstr>
      <vt:lpstr> Heart Disease Project Analysis Presentation</vt:lpstr>
      <vt:lpstr>Project analysis slide 5</vt:lpstr>
      <vt:lpstr>Project analysis slide 2</vt:lpstr>
      <vt:lpstr>Project analysis slide 4</vt:lpstr>
      <vt:lpstr>PowerPoint Presentation</vt:lpstr>
      <vt:lpstr>PowerPoint Presentation</vt:lpstr>
      <vt:lpstr>Project analysis slide 8</vt:lpstr>
      <vt:lpstr>Project analysis slide 10</vt:lpstr>
      <vt:lpstr>Project analysis slide 7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Project Analysis Presentation</dc:title>
  <dc:creator>Aravind Venkata</dc:creator>
  <cp:lastModifiedBy>Aravind Venkata</cp:lastModifiedBy>
  <cp:revision>26</cp:revision>
  <cp:lastPrinted>2020-08-24T14:49:27Z</cp:lastPrinted>
  <dcterms:created xsi:type="dcterms:W3CDTF">2020-08-24T04:40:10Z</dcterms:created>
  <dcterms:modified xsi:type="dcterms:W3CDTF">2020-09-22T09:44:59Z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