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7" r:id="rId4"/>
    <p:sldId id="268" r:id="rId5"/>
    <p:sldId id="264" r:id="rId6"/>
    <p:sldId id="261" r:id="rId7"/>
    <p:sldId id="267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1" autoAdjust="0"/>
    <p:restoredTop sz="86397" autoAdjust="0"/>
  </p:normalViewPr>
  <p:slideViewPr>
    <p:cSldViewPr snapToGrid="0">
      <p:cViewPr varScale="1">
        <p:scale>
          <a:sx n="59" d="100"/>
          <a:sy n="59" d="100"/>
        </p:scale>
        <p:origin x="30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B1BF-CE81-DB4D-40B8-1293EC729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7680C-12C5-9902-F1DC-DB12C76F9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DD66-9DA4-955C-2CC9-A0B8FB62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245B-E03B-6DA0-8715-5DA90E8F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5807-2E3D-5A3A-ED11-21692C45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4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121-B402-F6EA-ED1F-4A428422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60157-CEFF-470E-B89F-52F7DE047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FEFA-1176-3DEE-12BD-96568A8E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14E6-449C-5C9A-BC46-54F7B666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C02D-5550-CC74-9868-3DD7575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0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2B4C4-E91C-3F9C-CE89-EBAFB31EC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E0D2D-AE20-400B-D29E-26E6764E7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4CD5-EADB-C8CD-61B0-934632F3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3F49-4B8A-6011-DEBA-B785F733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C0C6-9711-95AB-52AF-48461C04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6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6FFC-4B51-D97C-E1CE-6FF37469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43F8-1C22-F85E-6E97-C255B9EE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91A5-944F-920E-7CD5-37D2F3B5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0F717-8592-D21B-4DFE-ED00AB8E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FF19-0850-A244-B497-63CF0066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9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9846-99DD-50EB-4360-BE696DCF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1692-0B1A-78E2-559A-A41E8BE6E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AEA8-BB42-87EC-73DE-F095452E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B61B-249E-3202-F950-F950A279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FC4E-221C-35AF-E7D5-E6500CBC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4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1A6-EE67-3732-A97C-2889C455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C808-3E37-14B2-30A3-E12C9FEFF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D624-D493-B927-9957-1EC59B928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72108-7CD0-96D0-E3B3-0325FE5D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675A-F069-19C6-B879-B1BD650F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B58B-D181-B977-E3B2-1DB0AA3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F1AB-88F6-F7B7-5804-3DFDA38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7F26F-6D72-D39D-8B28-871C0AC9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84157-259C-8B38-79FC-D87267CEB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90285-E2B4-2030-4BCC-5C22FA343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EEEAC-EA4D-068C-79D1-56B1C4095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EC0F-A921-A6ED-81FD-0A9D35D4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9EA00-FD72-02D3-B43C-F00FE9CE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28CD2-91EA-A38A-D436-4B4D4FF8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3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D34D-6375-B711-E88F-CEFB37D7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53E1C-D597-7769-47A3-020C9B5F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514C6-5D4A-4A0F-A47D-37375499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F5076-417D-5948-0F9B-3CF241C2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08964-BA2A-BBFC-B047-4610072A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C3420-AF82-E773-6D56-55A6E31F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D9FA-257C-7EA5-DFB1-F04F1F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7502-76C5-0867-6078-9393471D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299B-4D24-598B-5386-E74578813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18C7B-D961-3467-B2EE-3DADF491E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C04A4-68EF-B069-91D0-E1378F22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32722-4113-6745-3A88-19151194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CA45-F9D8-2610-9D37-44E2036B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5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0EDE-D277-2517-BFB8-9E1FDDC0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B6BB1-C221-B931-FD5E-7C4DF8237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062F7-1241-3E07-BAE8-0D3721864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393AB-DD1D-9CEB-B90D-E4B62D46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7B31-6F81-55C8-0267-B22EEEB1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5AF89-729D-8E68-2F2D-1750DA06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817F9-1044-45FC-A6CB-CD624665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2EFD9-56F7-6B9C-6463-70020B9C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8214D-4F25-C23A-5BD5-EA8F96EFC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D7671-B6BF-4703-9F9F-59C97F5E1F0C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DA168-A196-3693-8AD3-99BBF6CFB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F7CE-0544-F8E3-9A6A-988CFBFCC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24BED-3D46-43A6-954E-056A49FD5A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0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EE1807-078C-4A26-9304-6890E040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4530154"/>
            <a:ext cx="4563577" cy="2514599"/>
          </a:xfrm>
        </p:spPr>
        <p:txBody>
          <a:bodyPr>
            <a:normAutofit/>
          </a:bodyPr>
          <a:lstStyle/>
          <a:p>
            <a:pPr defTabSz="342900">
              <a:spcBef>
                <a:spcPts val="0"/>
              </a:spcBef>
              <a:defRPr/>
            </a:pPr>
            <a:r>
              <a:rPr lang="en-US" sz="2800" b="1" u="sng" dirty="0">
                <a:solidFill>
                  <a:prstClr val="black"/>
                </a:solidFill>
                <a:latin typeface="Calibri"/>
              </a:rPr>
              <a:t>Presented by </a:t>
            </a:r>
          </a:p>
          <a:p>
            <a:pPr defTabSz="342900">
              <a:spcBef>
                <a:spcPts val="0"/>
              </a:spcBef>
              <a:defRPr/>
            </a:pPr>
            <a:endParaRPr lang="en-US" sz="2000" b="1" u="sng" dirty="0">
              <a:solidFill>
                <a:prstClr val="black"/>
              </a:solidFill>
              <a:latin typeface="Calibri"/>
            </a:endParaRPr>
          </a:p>
          <a:p>
            <a:pPr defTabSz="342900">
              <a:spcBef>
                <a:spcPts val="0"/>
              </a:spcBef>
              <a:defRPr/>
            </a:pPr>
            <a:r>
              <a:rPr lang="en-US" sz="2000" b="1" dirty="0">
                <a:latin typeface="+mj-lt"/>
                <a:ea typeface="+mj-ea"/>
                <a:cs typeface="+mj-cs"/>
              </a:rPr>
              <a:t>ARAVINDAKUMAR S-8208E22ASR012</a:t>
            </a:r>
          </a:p>
          <a:p>
            <a:r>
              <a:rPr lang="en-US" sz="2000" b="1" dirty="0">
                <a:latin typeface="+mj-lt"/>
                <a:ea typeface="+mj-ea"/>
                <a:cs typeface="+mj-cs"/>
              </a:rPr>
              <a:t>   SUTHARSHANARAM R-8208E22ASR059</a:t>
            </a:r>
            <a:endParaRPr lang="en-IN" sz="2000" b="1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3908-28E2-E219-32CB-4313ECBD487D}"/>
              </a:ext>
            </a:extLst>
          </p:cNvPr>
          <p:cNvSpPr/>
          <p:nvPr/>
        </p:nvSpPr>
        <p:spPr>
          <a:xfrm>
            <a:off x="378537" y="4248999"/>
            <a:ext cx="3556648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r>
              <a:rPr lang="en-US" sz="2000" b="1" u="sng" dirty="0">
                <a:solidFill>
                  <a:prstClr val="black"/>
                </a:solidFill>
                <a:latin typeface="Calibri"/>
              </a:rPr>
              <a:t>PROJECT SUPERVISOR</a:t>
            </a:r>
          </a:p>
          <a:p>
            <a:pPr algn="ctr" defTabSz="342900">
              <a:defRPr/>
            </a:pPr>
            <a:endParaRPr lang="en-US" sz="2000" b="1" u="sng" dirty="0">
              <a:solidFill>
                <a:prstClr val="black"/>
              </a:solidFill>
              <a:latin typeface="Calibri"/>
            </a:endParaRPr>
          </a:p>
          <a:p>
            <a:pPr algn="ctr" defTabSz="342900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MS.R.DIVYABHARATHI M.E</a:t>
            </a:r>
          </a:p>
          <a:p>
            <a:pPr algn="ctr" defTabSz="342900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ASSISTANT PROFESSOR</a:t>
            </a:r>
          </a:p>
          <a:p>
            <a:pPr algn="ctr" defTabSz="342900"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DEPARTMENT OF AI&amp;DS</a:t>
            </a:r>
          </a:p>
          <a:p>
            <a:pPr algn="ctr" defTabSz="342900">
              <a:defRPr/>
            </a:pPr>
            <a:endParaRPr lang="en-US" sz="1350" b="1" dirty="0">
              <a:solidFill>
                <a:prstClr val="black"/>
              </a:solidFill>
              <a:latin typeface="Calibri"/>
            </a:endParaRPr>
          </a:p>
          <a:p>
            <a:pPr algn="ctr"/>
            <a:endParaRPr lang="en-IN" sz="135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C5524E-D97F-9876-8FAA-404559F257E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00100" y="1808783"/>
            <a:ext cx="1113267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Driven Traffic Signal Optimization for Emergency Vehicles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8AD3-1CBE-AB98-C1CB-BCD84779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4A8FF-B685-E668-8638-702A660BD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270" y="1978766"/>
            <a:ext cx="1190352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Gopinathan S., Abishek B., Kathiravan G., Roshith P. B., Bharath V.,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“Smart Ambulance Traffic Sensing using Artificial Intelligence and Internet of Things,”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International Conference on Communication, Computing and Internet of Things (IC3IoT)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10.1109/IC3IoT60841.2024.10550228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Mohandass M.,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Maareeswari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Vimalraj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R.,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“IoT Based Traffic Management System for Emergency Vehicles,”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Sensors Journal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Nirmaladevi P., Pavithra M., Manoj V., Hariprasath A., Sundar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Tharma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J.P.,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“Smart Traffic Management System for Emergency Vehicles Using Deep Learning,”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15th International Conference on Computing Communication and Networking Technologies (ICCCNT)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DOI: 10.1109/ICCCNT61001.2024.10724936</a:t>
            </a:r>
          </a:p>
        </p:txBody>
      </p:sp>
    </p:spTree>
    <p:extLst>
      <p:ext uri="{BB962C8B-B14F-4D97-AF65-F5344CB8AC3E}">
        <p14:creationId xmlns:p14="http://schemas.microsoft.com/office/powerpoint/2010/main" val="142490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1"/>
            <a:ext cx="7772400" cy="1470025"/>
          </a:xfrm>
        </p:spPr>
        <p:txBody>
          <a:bodyPr/>
          <a:lstStyle/>
          <a:p>
            <a:r>
              <a:rPr lang="en-IN" dirty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45070B7-7C68-936F-96D6-DF740796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5" y="2318657"/>
            <a:ext cx="9510606" cy="361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Why Was This Project Chosen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Emergency vehicles face delays due to heavy traffic.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Faster response times can improve public safety.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Existing traffic systems do not prioritize emergency vehicles effectively.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Smart city development requires intelligent traffic management.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The Need for the Project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Observed delays in emergency vehicle movement in urban areas.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Analyzed real-world traffic congestion issues.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Studied reports on emergency response inefficiencies.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Reviewed existing traffic management solutions and their limitations.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621BE90-5C5D-8F3A-BE11-2CD5A9D9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1904AS651 - Mini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1"/>
            <a:ext cx="7772400" cy="1470025"/>
          </a:xfrm>
        </p:spPr>
        <p:txBody>
          <a:bodyPr/>
          <a:lstStyle/>
          <a:p>
            <a:r>
              <a:rPr lang="en-IN" dirty="0"/>
              <a:t>Problem Identified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722" y="2090058"/>
            <a:ext cx="9760778" cy="4136766"/>
          </a:xfrm>
        </p:spPr>
        <p:txBody>
          <a:bodyPr>
            <a:normAutofit fontScale="55000" lnSpcReduction="20000"/>
          </a:bodyPr>
          <a:lstStyle/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latin typeface="Arial" panose="020B0604020202020204" pitchFamily="34" charset="0"/>
              </a:rPr>
              <a:t>The process adopted to identify the problem</a:t>
            </a:r>
            <a:r>
              <a:rPr lang="en-US" sz="3600" b="1" dirty="0">
                <a:latin typeface="Arial" panose="020B0604020202020204" pitchFamily="34" charset="0"/>
              </a:rPr>
              <a:t> </a:t>
            </a: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b="1" dirty="0">
                <a:latin typeface="Arial" panose="020B0604020202020204" pitchFamily="34" charset="0"/>
              </a:rPr>
              <a:t> </a:t>
            </a:r>
            <a:r>
              <a:rPr lang="en-US" sz="3400" dirty="0">
                <a:latin typeface="Arial" panose="020B0604020202020204" pitchFamily="34" charset="0"/>
              </a:rPr>
              <a:t>Observation – Emergency vehicles often get stuck in traffic, causing delays.</a:t>
            </a: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400" dirty="0">
                <a:latin typeface="Arial" panose="020B0604020202020204" pitchFamily="34" charset="0"/>
              </a:rPr>
              <a:t> Analysis – Studied reports and real-world cases of delayed emergency response.</a:t>
            </a:r>
            <a:br>
              <a:rPr lang="en-US" sz="3400" dirty="0">
                <a:latin typeface="Arial" panose="020B0604020202020204" pitchFamily="34" charset="0"/>
              </a:rPr>
            </a:br>
            <a:r>
              <a:rPr lang="en-US" sz="3400" dirty="0">
                <a:latin typeface="Arial" panose="020B0604020202020204" pitchFamily="34" charset="0"/>
              </a:rPr>
              <a:t> Existing System Review – Found that current traffic lights don’t prioritize emergency vehicles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  <a:endParaRPr lang="en-IN" sz="26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latin typeface="Arial" panose="020B0604020202020204" pitchFamily="34" charset="0"/>
              </a:rPr>
              <a:t>The need to solve it</a:t>
            </a: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300" dirty="0">
                <a:latin typeface="Arial" panose="020B0604020202020204" pitchFamily="34" charset="0"/>
              </a:rPr>
              <a:t>Faster Emergency Response – Saves lives by reducing ambulance and fire truck delays.</a:t>
            </a:r>
            <a:br>
              <a:rPr lang="en-US" sz="3300" dirty="0">
                <a:latin typeface="Arial" panose="020B0604020202020204" pitchFamily="34" charset="0"/>
              </a:rPr>
            </a:br>
            <a:r>
              <a:rPr lang="en-US" sz="3300" dirty="0">
                <a:latin typeface="Arial" panose="020B0604020202020204" pitchFamily="34" charset="0"/>
              </a:rPr>
              <a:t>Traffic Congestion – Helps clear traffic jams, improving overall road safety. </a:t>
            </a: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300" dirty="0">
                <a:latin typeface="Arial" panose="020B0604020202020204" pitchFamily="34" charset="0"/>
              </a:rPr>
              <a:t>Smart City Development – Supports future AI-driven traffic management.</a:t>
            </a:r>
            <a:endParaRPr lang="en-IN" sz="33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latin typeface="Arial" panose="020B0604020202020204" pitchFamily="34" charset="0"/>
              </a:rPr>
              <a:t>How do you manage to solve it</a:t>
            </a:r>
          </a:p>
          <a:p>
            <a:pPr algn="l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3200" dirty="0">
                <a:latin typeface="Arial" panose="020B0604020202020204" pitchFamily="34" charset="0"/>
              </a:rPr>
              <a:t>AI-Based Traffic Signals – Detects emergency vehicles and changes lights dynamically.</a:t>
            </a:r>
            <a:br>
              <a:rPr lang="en-IN" sz="3200" dirty="0">
                <a:latin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</a:rPr>
              <a:t>Fastest Route Selection – Uses Modified A* algorithm to find the best path.</a:t>
            </a:r>
            <a:br>
              <a:rPr lang="en-IN" sz="3200" dirty="0">
                <a:latin typeface="Arial" panose="020B0604020202020204" pitchFamily="34" charset="0"/>
              </a:rPr>
            </a:br>
            <a:r>
              <a:rPr lang="en-IN" sz="3200" dirty="0">
                <a:latin typeface="Arial" panose="020B0604020202020204" pitchFamily="34" charset="0"/>
              </a:rPr>
              <a:t>Traffic Prediction &amp; Control – Uses Deep Q-Learning (DQN) and Graph Neural Networks (GNNs) to manage traffic efficiently.</a:t>
            </a:r>
            <a:endParaRPr lang="en-US" sz="3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DAC6-4F33-6E2D-52F6-89315854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1904AS651 - Mini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1"/>
            <a:ext cx="7772400" cy="1470025"/>
          </a:xfrm>
        </p:spPr>
        <p:txBody>
          <a:bodyPr/>
          <a:lstStyle/>
          <a:p>
            <a:r>
              <a:rPr lang="en-IN" dirty="0"/>
              <a:t>Base Paper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49286"/>
            <a:ext cx="10309123" cy="4843689"/>
          </a:xfrm>
        </p:spPr>
        <p:txBody>
          <a:bodyPr>
            <a:norm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</a:rPr>
              <a:t>Title of the Paper: Smart Ambulance Traffic Sensing using Artificial Intelligence and Internet of Things</a:t>
            </a:r>
            <a:br>
              <a:rPr lang="en-US" sz="1800" b="1" dirty="0">
                <a:latin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</a:rPr>
              <a:t>Journal Name: IEEE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rial" panose="020B0604020202020204" pitchFamily="34" charset="0"/>
              </a:rPr>
              <a:t>Publication Date: 2024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1800" b="1" dirty="0">
                <a:latin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</a:rPr>
              <a:t>Authors' Names : Gopinathan S, Abishek B, Kathiravan G, Roshith P B, Bharath 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E0782DB-A7E4-4818-3307-892F2933C514}"/>
              </a:ext>
            </a:extLst>
          </p:cNvPr>
          <p:cNvSpPr txBox="1">
            <a:spLocks/>
          </p:cNvSpPr>
          <p:nvPr/>
        </p:nvSpPr>
        <p:spPr>
          <a:xfrm>
            <a:off x="3834581" y="61880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1904AS651 - Mini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9E31-F540-6903-4CDB-BF72B0D4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9614"/>
            <a:ext cx="10515600" cy="440787"/>
          </a:xfrm>
        </p:spPr>
        <p:txBody>
          <a:bodyPr>
            <a:normAutofit fontScale="90000"/>
          </a:bodyPr>
          <a:lstStyle/>
          <a:p>
            <a:r>
              <a:rPr lang="en-IN" dirty="0"/>
              <a:t>Literature Review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589C39-0FCE-B46F-5555-C790B6B3F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21359"/>
              </p:ext>
            </p:extLst>
          </p:nvPr>
        </p:nvGraphicFramePr>
        <p:xfrm>
          <a:off x="195943" y="805913"/>
          <a:ext cx="11157859" cy="587247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13926">
                  <a:extLst>
                    <a:ext uri="{9D8B030D-6E8A-4147-A177-3AD203B41FA5}">
                      <a16:colId xmlns:a16="http://schemas.microsoft.com/office/drawing/2014/main" val="59626846"/>
                    </a:ext>
                  </a:extLst>
                </a:gridCol>
                <a:gridCol w="3570385">
                  <a:extLst>
                    <a:ext uri="{9D8B030D-6E8A-4147-A177-3AD203B41FA5}">
                      <a16:colId xmlns:a16="http://schemas.microsoft.com/office/drawing/2014/main" val="1603801513"/>
                    </a:ext>
                  </a:extLst>
                </a:gridCol>
                <a:gridCol w="1718387">
                  <a:extLst>
                    <a:ext uri="{9D8B030D-6E8A-4147-A177-3AD203B41FA5}">
                      <a16:colId xmlns:a16="http://schemas.microsoft.com/office/drawing/2014/main" val="2309894902"/>
                    </a:ext>
                  </a:extLst>
                </a:gridCol>
                <a:gridCol w="1718387">
                  <a:extLst>
                    <a:ext uri="{9D8B030D-6E8A-4147-A177-3AD203B41FA5}">
                      <a16:colId xmlns:a16="http://schemas.microsoft.com/office/drawing/2014/main" val="1600443707"/>
                    </a:ext>
                  </a:extLst>
                </a:gridCol>
                <a:gridCol w="1718387">
                  <a:extLst>
                    <a:ext uri="{9D8B030D-6E8A-4147-A177-3AD203B41FA5}">
                      <a16:colId xmlns:a16="http://schemas.microsoft.com/office/drawing/2014/main" val="1174146207"/>
                    </a:ext>
                  </a:extLst>
                </a:gridCol>
                <a:gridCol w="1718387">
                  <a:extLst>
                    <a:ext uri="{9D8B030D-6E8A-4147-A177-3AD203B41FA5}">
                      <a16:colId xmlns:a16="http://schemas.microsoft.com/office/drawing/2014/main" val="2250849493"/>
                    </a:ext>
                  </a:extLst>
                </a:gridCol>
              </a:tblGrid>
              <a:tr h="544854">
                <a:tc>
                  <a:txBody>
                    <a:bodyPr/>
                    <a:lstStyle/>
                    <a:p>
                      <a:r>
                        <a:rPr lang="en-IN" sz="1300" b="1" dirty="0" err="1"/>
                        <a:t>S.No</a:t>
                      </a:r>
                      <a:endParaRPr lang="en-IN" sz="1300" dirty="0"/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Paper Title</a:t>
                      </a:r>
                      <a:endParaRPr lang="en-IN" sz="1300" dirty="0"/>
                    </a:p>
                  </a:txBody>
                  <a:tcPr marL="64945" marR="64945" marT="32473" marB="324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Authors</a:t>
                      </a:r>
                      <a:endParaRPr lang="en-IN" sz="1300" dirty="0"/>
                    </a:p>
                  </a:txBody>
                  <a:tcPr marL="64945" marR="64945" marT="32473" marB="3247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Technology Used</a:t>
                      </a:r>
                      <a:endParaRPr lang="en-IN" sz="1300" dirty="0"/>
                    </a:p>
                  </a:txBody>
                  <a:tcPr marL="64945" marR="64945" marT="32473" marB="3247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Key Contribution</a:t>
                      </a:r>
                      <a:endParaRPr lang="en-IN" sz="1300" dirty="0"/>
                    </a:p>
                  </a:txBody>
                  <a:tcPr marL="64945" marR="64945" marT="32473" marB="3247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Identified Gaps</a:t>
                      </a:r>
                      <a:endParaRPr lang="en-IN" sz="1300" dirty="0"/>
                    </a:p>
                  </a:txBody>
                  <a:tcPr marL="64945" marR="64945" marT="32473" marB="3247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5495"/>
                  </a:ext>
                </a:extLst>
              </a:tr>
              <a:tr h="1775873">
                <a:tc>
                  <a:txBody>
                    <a:bodyPr/>
                    <a:lstStyle/>
                    <a:p>
                      <a:r>
                        <a:rPr lang="en-IN" sz="1300" dirty="0"/>
                        <a:t>1</a:t>
                      </a:r>
                    </a:p>
                  </a:txBody>
                  <a:tcPr marL="64945" marR="64945" marT="32473" marB="3247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Smart Ambulance Traffic Sensing using Artificial Intelligence and IoT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Gopinathan S., Abishek B., Kathiravan G., Roshith P. B., Bharath V.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YOLO, CNN, ANN, Audio Detection, Raspberry Pi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Real-time ambulance detection using video and sound, automatic signal control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 route optimization, no learning-based traffic prediction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787463836"/>
                  </a:ext>
                </a:extLst>
              </a:tr>
              <a:tr h="1775873">
                <a:tc>
                  <a:txBody>
                    <a:bodyPr/>
                    <a:lstStyle/>
                    <a:p>
                      <a:r>
                        <a:rPr lang="en-IN" sz="1300" dirty="0"/>
                        <a:t>2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IoT Based Traffic Management System for Emergency Vehicles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Mohandass M., </a:t>
                      </a:r>
                      <a:r>
                        <a:rPr lang="en-IN" sz="1300" dirty="0" err="1"/>
                        <a:t>Maareeswari</a:t>
                      </a:r>
                      <a:r>
                        <a:rPr lang="en-IN" sz="1300" dirty="0"/>
                        <a:t> M., </a:t>
                      </a:r>
                      <a:r>
                        <a:rPr lang="en-IN" sz="1300" dirty="0" err="1"/>
                        <a:t>Vimalraj</a:t>
                      </a:r>
                      <a:r>
                        <a:rPr lang="en-IN" sz="1300" dirty="0"/>
                        <a:t> R.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IoT, Sensors, Basic Route Mapping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Tracks emergency vehicle location, controls traffic lights using IoT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No ML/DL models, lacks intelligent routing or adaptive control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590364270"/>
                  </a:ext>
                </a:extLst>
              </a:tr>
              <a:tr h="1775873">
                <a:tc>
                  <a:txBody>
                    <a:bodyPr/>
                    <a:lstStyle/>
                    <a:p>
                      <a:r>
                        <a:rPr lang="en-IN" sz="1300" dirty="0"/>
                        <a:t>3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CNN-based Emergency Vehicle Detection using Video Feed 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Kumar A., Prakash N. 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CNN, Camera Feed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Detects ambulances from surveillance footage for traffic management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 signal control or dynamic routing, limited to detection only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94504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00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CDE7-02FA-5EC4-F516-E19A7EB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A18037-6D36-4B27-54AE-1C7599C5F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7543" y="2243148"/>
            <a:ext cx="796998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detected →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Ambulance location tracked via GPS.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 detects ambulance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live camera feeds.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Modified A*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 finds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route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traffic density.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DQL controls signals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turns them green along the ambulance path.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GNN checks traffic ahead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reroutes if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signal units receive commands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respond in real time.</a:t>
            </a:r>
          </a:p>
        </p:txBody>
      </p:sp>
    </p:spTree>
    <p:extLst>
      <p:ext uri="{BB962C8B-B14F-4D97-AF65-F5344CB8AC3E}">
        <p14:creationId xmlns:p14="http://schemas.microsoft.com/office/powerpoint/2010/main" val="52009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70CC-877E-94C5-466A-24CD947A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A4E6A-8ECD-D0E0-55B8-FFB940172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9BE412-644D-CAF1-FF0F-E4A31910B31A}"/>
              </a:ext>
            </a:extLst>
          </p:cNvPr>
          <p:cNvSpPr/>
          <p:nvPr/>
        </p:nvSpPr>
        <p:spPr>
          <a:xfrm rot="10800000" flipV="1">
            <a:off x="7580666" y="3672348"/>
            <a:ext cx="560443" cy="737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DQL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4421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B31B-3144-0D7F-B20C-9514CBC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81F9-138A-4B07-F102-0A7A7F1D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Clear &amp; Measurable Goals</a:t>
            </a:r>
            <a:r>
              <a:rPr lang="en-US" dirty="0"/>
              <a:t> – Set specific targets like reducing emergency response time by </a:t>
            </a:r>
            <a:r>
              <a:rPr lang="en-US" b="1" dirty="0"/>
              <a:t>30%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Customer Satisfaction</a:t>
            </a:r>
            <a:r>
              <a:rPr lang="en-US" dirty="0"/>
              <a:t> – Ensure faster and safer emergency response, benefiting patients, responders, and the public.</a:t>
            </a:r>
          </a:p>
          <a:p>
            <a:r>
              <a:rPr lang="en-US" b="1" dirty="0"/>
              <a:t>Revenue Growth</a:t>
            </a:r>
            <a:r>
              <a:rPr lang="en-US" dirty="0"/>
              <a:t> – Implement a cost-effective AI traffic system that reduces fuel costs and traffic congestion losses.</a:t>
            </a:r>
          </a:p>
          <a:p>
            <a:r>
              <a:rPr lang="en-US" b="1" dirty="0"/>
              <a:t>Competitive Edge</a:t>
            </a:r>
            <a:r>
              <a:rPr lang="en-US" dirty="0"/>
              <a:t> – Used for smarter traffic management, making cities more efficient and future-ready.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8B59E-0C74-A079-1D25-E08A22A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1904AS651 - Mini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F0BF3-A1C8-8157-6683-1DE233E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0EB6-9E4C-0ACF-5734-39C46D0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AA8C-B22E-FD6F-7E74-9ABA5FFF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Software: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TensorFlow </a:t>
            </a:r>
            <a:r>
              <a:rPr lang="en-IN" dirty="0"/>
              <a:t>– For building DQN and GNN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YOLO</a:t>
            </a:r>
            <a:r>
              <a:rPr lang="en-IN" dirty="0"/>
              <a:t> – For emergency vehicle detection using camera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NetworkX</a:t>
            </a:r>
            <a:r>
              <a:rPr lang="en-IN" dirty="0"/>
              <a:t> – For implementing Modified A* for pathfinding.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Flask</a:t>
            </a:r>
            <a:r>
              <a:rPr lang="en-IN" dirty="0"/>
              <a:t>– To build backend and dashboard.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b="1" dirty="0"/>
              <a:t>Hardware &amp; IoT Tools: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Raspberry Pi</a:t>
            </a:r>
            <a:r>
              <a:rPr lang="en-IN" dirty="0"/>
              <a:t> – Mini computer for traffic light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Cameras &amp; Sensors</a:t>
            </a:r>
            <a:r>
              <a:rPr lang="en-IN" dirty="0"/>
              <a:t> – To detect vehicle presence and traffic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GPS Modules</a:t>
            </a:r>
            <a:r>
              <a:rPr lang="en-IN" dirty="0"/>
              <a:t> – To track ambulance location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IoT-enabled traffic signals</a:t>
            </a:r>
            <a:r>
              <a:rPr lang="en-IN" dirty="0"/>
              <a:t> – To communicate with the AI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22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854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 Driven Traffic Signal Optimization for Emergency Vehicles </vt:lpstr>
      <vt:lpstr>Motivation</vt:lpstr>
      <vt:lpstr>Problem Identified</vt:lpstr>
      <vt:lpstr>Base Paper Details</vt:lpstr>
      <vt:lpstr>Literature Review </vt:lpstr>
      <vt:lpstr>Methodology</vt:lpstr>
      <vt:lpstr>Architecture</vt:lpstr>
      <vt:lpstr>Key Business Objectives</vt:lpstr>
      <vt:lpstr>Tools and Technologies Used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 K</dc:creator>
  <cp:lastModifiedBy>A. K</cp:lastModifiedBy>
  <cp:revision>7</cp:revision>
  <dcterms:created xsi:type="dcterms:W3CDTF">2025-04-13T01:35:34Z</dcterms:created>
  <dcterms:modified xsi:type="dcterms:W3CDTF">2025-04-22T07:24:09Z</dcterms:modified>
</cp:coreProperties>
</file>