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Default Extension="emf" ContentType="image/x-emf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69" r:id="rId2"/>
    <p:sldId id="370" r:id="rId3"/>
    <p:sldId id="277" r:id="rId4"/>
    <p:sldId id="279" r:id="rId5"/>
    <p:sldId id="310" r:id="rId6"/>
    <p:sldId id="315" r:id="rId7"/>
    <p:sldId id="345" r:id="rId8"/>
    <p:sldId id="344" r:id="rId9"/>
    <p:sldId id="316" r:id="rId10"/>
    <p:sldId id="363" r:id="rId11"/>
    <p:sldId id="348" r:id="rId12"/>
    <p:sldId id="364" r:id="rId13"/>
    <p:sldId id="361" r:id="rId14"/>
    <p:sldId id="367" r:id="rId15"/>
    <p:sldId id="366" r:id="rId16"/>
    <p:sldId id="365" r:id="rId17"/>
  </p:sldIdLst>
  <p:sldSz cx="10080625" cy="7561263"/>
  <p:notesSz cx="6858000" cy="9144000"/>
  <p:defaultTextStyle>
    <a:defPPr>
      <a:defRPr lang="en-US"/>
    </a:defPPr>
    <a:lvl1pPr marL="0" algn="l" defTabSz="100783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3921" algn="l" defTabSz="100783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7838" algn="l" defTabSz="100783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11760" algn="l" defTabSz="100783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5681" algn="l" defTabSz="100783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9602" algn="l" defTabSz="100783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23522" algn="l" defTabSz="100783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27441" algn="l" defTabSz="100783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31362" algn="l" defTabSz="100783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E2B0CB"/>
    <a:srgbClr val="FF6469"/>
    <a:srgbClr val="DD6C9B"/>
    <a:srgbClr val="7F7F7F"/>
    <a:srgbClr val="FF945E"/>
    <a:srgbClr val="D79EC2"/>
    <a:srgbClr val="4BBCEE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728" y="-384"/>
      </p:cViewPr>
      <p:guideLst>
        <p:guide orient="horz" pos="2382"/>
        <p:guide pos="31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945A8-4ECC-4446-95C0-F242758BE8EC}" type="datetimeFigureOut">
              <a:rPr lang="fr-FR" smtClean="0"/>
              <a:pPr/>
              <a:t>21/07/15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12C0-A4F1-1543-9CD1-8BDFA67E078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05540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8E47D-22F5-2D40-B7D0-8E2E39F8CE8C}" type="datetimeFigureOut">
              <a:rPr lang="fr-FR" smtClean="0"/>
              <a:pPr/>
              <a:t>21/07/15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3AD73-69C0-9246-ACB2-577FD21DCC3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691570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0392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3921" algn="l" defTabSz="50392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07838" algn="l" defTabSz="50392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11760" algn="l" defTabSz="50392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15681" algn="l" defTabSz="50392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19602" algn="l" defTabSz="50392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23522" algn="l" defTabSz="50392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27441" algn="l" defTabSz="50392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31362" algn="l" defTabSz="50392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E677-98ED-46C4-99D2-D167084FE159}" type="datetime1">
              <a:rPr lang="en-US" smtClean="0"/>
              <a:pPr/>
              <a:t>21/07/15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draft-ietf-mmusic-trickle-ice/-trickle-ice-sip</a:t>
            </a:r>
            <a:endParaRPr lang="en-US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51" y="7008171"/>
            <a:ext cx="2352146" cy="402567"/>
          </a:xfrm>
          <a:prstGeom prst="rect">
            <a:avLst/>
          </a:prstGeom>
        </p:spPr>
        <p:txBody>
          <a:bodyPr vert="horz" lIns="100784" tIns="50391" rIns="100784" bIns="50391" rtlCol="0" anchor="ctr"/>
          <a:lstStyle>
            <a:lvl1pPr algn="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3BB8-67C3-44C4-A9E3-5652E069104A}" type="slidenum">
              <a:rPr lang="en-US" smtClean="0"/>
              <a:pPr/>
              <a:t>‹#›</a:t>
            </a:fld>
            <a:endParaRPr lang="fr-FR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5" y="302804"/>
            <a:ext cx="9072562" cy="1260211"/>
          </a:xfrm>
          <a:prstGeom prst="rect">
            <a:avLst/>
          </a:prstGeom>
        </p:spPr>
        <p:txBody>
          <a:bodyPr vert="horz" lIns="100784" tIns="50391" rIns="100784" bIns="5039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5" y="1764296"/>
            <a:ext cx="9072562" cy="4990084"/>
          </a:xfrm>
          <a:prstGeom prst="rect">
            <a:avLst/>
          </a:prstGeom>
        </p:spPr>
        <p:txBody>
          <a:bodyPr vert="horz" lIns="100784" tIns="50391" rIns="100784" bIns="5039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4" y="7008171"/>
            <a:ext cx="2352146" cy="402567"/>
          </a:xfrm>
          <a:prstGeom prst="rect">
            <a:avLst/>
          </a:prstGeom>
        </p:spPr>
        <p:txBody>
          <a:bodyPr vert="horz" lIns="100784" tIns="50391" rIns="100784" bIns="5039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72C77-4A1D-4A97-AAC9-DF643F3D7B4E}" type="datetime1">
              <a:rPr lang="en-US" smtClean="0"/>
              <a:pPr/>
              <a:t>21/07/15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8171"/>
            <a:ext cx="3192198" cy="402567"/>
          </a:xfrm>
          <a:prstGeom prst="rect">
            <a:avLst/>
          </a:prstGeom>
        </p:spPr>
        <p:txBody>
          <a:bodyPr vert="horz" lIns="100784" tIns="50391" rIns="100784" bIns="5039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draft-ietf-mmusic-trickle-ice/-trickle-ice-sip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51" y="7008171"/>
            <a:ext cx="2352146" cy="402567"/>
          </a:xfrm>
          <a:prstGeom prst="rect">
            <a:avLst/>
          </a:prstGeom>
        </p:spPr>
        <p:txBody>
          <a:bodyPr vert="horz" lIns="100784" tIns="50391" rIns="100784" bIns="50391" rtlCol="0" anchor="ctr"/>
          <a:lstStyle>
            <a:lvl1pPr algn="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3BB8-67C3-44C4-A9E3-5652E06910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ctr" defTabSz="1007838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42" indent="-377942" algn="l" defTabSz="1007838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870" indent="-314948" algn="l" defTabSz="1007838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800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22" indent="-251960" algn="l" defTabSz="1007838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642" indent="-251960" algn="l" defTabSz="1007838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61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82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402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23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1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6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81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602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22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41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62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276646" y="3192601"/>
            <a:ext cx="8485417" cy="1260078"/>
          </a:xfrm>
        </p:spPr>
        <p:txBody>
          <a:bodyPr>
            <a:noAutofit/>
          </a:bodyPr>
          <a:lstStyle/>
          <a:p>
            <a:r>
              <a:rPr lang="en-US" sz="16600" b="1" dirty="0" smtClean="0">
                <a:solidFill>
                  <a:srgbClr val="54BBF3"/>
                </a:solidFill>
                <a:latin typeface="Yanone Kaffeesatz Light"/>
                <a:cs typeface="Yanone Kaffeesatz Light"/>
              </a:rPr>
              <a:t>TRICKLE ICE</a:t>
            </a:r>
            <a:endParaRPr lang="en-GB" sz="16600" b="1" dirty="0"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504035" y="2929629"/>
            <a:ext cx="9072562" cy="62240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3900" dirty="0" smtClean="0">
                <a:solidFill>
                  <a:srgbClr val="DD6C9B"/>
                </a:solidFill>
                <a:latin typeface="Yanone Kaffeesatz Bold"/>
                <a:cs typeface="Yanone Kaffeesatz Bold"/>
              </a:rPr>
              <a:t>IANA </a:t>
            </a:r>
            <a:r>
              <a:rPr lang="de-DE" sz="3900" dirty="0" err="1">
                <a:solidFill>
                  <a:srgbClr val="DD6C9B"/>
                </a:solidFill>
                <a:latin typeface="Yanone Kaffeesatz Bold"/>
                <a:cs typeface="Yanone Kaffeesatz Bold"/>
              </a:rPr>
              <a:t>Consideration</a:t>
            </a:r>
            <a:r>
              <a:rPr lang="de-DE" sz="3900" dirty="0">
                <a:solidFill>
                  <a:srgbClr val="DD6C9B"/>
                </a:solidFill>
                <a:latin typeface="Yanone Kaffeesatz Bold"/>
                <a:cs typeface="Yanone Kaffeesatz Bold"/>
              </a:rPr>
              <a:t> </a:t>
            </a:r>
            <a:r>
              <a:rPr lang="de-DE" sz="3900" dirty="0" err="1" smtClean="0">
                <a:solidFill>
                  <a:srgbClr val="DD6C9B"/>
                </a:solidFill>
                <a:latin typeface="Yanone Kaffeesatz Bold"/>
                <a:cs typeface="Yanone Kaffeesatz Bold"/>
              </a:rPr>
              <a:t>added</a:t>
            </a:r>
            <a:r>
              <a:rPr lang="de-DE" sz="3900" dirty="0" smtClean="0">
                <a:latin typeface="Yanone Kaffeesatz Bold"/>
                <a:cs typeface="Yanone Kaffeesatz Bold"/>
              </a:rPr>
              <a:t> </a:t>
            </a:r>
            <a:r>
              <a:rPr lang="de-DE" sz="3900" dirty="0" err="1" smtClean="0">
                <a:solidFill>
                  <a:srgbClr val="4BBCEE"/>
                </a:solidFill>
                <a:latin typeface="Yanone Kaffeesatz Bold"/>
                <a:cs typeface="Yanone Kaffeesatz Bold"/>
              </a:rPr>
              <a:t>Security</a:t>
            </a:r>
            <a:r>
              <a:rPr lang="de-DE" sz="3900" dirty="0" smtClean="0">
                <a:solidFill>
                  <a:srgbClr val="4BBCEE"/>
                </a:solidFill>
                <a:latin typeface="Yanone Kaffeesatz Bold"/>
                <a:cs typeface="Yanone Kaffeesatz Bold"/>
              </a:rPr>
              <a:t> </a:t>
            </a:r>
            <a:r>
              <a:rPr lang="de-DE" sz="3900" dirty="0" err="1" smtClean="0">
                <a:solidFill>
                  <a:srgbClr val="4BBCEE"/>
                </a:solidFill>
                <a:latin typeface="Yanone Kaffeesatz Bold"/>
                <a:cs typeface="Yanone Kaffeesatz Bold"/>
              </a:rPr>
              <a:t>Consideration</a:t>
            </a:r>
            <a:r>
              <a:rPr lang="de-DE" sz="3900" dirty="0" smtClean="0">
                <a:solidFill>
                  <a:srgbClr val="4BBCEE"/>
                </a:solidFill>
                <a:latin typeface="Yanone Kaffeesatz Bold"/>
                <a:cs typeface="Yanone Kaffeesatz Bold"/>
              </a:rPr>
              <a:t> </a:t>
            </a:r>
            <a:r>
              <a:rPr lang="de-DE" sz="3900" dirty="0" err="1" smtClean="0">
                <a:solidFill>
                  <a:srgbClr val="4BBCEE"/>
                </a:solidFill>
                <a:latin typeface="Yanone Kaffeesatz Bold"/>
                <a:cs typeface="Yanone Kaffeesatz Bold"/>
              </a:rPr>
              <a:t>added</a:t>
            </a:r>
            <a:endParaRPr lang="de-DE" sz="3900" dirty="0" smtClean="0">
              <a:solidFill>
                <a:srgbClr val="4BBCEE"/>
              </a:solidFill>
              <a:latin typeface="Yanone Kaffeesatz Bold"/>
              <a:cs typeface="Yanone Kaffeesatz Bold"/>
            </a:endParaRPr>
          </a:p>
          <a:p>
            <a:pPr marL="0" indent="0">
              <a:buNone/>
            </a:pPr>
            <a:r>
              <a:rPr lang="de-DE" sz="4000" dirty="0" smtClean="0">
                <a:latin typeface="Yanone Kaffeesatz Bold"/>
                <a:cs typeface="Yanone Kaffeesatz Bold"/>
              </a:rPr>
              <a:t>	</a:t>
            </a:r>
            <a:endParaRPr lang="de-DE" sz="4000" dirty="0">
              <a:latin typeface="Yanone Kaffeesatz Bold"/>
              <a:cs typeface="Yanone Kaffeesatz Bold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211512" y="7008171"/>
            <a:ext cx="3657602" cy="402567"/>
          </a:xfrm>
        </p:spPr>
        <p:txBody>
          <a:bodyPr/>
          <a:lstStyle/>
          <a:p>
            <a:r>
              <a:rPr lang="fr-FR" smtClean="0"/>
              <a:t>draft-ietf-mmusic-trickle-ice/-trickle-ice-sip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-141288" y="3425896"/>
            <a:ext cx="10080624" cy="1077210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ctr"/>
            <a:r>
              <a:rPr lang="de-DE" sz="6400" dirty="0" smtClean="0">
                <a:latin typeface="Yanone Kaffeesatz Bold"/>
                <a:cs typeface="Yanone Kaffeesatz Bold"/>
              </a:rPr>
              <a:t>Info </a:t>
            </a:r>
            <a:r>
              <a:rPr lang="de-DE" sz="6400" dirty="0" err="1" smtClean="0">
                <a:latin typeface="Yanone Kaffeesatz Bold"/>
                <a:cs typeface="Yanone Kaffeesatz Bold"/>
              </a:rPr>
              <a:t>Package</a:t>
            </a:r>
            <a:r>
              <a:rPr lang="de-DE" sz="6400" dirty="0" smtClean="0">
                <a:latin typeface="Yanone Kaffeesatz Bold"/>
                <a:cs typeface="Yanone Kaffeesatz Bold"/>
              </a:rPr>
              <a:t> </a:t>
            </a:r>
            <a:r>
              <a:rPr lang="de-DE" sz="6400" dirty="0" err="1" smtClean="0">
                <a:latin typeface="Yanone Kaffeesatz Bold"/>
                <a:cs typeface="Yanone Kaffeesatz Bold"/>
              </a:rPr>
              <a:t>definition</a:t>
            </a:r>
            <a:r>
              <a:rPr lang="de-DE" sz="6400" dirty="0" smtClean="0">
                <a:latin typeface="Yanone Kaffeesatz Bold"/>
                <a:cs typeface="Yanone Kaffeesatz Bold"/>
              </a:rPr>
              <a:t> </a:t>
            </a:r>
            <a:r>
              <a:rPr lang="de-DE" sz="6400" dirty="0" err="1" smtClean="0">
                <a:latin typeface="Yanone Kaffeesatz Bold"/>
                <a:cs typeface="Yanone Kaffeesatz Bold"/>
              </a:rPr>
              <a:t>completed</a:t>
            </a:r>
            <a:r>
              <a:rPr lang="de-DE" sz="5600" dirty="0" smtClean="0">
                <a:latin typeface="Yanone Kaffeesatz Bold"/>
                <a:cs typeface="Yanone Kaffeesatz Bold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8322" y="4289712"/>
            <a:ext cx="8907355" cy="938710"/>
          </a:xfrm>
          <a:prstGeom prst="rect">
            <a:avLst/>
          </a:prstGeom>
        </p:spPr>
        <p:txBody>
          <a:bodyPr wrap="none" lIns="91432" tIns="45716" rIns="91432" bIns="45716">
            <a:spAutoFit/>
          </a:bodyPr>
          <a:lstStyle/>
          <a:p>
            <a:pPr algn="ctr"/>
            <a:r>
              <a:rPr lang="de-DE" sz="5500" dirty="0" smtClean="0">
                <a:latin typeface="Yanone Kaffeesatz Bold"/>
                <a:cs typeface="Yanone Kaffeesatz Bold"/>
              </a:rPr>
              <a:t>as </a:t>
            </a:r>
            <a:r>
              <a:rPr lang="de-DE" sz="5500" dirty="0" err="1" smtClean="0">
                <a:latin typeface="Yanone Kaffeesatz Bold"/>
                <a:cs typeface="Yanone Kaffeesatz Bold"/>
              </a:rPr>
              <a:t>outlined</a:t>
            </a:r>
            <a:r>
              <a:rPr lang="de-DE" sz="5500" dirty="0" smtClean="0">
                <a:latin typeface="Yanone Kaffeesatz Bold"/>
                <a:cs typeface="Yanone Kaffeesatz Bold"/>
              </a:rPr>
              <a:t> in </a:t>
            </a:r>
            <a:r>
              <a:rPr lang="de-DE" sz="5500" dirty="0" err="1" smtClean="0">
                <a:latin typeface="Yanone Kaffeesatz Bold"/>
                <a:cs typeface="Yanone Kaffeesatz Bold"/>
              </a:rPr>
              <a:t>section</a:t>
            </a:r>
            <a:r>
              <a:rPr lang="de-DE" sz="5500" dirty="0" smtClean="0">
                <a:latin typeface="Yanone Kaffeesatz Bold"/>
                <a:cs typeface="Yanone Kaffeesatz Bold"/>
              </a:rPr>
              <a:t> 10 of [RFC6086]</a:t>
            </a:r>
            <a:endParaRPr lang="en-GB" sz="5500" dirty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-193146" y="199231"/>
            <a:ext cx="10110258" cy="3179550"/>
          </a:xfrm>
          <a:prstGeom prst="rect">
            <a:avLst/>
          </a:prstGeom>
        </p:spPr>
        <p:txBody>
          <a:bodyPr wrap="square" lIns="100802" tIns="50400" rIns="100802" bIns="50400">
            <a:spAutoFit/>
          </a:bodyPr>
          <a:lstStyle/>
          <a:p>
            <a:pPr algn="ctr"/>
            <a:r>
              <a:rPr lang="fr-FR" sz="14000" b="1" dirty="0" smtClean="0">
                <a:solidFill>
                  <a:srgbClr val="4BBCEE"/>
                </a:solidFill>
                <a:latin typeface="Symbol" charset="2"/>
                <a:cs typeface="Symbol" charset="2"/>
              </a:rPr>
              <a:t>D</a:t>
            </a:r>
            <a:r>
              <a:rPr lang="en-US" sz="19600" b="1" dirty="0" err="1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s</a:t>
            </a:r>
            <a:r>
              <a:rPr lang="fr-FR" sz="1960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19600" b="1" dirty="0" err="1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since</a:t>
            </a:r>
            <a:r>
              <a:rPr lang="fr-FR" sz="1960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 01</a:t>
            </a:r>
            <a:endParaRPr lang="fr-FR" sz="19600" b="1" dirty="0" smtClean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333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251818" y="123031"/>
            <a:ext cx="9547361" cy="671153"/>
          </a:xfrm>
          <a:prstGeom prst="rect">
            <a:avLst/>
          </a:prstGeom>
        </p:spPr>
        <p:txBody>
          <a:bodyPr wrap="square" lIns="100784" tIns="50391" rIns="100784" bIns="50391">
            <a:spAutoFit/>
          </a:bodyPr>
          <a:lstStyle/>
          <a:p>
            <a:pPr algn="ctr"/>
            <a:r>
              <a:rPr lang="en-US" sz="3700" b="1" dirty="0">
                <a:solidFill>
                  <a:srgbClr val="D79EC2"/>
                </a:solidFill>
                <a:latin typeface="Yanone Kaffeesatz Bold"/>
                <a:cs typeface="Yanone Kaffeesatz Bold"/>
              </a:rPr>
              <a:t>18x w/o answer creates a dialog that allows for </a:t>
            </a:r>
            <a:r>
              <a:rPr lang="en-US" sz="3700" b="1" dirty="0" smtClean="0">
                <a:solidFill>
                  <a:srgbClr val="D79EC2"/>
                </a:solidFill>
                <a:latin typeface="Yanone Kaffeesatz Bold"/>
                <a:cs typeface="Yanone Kaffeesatz Bold"/>
              </a:rPr>
              <a:t>trickling to </a:t>
            </a:r>
            <a:r>
              <a:rPr lang="en-US" sz="3700" b="1" dirty="0">
                <a:solidFill>
                  <a:srgbClr val="D79EC2"/>
                </a:solidFill>
                <a:latin typeface="Yanone Kaffeesatz Bold"/>
                <a:cs typeface="Yanone Kaffeesatz Bold"/>
              </a:rPr>
              <a:t>start</a:t>
            </a:r>
          </a:p>
        </p:txBody>
      </p:sp>
      <p:sp>
        <p:nvSpPr>
          <p:cNvPr id="10" name="Inhaltsplatzhalter 6"/>
          <p:cNvSpPr txBox="1">
            <a:spLocks/>
          </p:cNvSpPr>
          <p:nvPr/>
        </p:nvSpPr>
        <p:spPr>
          <a:xfrm>
            <a:off x="163512" y="885031"/>
            <a:ext cx="5486401" cy="4301398"/>
          </a:xfrm>
          <a:prstGeom prst="rect">
            <a:avLst/>
          </a:prstGeom>
        </p:spPr>
        <p:txBody>
          <a:bodyPr vert="horz" lIns="100784" tIns="50391" rIns="100784" bIns="50391" rtlCol="0">
            <a:noAutofit/>
          </a:bodyPr>
          <a:lstStyle>
            <a:lvl1pPr marL="365223" indent="-365223" algn="l" defTabSz="9739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1316" indent="-304352" algn="l" defTabSz="97392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7409" indent="-243482" algn="l" defTabSz="9739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373" indent="-243482" algn="l" defTabSz="97392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1337" indent="-243482" algn="l" defTabSz="97392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8300" indent="-243482" algn="l" defTabSz="9739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5264" indent="-243482" algn="l" defTabSz="9739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2228" indent="-243482" algn="l" defTabSz="9739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9192" indent="-243482" algn="l" defTabSz="9739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Alice                      </a:t>
            </a:r>
            <a:r>
              <a:rPr lang="de-DE" sz="1600" b="1" dirty="0">
                <a:latin typeface="Courier New"/>
                <a:cs typeface="Courier New"/>
              </a:rPr>
              <a:t>Bob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                         </a:t>
            </a:r>
            <a:r>
              <a:rPr lang="de-DE" sz="1600" b="1" dirty="0">
                <a:latin typeface="Courier New"/>
                <a:cs typeface="Courier New"/>
              </a:rPr>
              <a:t>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     </a:t>
            </a:r>
            <a:r>
              <a:rPr lang="de-DE" sz="1600" b="1" dirty="0">
                <a:latin typeface="Courier New"/>
                <a:cs typeface="Courier New"/>
              </a:rPr>
              <a:t>INVITE (</a:t>
            </a:r>
            <a:r>
              <a:rPr lang="de-DE" sz="1600" b="1" dirty="0" err="1">
                <a:latin typeface="Courier New"/>
                <a:cs typeface="Courier New"/>
              </a:rPr>
              <a:t>Offer</a:t>
            </a:r>
            <a:r>
              <a:rPr lang="de-DE" sz="1600" b="1" dirty="0">
                <a:latin typeface="Courier New"/>
                <a:cs typeface="Courier New"/>
              </a:rPr>
              <a:t>)     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|------------------------&gt;|</a:t>
            </a:r>
            <a:endParaRPr lang="de-DE" sz="1600" b="1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      </a:t>
            </a:r>
            <a:r>
              <a:rPr lang="de-DE" sz="1600" b="1" dirty="0">
                <a:latin typeface="Courier New"/>
                <a:cs typeface="Courier New"/>
              </a:rPr>
              <a:t>183 (</a:t>
            </a:r>
            <a:r>
              <a:rPr lang="de-DE" sz="1600" b="1" dirty="0" err="1">
                <a:latin typeface="Courier New"/>
                <a:cs typeface="Courier New"/>
              </a:rPr>
              <a:t>Answer</a:t>
            </a:r>
            <a:r>
              <a:rPr lang="de-DE" sz="1600" b="1" dirty="0">
                <a:latin typeface="Courier New"/>
                <a:cs typeface="Courier New"/>
              </a:rPr>
              <a:t>)      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|&lt;------------------------|</a:t>
            </a:r>
            <a:endParaRPr lang="de-DE" sz="1600" b="1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  </a:t>
            </a:r>
            <a:r>
              <a:rPr lang="de-DE" sz="1600" b="1" dirty="0">
                <a:latin typeface="Courier New"/>
                <a:cs typeface="Courier New"/>
              </a:rPr>
              <a:t>INFO/OK (SRFLX </a:t>
            </a:r>
            <a:r>
              <a:rPr lang="de-DE" sz="1600" b="1" dirty="0" err="1">
                <a:latin typeface="Courier New"/>
                <a:cs typeface="Courier New"/>
              </a:rPr>
              <a:t>Cand</a:t>
            </a:r>
            <a:r>
              <a:rPr lang="de-DE" sz="1600" b="1" dirty="0">
                <a:latin typeface="Courier New"/>
                <a:cs typeface="Courier New"/>
              </a:rPr>
              <a:t>.) 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|------------------------&gt;|</a:t>
            </a:r>
            <a:endParaRPr lang="de-DE" sz="16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b="1" dirty="0" smtClean="0">
                <a:latin typeface="Courier New"/>
                <a:cs typeface="Courier New"/>
              </a:rPr>
              <a:t>|               </a:t>
            </a:r>
            <a:r>
              <a:rPr lang="de-DE" sz="1400" b="1" dirty="0">
                <a:latin typeface="Courier New"/>
                <a:cs typeface="Courier New"/>
              </a:rPr>
              <a:t>+----------------------+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b="1" dirty="0" smtClean="0">
                <a:latin typeface="Courier New"/>
                <a:cs typeface="Courier New"/>
              </a:rPr>
              <a:t>|               </a:t>
            </a:r>
            <a:r>
              <a:rPr lang="de-DE" sz="1400" b="1" dirty="0">
                <a:latin typeface="Courier New"/>
                <a:cs typeface="Courier New"/>
              </a:rPr>
              <a:t>|Bob:  </a:t>
            </a:r>
            <a:r>
              <a:rPr lang="de-DE" sz="1400" b="1" dirty="0" err="1">
                <a:latin typeface="Courier New"/>
                <a:cs typeface="Courier New"/>
              </a:rPr>
              <a:t>Now</a:t>
            </a:r>
            <a:r>
              <a:rPr lang="de-DE" sz="1400" b="1" dirty="0">
                <a:latin typeface="Courier New"/>
                <a:cs typeface="Courier New"/>
              </a:rPr>
              <a:t> I </a:t>
            </a:r>
            <a:r>
              <a:rPr lang="de-DE" sz="1400" b="1" dirty="0" err="1">
                <a:latin typeface="Courier New"/>
                <a:cs typeface="Courier New"/>
              </a:rPr>
              <a:t>know</a:t>
            </a:r>
            <a:r>
              <a:rPr lang="de-DE" sz="1400" b="1" dirty="0">
                <a:latin typeface="Courier New"/>
                <a:cs typeface="Courier New"/>
              </a:rPr>
              <a:t> Alice|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b="1" dirty="0" smtClean="0">
                <a:latin typeface="Courier New"/>
                <a:cs typeface="Courier New"/>
              </a:rPr>
              <a:t>|               </a:t>
            </a:r>
            <a:r>
              <a:rPr lang="de-DE" sz="1400" b="1" dirty="0">
                <a:latin typeface="Courier New"/>
                <a:cs typeface="Courier New"/>
              </a:rPr>
              <a:t>| </a:t>
            </a:r>
            <a:r>
              <a:rPr lang="de-DE" sz="1400" b="1" dirty="0" err="1">
                <a:latin typeface="Courier New"/>
                <a:cs typeface="Courier New"/>
              </a:rPr>
              <a:t>is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ready</a:t>
            </a:r>
            <a:r>
              <a:rPr lang="de-DE" sz="1400" b="1" dirty="0">
                <a:latin typeface="Courier New"/>
                <a:cs typeface="Courier New"/>
              </a:rPr>
              <a:t>. Send INFO!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b="1" dirty="0" smtClean="0">
                <a:latin typeface="Courier New"/>
                <a:cs typeface="Courier New"/>
              </a:rPr>
              <a:t>|               </a:t>
            </a:r>
            <a:r>
              <a:rPr lang="de-DE" sz="1400" b="1" dirty="0">
                <a:latin typeface="Courier New"/>
                <a:cs typeface="Courier New"/>
              </a:rPr>
              <a:t>+----------------------+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  </a:t>
            </a:r>
            <a:r>
              <a:rPr lang="de-DE" sz="1600" b="1" dirty="0">
                <a:latin typeface="Courier New"/>
                <a:cs typeface="Courier New"/>
              </a:rPr>
              <a:t>INFO/OK (SRFLX </a:t>
            </a:r>
            <a:r>
              <a:rPr lang="de-DE" sz="1600" b="1" dirty="0" err="1">
                <a:latin typeface="Courier New"/>
                <a:cs typeface="Courier New"/>
              </a:rPr>
              <a:t>Cand</a:t>
            </a:r>
            <a:r>
              <a:rPr lang="de-DE" sz="1600" b="1" dirty="0">
                <a:latin typeface="Courier New"/>
                <a:cs typeface="Courier New"/>
              </a:rPr>
              <a:t>.) 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|&lt;------------------------|</a:t>
            </a:r>
            <a:endParaRPr lang="de-DE" sz="1600" b="1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                         </a:t>
            </a:r>
            <a:r>
              <a:rPr lang="de-DE" sz="1600" b="1" dirty="0">
                <a:latin typeface="Courier New"/>
                <a:cs typeface="Courier New"/>
              </a:rPr>
              <a:t>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    </a:t>
            </a:r>
            <a:r>
              <a:rPr lang="de-DE" sz="1600" b="1" dirty="0">
                <a:latin typeface="Courier New"/>
                <a:cs typeface="Courier New"/>
              </a:rPr>
              <a:t>200/ACK (</a:t>
            </a:r>
            <a:r>
              <a:rPr lang="de-DE" sz="1600" b="1" dirty="0" err="1">
                <a:latin typeface="Courier New"/>
                <a:cs typeface="Courier New"/>
              </a:rPr>
              <a:t>Answer</a:t>
            </a:r>
            <a:r>
              <a:rPr lang="de-DE" sz="1600" b="1" dirty="0">
                <a:latin typeface="Courier New"/>
                <a:cs typeface="Courier New"/>
              </a:rPr>
              <a:t>)    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|&lt;------------------------|</a:t>
            </a:r>
            <a:endParaRPr lang="de-DE" sz="1600" b="1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de-DE" sz="1600" b="1" dirty="0" smtClean="0">
              <a:latin typeface="Courier New"/>
              <a:cs typeface="Courier New"/>
            </a:endParaRPr>
          </a:p>
        </p:txBody>
      </p:sp>
      <p:sp>
        <p:nvSpPr>
          <p:cNvPr id="15" name="Inhaltsplatzhalter 6"/>
          <p:cNvSpPr txBox="1">
            <a:spLocks/>
          </p:cNvSpPr>
          <p:nvPr/>
        </p:nvSpPr>
        <p:spPr>
          <a:xfrm>
            <a:off x="5421311" y="885031"/>
            <a:ext cx="5486401" cy="4301398"/>
          </a:xfrm>
          <a:prstGeom prst="rect">
            <a:avLst/>
          </a:prstGeom>
        </p:spPr>
        <p:txBody>
          <a:bodyPr vert="horz" lIns="100784" tIns="50391" rIns="100784" bIns="50391" rtlCol="0">
            <a:noAutofit/>
          </a:bodyPr>
          <a:lstStyle>
            <a:lvl1pPr marL="365223" indent="-365223" algn="l" defTabSz="9739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1316" indent="-304352" algn="l" defTabSz="97392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7409" indent="-243482" algn="l" defTabSz="9739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373" indent="-243482" algn="l" defTabSz="97392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1337" indent="-243482" algn="l" defTabSz="97392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8300" indent="-243482" algn="l" defTabSz="9739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5264" indent="-243482" algn="l" defTabSz="9739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2228" indent="-243482" algn="l" defTabSz="9739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9192" indent="-243482" algn="l" defTabSz="9739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Alice                      </a:t>
            </a:r>
            <a:r>
              <a:rPr lang="de-DE" sz="1600" b="1" dirty="0">
                <a:latin typeface="Courier New"/>
                <a:cs typeface="Courier New"/>
              </a:rPr>
              <a:t>Bob</a:t>
            </a:r>
            <a:endParaRPr lang="de-DE" sz="16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     </a:t>
            </a:r>
            <a:r>
              <a:rPr lang="de-DE" sz="1600" b="1" dirty="0">
                <a:latin typeface="Courier New"/>
                <a:cs typeface="Courier New"/>
              </a:rPr>
              <a:t>INVITE (</a:t>
            </a:r>
            <a:r>
              <a:rPr lang="de-DE" sz="1600" b="1" dirty="0" err="1">
                <a:latin typeface="Courier New"/>
                <a:cs typeface="Courier New"/>
              </a:rPr>
              <a:t>Offer</a:t>
            </a:r>
            <a:r>
              <a:rPr lang="de-DE" sz="1600" b="1" dirty="0">
                <a:latin typeface="Courier New"/>
                <a:cs typeface="Courier New"/>
              </a:rPr>
              <a:t>)     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|------------------------&gt;|</a:t>
            </a:r>
            <a:endParaRPr lang="de-DE" sz="1600" b="1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      </a:t>
            </a:r>
            <a:r>
              <a:rPr lang="de-DE" sz="1600" b="1" dirty="0">
                <a:latin typeface="Courier New"/>
                <a:cs typeface="Courier New"/>
              </a:rPr>
              <a:t>183 (-)           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|&lt;------------------------|</a:t>
            </a:r>
            <a:endParaRPr lang="de-DE" sz="1600" b="1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  </a:t>
            </a:r>
            <a:r>
              <a:rPr lang="de-DE" sz="1600" b="1" dirty="0">
                <a:latin typeface="Courier New"/>
                <a:cs typeface="Courier New"/>
              </a:rPr>
              <a:t>INFO/OK (SRFLX </a:t>
            </a:r>
            <a:r>
              <a:rPr lang="de-DE" sz="1600" b="1" dirty="0" err="1">
                <a:latin typeface="Courier New"/>
                <a:cs typeface="Courier New"/>
              </a:rPr>
              <a:t>Cand</a:t>
            </a:r>
            <a:r>
              <a:rPr lang="de-DE" sz="1600" b="1" dirty="0">
                <a:latin typeface="Courier New"/>
                <a:cs typeface="Courier New"/>
              </a:rPr>
              <a:t>.) 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|------------------------&gt;|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b="1" dirty="0" smtClean="0">
                <a:latin typeface="Courier New"/>
                <a:cs typeface="Courier New"/>
              </a:rPr>
              <a:t>|               </a:t>
            </a:r>
            <a:r>
              <a:rPr lang="de-DE" sz="1400" b="1" dirty="0">
                <a:latin typeface="Courier New"/>
                <a:cs typeface="Courier New"/>
              </a:rPr>
              <a:t>+----------------------+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b="1" dirty="0" smtClean="0">
                <a:latin typeface="Courier New"/>
                <a:cs typeface="Courier New"/>
              </a:rPr>
              <a:t>|               </a:t>
            </a:r>
            <a:r>
              <a:rPr lang="de-DE" sz="1400" b="1" dirty="0">
                <a:latin typeface="Courier New"/>
                <a:cs typeface="Courier New"/>
              </a:rPr>
              <a:t>|Bob:  </a:t>
            </a:r>
            <a:r>
              <a:rPr lang="de-DE" sz="1400" b="1" dirty="0" err="1">
                <a:latin typeface="Courier New"/>
                <a:cs typeface="Courier New"/>
              </a:rPr>
              <a:t>Now</a:t>
            </a:r>
            <a:r>
              <a:rPr lang="de-DE" sz="1400" b="1" dirty="0">
                <a:latin typeface="Courier New"/>
                <a:cs typeface="Courier New"/>
              </a:rPr>
              <a:t> I </a:t>
            </a:r>
            <a:r>
              <a:rPr lang="de-DE" sz="1400" b="1" dirty="0" err="1">
                <a:latin typeface="Courier New"/>
                <a:cs typeface="Courier New"/>
              </a:rPr>
              <a:t>know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again</a:t>
            </a:r>
            <a:r>
              <a:rPr lang="de-DE" sz="1400" b="1" dirty="0">
                <a:latin typeface="Courier New"/>
                <a:cs typeface="Courier New"/>
              </a:rPr>
              <a:t>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b="1" dirty="0" smtClean="0">
                <a:latin typeface="Courier New"/>
                <a:cs typeface="Courier New"/>
              </a:rPr>
              <a:t>|               </a:t>
            </a:r>
            <a:r>
              <a:rPr lang="de-DE" sz="1400" b="1" dirty="0">
                <a:latin typeface="Courier New"/>
                <a:cs typeface="Courier New"/>
              </a:rPr>
              <a:t>| </a:t>
            </a:r>
            <a:r>
              <a:rPr lang="de-DE" sz="1400" b="1" dirty="0" err="1">
                <a:latin typeface="Courier New"/>
                <a:cs typeface="Courier New"/>
              </a:rPr>
              <a:t>that</a:t>
            </a:r>
            <a:r>
              <a:rPr lang="de-DE" sz="1400" b="1" dirty="0">
                <a:latin typeface="Courier New"/>
                <a:cs typeface="Courier New"/>
              </a:rPr>
              <a:t> Alice </a:t>
            </a:r>
            <a:r>
              <a:rPr lang="de-DE" sz="1400" b="1" dirty="0" err="1">
                <a:latin typeface="Courier New"/>
                <a:cs typeface="Courier New"/>
              </a:rPr>
              <a:t>is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ready</a:t>
            </a:r>
            <a:r>
              <a:rPr lang="de-DE" sz="1400" b="1" dirty="0">
                <a:latin typeface="Courier New"/>
                <a:cs typeface="Courier New"/>
              </a:rPr>
              <a:t>.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b="1" dirty="0" smtClean="0">
                <a:latin typeface="Courier New"/>
                <a:cs typeface="Courier New"/>
              </a:rPr>
              <a:t>|               </a:t>
            </a:r>
            <a:r>
              <a:rPr lang="de-DE" sz="1400" b="1" dirty="0">
                <a:latin typeface="Courier New"/>
                <a:cs typeface="Courier New"/>
              </a:rPr>
              <a:t>| Send INFO!          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b="1" dirty="0" smtClean="0">
                <a:latin typeface="Courier New"/>
                <a:cs typeface="Courier New"/>
              </a:rPr>
              <a:t>|               </a:t>
            </a:r>
            <a:r>
              <a:rPr lang="de-DE" sz="1400" b="1" dirty="0">
                <a:latin typeface="Courier New"/>
                <a:cs typeface="Courier New"/>
              </a:rPr>
              <a:t>+----------------------+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  </a:t>
            </a:r>
            <a:r>
              <a:rPr lang="de-DE" sz="1600" b="1" dirty="0">
                <a:latin typeface="Courier New"/>
                <a:cs typeface="Courier New"/>
              </a:rPr>
              <a:t>INFO/OK (SRFLX </a:t>
            </a:r>
            <a:r>
              <a:rPr lang="de-DE" sz="1600" b="1" dirty="0" err="1">
                <a:latin typeface="Courier New"/>
                <a:cs typeface="Courier New"/>
              </a:rPr>
              <a:t>Cand</a:t>
            </a:r>
            <a:r>
              <a:rPr lang="de-DE" sz="1600" b="1" dirty="0">
                <a:latin typeface="Courier New"/>
                <a:cs typeface="Courier New"/>
              </a:rPr>
              <a:t>.) 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|&lt;------------------------|</a:t>
            </a:r>
            <a:endParaRPr lang="de-DE" sz="1600" b="1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    </a:t>
            </a:r>
            <a:r>
              <a:rPr lang="de-DE" sz="1600" b="1" dirty="0">
                <a:latin typeface="Courier New"/>
                <a:cs typeface="Courier New"/>
              </a:rPr>
              <a:t>183 (</a:t>
            </a:r>
            <a:r>
              <a:rPr lang="de-DE" sz="1600" b="1" dirty="0" err="1">
                <a:latin typeface="Courier New"/>
                <a:cs typeface="Courier New"/>
              </a:rPr>
              <a:t>Answer</a:t>
            </a:r>
            <a:r>
              <a:rPr lang="de-DE" sz="1600" b="1" dirty="0">
                <a:latin typeface="Courier New"/>
                <a:cs typeface="Courier New"/>
              </a:rPr>
              <a:t>) </a:t>
            </a:r>
            <a:r>
              <a:rPr lang="de-DE" sz="1600" b="1" dirty="0" err="1">
                <a:latin typeface="Courier New"/>
                <a:cs typeface="Courier New"/>
              </a:rPr>
              <a:t>opt</a:t>
            </a:r>
            <a:r>
              <a:rPr lang="de-DE" sz="1600" b="1" dirty="0">
                <a:latin typeface="Courier New"/>
                <a:cs typeface="Courier New"/>
              </a:rPr>
              <a:t>.   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|&lt;------------------------|</a:t>
            </a:r>
            <a:endParaRPr lang="de-DE" sz="1600" b="1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  </a:t>
            </a:r>
            <a:r>
              <a:rPr lang="de-DE" sz="1600" b="1" dirty="0">
                <a:latin typeface="Courier New"/>
                <a:cs typeface="Courier New"/>
              </a:rPr>
              <a:t>INFO/OK (SRFLX </a:t>
            </a:r>
            <a:r>
              <a:rPr lang="de-DE" sz="1600" b="1" dirty="0" err="1">
                <a:latin typeface="Courier New"/>
                <a:cs typeface="Courier New"/>
              </a:rPr>
              <a:t>Cand</a:t>
            </a:r>
            <a:r>
              <a:rPr lang="de-DE" sz="1600" b="1" dirty="0">
                <a:latin typeface="Courier New"/>
                <a:cs typeface="Courier New"/>
              </a:rPr>
              <a:t>.) 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|&lt;------------------------|</a:t>
            </a:r>
            <a:endParaRPr lang="de-DE" sz="1600" b="1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    </a:t>
            </a:r>
            <a:r>
              <a:rPr lang="de-DE" sz="1600" b="1" dirty="0">
                <a:latin typeface="Courier New"/>
                <a:cs typeface="Courier New"/>
              </a:rPr>
              <a:t>200/ACK (</a:t>
            </a:r>
            <a:r>
              <a:rPr lang="de-DE" sz="1600" b="1" dirty="0" err="1">
                <a:latin typeface="Courier New"/>
                <a:cs typeface="Courier New"/>
              </a:rPr>
              <a:t>Answer</a:t>
            </a:r>
            <a:r>
              <a:rPr lang="de-DE" sz="1600" b="1" dirty="0">
                <a:latin typeface="Courier New"/>
                <a:cs typeface="Courier New"/>
              </a:rPr>
              <a:t>)    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|&lt;------------------------|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extfeld 8"/>
          <p:cNvSpPr txBox="1"/>
          <p:nvPr/>
        </p:nvSpPr>
        <p:spPr>
          <a:xfrm>
            <a:off x="212031" y="6774040"/>
            <a:ext cx="9781281" cy="618768"/>
          </a:xfrm>
          <a:prstGeom prst="rect">
            <a:avLst/>
          </a:prstGeom>
          <a:noFill/>
        </p:spPr>
        <p:txBody>
          <a:bodyPr wrap="none" lIns="94624" tIns="47312" rIns="94624" bIns="47312" rtlCol="0">
            <a:spAutoFit/>
          </a:bodyPr>
          <a:lstStyle/>
          <a:p>
            <a:r>
              <a:rPr lang="fr-FR" sz="3400" dirty="0" smtClean="0">
                <a:latin typeface="Yanone Kaffeesatz Bold"/>
                <a:cs typeface="Yanone Kaffeesatz Bold"/>
              </a:rPr>
              <a:t>INFO </a:t>
            </a:r>
            <a:r>
              <a:rPr lang="fr-FR" sz="3400" dirty="0" err="1" smtClean="0">
                <a:latin typeface="Yanone Kaffeesatz Bold"/>
                <a:cs typeface="Yanone Kaffeesatz Bold"/>
              </a:rPr>
              <a:t>confirms</a:t>
            </a:r>
            <a:r>
              <a:rPr lang="fr-FR" sz="3400" dirty="0" smtClean="0">
                <a:latin typeface="Yanone Kaffeesatz Bold"/>
                <a:cs typeface="Yanone Kaffeesatz Bold"/>
              </a:rPr>
              <a:t> </a:t>
            </a:r>
            <a:r>
              <a:rPr lang="fr-FR" sz="3400" dirty="0" err="1" smtClean="0">
                <a:latin typeface="Yanone Kaffeesatz Bold"/>
                <a:cs typeface="Yanone Kaffeesatz Bold"/>
              </a:rPr>
              <a:t>that</a:t>
            </a:r>
            <a:r>
              <a:rPr lang="fr-FR" sz="3400" dirty="0" smtClean="0">
                <a:latin typeface="Yanone Kaffeesatz Bold"/>
                <a:cs typeface="Yanone Kaffeesatz Bold"/>
              </a:rPr>
              <a:t> the </a:t>
            </a:r>
            <a:r>
              <a:rPr lang="fr-FR" sz="3400" dirty="0" err="1" smtClean="0">
                <a:latin typeface="Yanone Kaffeesatz Bold"/>
                <a:cs typeface="Yanone Kaffeesatz Bold"/>
              </a:rPr>
              <a:t>dialog</a:t>
            </a:r>
            <a:r>
              <a:rPr lang="fr-FR" sz="3400" dirty="0" smtClean="0">
                <a:latin typeface="Yanone Kaffeesatz Bold"/>
                <a:cs typeface="Yanone Kaffeesatz Bold"/>
              </a:rPr>
              <a:t> </a:t>
            </a:r>
            <a:r>
              <a:rPr lang="fr-FR" sz="3400" dirty="0" err="1" smtClean="0">
                <a:latin typeface="Yanone Kaffeesatz Bold"/>
                <a:cs typeface="Yanone Kaffeesatz Bold"/>
              </a:rPr>
              <a:t>is</a:t>
            </a:r>
            <a:r>
              <a:rPr lang="fr-FR" sz="3400" dirty="0" smtClean="0">
                <a:latin typeface="Yanone Kaffeesatz Bold"/>
                <a:cs typeface="Yanone Kaffeesatz Bold"/>
              </a:rPr>
              <a:t> </a:t>
            </a:r>
            <a:r>
              <a:rPr lang="fr-FR" sz="3400" dirty="0" err="1" smtClean="0">
                <a:latin typeface="Yanone Kaffeesatz Bold"/>
                <a:cs typeface="Yanone Kaffeesatz Bold"/>
              </a:rPr>
              <a:t>established</a:t>
            </a:r>
            <a:r>
              <a:rPr lang="fr-FR" sz="3400" dirty="0" smtClean="0">
                <a:latin typeface="Yanone Kaffeesatz Bold"/>
                <a:cs typeface="Yanone Kaffeesatz Bold"/>
              </a:rPr>
              <a:t> (</a:t>
            </a:r>
            <a:r>
              <a:rPr lang="fr-FR" sz="3400" dirty="0" err="1" smtClean="0">
                <a:latin typeface="Yanone Kaffeesatz Bold"/>
                <a:cs typeface="Yanone Kaffeesatz Bold"/>
              </a:rPr>
              <a:t>independently</a:t>
            </a:r>
            <a:r>
              <a:rPr lang="fr-FR" sz="3400" dirty="0" smtClean="0">
                <a:latin typeface="Yanone Kaffeesatz Bold"/>
                <a:cs typeface="Yanone Kaffeesatz Bold"/>
              </a:rPr>
              <a:t> </a:t>
            </a:r>
            <a:r>
              <a:rPr lang="fr-FR" sz="3400" dirty="0" err="1" smtClean="0">
                <a:latin typeface="Yanone Kaffeesatz Bold"/>
                <a:cs typeface="Yanone Kaffeesatz Bold"/>
              </a:rPr>
              <a:t>from</a:t>
            </a:r>
            <a:r>
              <a:rPr lang="fr-FR" sz="3400" dirty="0" smtClean="0">
                <a:latin typeface="Yanone Kaffeesatz Bold"/>
                <a:cs typeface="Yanone Kaffeesatz Bold"/>
              </a:rPr>
              <a:t> O/A)</a:t>
            </a:r>
            <a:endParaRPr lang="de-DE" sz="3400" dirty="0">
              <a:latin typeface="Yanone Kaffeesatz Bold"/>
              <a:cs typeface="Yanone Kaffeesatz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840052" y="-105569"/>
            <a:ext cx="8370888" cy="891462"/>
          </a:xfrm>
          <a:prstGeom prst="rect">
            <a:avLst/>
          </a:prstGeom>
        </p:spPr>
        <p:txBody>
          <a:bodyPr wrap="square" lIns="100784" tIns="50391" rIns="100784" bIns="50391">
            <a:spAutoFit/>
          </a:bodyPr>
          <a:lstStyle/>
          <a:p>
            <a:pPr algn="ctr"/>
            <a:r>
              <a:rPr lang="en-US" sz="5000" b="1" dirty="0">
                <a:solidFill>
                  <a:srgbClr val="D79EC2"/>
                </a:solidFill>
                <a:latin typeface="Yanone Kaffeesatz Bold"/>
                <a:cs typeface="Yanone Kaffeesatz Bold"/>
              </a:rPr>
              <a:t>3PCC Consideration added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5421312" y="808831"/>
            <a:ext cx="5631185" cy="446371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>
                <a:latin typeface="Courier New"/>
                <a:cs typeface="Courier New"/>
              </a:rPr>
              <a:t>Alice                      Bob</a:t>
            </a:r>
            <a:endParaRPr lang="de-DE" sz="16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        </a:t>
            </a:r>
            <a:r>
              <a:rPr lang="de-DE" sz="1600" b="1" dirty="0">
                <a:latin typeface="Courier New"/>
                <a:cs typeface="Courier New"/>
              </a:rPr>
              <a:t>INVITE          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|------------------------&gt;|</a:t>
            </a:r>
            <a:endParaRPr lang="de-DE" sz="1600" b="1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      </a:t>
            </a:r>
            <a:r>
              <a:rPr lang="de-DE" sz="1600" b="1" dirty="0">
                <a:latin typeface="Courier New"/>
                <a:cs typeface="Courier New"/>
              </a:rPr>
              <a:t>183 (-)           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|&lt;------------------------|</a:t>
            </a:r>
            <a:endParaRPr lang="de-DE" sz="1600" b="1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  </a:t>
            </a:r>
            <a:r>
              <a:rPr lang="de-DE" sz="1600" b="1" dirty="0">
                <a:latin typeface="Courier New"/>
                <a:cs typeface="Courier New"/>
              </a:rPr>
              <a:t>INFO/OK (SRFLX </a:t>
            </a:r>
            <a:r>
              <a:rPr lang="de-DE" sz="1600" b="1" dirty="0" err="1">
                <a:latin typeface="Courier New"/>
                <a:cs typeface="Courier New"/>
              </a:rPr>
              <a:t>Cand</a:t>
            </a:r>
            <a:r>
              <a:rPr lang="de-DE" sz="1600" b="1" dirty="0">
                <a:latin typeface="Courier New"/>
                <a:cs typeface="Courier New"/>
              </a:rPr>
              <a:t>.) 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|------------------------&gt;|</a:t>
            </a:r>
            <a:endParaRPr lang="de-DE" sz="16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b="1" dirty="0" smtClean="0">
                <a:latin typeface="Courier New"/>
                <a:cs typeface="Courier New"/>
              </a:rPr>
              <a:t>|               </a:t>
            </a:r>
            <a:r>
              <a:rPr lang="de-DE" sz="1400" b="1" dirty="0">
                <a:latin typeface="Courier New"/>
                <a:cs typeface="Courier New"/>
              </a:rPr>
              <a:t>+-----------------------+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b="1" dirty="0" smtClean="0">
                <a:latin typeface="Courier New"/>
                <a:cs typeface="Courier New"/>
              </a:rPr>
              <a:t>|               </a:t>
            </a:r>
            <a:r>
              <a:rPr lang="de-DE" sz="1400" b="1" dirty="0">
                <a:latin typeface="Courier New"/>
                <a:cs typeface="Courier New"/>
              </a:rPr>
              <a:t>|Bob:  I </a:t>
            </a:r>
            <a:r>
              <a:rPr lang="de-DE" sz="1400" b="1" dirty="0" err="1">
                <a:latin typeface="Courier New"/>
                <a:cs typeface="Courier New"/>
              </a:rPr>
              <a:t>know</a:t>
            </a:r>
            <a:r>
              <a:rPr lang="de-DE" sz="1400" b="1" dirty="0">
                <a:latin typeface="Courier New"/>
                <a:cs typeface="Courier New"/>
              </a:rPr>
              <a:t> Alice </a:t>
            </a:r>
            <a:r>
              <a:rPr lang="de-DE" sz="1400" b="1" dirty="0" err="1">
                <a:latin typeface="Courier New"/>
                <a:cs typeface="Courier New"/>
              </a:rPr>
              <a:t>can</a:t>
            </a:r>
            <a:r>
              <a:rPr lang="de-DE" sz="1400" b="1" dirty="0">
                <a:latin typeface="Courier New"/>
                <a:cs typeface="Courier New"/>
              </a:rPr>
              <a:t>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b="1" dirty="0" smtClean="0">
                <a:latin typeface="Courier New"/>
                <a:cs typeface="Courier New"/>
              </a:rPr>
              <a:t>|               </a:t>
            </a:r>
            <a:r>
              <a:rPr lang="de-DE" sz="1400" b="1" dirty="0">
                <a:latin typeface="Courier New"/>
                <a:cs typeface="Courier New"/>
              </a:rPr>
              <a:t>|</a:t>
            </a:r>
            <a:r>
              <a:rPr lang="de-DE" sz="1400" b="1" dirty="0" err="1">
                <a:latin typeface="Courier New"/>
                <a:cs typeface="Courier New"/>
              </a:rPr>
              <a:t>trickle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and</a:t>
            </a:r>
            <a:r>
              <a:rPr lang="de-DE" sz="1400" b="1" dirty="0">
                <a:latin typeface="Courier New"/>
                <a:cs typeface="Courier New"/>
              </a:rPr>
              <a:t> I </a:t>
            </a:r>
            <a:r>
              <a:rPr lang="de-DE" sz="1400" b="1" dirty="0" err="1">
                <a:latin typeface="Courier New"/>
                <a:cs typeface="Courier New"/>
              </a:rPr>
              <a:t>know</a:t>
            </a:r>
            <a:r>
              <a:rPr lang="de-DE" sz="1400" b="1" dirty="0">
                <a:latin typeface="Courier New"/>
                <a:cs typeface="Courier New"/>
              </a:rPr>
              <a:t> her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b="1" dirty="0" smtClean="0">
                <a:latin typeface="Courier New"/>
                <a:cs typeface="Courier New"/>
              </a:rPr>
              <a:t>|               </a:t>
            </a:r>
            <a:r>
              <a:rPr lang="de-DE" sz="1400" b="1" dirty="0">
                <a:latin typeface="Courier New"/>
                <a:cs typeface="Courier New"/>
              </a:rPr>
              <a:t>|</a:t>
            </a:r>
            <a:r>
              <a:rPr lang="de-DE" sz="1400" b="1" dirty="0" err="1">
                <a:latin typeface="Courier New"/>
                <a:cs typeface="Courier New"/>
              </a:rPr>
              <a:t>dialog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is</a:t>
            </a:r>
            <a:r>
              <a:rPr lang="de-DE" sz="1400" b="1" dirty="0">
                <a:latin typeface="Courier New"/>
                <a:cs typeface="Courier New"/>
              </a:rPr>
              <a:t> in </a:t>
            </a:r>
            <a:r>
              <a:rPr lang="de-DE" sz="1400" b="1" dirty="0" err="1">
                <a:latin typeface="Courier New"/>
                <a:cs typeface="Courier New"/>
              </a:rPr>
              <a:t>the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early</a:t>
            </a:r>
            <a:r>
              <a:rPr lang="de-DE" sz="1400" b="1" dirty="0">
                <a:latin typeface="Courier New"/>
                <a:cs typeface="Courier New"/>
              </a:rPr>
              <a:t>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b="1" dirty="0" smtClean="0">
                <a:latin typeface="Courier New"/>
                <a:cs typeface="Courier New"/>
              </a:rPr>
              <a:t>|               </a:t>
            </a:r>
            <a:r>
              <a:rPr lang="de-DE" sz="1400" b="1" dirty="0">
                <a:latin typeface="Courier New"/>
                <a:cs typeface="Courier New"/>
              </a:rPr>
              <a:t>|</a:t>
            </a:r>
            <a:r>
              <a:rPr lang="de-DE" sz="1400" b="1" dirty="0" err="1">
                <a:latin typeface="Courier New"/>
                <a:cs typeface="Courier New"/>
              </a:rPr>
              <a:t>state</a:t>
            </a:r>
            <a:r>
              <a:rPr lang="de-DE" sz="1400" b="1" dirty="0">
                <a:latin typeface="Courier New"/>
                <a:cs typeface="Courier New"/>
              </a:rPr>
              <a:t>.                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b="1" dirty="0" smtClean="0">
                <a:latin typeface="Courier New"/>
                <a:cs typeface="Courier New"/>
              </a:rPr>
              <a:t>|               </a:t>
            </a:r>
            <a:r>
              <a:rPr lang="de-DE" sz="1400" b="1" dirty="0">
                <a:latin typeface="Courier New"/>
                <a:cs typeface="Courier New"/>
              </a:rPr>
              <a:t>|INFO </a:t>
            </a:r>
            <a:r>
              <a:rPr lang="de-DE" sz="1400" b="1" dirty="0" err="1">
                <a:latin typeface="Courier New"/>
                <a:cs typeface="Courier New"/>
              </a:rPr>
              <a:t>can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be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sent</a:t>
            </a:r>
            <a:r>
              <a:rPr lang="de-DE" sz="1400" b="1" dirty="0">
                <a:latin typeface="Courier New"/>
                <a:cs typeface="Courier New"/>
              </a:rPr>
              <a:t>.     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b="1" dirty="0" smtClean="0">
                <a:latin typeface="Courier New"/>
                <a:cs typeface="Courier New"/>
              </a:rPr>
              <a:t>|               </a:t>
            </a:r>
            <a:r>
              <a:rPr lang="de-DE" sz="1400" b="1" dirty="0">
                <a:latin typeface="Courier New"/>
                <a:cs typeface="Courier New"/>
              </a:rPr>
              <a:t>+-----------------------+</a:t>
            </a:r>
            <a:endParaRPr lang="de-DE" sz="14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  </a:t>
            </a:r>
            <a:r>
              <a:rPr lang="de-DE" sz="1600" b="1" dirty="0">
                <a:latin typeface="Courier New"/>
                <a:cs typeface="Courier New"/>
              </a:rPr>
              <a:t>INFO/OK (SRFLX Cand.) 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|&lt;------------------------|</a:t>
            </a:r>
            <a:endParaRPr lang="de-DE" sz="16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      </a:t>
            </a:r>
            <a:r>
              <a:rPr lang="de-DE" sz="1600" b="1" dirty="0">
                <a:latin typeface="Courier New"/>
                <a:cs typeface="Courier New"/>
              </a:rPr>
              <a:t>200 (</a:t>
            </a:r>
            <a:r>
              <a:rPr lang="de-DE" sz="1600" b="1" dirty="0" err="1">
                <a:latin typeface="Courier New"/>
                <a:cs typeface="Courier New"/>
              </a:rPr>
              <a:t>Offer</a:t>
            </a:r>
            <a:r>
              <a:rPr lang="de-DE" sz="1600" b="1" dirty="0">
                <a:latin typeface="Courier New"/>
                <a:cs typeface="Courier New"/>
              </a:rPr>
              <a:t>)       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|&lt;------------------------|</a:t>
            </a:r>
            <a:endParaRPr lang="de-DE" sz="1600" b="1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       </a:t>
            </a:r>
            <a:r>
              <a:rPr lang="de-DE" sz="1600" b="1" dirty="0">
                <a:latin typeface="Courier New"/>
                <a:cs typeface="Courier New"/>
              </a:rPr>
              <a:t>ACK (</a:t>
            </a:r>
            <a:r>
              <a:rPr lang="de-DE" sz="1600" b="1" dirty="0" err="1">
                <a:latin typeface="Courier New"/>
                <a:cs typeface="Courier New"/>
              </a:rPr>
              <a:t>Answer</a:t>
            </a:r>
            <a:r>
              <a:rPr lang="de-DE" sz="1600" b="1" dirty="0">
                <a:latin typeface="Courier New"/>
                <a:cs typeface="Courier New"/>
              </a:rPr>
              <a:t>)     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|------------------------&gt;</a:t>
            </a:r>
            <a:r>
              <a:rPr lang="de-DE" sz="1600" b="1" dirty="0" smtClean="0">
                <a:latin typeface="Courier New"/>
                <a:cs typeface="Courier New"/>
              </a:rPr>
              <a:t>|</a:t>
            </a:r>
            <a:endParaRPr lang="de-DE" sz="1600" b="1" dirty="0">
              <a:latin typeface="Courier New"/>
              <a:cs typeface="Courier New"/>
            </a:endParaRPr>
          </a:p>
        </p:txBody>
      </p:sp>
      <p:sp>
        <p:nvSpPr>
          <p:cNvPr id="10" name="Inhaltsplatzhalter 6"/>
          <p:cNvSpPr txBox="1">
            <a:spLocks/>
          </p:cNvSpPr>
          <p:nvPr/>
        </p:nvSpPr>
        <p:spPr>
          <a:xfrm>
            <a:off x="163512" y="808831"/>
            <a:ext cx="7467600" cy="4301398"/>
          </a:xfrm>
          <a:prstGeom prst="rect">
            <a:avLst/>
          </a:prstGeom>
        </p:spPr>
        <p:txBody>
          <a:bodyPr vert="horz" lIns="100784" tIns="50391" rIns="100784" bIns="50391" rtlCol="0">
            <a:noAutofit/>
          </a:bodyPr>
          <a:lstStyle>
            <a:lvl1pPr marL="365223" indent="-365223" algn="l" defTabSz="9739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1316" indent="-304352" algn="l" defTabSz="97392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7409" indent="-243482" algn="l" defTabSz="9739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373" indent="-243482" algn="l" defTabSz="97392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1337" indent="-243482" algn="l" defTabSz="97392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8300" indent="-243482" algn="l" defTabSz="9739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5264" indent="-243482" algn="l" defTabSz="9739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2228" indent="-243482" algn="l" defTabSz="9739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9192" indent="-243482" algn="l" defTabSz="97392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Alice                      </a:t>
            </a:r>
            <a:r>
              <a:rPr lang="de-DE" sz="1600" b="1" dirty="0">
                <a:latin typeface="Courier New"/>
                <a:cs typeface="Courier New"/>
              </a:rPr>
              <a:t>Bob</a:t>
            </a:r>
            <a:endParaRPr lang="de-DE" sz="16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    </a:t>
            </a:r>
            <a:r>
              <a:rPr lang="de-DE" sz="1600" b="1" dirty="0" smtClean="0">
                <a:latin typeface="Courier New"/>
                <a:cs typeface="Courier New"/>
              </a:rPr>
              <a:t>INVITE (100rel)      |</a:t>
            </a:r>
            <a:endParaRPr lang="de-DE" sz="1600" b="1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|------------------------&gt;|</a:t>
            </a:r>
            <a:endParaRPr lang="de-DE" sz="1600" b="1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      </a:t>
            </a:r>
            <a:r>
              <a:rPr lang="de-DE" sz="1600" b="1" dirty="0">
                <a:latin typeface="Courier New"/>
                <a:cs typeface="Courier New"/>
              </a:rPr>
              <a:t>183 (</a:t>
            </a:r>
            <a:r>
              <a:rPr lang="de-DE" sz="1600" b="1" dirty="0" err="1">
                <a:latin typeface="Courier New"/>
                <a:cs typeface="Courier New"/>
              </a:rPr>
              <a:t>Offer</a:t>
            </a:r>
            <a:r>
              <a:rPr lang="de-DE" sz="1600" b="1" dirty="0">
                <a:latin typeface="Courier New"/>
                <a:cs typeface="Courier New"/>
              </a:rPr>
              <a:t>)       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|&lt;------------------------|</a:t>
            </a:r>
            <a:endParaRPr lang="de-DE" sz="1600" b="1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     </a:t>
            </a:r>
            <a:r>
              <a:rPr lang="de-DE" sz="1600" b="1" dirty="0">
                <a:latin typeface="Courier New"/>
                <a:cs typeface="Courier New"/>
              </a:rPr>
              <a:t>PRACK (</a:t>
            </a:r>
            <a:r>
              <a:rPr lang="de-DE" sz="1600" b="1" dirty="0" err="1">
                <a:latin typeface="Courier New"/>
                <a:cs typeface="Courier New"/>
              </a:rPr>
              <a:t>Answer</a:t>
            </a:r>
            <a:r>
              <a:rPr lang="de-DE" sz="1600" b="1" dirty="0">
                <a:latin typeface="Courier New"/>
                <a:cs typeface="Courier New"/>
              </a:rPr>
              <a:t>)     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|------------------------&gt;|</a:t>
            </a:r>
            <a:endParaRPr lang="de-DE" sz="16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               </a:t>
            </a:r>
            <a:r>
              <a:rPr lang="de-DE" sz="1600" b="1" dirty="0">
                <a:latin typeface="Courier New"/>
                <a:cs typeface="Courier New"/>
              </a:rPr>
              <a:t>+----------------------+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               </a:t>
            </a:r>
            <a:r>
              <a:rPr lang="de-DE" sz="1600" b="1" dirty="0">
                <a:latin typeface="Courier New"/>
                <a:cs typeface="Courier New"/>
              </a:rPr>
              <a:t>|Bob:  I </a:t>
            </a:r>
            <a:r>
              <a:rPr lang="de-DE" sz="1600" b="1" dirty="0" err="1">
                <a:latin typeface="Courier New"/>
                <a:cs typeface="Courier New"/>
              </a:rPr>
              <a:t>know</a:t>
            </a:r>
            <a:r>
              <a:rPr lang="de-DE" sz="1600" b="1" dirty="0">
                <a:latin typeface="Courier New"/>
                <a:cs typeface="Courier New"/>
              </a:rPr>
              <a:t> Alice </a:t>
            </a:r>
            <a:r>
              <a:rPr lang="de-DE" sz="1600" b="1" dirty="0" err="1">
                <a:latin typeface="Courier New"/>
                <a:cs typeface="Courier New"/>
              </a:rPr>
              <a:t>can</a:t>
            </a:r>
            <a:r>
              <a:rPr lang="de-DE" sz="1600" b="1" dirty="0">
                <a:latin typeface="Courier New"/>
                <a:cs typeface="Courier New"/>
              </a:rPr>
              <a:t>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               </a:t>
            </a:r>
            <a:r>
              <a:rPr lang="de-DE" sz="1600" b="1" dirty="0">
                <a:latin typeface="Courier New"/>
                <a:cs typeface="Courier New"/>
              </a:rPr>
              <a:t>|</a:t>
            </a:r>
            <a:r>
              <a:rPr lang="de-DE" sz="1600" b="1" dirty="0" err="1">
                <a:latin typeface="Courier New"/>
                <a:cs typeface="Courier New"/>
              </a:rPr>
              <a:t>trickle</a:t>
            </a:r>
            <a:r>
              <a:rPr lang="de-DE" sz="1600" b="1" dirty="0">
                <a:latin typeface="Courier New"/>
                <a:cs typeface="Courier New"/>
              </a:rPr>
              <a:t> </a:t>
            </a:r>
            <a:r>
              <a:rPr lang="de-DE" sz="1600" b="1" dirty="0" err="1">
                <a:latin typeface="Courier New"/>
                <a:cs typeface="Courier New"/>
              </a:rPr>
              <a:t>and</a:t>
            </a:r>
            <a:r>
              <a:rPr lang="de-DE" sz="1600" b="1" dirty="0">
                <a:latin typeface="Courier New"/>
                <a:cs typeface="Courier New"/>
              </a:rPr>
              <a:t> I </a:t>
            </a:r>
            <a:r>
              <a:rPr lang="de-DE" sz="1600" b="1" dirty="0" err="1">
                <a:latin typeface="Courier New"/>
                <a:cs typeface="Courier New"/>
              </a:rPr>
              <a:t>know</a:t>
            </a:r>
            <a:r>
              <a:rPr lang="de-DE" sz="1600" b="1" dirty="0">
                <a:latin typeface="Courier New"/>
                <a:cs typeface="Courier New"/>
              </a:rPr>
              <a:t> her|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               </a:t>
            </a:r>
            <a:r>
              <a:rPr lang="de-DE" sz="1600" b="1" dirty="0">
                <a:latin typeface="Courier New"/>
                <a:cs typeface="Courier New"/>
              </a:rPr>
              <a:t>|</a:t>
            </a:r>
            <a:r>
              <a:rPr lang="de-DE" sz="1600" b="1" dirty="0" err="1">
                <a:latin typeface="Courier New"/>
                <a:cs typeface="Courier New"/>
              </a:rPr>
              <a:t>dialog</a:t>
            </a:r>
            <a:r>
              <a:rPr lang="de-DE" sz="1600" b="1" dirty="0">
                <a:latin typeface="Courier New"/>
                <a:cs typeface="Courier New"/>
              </a:rPr>
              <a:t> </a:t>
            </a:r>
            <a:r>
              <a:rPr lang="de-DE" sz="1600" b="1" dirty="0" err="1">
                <a:latin typeface="Courier New"/>
                <a:cs typeface="Courier New"/>
              </a:rPr>
              <a:t>is</a:t>
            </a:r>
            <a:r>
              <a:rPr lang="de-DE" sz="1600" b="1" dirty="0">
                <a:latin typeface="Courier New"/>
                <a:cs typeface="Courier New"/>
              </a:rPr>
              <a:t> in </a:t>
            </a:r>
            <a:r>
              <a:rPr lang="de-DE" sz="1600" b="1" dirty="0" err="1">
                <a:latin typeface="Courier New"/>
                <a:cs typeface="Courier New"/>
              </a:rPr>
              <a:t>the</a:t>
            </a:r>
            <a:r>
              <a:rPr lang="de-DE" sz="1600" b="1" dirty="0">
                <a:latin typeface="Courier New"/>
                <a:cs typeface="Courier New"/>
              </a:rPr>
              <a:t> </a:t>
            </a:r>
            <a:r>
              <a:rPr lang="de-DE" sz="1600" b="1" dirty="0" err="1">
                <a:latin typeface="Courier New"/>
                <a:cs typeface="Courier New"/>
              </a:rPr>
              <a:t>early</a:t>
            </a:r>
            <a:r>
              <a:rPr lang="de-DE" sz="1600" b="1" dirty="0">
                <a:latin typeface="Courier New"/>
                <a:cs typeface="Courier New"/>
              </a:rPr>
              <a:t>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               </a:t>
            </a:r>
            <a:r>
              <a:rPr lang="de-DE" sz="1600" b="1" dirty="0">
                <a:latin typeface="Courier New"/>
                <a:cs typeface="Courier New"/>
              </a:rPr>
              <a:t>|</a:t>
            </a:r>
            <a:r>
              <a:rPr lang="de-DE" sz="1600" b="1" dirty="0" err="1">
                <a:latin typeface="Courier New"/>
                <a:cs typeface="Courier New"/>
              </a:rPr>
              <a:t>state</a:t>
            </a:r>
            <a:r>
              <a:rPr lang="de-DE" sz="1600" b="1" dirty="0">
                <a:latin typeface="Courier New"/>
                <a:cs typeface="Courier New"/>
              </a:rPr>
              <a:t>. Send INFO!    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               </a:t>
            </a:r>
            <a:r>
              <a:rPr lang="de-DE" sz="1600" b="1" dirty="0">
                <a:latin typeface="Courier New"/>
                <a:cs typeface="Courier New"/>
              </a:rPr>
              <a:t>+----------------------+</a:t>
            </a:r>
            <a:endParaRPr lang="de-DE" sz="16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  </a:t>
            </a:r>
            <a:r>
              <a:rPr lang="de-DE" sz="1600" b="1" dirty="0">
                <a:latin typeface="Courier New"/>
                <a:cs typeface="Courier New"/>
              </a:rPr>
              <a:t>INFO/OK (SRFLX Cand.) 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|&lt;------------------------|</a:t>
            </a:r>
            <a:endParaRPr lang="de-DE" sz="16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  </a:t>
            </a:r>
            <a:r>
              <a:rPr lang="de-DE" sz="1600" b="1" dirty="0">
                <a:latin typeface="Courier New"/>
                <a:cs typeface="Courier New"/>
              </a:rPr>
              <a:t>INFO/OK (SRFLX Cand.) 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|------------------------&gt;|</a:t>
            </a:r>
            <a:endParaRPr lang="de-DE" sz="1600" b="1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     </a:t>
            </a:r>
            <a:r>
              <a:rPr lang="de-DE" sz="1600" b="1" dirty="0">
                <a:latin typeface="Courier New"/>
                <a:cs typeface="Courier New"/>
              </a:rPr>
              <a:t>200 OK/ACK         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600" b="1" dirty="0" smtClean="0">
                <a:latin typeface="Courier New"/>
                <a:cs typeface="Courier New"/>
              </a:rPr>
              <a:t>|&lt;------------------------|</a:t>
            </a:r>
            <a:endParaRPr lang="de-DE" sz="1600" b="1" dirty="0">
              <a:latin typeface="Courier New"/>
              <a:cs typeface="Courier New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8312" y="6774040"/>
            <a:ext cx="2604448" cy="618768"/>
          </a:xfrm>
          <a:prstGeom prst="rect">
            <a:avLst/>
          </a:prstGeom>
          <a:noFill/>
        </p:spPr>
        <p:txBody>
          <a:bodyPr wrap="none" lIns="94624" tIns="47312" rIns="94624" bIns="47312" rtlCol="0">
            <a:spAutoFit/>
          </a:bodyPr>
          <a:lstStyle/>
          <a:p>
            <a:r>
              <a:rPr lang="de-DE" sz="3400" dirty="0" smtClean="0">
                <a:latin typeface="Yanone Kaffeesatz Bold"/>
                <a:cs typeface="Yanone Kaffeesatz Bold"/>
              </a:rPr>
              <a:t>PRACK</a:t>
            </a:r>
            <a:r>
              <a:rPr lang="de-DE" sz="3400" dirty="0" smtClean="0">
                <a:latin typeface="Yanone Kaffeesatz Bold"/>
                <a:cs typeface="Yanone Kaffeesatz Bold"/>
              </a:rPr>
              <a:t> SUPPORTED</a:t>
            </a:r>
            <a:endParaRPr lang="de-DE" sz="3400" dirty="0">
              <a:latin typeface="Yanone Kaffeesatz Bold"/>
              <a:cs typeface="Yanone Kaffeesatz Bold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extfeld 8"/>
          <p:cNvSpPr txBox="1"/>
          <p:nvPr/>
        </p:nvSpPr>
        <p:spPr>
          <a:xfrm>
            <a:off x="5673998" y="6774040"/>
            <a:ext cx="3248008" cy="618768"/>
          </a:xfrm>
          <a:prstGeom prst="rect">
            <a:avLst/>
          </a:prstGeom>
          <a:noFill/>
        </p:spPr>
        <p:txBody>
          <a:bodyPr wrap="none" lIns="94624" tIns="47312" rIns="94624" bIns="47312" rtlCol="0">
            <a:spAutoFit/>
          </a:bodyPr>
          <a:lstStyle/>
          <a:p>
            <a:r>
              <a:rPr lang="de-DE" sz="3400" dirty="0" smtClean="0">
                <a:latin typeface="Yanone Kaffeesatz Bold"/>
                <a:cs typeface="Yanone Kaffeesatz Bold"/>
              </a:rPr>
              <a:t>PRACK</a:t>
            </a:r>
            <a:r>
              <a:rPr lang="de-DE" sz="3400" dirty="0" smtClean="0">
                <a:latin typeface="Yanone Kaffeesatz Bold"/>
                <a:cs typeface="Yanone Kaffeesatz Bold"/>
              </a:rPr>
              <a:t> NOT SUPPORTED</a:t>
            </a:r>
            <a:endParaRPr lang="de-DE" sz="3400" dirty="0">
              <a:latin typeface="Yanone Kaffeesatz Bold"/>
              <a:cs typeface="Yanone Kaffeesatz Bold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094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4035" y="2157462"/>
            <a:ext cx="9072562" cy="459691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draft-</a:t>
            </a:r>
            <a:r>
              <a:rPr lang="en-US" dirty="0" err="1" smtClean="0"/>
              <a:t>ivov</a:t>
            </a:r>
            <a:r>
              <a:rPr lang="en-US" dirty="0" smtClean="0"/>
              <a:t>-</a:t>
            </a:r>
            <a:r>
              <a:rPr lang="en-US" dirty="0" err="1" smtClean="0"/>
              <a:t>mmusic-sdpfrag</a:t>
            </a:r>
            <a:r>
              <a:rPr lang="en-US" dirty="0" smtClean="0"/>
              <a:t> obsolete	</a:t>
            </a:r>
          </a:p>
          <a:p>
            <a:r>
              <a:rPr lang="en-US" dirty="0" smtClean="0"/>
              <a:t>Based on ABNF of 4566bis, but all lines optional</a:t>
            </a:r>
          </a:p>
          <a:p>
            <a:r>
              <a:rPr lang="en-US" dirty="0" smtClean="0"/>
              <a:t>Gives some structure</a:t>
            </a:r>
          </a:p>
          <a:p>
            <a:r>
              <a:rPr lang="en-US" dirty="0" smtClean="0"/>
              <a:t>Take valid SDP and remove unnecessary parts</a:t>
            </a:r>
          </a:p>
          <a:p>
            <a:r>
              <a:rPr lang="en-US" dirty="0" smtClean="0"/>
              <a:t>Specific application MUST define allowed content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6" name="Rectangle 3"/>
          <p:cNvSpPr>
            <a:spLocks noChangeAspect="1"/>
          </p:cNvSpPr>
          <p:nvPr/>
        </p:nvSpPr>
        <p:spPr>
          <a:xfrm>
            <a:off x="251818" y="1238596"/>
            <a:ext cx="9547361" cy="732708"/>
          </a:xfrm>
          <a:prstGeom prst="rect">
            <a:avLst/>
          </a:prstGeom>
        </p:spPr>
        <p:txBody>
          <a:bodyPr wrap="square" lIns="100784" tIns="50391" rIns="100784" bIns="50391">
            <a:spAutoFit/>
          </a:bodyPr>
          <a:lstStyle/>
          <a:p>
            <a:pPr algn="ctr"/>
            <a:r>
              <a:rPr lang="en-US" sz="4100" b="1" dirty="0">
                <a:solidFill>
                  <a:srgbClr val="D79EC2"/>
                </a:solidFill>
                <a:latin typeface="Yanone Kaffeesatz Bold"/>
                <a:cs typeface="Yanone Kaffeesatz Bold"/>
              </a:rPr>
              <a:t>Definition of application/</a:t>
            </a:r>
            <a:r>
              <a:rPr lang="en-US" sz="4100" b="1" dirty="0" err="1">
                <a:solidFill>
                  <a:srgbClr val="D79EC2"/>
                </a:solidFill>
                <a:latin typeface="Yanone Kaffeesatz Bold"/>
                <a:cs typeface="Yanone Kaffeesatz Bold"/>
              </a:rPr>
              <a:t>sdpfrag</a:t>
            </a:r>
            <a:r>
              <a:rPr lang="en-US" sz="4100" b="1" dirty="0">
                <a:solidFill>
                  <a:srgbClr val="D79EC2"/>
                </a:solidFill>
                <a:latin typeface="Yanone Kaffeesatz Bold"/>
                <a:cs typeface="Yanone Kaffeesatz Bold"/>
              </a:rPr>
              <a:t> </a:t>
            </a:r>
          </a:p>
        </p:txBody>
      </p:sp>
      <p:sp>
        <p:nvSpPr>
          <p:cNvPr id="7" name="Rectangle 4"/>
          <p:cNvSpPr>
            <a:spLocks noChangeAspect="1"/>
          </p:cNvSpPr>
          <p:nvPr/>
        </p:nvSpPr>
        <p:spPr>
          <a:xfrm>
            <a:off x="840052" y="128502"/>
            <a:ext cx="8370888" cy="1379039"/>
          </a:xfrm>
          <a:prstGeom prst="rect">
            <a:avLst/>
          </a:prstGeom>
        </p:spPr>
        <p:txBody>
          <a:bodyPr wrap="square" lIns="100784" tIns="50391" rIns="100784" bIns="50391">
            <a:spAutoFit/>
          </a:bodyPr>
          <a:lstStyle/>
          <a:p>
            <a:pPr algn="ctr"/>
            <a:r>
              <a:rPr lang="fr-FR" sz="6800" b="1" dirty="0">
                <a:solidFill>
                  <a:srgbClr val="4BBCEE"/>
                </a:solidFill>
                <a:latin typeface="Symbol" charset="2"/>
                <a:cs typeface="Symbol" charset="2"/>
              </a:rPr>
              <a:t>D</a:t>
            </a:r>
            <a:r>
              <a:rPr lang="en-US" sz="8300" b="1" dirty="0">
                <a:solidFill>
                  <a:srgbClr val="4BBCEE"/>
                </a:solidFill>
                <a:latin typeface="Yanone Kaffeesatz Light"/>
                <a:cs typeface="Yanone Kaffeesatz Light"/>
              </a:rPr>
              <a:t>s</a:t>
            </a:r>
            <a:r>
              <a:rPr lang="fr-FR" sz="8300" b="1" dirty="0">
                <a:solidFill>
                  <a:srgbClr val="4BBCEE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8300" b="1" dirty="0" err="1">
                <a:solidFill>
                  <a:srgbClr val="4BBCEE"/>
                </a:solidFill>
                <a:latin typeface="Yanone Kaffeesatz Light"/>
                <a:cs typeface="Yanone Kaffeesatz Light"/>
              </a:rPr>
              <a:t>since</a:t>
            </a:r>
            <a:r>
              <a:rPr lang="fr-FR" sz="8300" b="1" dirty="0">
                <a:solidFill>
                  <a:srgbClr val="4BBCEE"/>
                </a:solidFill>
                <a:latin typeface="Yanone Kaffeesatz Light"/>
                <a:cs typeface="Yanone Kaffeesatz Light"/>
              </a:rPr>
              <a:t> -01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211512" y="7008171"/>
            <a:ext cx="3657602" cy="402567"/>
          </a:xfrm>
        </p:spPr>
        <p:txBody>
          <a:bodyPr/>
          <a:lstStyle/>
          <a:p>
            <a:r>
              <a:rPr lang="fr-FR" smtClean="0"/>
              <a:t>draft-ietf-mmusic-trickle-ice/-trickle-ice-sip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2942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4034" y="1764296"/>
            <a:ext cx="9295145" cy="49900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Uses application/</a:t>
            </a:r>
            <a:r>
              <a:rPr lang="en-US" dirty="0" err="1" smtClean="0"/>
              <a:t>sdpfrag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Restricts content via ABNF</a:t>
            </a:r>
          </a:p>
          <a:p>
            <a:pPr lvl="1"/>
            <a:r>
              <a:rPr lang="en-US" dirty="0" smtClean="0"/>
              <a:t>pseudo m-lines and </a:t>
            </a:r>
            <a:r>
              <a:rPr lang="de-DE" dirty="0" smtClean="0"/>
              <a:t>a=</a:t>
            </a:r>
            <a:r>
              <a:rPr lang="de-DE" dirty="0" err="1" smtClean="0"/>
              <a:t>mid</a:t>
            </a:r>
            <a:r>
              <a:rPr lang="en-US" dirty="0" smtClean="0"/>
              <a:t> as separator</a:t>
            </a:r>
          </a:p>
          <a:p>
            <a:pPr lvl="1"/>
            <a:r>
              <a:rPr lang="en-US" dirty="0" smtClean="0"/>
              <a:t>ICE attributes (ice-</a:t>
            </a:r>
            <a:r>
              <a:rPr lang="en-US" dirty="0" err="1" smtClean="0"/>
              <a:t>ufrag</a:t>
            </a:r>
            <a:r>
              <a:rPr lang="en-US" dirty="0" smtClean="0"/>
              <a:t>, </a:t>
            </a:r>
            <a:r>
              <a:rPr lang="en-US" dirty="0"/>
              <a:t>candidate, </a:t>
            </a:r>
            <a:r>
              <a:rPr lang="en-US" dirty="0" smtClean="0"/>
              <a:t>end-of-candidates, …)</a:t>
            </a:r>
          </a:p>
          <a:p>
            <a:pPr lvl="1"/>
            <a:r>
              <a:rPr lang="de-DE" dirty="0" smtClean="0"/>
              <a:t> </a:t>
            </a:r>
            <a:r>
              <a:rPr lang="en-US" dirty="0" smtClean="0"/>
              <a:t>a=</a:t>
            </a:r>
            <a:r>
              <a:rPr lang="en-US" dirty="0" err="1" smtClean="0"/>
              <a:t>rtcp</a:t>
            </a:r>
            <a:r>
              <a:rPr lang="en-US" dirty="0"/>
              <a:t>-mux, a=group: </a:t>
            </a:r>
            <a:r>
              <a:rPr lang="en-US" dirty="0" smtClean="0"/>
              <a:t>BUNDLE </a:t>
            </a:r>
            <a:br>
              <a:rPr lang="en-US" dirty="0" smtClean="0"/>
            </a:br>
            <a:r>
              <a:rPr lang="en-US" dirty="0" smtClean="0"/>
              <a:t>Saves from gathering unnecessary candidates</a:t>
            </a:r>
          </a:p>
          <a:p>
            <a:pPr lvl="1"/>
            <a:r>
              <a:rPr lang="de-DE" dirty="0" smtClean="0"/>
              <a:t>Hook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extensibility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6" name="Rectangle 3"/>
          <p:cNvSpPr>
            <a:spLocks noChangeAspect="1"/>
          </p:cNvSpPr>
          <p:nvPr/>
        </p:nvSpPr>
        <p:spPr>
          <a:xfrm>
            <a:off x="251818" y="1019068"/>
            <a:ext cx="9547361" cy="1055874"/>
          </a:xfrm>
          <a:prstGeom prst="rect">
            <a:avLst/>
          </a:prstGeom>
        </p:spPr>
        <p:txBody>
          <a:bodyPr wrap="square" lIns="100784" tIns="50391" rIns="100784" bIns="50391">
            <a:spAutoFit/>
          </a:bodyPr>
          <a:lstStyle/>
          <a:p>
            <a:pPr algn="ctr"/>
            <a:r>
              <a:rPr lang="en-US" sz="6200" b="1" dirty="0">
                <a:solidFill>
                  <a:srgbClr val="D79EC2"/>
                </a:solidFill>
                <a:latin typeface="Yanone Kaffeesatz Bold"/>
                <a:cs typeface="Yanone Kaffeesatz Bold"/>
              </a:rPr>
              <a:t>Info Package trickle-ice</a:t>
            </a:r>
          </a:p>
        </p:txBody>
      </p:sp>
      <p:sp>
        <p:nvSpPr>
          <p:cNvPr id="7" name="Rectangle 4"/>
          <p:cNvSpPr>
            <a:spLocks noChangeAspect="1"/>
          </p:cNvSpPr>
          <p:nvPr/>
        </p:nvSpPr>
        <p:spPr>
          <a:xfrm>
            <a:off x="840052" y="-395824"/>
            <a:ext cx="8370888" cy="1871481"/>
          </a:xfrm>
          <a:prstGeom prst="rect">
            <a:avLst/>
          </a:prstGeom>
        </p:spPr>
        <p:txBody>
          <a:bodyPr wrap="square" lIns="100784" tIns="50391" rIns="100784" bIns="50391">
            <a:spAutoFit/>
          </a:bodyPr>
          <a:lstStyle/>
          <a:p>
            <a:pPr algn="ctr"/>
            <a:r>
              <a:rPr lang="fr-FR" sz="8800" b="1" dirty="0">
                <a:solidFill>
                  <a:srgbClr val="4BBCEE"/>
                </a:solidFill>
                <a:latin typeface="Symbol" charset="2"/>
                <a:cs typeface="Symbol" charset="2"/>
              </a:rPr>
              <a:t>D</a:t>
            </a:r>
            <a:r>
              <a:rPr lang="en-US" sz="11500" b="1" dirty="0">
                <a:solidFill>
                  <a:srgbClr val="4BBCEE"/>
                </a:solidFill>
                <a:latin typeface="Yanone Kaffeesatz Light"/>
                <a:cs typeface="Yanone Kaffeesatz Light"/>
              </a:rPr>
              <a:t>s</a:t>
            </a:r>
            <a:r>
              <a:rPr lang="fr-FR" sz="11500" b="1" dirty="0">
                <a:solidFill>
                  <a:srgbClr val="4BBCEE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11500" b="1" dirty="0" err="1">
                <a:solidFill>
                  <a:srgbClr val="4BBCEE"/>
                </a:solidFill>
                <a:latin typeface="Yanone Kaffeesatz Light"/>
                <a:cs typeface="Yanone Kaffeesatz Light"/>
              </a:rPr>
              <a:t>since</a:t>
            </a:r>
            <a:r>
              <a:rPr lang="fr-FR" sz="11500" b="1" dirty="0">
                <a:solidFill>
                  <a:srgbClr val="4BBCEE"/>
                </a:solidFill>
                <a:latin typeface="Yanone Kaffeesatz Light"/>
                <a:cs typeface="Yanone Kaffeesatz Light"/>
              </a:rPr>
              <a:t> -01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211512" y="7008171"/>
            <a:ext cx="3657602" cy="402567"/>
          </a:xfrm>
        </p:spPr>
        <p:txBody>
          <a:bodyPr/>
          <a:lstStyle/>
          <a:p>
            <a:r>
              <a:rPr lang="fr-FR" smtClean="0"/>
              <a:t>draft-ietf-mmusic-trickle-ice/-trickle-ice-sip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55155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4035" y="1427036"/>
            <a:ext cx="9072562" cy="499008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1700" dirty="0">
                <a:latin typeface="Consolas" panose="020B0609020204030204" pitchFamily="49" charset="0"/>
                <a:cs typeface="Consolas" panose="020B0609020204030204" pitchFamily="49" charset="0"/>
              </a:rPr>
              <a:t>INFO </a:t>
            </a:r>
            <a:r>
              <a:rPr lang="de-D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sip:alice@example.com</a:t>
            </a:r>
            <a:r>
              <a:rPr lang="de-DE" sz="1700" dirty="0">
                <a:latin typeface="Consolas" panose="020B0609020204030204" pitchFamily="49" charset="0"/>
                <a:cs typeface="Consolas" panose="020B0609020204030204" pitchFamily="49" charset="0"/>
              </a:rPr>
              <a:t> SIP/2.0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7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700" dirty="0">
                <a:latin typeface="Consolas" panose="020B0609020204030204" pitchFamily="49" charset="0"/>
                <a:cs typeface="Consolas" panose="020B0609020204030204" pitchFamily="49" charset="0"/>
              </a:rPr>
              <a:t>Info-Package: </a:t>
            </a:r>
            <a:r>
              <a:rPr lang="de-D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trickle-ice</a:t>
            </a:r>
            <a:endParaRPr lang="de-DE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700" dirty="0">
                <a:latin typeface="Consolas" panose="020B0609020204030204" pitchFamily="49" charset="0"/>
                <a:cs typeface="Consolas" panose="020B0609020204030204" pitchFamily="49" charset="0"/>
              </a:rPr>
              <a:t>Content-type: </a:t>
            </a:r>
            <a:r>
              <a:rPr lang="de-D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</a:t>
            </a:r>
            <a:r>
              <a:rPr lang="de-DE" sz="17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sdp</a:t>
            </a:r>
            <a:endParaRPr lang="de-DE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700" dirty="0">
                <a:latin typeface="Consolas" panose="020B0609020204030204" pitchFamily="49" charset="0"/>
                <a:cs typeface="Consolas" panose="020B0609020204030204" pitchFamily="49" charset="0"/>
              </a:rPr>
              <a:t>Content-Disposition: Info-Package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700" dirty="0">
                <a:latin typeface="Consolas" panose="020B0609020204030204" pitchFamily="49" charset="0"/>
                <a:cs typeface="Consolas" panose="020B0609020204030204" pitchFamily="49" charset="0"/>
              </a:rPr>
              <a:t>Content-</a:t>
            </a:r>
            <a:r>
              <a:rPr lang="de-D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de-DE" sz="1700" dirty="0">
                <a:latin typeface="Consolas" panose="020B0609020204030204" pitchFamily="49" charset="0"/>
                <a:cs typeface="Consolas" panose="020B0609020204030204" pitchFamily="49" charset="0"/>
              </a:rPr>
              <a:t>: ...</a:t>
            </a:r>
          </a:p>
          <a:p>
            <a:pPr marL="0" indent="0">
              <a:spcBef>
                <a:spcPts val="0"/>
              </a:spcBef>
              <a:buNone/>
            </a:pPr>
            <a:endParaRPr lang="de-DE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700" dirty="0">
                <a:latin typeface="Consolas" panose="020B0609020204030204" pitchFamily="49" charset="0"/>
                <a:cs typeface="Consolas" panose="020B0609020204030204" pitchFamily="49" charset="0"/>
              </a:rPr>
              <a:t>a=ice-pwd:asd88fgpdd777uzjYhagZg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700" dirty="0">
                <a:latin typeface="Consolas" panose="020B0609020204030204" pitchFamily="49" charset="0"/>
                <a:cs typeface="Consolas" panose="020B0609020204030204" pitchFamily="49" charset="0"/>
              </a:rPr>
              <a:t>a=ice-ufrag:8hhY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700" dirty="0">
                <a:latin typeface="Consolas" panose="020B0609020204030204" pitchFamily="49" charset="0"/>
                <a:cs typeface="Consolas" panose="020B0609020204030204" pitchFamily="49" charset="0"/>
              </a:rPr>
              <a:t>m=</a:t>
            </a:r>
            <a:r>
              <a:rPr lang="de-D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audio</a:t>
            </a:r>
            <a:r>
              <a:rPr lang="de-DE" sz="1700" dirty="0">
                <a:latin typeface="Consolas" panose="020B0609020204030204" pitchFamily="49" charset="0"/>
                <a:cs typeface="Consolas" panose="020B0609020204030204" pitchFamily="49" charset="0"/>
              </a:rPr>
              <a:t> 9 RTP/AVP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700" dirty="0">
                <a:latin typeface="Consolas" panose="020B0609020204030204" pitchFamily="49" charset="0"/>
                <a:cs typeface="Consolas" panose="020B0609020204030204" pitchFamily="49" charset="0"/>
              </a:rPr>
              <a:t>a=mid:1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a=</a:t>
            </a:r>
            <a:r>
              <a:rPr lang="en-US" sz="1700" dirty="0" err="1"/>
              <a:t>rtcp</a:t>
            </a:r>
            <a:r>
              <a:rPr lang="en-US" sz="1700" dirty="0"/>
              <a:t>-mux</a:t>
            </a:r>
            <a:endParaRPr lang="de-DE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700" dirty="0">
                <a:latin typeface="Consolas" panose="020B0609020204030204" pitchFamily="49" charset="0"/>
                <a:cs typeface="Consolas" panose="020B0609020204030204" pitchFamily="49" charset="0"/>
              </a:rPr>
              <a:t>a=candidate:1 1 UDP 1658497328 192.168.100.33 5000 typ host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700" dirty="0">
                <a:latin typeface="Consolas" panose="020B0609020204030204" pitchFamily="49" charset="0"/>
                <a:cs typeface="Consolas" panose="020B0609020204030204" pitchFamily="49" charset="0"/>
              </a:rPr>
              <a:t>a=candidate:2 1 UDP 1658497328 96.1.2.3 5000 typ </a:t>
            </a:r>
            <a:r>
              <a:rPr lang="de-D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srflx</a:t>
            </a:r>
            <a:r>
              <a:rPr lang="de-DE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raddr</a:t>
            </a:r>
            <a:r>
              <a:rPr lang="de-DE" sz="1700" dirty="0">
                <a:latin typeface="Consolas" panose="020B0609020204030204" pitchFamily="49" charset="0"/>
                <a:cs typeface="Consolas" panose="020B0609020204030204" pitchFamily="49" charset="0"/>
              </a:rPr>
              <a:t> 10.0.1.1 </a:t>
            </a:r>
            <a:r>
              <a:rPr lang="de-D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rport</a:t>
            </a:r>
            <a:r>
              <a:rPr lang="de-DE" sz="1700" dirty="0">
                <a:latin typeface="Consolas" panose="020B0609020204030204" pitchFamily="49" charset="0"/>
                <a:cs typeface="Consolas" panose="020B0609020204030204" pitchFamily="49" charset="0"/>
              </a:rPr>
              <a:t> 8998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700" dirty="0">
                <a:latin typeface="Consolas" panose="020B0609020204030204" pitchFamily="49" charset="0"/>
                <a:cs typeface="Consolas" panose="020B0609020204030204" pitchFamily="49" charset="0"/>
              </a:rPr>
              <a:t>a=end-</a:t>
            </a:r>
            <a:r>
              <a:rPr lang="de-D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de-DE" sz="17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candidates</a:t>
            </a:r>
            <a:endParaRPr lang="de-DE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700" dirty="0">
                <a:latin typeface="Consolas" panose="020B0609020204030204" pitchFamily="49" charset="0"/>
                <a:cs typeface="Consolas" panose="020B0609020204030204" pitchFamily="49" charset="0"/>
              </a:rPr>
              <a:t>m=</a:t>
            </a:r>
            <a:r>
              <a:rPr lang="de-D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audio</a:t>
            </a:r>
            <a:r>
              <a:rPr lang="de-DE" sz="1700" dirty="0">
                <a:latin typeface="Consolas" panose="020B0609020204030204" pitchFamily="49" charset="0"/>
                <a:cs typeface="Consolas" panose="020B0609020204030204" pitchFamily="49" charset="0"/>
              </a:rPr>
              <a:t> 9 RTP/AVP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700" dirty="0">
                <a:latin typeface="Consolas" panose="020B0609020204030204" pitchFamily="49" charset="0"/>
                <a:cs typeface="Consolas" panose="020B0609020204030204" pitchFamily="49" charset="0"/>
              </a:rPr>
              <a:t>a=mid:2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/>
              <a:t>a=</a:t>
            </a:r>
            <a:r>
              <a:rPr lang="en-US" sz="1700" dirty="0" err="1"/>
              <a:t>rtcp</a:t>
            </a:r>
            <a:r>
              <a:rPr lang="en-US" sz="1700" dirty="0"/>
              <a:t>-mux</a:t>
            </a:r>
            <a:endParaRPr lang="de-DE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700" dirty="0">
                <a:latin typeface="Consolas" panose="020B0609020204030204" pitchFamily="49" charset="0"/>
                <a:cs typeface="Consolas" panose="020B0609020204030204" pitchFamily="49" charset="0"/>
              </a:rPr>
              <a:t>a=candidate:2 1 UDP 1658497328 96.1.2.3 5002 typ </a:t>
            </a:r>
            <a:r>
              <a:rPr lang="de-D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srflx</a:t>
            </a:r>
            <a:r>
              <a:rPr lang="de-DE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raddr</a:t>
            </a:r>
            <a:r>
              <a:rPr lang="de-DE" sz="1700" dirty="0">
                <a:latin typeface="Consolas" panose="020B0609020204030204" pitchFamily="49" charset="0"/>
                <a:cs typeface="Consolas" panose="020B0609020204030204" pitchFamily="49" charset="0"/>
              </a:rPr>
              <a:t> 10.0.1.1 </a:t>
            </a:r>
            <a:r>
              <a:rPr lang="de-D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rport</a:t>
            </a:r>
            <a:r>
              <a:rPr lang="de-DE" sz="1700" dirty="0">
                <a:latin typeface="Consolas" panose="020B0609020204030204" pitchFamily="49" charset="0"/>
                <a:cs typeface="Consolas" panose="020B0609020204030204" pitchFamily="49" charset="0"/>
              </a:rPr>
              <a:t> 9000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700" dirty="0">
                <a:latin typeface="Consolas" panose="020B0609020204030204" pitchFamily="49" charset="0"/>
                <a:cs typeface="Consolas" panose="020B0609020204030204" pitchFamily="49" charset="0"/>
              </a:rPr>
              <a:t>a=end-</a:t>
            </a:r>
            <a:r>
              <a:rPr lang="de-D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de-DE" sz="17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candidates</a:t>
            </a:r>
            <a:endParaRPr lang="de-DE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spect="1"/>
          </p:cNvSpPr>
          <p:nvPr/>
        </p:nvSpPr>
        <p:spPr>
          <a:xfrm>
            <a:off x="2230261" y="1671784"/>
            <a:ext cx="8370888" cy="891472"/>
          </a:xfrm>
          <a:prstGeom prst="rect">
            <a:avLst/>
          </a:prstGeom>
        </p:spPr>
        <p:txBody>
          <a:bodyPr wrap="square" lIns="100784" tIns="50391" rIns="100784" bIns="50391">
            <a:spAutoFit/>
          </a:bodyPr>
          <a:lstStyle/>
          <a:p>
            <a:pPr algn="ctr"/>
            <a:r>
              <a:rPr lang="en-US" sz="5000" b="1" dirty="0">
                <a:solidFill>
                  <a:srgbClr val="D79EC2"/>
                </a:solidFill>
                <a:latin typeface="Yanone Kaffeesatz Bold"/>
                <a:cs typeface="Yanone Kaffeesatz Bold"/>
              </a:rPr>
              <a:t>Example</a:t>
            </a:r>
          </a:p>
        </p:txBody>
      </p:sp>
      <p:sp>
        <p:nvSpPr>
          <p:cNvPr id="7" name="Rectangle 4"/>
          <p:cNvSpPr>
            <a:spLocks noChangeAspect="1"/>
          </p:cNvSpPr>
          <p:nvPr/>
        </p:nvSpPr>
        <p:spPr>
          <a:xfrm>
            <a:off x="840052" y="128502"/>
            <a:ext cx="8370888" cy="1379039"/>
          </a:xfrm>
          <a:prstGeom prst="rect">
            <a:avLst/>
          </a:prstGeom>
        </p:spPr>
        <p:txBody>
          <a:bodyPr wrap="square" lIns="100784" tIns="50391" rIns="100784" bIns="50391">
            <a:spAutoFit/>
          </a:bodyPr>
          <a:lstStyle/>
          <a:p>
            <a:pPr algn="ctr"/>
            <a:r>
              <a:rPr lang="fr-FR" sz="6800" b="1" dirty="0">
                <a:solidFill>
                  <a:srgbClr val="4BBCEE"/>
                </a:solidFill>
                <a:latin typeface="Symbol" charset="2"/>
                <a:cs typeface="Symbol" charset="2"/>
              </a:rPr>
              <a:t>D</a:t>
            </a:r>
            <a:r>
              <a:rPr lang="en-US" sz="8300" b="1" dirty="0">
                <a:solidFill>
                  <a:srgbClr val="4BBCEE"/>
                </a:solidFill>
                <a:latin typeface="Yanone Kaffeesatz Light"/>
                <a:cs typeface="Yanone Kaffeesatz Light"/>
              </a:rPr>
              <a:t>s</a:t>
            </a:r>
            <a:r>
              <a:rPr lang="fr-FR" sz="8300" b="1" dirty="0">
                <a:solidFill>
                  <a:srgbClr val="4BBCEE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8300" b="1" dirty="0" err="1">
                <a:solidFill>
                  <a:srgbClr val="4BBCEE"/>
                </a:solidFill>
                <a:latin typeface="Yanone Kaffeesatz Light"/>
                <a:cs typeface="Yanone Kaffeesatz Light"/>
              </a:rPr>
              <a:t>since</a:t>
            </a:r>
            <a:r>
              <a:rPr lang="fr-FR" sz="8300" b="1" dirty="0">
                <a:solidFill>
                  <a:srgbClr val="4BBCEE"/>
                </a:solidFill>
                <a:latin typeface="Yanone Kaffeesatz Light"/>
                <a:cs typeface="Yanone Kaffeesatz Light"/>
              </a:rPr>
              <a:t> -01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211512" y="7008171"/>
            <a:ext cx="3657602" cy="402567"/>
          </a:xfrm>
        </p:spPr>
        <p:txBody>
          <a:bodyPr/>
          <a:lstStyle/>
          <a:p>
            <a:r>
              <a:rPr lang="fr-FR" smtClean="0"/>
              <a:t>draft-ietf-mmusic-trickle-ice/-trickle-ice-sip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35977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4550" y="2280361"/>
            <a:ext cx="9072562" cy="49900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latin typeface="Yanone Kaffeesatz Bold"/>
                <a:cs typeface="Yanone Kaffeesatz Bold"/>
              </a:rPr>
              <a:t>What </a:t>
            </a:r>
            <a:r>
              <a:rPr lang="en-US" sz="4400" dirty="0">
                <a:latin typeface="Yanone Kaffeesatz Bold"/>
                <a:cs typeface="Yanone Kaffeesatz Bold"/>
              </a:rPr>
              <a:t>maximum rate will give a good trade-off? </a:t>
            </a:r>
            <a:endParaRPr lang="en-US" sz="4400" dirty="0" smtClean="0">
              <a:latin typeface="Yanone Kaffeesatz Bold"/>
              <a:cs typeface="Yanone Kaffeesatz Bold"/>
            </a:endParaRPr>
          </a:p>
          <a:p>
            <a:pPr marL="0" indent="0">
              <a:buNone/>
            </a:pPr>
            <a:r>
              <a:rPr lang="en-US" sz="6600" dirty="0" smtClean="0">
                <a:latin typeface="Yanone Kaffeesatz Bold"/>
                <a:cs typeface="Yanone Kaffeesatz Bold"/>
              </a:rPr>
              <a:t>One </a:t>
            </a:r>
            <a:r>
              <a:rPr lang="en-US" sz="6600" dirty="0">
                <a:latin typeface="Yanone Kaffeesatz Bold"/>
                <a:cs typeface="Yanone Kaffeesatz Bold"/>
              </a:rPr>
              <a:t>INFO every 100ms, </a:t>
            </a:r>
            <a:r>
              <a:rPr lang="en-US" sz="6600" dirty="0" smtClean="0">
                <a:latin typeface="Yanone Kaffeesatz Bold"/>
                <a:cs typeface="Yanone Kaffeesatz Bold"/>
              </a:rPr>
              <a:t>200ms?</a:t>
            </a:r>
            <a:r>
              <a:rPr lang="de-DE" sz="4400" dirty="0" smtClean="0">
                <a:latin typeface="Yanone Kaffeesatz Bold"/>
                <a:cs typeface="Yanone Kaffeesatz Bold"/>
              </a:rPr>
              <a:t/>
            </a:r>
            <a:br>
              <a:rPr lang="de-DE" sz="4400" dirty="0" smtClean="0">
                <a:latin typeface="Yanone Kaffeesatz Bold"/>
                <a:cs typeface="Yanone Kaffeesatz Bold"/>
              </a:rPr>
            </a:br>
            <a:r>
              <a:rPr lang="de-DE" sz="4200" b="1" dirty="0" err="1" smtClean="0">
                <a:solidFill>
                  <a:srgbClr val="D79EC2"/>
                </a:solidFill>
                <a:latin typeface="Yanone Kaffeesatz Bold"/>
                <a:cs typeface="Yanone Kaffeesatz Bold"/>
              </a:rPr>
              <a:t>easy</a:t>
            </a:r>
            <a:r>
              <a:rPr lang="de-DE" sz="4200" b="1" dirty="0" smtClean="0">
                <a:solidFill>
                  <a:srgbClr val="D79EC2"/>
                </a:solidFill>
                <a:latin typeface="Yanone Kaffeesatz Bold"/>
                <a:cs typeface="Yanone Kaffeesatz Bold"/>
              </a:rPr>
              <a:t> </a:t>
            </a:r>
            <a:r>
              <a:rPr lang="de-DE" sz="4200" b="1" dirty="0" err="1" smtClean="0">
                <a:solidFill>
                  <a:srgbClr val="D79EC2"/>
                </a:solidFill>
                <a:latin typeface="Yanone Kaffeesatz Bold"/>
                <a:cs typeface="Yanone Kaffeesatz Bold"/>
              </a:rPr>
              <a:t>answer</a:t>
            </a:r>
            <a:r>
              <a:rPr lang="de-DE" sz="4200" b="1" dirty="0" smtClean="0">
                <a:solidFill>
                  <a:srgbClr val="D79EC2"/>
                </a:solidFill>
                <a:latin typeface="Yanone Kaffeesatz Bold"/>
                <a:cs typeface="Yanone Kaffeesatz Bold"/>
              </a:rPr>
              <a:t>: </a:t>
            </a:r>
            <a:r>
              <a:rPr lang="de-DE" sz="4200" b="1" dirty="0" err="1" smtClean="0">
                <a:solidFill>
                  <a:srgbClr val="D79EC2"/>
                </a:solidFill>
                <a:latin typeface="Yanone Kaffeesatz Bold"/>
                <a:cs typeface="Yanone Kaffeesatz Bold"/>
              </a:rPr>
              <a:t>immitate</a:t>
            </a:r>
            <a:r>
              <a:rPr lang="de-DE" sz="4200" b="1" dirty="0" smtClean="0">
                <a:solidFill>
                  <a:srgbClr val="D79EC2"/>
                </a:solidFill>
                <a:latin typeface="Yanone Kaffeesatz Bold"/>
                <a:cs typeface="Yanone Kaffeesatz Bold"/>
              </a:rPr>
              <a:t> </a:t>
            </a:r>
            <a:r>
              <a:rPr lang="de-DE" sz="4200" b="1" dirty="0" err="1" smtClean="0">
                <a:solidFill>
                  <a:srgbClr val="D79EC2"/>
                </a:solidFill>
                <a:latin typeface="Yanone Kaffeesatz Bold"/>
                <a:cs typeface="Yanone Kaffeesatz Bold"/>
              </a:rPr>
              <a:t>behaviour</a:t>
            </a:r>
            <a:r>
              <a:rPr lang="de-DE" sz="4200" b="1" dirty="0" smtClean="0">
                <a:solidFill>
                  <a:srgbClr val="D79EC2"/>
                </a:solidFill>
                <a:latin typeface="Yanone Kaffeesatz Bold"/>
                <a:cs typeface="Yanone Kaffeesatz Bold"/>
              </a:rPr>
              <a:t> </a:t>
            </a:r>
            <a:r>
              <a:rPr lang="de-DE" sz="4200" b="1" dirty="0" err="1" smtClean="0">
                <a:solidFill>
                  <a:srgbClr val="D79EC2"/>
                </a:solidFill>
                <a:latin typeface="Yanone Kaffeesatz Bold"/>
                <a:cs typeface="Yanone Kaffeesatz Bold"/>
              </a:rPr>
              <a:t>for</a:t>
            </a:r>
            <a:r>
              <a:rPr lang="de-DE" sz="4200" b="1" dirty="0" smtClean="0">
                <a:solidFill>
                  <a:srgbClr val="D79EC2"/>
                </a:solidFill>
                <a:latin typeface="Yanone Kaffeesatz Bold"/>
                <a:cs typeface="Yanone Kaffeesatz Bold"/>
              </a:rPr>
              <a:t> </a:t>
            </a:r>
            <a:r>
              <a:rPr lang="de-DE" sz="4200" b="1" dirty="0" err="1" smtClean="0">
                <a:solidFill>
                  <a:srgbClr val="D79EC2"/>
                </a:solidFill>
                <a:latin typeface="Yanone Kaffeesatz Bold"/>
                <a:cs typeface="Yanone Kaffeesatz Bold"/>
              </a:rPr>
              <a:t>other</a:t>
            </a:r>
            <a:r>
              <a:rPr lang="de-DE" sz="4200" b="1" dirty="0" smtClean="0">
                <a:solidFill>
                  <a:srgbClr val="D79EC2"/>
                </a:solidFill>
                <a:latin typeface="Yanone Kaffeesatz Bold"/>
                <a:cs typeface="Yanone Kaffeesatz Bold"/>
              </a:rPr>
              <a:t> </a:t>
            </a:r>
            <a:r>
              <a:rPr lang="de-DE" sz="4200" b="1" dirty="0" err="1" smtClean="0">
                <a:solidFill>
                  <a:srgbClr val="D79EC2"/>
                </a:solidFill>
                <a:latin typeface="Yanone Kaffeesatz Bold"/>
                <a:cs typeface="Yanone Kaffeesatz Bold"/>
              </a:rPr>
              <a:t>requests</a:t>
            </a:r>
            <a:endParaRPr lang="de-DE" sz="4200" b="1" dirty="0">
              <a:solidFill>
                <a:srgbClr val="D79EC2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7" name="Rectangle 4"/>
          <p:cNvSpPr>
            <a:spLocks noChangeAspect="1"/>
          </p:cNvSpPr>
          <p:nvPr/>
        </p:nvSpPr>
        <p:spPr>
          <a:xfrm>
            <a:off x="133880" y="128503"/>
            <a:ext cx="9783232" cy="1379039"/>
          </a:xfrm>
          <a:prstGeom prst="rect">
            <a:avLst/>
          </a:prstGeom>
        </p:spPr>
        <p:txBody>
          <a:bodyPr wrap="square" lIns="100784" tIns="50391" rIns="100784" bIns="50391">
            <a:spAutoFit/>
          </a:bodyPr>
          <a:lstStyle/>
          <a:p>
            <a:pPr algn="ctr"/>
            <a:r>
              <a:rPr lang="fr-FR" sz="830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Open </a:t>
            </a:r>
            <a:r>
              <a:rPr lang="fr-FR" sz="8300" b="1" dirty="0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Issues: Rate of </a:t>
            </a:r>
            <a:r>
              <a:rPr lang="fr-FR" sz="8300" b="1" dirty="0" err="1" smtClean="0">
                <a:solidFill>
                  <a:srgbClr val="4BBCEE"/>
                </a:solidFill>
                <a:latin typeface="Yanone Kaffeesatz Light"/>
                <a:cs typeface="Yanone Kaffeesatz Light"/>
              </a:rPr>
              <a:t>INFOs</a:t>
            </a:r>
            <a:endParaRPr lang="fr-FR" sz="8300" b="1" dirty="0">
              <a:solidFill>
                <a:srgbClr val="4BBCEE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211512" y="7008171"/>
            <a:ext cx="3657602" cy="402567"/>
          </a:xfrm>
        </p:spPr>
        <p:txBody>
          <a:bodyPr/>
          <a:lstStyle/>
          <a:p>
            <a:r>
              <a:rPr lang="fr-FR" smtClean="0"/>
              <a:t>draft-ietf-mmusic-trickle-ice/-trickle-ice-sip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8049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276646" y="3192601"/>
            <a:ext cx="8485417" cy="1260078"/>
          </a:xfrm>
        </p:spPr>
        <p:txBody>
          <a:bodyPr>
            <a:noAutofit/>
          </a:bodyPr>
          <a:lstStyle/>
          <a:p>
            <a:r>
              <a:rPr lang="en-US" sz="16600" b="1" dirty="0" smtClean="0">
                <a:solidFill>
                  <a:srgbClr val="54BBF3"/>
                </a:solidFill>
                <a:latin typeface="Yanone Kaffeesatz Light"/>
                <a:cs typeface="Yanone Kaffeesatz Light"/>
              </a:rPr>
              <a:t>TRICKLE ICE</a:t>
            </a:r>
            <a:endParaRPr lang="en-GB" sz="16600" b="1" dirty="0">
              <a:latin typeface="Yanone Kaffeesatz Light"/>
              <a:cs typeface="Yanone Kaffeesatz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091" y="765093"/>
            <a:ext cx="9072562" cy="84014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fr-FR" sz="53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Ivov, Eric </a:t>
            </a:r>
            <a:r>
              <a:rPr lang="fr-FR" sz="53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Rescorla</a:t>
            </a:r>
            <a:r>
              <a:rPr lang="fr-FR" sz="53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, Justin </a:t>
            </a:r>
            <a:r>
              <a:rPr lang="fr-FR" sz="53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Uberti</a:t>
            </a:r>
            <a:endParaRPr lang="fr-FR" sz="5300" b="1" dirty="0" smtClean="0">
              <a:solidFill>
                <a:schemeClr val="bg1">
                  <a:lumMod val="50000"/>
                </a:schemeClr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8090" y="4599"/>
            <a:ext cx="8988557" cy="1104545"/>
          </a:xfrm>
          <a:prstGeom prst="rect">
            <a:avLst/>
          </a:prstGeom>
        </p:spPr>
        <p:txBody>
          <a:bodyPr wrap="square" lIns="100793" tIns="50395" rIns="100793" bIns="50395">
            <a:spAutoFit/>
          </a:bodyPr>
          <a:lstStyle/>
          <a:p>
            <a:pPr algn="ctr"/>
            <a:r>
              <a:rPr lang="fr-FR" sz="6300" dirty="0" smtClean="0">
                <a:solidFill>
                  <a:srgbClr val="FF6666"/>
                </a:solidFill>
                <a:latin typeface="Yanone Kaffeesatz Light"/>
                <a:cs typeface="Yanone Kaffeesatz Light"/>
              </a:rPr>
              <a:t>draft-ietf-mmusic-trickle-ice</a:t>
            </a:r>
            <a:endParaRPr lang="en-GB" sz="6300" b="1" dirty="0" smtClean="0">
              <a:solidFill>
                <a:srgbClr val="FF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28091" y="3173864"/>
            <a:ext cx="9072562" cy="840140"/>
          </a:xfrm>
          <a:prstGeom prst="rect">
            <a:avLst/>
          </a:prstGeom>
        </p:spPr>
        <p:txBody>
          <a:bodyPr vert="horz" lIns="100793" tIns="50395" rIns="100793" bIns="50395" rtlCol="0">
            <a:noAutofit/>
          </a:bodyPr>
          <a:lstStyle/>
          <a:p>
            <a:pPr marL="377974" indent="-377974" algn="ctr">
              <a:spcBef>
                <a:spcPct val="20000"/>
              </a:spcBef>
              <a:defRPr/>
            </a:pPr>
            <a:r>
              <a:rPr lang="fr-FR" sz="4500" b="1" dirty="0" smtClean="0">
                <a:solidFill>
                  <a:schemeClr val="bg1">
                    <a:lumMod val="75000"/>
                  </a:schemeClr>
                </a:solidFill>
                <a:latin typeface="Yanone Kaffeesatz Light"/>
                <a:cs typeface="Yanone Kaffeesatz Light"/>
              </a:rPr>
              <a:t>E Ivov,</a:t>
            </a:r>
            <a:r>
              <a:rPr lang="fr-FR" sz="45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 Thomas </a:t>
            </a:r>
            <a:r>
              <a:rPr lang="fr-FR" sz="45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Stach</a:t>
            </a:r>
            <a:r>
              <a:rPr lang="fr-FR" sz="45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, </a:t>
            </a:r>
            <a:r>
              <a:rPr lang="fr-FR" sz="4500" b="1" dirty="0" smtClean="0">
                <a:solidFill>
                  <a:srgbClr val="BFBFBF"/>
                </a:solidFill>
                <a:latin typeface="Yanone Kaffeesatz Light"/>
                <a:cs typeface="Yanone Kaffeesatz Light"/>
              </a:rPr>
              <a:t>E Marocco, C </a:t>
            </a:r>
            <a:r>
              <a:rPr lang="fr-FR" sz="4500" b="1" dirty="0" err="1" smtClean="0">
                <a:solidFill>
                  <a:srgbClr val="BFBFBF"/>
                </a:solidFill>
                <a:latin typeface="Yanone Kaffeesatz Light"/>
                <a:cs typeface="Yanone Kaffeesatz Light"/>
              </a:rPr>
              <a:t>Holmberg</a:t>
            </a:r>
            <a:endParaRPr lang="fr-FR" sz="4500" b="1" dirty="0" smtClean="0">
              <a:solidFill>
                <a:srgbClr val="BFBFBF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93428" y="2501752"/>
            <a:ext cx="8988557" cy="989803"/>
          </a:xfrm>
          <a:prstGeom prst="rect">
            <a:avLst/>
          </a:prstGeom>
        </p:spPr>
        <p:txBody>
          <a:bodyPr wrap="square" lIns="100793" tIns="50395" rIns="100793" bIns="50395">
            <a:spAutoFit/>
          </a:bodyPr>
          <a:lstStyle/>
          <a:p>
            <a:pPr algn="ctr"/>
            <a:r>
              <a:rPr lang="fr-FR" sz="5600" dirty="0" err="1" smtClean="0">
                <a:solidFill>
                  <a:srgbClr val="D79EC2"/>
                </a:solidFill>
                <a:latin typeface="Yanone Kaffeesatz Light"/>
                <a:cs typeface="Yanone Kaffeesatz Light"/>
              </a:rPr>
              <a:t>draft-ietf-mmusic-trickle-ice-sip</a:t>
            </a:r>
            <a:endParaRPr lang="en-GB" sz="5600" b="1" dirty="0" smtClean="0">
              <a:solidFill>
                <a:srgbClr val="D79EC2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4" name="Grouper 12"/>
          <p:cNvGrpSpPr/>
          <p:nvPr/>
        </p:nvGrpSpPr>
        <p:grpSpPr>
          <a:xfrm>
            <a:off x="2352148" y="1661613"/>
            <a:ext cx="7224448" cy="672112"/>
            <a:chOff x="1905000" y="2057400"/>
            <a:chExt cx="7010400" cy="609600"/>
          </a:xfrm>
        </p:grpSpPr>
        <p:sp>
          <p:nvSpPr>
            <p:cNvPr id="10" name="Rectangle 9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solidFill>
              <a:srgbClr val="4BBCEE"/>
            </a:solidFill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smtClean="0">
                  <a:latin typeface="Yanone Kaffeesatz Bold"/>
                  <a:cs typeface="Yanone Kaffeesatz Bold"/>
                </a:rPr>
                <a:t>95%</a:t>
              </a:r>
              <a:endParaRPr lang="en-GB" sz="3100" b="1" dirty="0">
                <a:latin typeface="Yanone Kaffeesatz Bold"/>
                <a:cs typeface="Yanone Kaffeesatz Bold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58520" y="2057400"/>
              <a:ext cx="556880" cy="609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1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  <p:grpSp>
        <p:nvGrpSpPr>
          <p:cNvPr id="5" name="Grouper 13"/>
          <p:cNvGrpSpPr/>
          <p:nvPr/>
        </p:nvGrpSpPr>
        <p:grpSpPr>
          <a:xfrm>
            <a:off x="2352148" y="4014004"/>
            <a:ext cx="7224448" cy="672112"/>
            <a:chOff x="1905000" y="2057400"/>
            <a:chExt cx="7010400" cy="609600"/>
          </a:xfrm>
        </p:grpSpPr>
        <p:sp>
          <p:nvSpPr>
            <p:cNvPr id="15" name="Rectangle 14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solidFill>
              <a:srgbClr val="D79EC2"/>
            </a:solidFill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smtClean="0">
                  <a:latin typeface="Yanone Kaffeesatz Bold"/>
                  <a:cs typeface="Yanone Kaffeesatz Bold"/>
                </a:rPr>
                <a:t>98%</a:t>
              </a:r>
              <a:endParaRPr lang="en-GB" sz="3100" b="1" dirty="0">
                <a:latin typeface="Yanone Kaffeesatz Bold"/>
                <a:cs typeface="Yanone Kaffeesatz Bold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80346" y="2057400"/>
              <a:ext cx="335053" cy="609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1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1390754" y="5516924"/>
            <a:ext cx="9072562" cy="840140"/>
          </a:xfrm>
          <a:prstGeom prst="rect">
            <a:avLst/>
          </a:prstGeom>
        </p:spPr>
        <p:txBody>
          <a:bodyPr vert="horz" lIns="100793" tIns="50395" rIns="100793" bIns="50395" rtlCol="0">
            <a:noAutofit/>
          </a:bodyPr>
          <a:lstStyle/>
          <a:p>
            <a:pPr marL="377974" indent="-377974" algn="ctr">
              <a:spcBef>
                <a:spcPct val="20000"/>
              </a:spcBef>
              <a:defRPr/>
            </a:pPr>
            <a:r>
              <a:rPr lang="fr-FR" sz="53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Ivov, Adam </a:t>
            </a:r>
            <a:r>
              <a:rPr lang="fr-FR" sz="53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Roach</a:t>
            </a:r>
            <a:r>
              <a:rPr lang="fr-FR" sz="53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, </a:t>
            </a:r>
            <a:r>
              <a:rPr lang="fr-FR" sz="53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Anyone</a:t>
            </a:r>
            <a:r>
              <a:rPr lang="fr-FR" sz="53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 </a:t>
            </a:r>
            <a:r>
              <a:rPr lang="fr-FR" sz="53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Else</a:t>
            </a:r>
            <a:r>
              <a:rPr lang="fr-FR" sz="53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090" y="4854146"/>
            <a:ext cx="8988557" cy="973423"/>
          </a:xfrm>
          <a:prstGeom prst="rect">
            <a:avLst/>
          </a:prstGeom>
        </p:spPr>
        <p:txBody>
          <a:bodyPr wrap="square" lIns="100793" tIns="50395" rIns="100793" bIns="50395">
            <a:spAutoFit/>
          </a:bodyPr>
          <a:lstStyle/>
          <a:p>
            <a:pPr algn="ctr"/>
            <a:r>
              <a:rPr lang="fr-FR" sz="5500" dirty="0" smtClean="0">
                <a:solidFill>
                  <a:srgbClr val="FF945E"/>
                </a:solidFill>
                <a:latin typeface="Yanone Kaffeesatz Light"/>
                <a:cs typeface="Yanone Kaffeesatz Light"/>
              </a:rPr>
              <a:t>draft-ivov-disspatch-sdpfrag-03</a:t>
            </a:r>
            <a:endParaRPr lang="en-GB" sz="5500" b="1" dirty="0" smtClean="0">
              <a:solidFill>
                <a:srgbClr val="FF945E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7" name="Grouper 18"/>
          <p:cNvGrpSpPr/>
          <p:nvPr/>
        </p:nvGrpSpPr>
        <p:grpSpPr>
          <a:xfrm>
            <a:off x="2352147" y="6366398"/>
            <a:ext cx="7224447" cy="672112"/>
            <a:chOff x="1905000" y="2057400"/>
            <a:chExt cx="7010400" cy="609600"/>
          </a:xfrm>
        </p:grpSpPr>
        <p:sp>
          <p:nvSpPr>
            <p:cNvPr id="20" name="Rectangle 19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noFill/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smtClean="0">
                  <a:solidFill>
                    <a:srgbClr val="7F7F7F"/>
                  </a:solidFill>
                  <a:latin typeface="Yanone Kaffeesatz Bold"/>
                  <a:cs typeface="Yanone Kaffeesatz Bold"/>
                </a:rPr>
                <a:t>30%</a:t>
              </a:r>
              <a:endParaRPr lang="en-GB" sz="3100" b="1" dirty="0">
                <a:solidFill>
                  <a:srgbClr val="7F7F7F"/>
                </a:solidFill>
                <a:latin typeface="Yanone Kaffeesatz Bold"/>
                <a:cs typeface="Yanone Kaffeesatz Bold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057400"/>
              <a:ext cx="6971117" cy="609600"/>
            </a:xfrm>
            <a:prstGeom prst="rect">
              <a:avLst/>
            </a:prstGeom>
            <a:solidFill>
              <a:srgbClr val="FF945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smtClean="0">
                  <a:solidFill>
                    <a:schemeClr val="bg1"/>
                  </a:solidFill>
                  <a:latin typeface="Yanone Kaffeesatz Bold"/>
                  <a:cs typeface="Yanone Kaffeesatz Bold"/>
                </a:rPr>
                <a:t>merged with </a:t>
              </a:r>
              <a:r>
                <a:rPr lang="fr-FR" sz="3100" b="1" dirty="0" err="1" smtClean="0">
                  <a:solidFill>
                    <a:schemeClr val="bg1"/>
                  </a:solidFill>
                  <a:latin typeface="Yanone Kaffeesatz Bold"/>
                  <a:cs typeface="Yanone Kaffeesatz Bold"/>
                </a:rPr>
                <a:t>draft-ietf-mmusic-trickle-ice-sip</a:t>
              </a:r>
              <a:endParaRPr lang="en-GB" sz="31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 bwMode="auto">
          <a:xfrm rot="5400000" flipH="1" flipV="1">
            <a:off x="-1882073" y="4447294"/>
            <a:ext cx="4695637" cy="17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Connecteur droit 38"/>
          <p:cNvCxnSpPr/>
          <p:nvPr/>
        </p:nvCxnSpPr>
        <p:spPr bwMode="auto">
          <a:xfrm rot="5400000" flipH="1" flipV="1">
            <a:off x="-829167" y="4447294"/>
            <a:ext cx="4695637" cy="17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necteur droit 41"/>
          <p:cNvCxnSpPr/>
          <p:nvPr/>
        </p:nvCxnSpPr>
        <p:spPr bwMode="auto">
          <a:xfrm rot="5400000" flipH="1" flipV="1">
            <a:off x="772611" y="4447294"/>
            <a:ext cx="4695637" cy="17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Connecteur droit 42"/>
          <p:cNvCxnSpPr/>
          <p:nvPr/>
        </p:nvCxnSpPr>
        <p:spPr bwMode="auto">
          <a:xfrm rot="5400000" flipH="1" flipV="1">
            <a:off x="1858997" y="4447294"/>
            <a:ext cx="4695637" cy="17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5" y="-84011"/>
            <a:ext cx="9072562" cy="1260211"/>
          </a:xfrm>
        </p:spPr>
        <p:txBody>
          <a:bodyPr>
            <a:normAutofit/>
          </a:bodyPr>
          <a:lstStyle/>
          <a:p>
            <a:pPr algn="just"/>
            <a:r>
              <a:rPr lang="en-GB" sz="3900" dirty="0">
                <a:latin typeface="Yanone Kaffeesatz Light"/>
                <a:cs typeface="Yanone Kaffeesatz Light"/>
              </a:rPr>
              <a:t>Reminder: Vanilla ICE</a:t>
            </a:r>
          </a:p>
        </p:txBody>
      </p:sp>
      <p:pic>
        <p:nvPicPr>
          <p:cNvPr id="22" name="Image 21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043" y="1009844"/>
            <a:ext cx="603689" cy="5856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9" name="Grouper 98"/>
          <p:cNvGrpSpPr/>
          <p:nvPr/>
        </p:nvGrpSpPr>
        <p:grpSpPr>
          <a:xfrm>
            <a:off x="-84003" y="1008169"/>
            <a:ext cx="1052905" cy="1092182"/>
            <a:chOff x="-76200" y="914400"/>
            <a:chExt cx="955076" cy="990600"/>
          </a:xfrm>
        </p:grpSpPr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-76200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fr-FR" sz="1300" dirty="0">
                  <a:latin typeface="Yanone Kaffeesatz Light"/>
                  <a:cs typeface="Yanone Kaffeesatz Light"/>
                </a:rPr>
                <a:t>STUN Server</a:t>
              </a:r>
              <a:r>
                <a:rPr lang="en-GB" sz="1300" dirty="0">
                  <a:latin typeface="Yanone Kaffeesatz Light"/>
                  <a:cs typeface="Yanone Kaffeesatz Light"/>
                </a:rPr>
                <a:t> </a:t>
              </a:r>
              <a:br>
                <a:rPr lang="en-GB" sz="1300" dirty="0">
                  <a:latin typeface="Yanone Kaffeesatz Light"/>
                  <a:cs typeface="Yanone Kaffeesatz Light"/>
                </a:rPr>
              </a:br>
              <a:r>
                <a:rPr lang="en-GB" sz="1300" dirty="0">
                  <a:latin typeface="Yanone Kaffeesatz Light"/>
                  <a:cs typeface="Yanone Kaffeesatz Light"/>
                </a:rPr>
                <a:t> </a:t>
              </a:r>
            </a:p>
          </p:txBody>
        </p:sp>
      </p:grpSp>
      <p:grpSp>
        <p:nvGrpSpPr>
          <p:cNvPr id="98" name="Grouper 97"/>
          <p:cNvGrpSpPr/>
          <p:nvPr/>
        </p:nvGrpSpPr>
        <p:grpSpPr>
          <a:xfrm>
            <a:off x="3701911" y="1008169"/>
            <a:ext cx="1052905" cy="1092182"/>
            <a:chOff x="3774476" y="914400"/>
            <a:chExt cx="955076" cy="990600"/>
          </a:xfrm>
        </p:grpSpPr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403558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774476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fr-FR" sz="1300" dirty="0">
                  <a:latin typeface="Yanone Kaffeesatz Light"/>
                  <a:cs typeface="Yanone Kaffeesatz Light"/>
                </a:rPr>
                <a:t>STUN Server</a:t>
              </a:r>
              <a:r>
                <a:rPr lang="en-GB" sz="1300" dirty="0">
                  <a:latin typeface="Yanone Kaffeesatz Light"/>
                  <a:cs typeface="Yanone Kaffeesatz Light"/>
                </a:rPr>
                <a:t> </a:t>
              </a:r>
              <a:br>
                <a:rPr lang="en-GB" sz="1300" dirty="0">
                  <a:latin typeface="Yanone Kaffeesatz Light"/>
                  <a:cs typeface="Yanone Kaffeesatz Light"/>
                </a:rPr>
              </a:br>
              <a:r>
                <a:rPr lang="en-GB" sz="1300" dirty="0">
                  <a:latin typeface="Yanone Kaffeesatz Light"/>
                  <a:cs typeface="Yanone Kaffeesatz Light"/>
                </a:rPr>
                <a:t> </a:t>
              </a:r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2570681" y="1596266"/>
            <a:ext cx="1052905" cy="336056"/>
          </a:xfrm>
          <a:prstGeom prst="rect">
            <a:avLst/>
          </a:prstGeom>
        </p:spPr>
        <p:txBody>
          <a:bodyPr vert="horz" lIns="100784" tIns="50391" rIns="100784" bIns="50391" rtlCol="0">
            <a:normAutofit lnSpcReduction="1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GB" sz="1600" dirty="0">
                <a:latin typeface="Yanone Kaffeesatz Light"/>
                <a:cs typeface="Yanone Kaffeesatz Light"/>
              </a:rPr>
              <a:t>Bob</a:t>
            </a:r>
          </a:p>
        </p:txBody>
      </p:sp>
      <p:grpSp>
        <p:nvGrpSpPr>
          <p:cNvPr id="100" name="Grouper 99"/>
          <p:cNvGrpSpPr/>
          <p:nvPr/>
        </p:nvGrpSpPr>
        <p:grpSpPr>
          <a:xfrm>
            <a:off x="968902" y="1008612"/>
            <a:ext cx="1052905" cy="923711"/>
            <a:chOff x="955076" y="914802"/>
            <a:chExt cx="955076" cy="837798"/>
          </a:xfrm>
        </p:grpSpPr>
        <p:pic>
          <p:nvPicPr>
            <p:cNvPr id="21" name="Image 20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en-GB" sz="1600" dirty="0">
                  <a:latin typeface="Yanone Kaffeesatz Light"/>
                  <a:cs typeface="Yanone Kaffeesatz Light"/>
                </a:rPr>
                <a:t>Alice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" y="6973165"/>
            <a:ext cx="4284265" cy="588098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700" dirty="0">
                <a:latin typeface="Yanone Kaffeesatz Light"/>
                <a:cs typeface="Yanone Kaffeesatz Light"/>
              </a:rPr>
              <a:t>Vanilla ICE as per RFC 5245</a:t>
            </a:r>
          </a:p>
        </p:txBody>
      </p:sp>
      <p:grpSp>
        <p:nvGrpSpPr>
          <p:cNvPr id="7" name="Grouper 49"/>
          <p:cNvGrpSpPr/>
          <p:nvPr/>
        </p:nvGrpSpPr>
        <p:grpSpPr>
          <a:xfrm>
            <a:off x="296858" y="2184364"/>
            <a:ext cx="1461872" cy="1251065"/>
            <a:chOff x="202124" y="3428992"/>
            <a:chExt cx="4751648" cy="1134705"/>
          </a:xfrm>
        </p:grpSpPr>
        <p:grpSp>
          <p:nvGrpSpPr>
            <p:cNvPr id="8" name="Groupe 14"/>
            <p:cNvGrpSpPr/>
            <p:nvPr/>
          </p:nvGrpSpPr>
          <p:grpSpPr>
            <a:xfrm>
              <a:off x="202124" y="3428992"/>
              <a:ext cx="4751648" cy="725414"/>
              <a:chOff x="184996" y="3071810"/>
              <a:chExt cx="9372360" cy="475172"/>
            </a:xfrm>
          </p:grpSpPr>
          <p:cxnSp>
            <p:nvCxnSpPr>
              <p:cNvPr id="45" name="Connecteur droit avec flèche 4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46" name="ZoneTexte 45"/>
              <p:cNvSpPr txBox="1"/>
              <p:nvPr/>
            </p:nvSpPr>
            <p:spPr>
              <a:xfrm>
                <a:off x="184996" y="3323017"/>
                <a:ext cx="9372360" cy="223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800" dirty="0">
                    <a:latin typeface="Yanone Kaffeesatz Light"/>
                    <a:cs typeface="Yanone Kaffeesatz Light"/>
                  </a:rPr>
                  <a:t>disco</a:t>
                </a:r>
              </a:p>
            </p:txBody>
          </p:sp>
        </p:grpSp>
        <p:cxnSp>
          <p:nvCxnSpPr>
            <p:cNvPr id="48" name="Connecteur droit avec flèche 47"/>
            <p:cNvCxnSpPr/>
            <p:nvPr/>
          </p:nvCxnSpPr>
          <p:spPr bwMode="auto">
            <a:xfrm flipH="1">
              <a:off x="733972" y="4561273"/>
              <a:ext cx="3457027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1" name="Grouper 60"/>
          <p:cNvGrpSpPr/>
          <p:nvPr/>
        </p:nvGrpSpPr>
        <p:grpSpPr>
          <a:xfrm>
            <a:off x="3008875" y="3768173"/>
            <a:ext cx="1365076" cy="1263520"/>
            <a:chOff x="352267" y="3428417"/>
            <a:chExt cx="4707890" cy="1146002"/>
          </a:xfrm>
        </p:grpSpPr>
        <p:grpSp>
          <p:nvGrpSpPr>
            <p:cNvPr id="12" name="Groupe 14"/>
            <p:cNvGrpSpPr/>
            <p:nvPr/>
          </p:nvGrpSpPr>
          <p:grpSpPr>
            <a:xfrm>
              <a:off x="352267" y="3428417"/>
              <a:ext cx="4707890" cy="736140"/>
              <a:chOff x="481142" y="3071810"/>
              <a:chExt cx="9286053" cy="482257"/>
            </a:xfrm>
          </p:grpSpPr>
          <p:cxnSp>
            <p:nvCxnSpPr>
              <p:cNvPr id="64" name="Connecteur droit avec flèche 63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5" name="ZoneTexte 64"/>
              <p:cNvSpPr txBox="1"/>
              <p:nvPr/>
            </p:nvSpPr>
            <p:spPr>
              <a:xfrm>
                <a:off x="481142" y="3330074"/>
                <a:ext cx="9286053" cy="223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800" dirty="0">
                    <a:latin typeface="Yanone Kaffeesatz Light"/>
                    <a:cs typeface="Yanone Kaffeesatz Light"/>
                  </a:rPr>
                  <a:t>disco</a:t>
                </a:r>
              </a:p>
            </p:txBody>
          </p:sp>
        </p:grpSp>
        <p:cxnSp>
          <p:nvCxnSpPr>
            <p:cNvPr id="63" name="Connecteur droit avec flèche 62"/>
            <p:cNvCxnSpPr/>
            <p:nvPr/>
          </p:nvCxnSpPr>
          <p:spPr bwMode="auto">
            <a:xfrm>
              <a:off x="733972" y="4571995"/>
              <a:ext cx="3457028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47" name="Grouper 46"/>
          <p:cNvGrpSpPr/>
          <p:nvPr/>
        </p:nvGrpSpPr>
        <p:grpSpPr>
          <a:xfrm>
            <a:off x="1517776" y="3024506"/>
            <a:ext cx="1640941" cy="3795616"/>
            <a:chOff x="1981200" y="2743200"/>
            <a:chExt cx="4953000" cy="3442591"/>
          </a:xfrm>
        </p:grpSpPr>
        <p:sp>
          <p:nvSpPr>
            <p:cNvPr id="53" name="ZoneTexte 52"/>
            <p:cNvSpPr txBox="1"/>
            <p:nvPr/>
          </p:nvSpPr>
          <p:spPr>
            <a:xfrm>
              <a:off x="2438400" y="2743200"/>
              <a:ext cx="3901434" cy="594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>
                  <a:latin typeface="Yanone Kaffeesatz Light"/>
                  <a:cs typeface="Yanone Kaffeesatz Light"/>
                </a:rPr>
                <a:t>offer and candidates</a:t>
              </a:r>
            </a:p>
          </p:txBody>
        </p:sp>
        <p:grpSp>
          <p:nvGrpSpPr>
            <p:cNvPr id="9" name="Grouper 53"/>
            <p:cNvGrpSpPr/>
            <p:nvPr/>
          </p:nvGrpSpPr>
          <p:grpSpPr>
            <a:xfrm>
              <a:off x="1981200" y="4967532"/>
              <a:ext cx="4953000" cy="1218259"/>
              <a:chOff x="733972" y="3225646"/>
              <a:chExt cx="3457030" cy="1218259"/>
            </a:xfrm>
          </p:grpSpPr>
          <p:grpSp>
            <p:nvGrpSpPr>
              <p:cNvPr id="10" name="Groupe 14"/>
              <p:cNvGrpSpPr/>
              <p:nvPr/>
            </p:nvGrpSpPr>
            <p:grpSpPr>
              <a:xfrm>
                <a:off x="733976" y="3225646"/>
                <a:ext cx="3457026" cy="1218259"/>
                <a:chOff x="1234042" y="2938979"/>
                <a:chExt cx="6818793" cy="798103"/>
              </a:xfrm>
            </p:grpSpPr>
            <p:cxnSp>
              <p:nvCxnSpPr>
                <p:cNvPr id="57" name="Connecteur droit avec flèche 56"/>
                <p:cNvCxnSpPr/>
                <p:nvPr/>
              </p:nvCxnSpPr>
              <p:spPr bwMode="auto">
                <a:xfrm>
                  <a:off x="1234042" y="2938979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58" name="ZoneTexte 57"/>
                <p:cNvSpPr txBox="1"/>
                <p:nvPr/>
              </p:nvSpPr>
              <p:spPr>
                <a:xfrm>
                  <a:off x="1262411" y="3023863"/>
                  <a:ext cx="6580617" cy="7132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800" dirty="0">
                      <a:latin typeface="Yanone Kaffeesatz Light"/>
                      <a:cs typeface="Yanone Kaffeesatz Light"/>
                    </a:rPr>
                    <a:t>… </a:t>
                  </a:r>
                  <a:br>
                    <a:rPr lang="en-GB" sz="1800" dirty="0">
                      <a:latin typeface="Yanone Kaffeesatz Light"/>
                      <a:cs typeface="Yanone Kaffeesatz Light"/>
                    </a:rPr>
                  </a:br>
                  <a:r>
                    <a:rPr lang="en-GB" sz="1800" dirty="0">
                      <a:latin typeface="Yanone Kaffeesatz Light"/>
                      <a:cs typeface="Yanone Kaffeesatz Light"/>
                    </a:rPr>
                    <a:t>connectivity checks </a:t>
                  </a:r>
                  <a:br>
                    <a:rPr lang="en-GB" sz="1800" dirty="0">
                      <a:latin typeface="Yanone Kaffeesatz Light"/>
                      <a:cs typeface="Yanone Kaffeesatz Light"/>
                    </a:rPr>
                  </a:br>
                  <a:r>
                    <a:rPr lang="en-GB" sz="1800" dirty="0">
                      <a:latin typeface="Yanone Kaffeesatz Light"/>
                      <a:cs typeface="Yanone Kaffeesatz Light"/>
                    </a:rPr>
                    <a:t>…</a:t>
                  </a:r>
                </a:p>
              </p:txBody>
            </p:sp>
          </p:grpSp>
          <p:cxnSp>
            <p:nvCxnSpPr>
              <p:cNvPr id="56" name="Connecteur droit avec flèche 55"/>
              <p:cNvCxnSpPr/>
              <p:nvPr/>
            </p:nvCxnSpPr>
            <p:spPr bwMode="auto">
              <a:xfrm>
                <a:off x="733972" y="4345816"/>
                <a:ext cx="3457027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cxnSp>
          <p:nvCxnSpPr>
            <p:cNvPr id="59" name="Connecteur droit avec flèche 58"/>
            <p:cNvCxnSpPr/>
            <p:nvPr/>
          </p:nvCxnSpPr>
          <p:spPr bwMode="auto">
            <a:xfrm rot="10800000" flipH="1">
              <a:off x="1981202" y="47145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0" name="ZoneTexte 59"/>
            <p:cNvSpPr txBox="1"/>
            <p:nvPr/>
          </p:nvSpPr>
          <p:spPr>
            <a:xfrm>
              <a:off x="2438400" y="4191000"/>
              <a:ext cx="3901434" cy="594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>
                  <a:latin typeface="Yanone Kaffeesatz Light"/>
                  <a:cs typeface="Yanone Kaffeesatz Light"/>
                </a:rPr>
                <a:t>answer and candidates</a:t>
              </a:r>
            </a:p>
          </p:txBody>
        </p:sp>
        <p:cxnSp>
          <p:nvCxnSpPr>
            <p:cNvPr id="51" name="Connecteur droit avec flèche 50"/>
            <p:cNvCxnSpPr/>
            <p:nvPr/>
          </p:nvCxnSpPr>
          <p:spPr bwMode="auto">
            <a:xfrm rot="10800000">
              <a:off x="1981202" y="32667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1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211512" y="7008171"/>
            <a:ext cx="3657602" cy="402567"/>
          </a:xfrm>
        </p:spPr>
        <p:txBody>
          <a:bodyPr/>
          <a:lstStyle/>
          <a:p>
            <a:r>
              <a:rPr lang="fr-FR" smtClean="0"/>
              <a:t>draft-ietf-mmusic-trickle-ice/-trickle-ice-sip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ZoneTexte 103"/>
          <p:cNvSpPr txBox="1"/>
          <p:nvPr/>
        </p:nvSpPr>
        <p:spPr>
          <a:xfrm>
            <a:off x="4956310" y="0"/>
            <a:ext cx="5124318" cy="7561263"/>
          </a:xfrm>
          <a:prstGeom prst="rect">
            <a:avLst/>
          </a:prstGeom>
          <a:solidFill>
            <a:schemeClr val="accent1">
              <a:lumMod val="20000"/>
              <a:lumOff val="80000"/>
              <a:alpha val="59000"/>
            </a:schemeClr>
          </a:solidFill>
        </p:spPr>
        <p:txBody>
          <a:bodyPr wrap="square" lIns="100784" tIns="50391" rIns="100784" bIns="50391" rtlCol="0">
            <a:noAutofit/>
          </a:bodyPr>
          <a:lstStyle/>
          <a:p>
            <a:pPr algn="ctr"/>
            <a:endParaRPr lang="en-GB" sz="1800" dirty="0">
              <a:solidFill>
                <a:srgbClr val="595959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35" name="Connecteur droit 34"/>
          <p:cNvCxnSpPr/>
          <p:nvPr/>
        </p:nvCxnSpPr>
        <p:spPr bwMode="auto">
          <a:xfrm rot="5400000" flipH="1" flipV="1">
            <a:off x="-1882073" y="4447294"/>
            <a:ext cx="4695637" cy="17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Connecteur droit 38"/>
          <p:cNvCxnSpPr/>
          <p:nvPr/>
        </p:nvCxnSpPr>
        <p:spPr bwMode="auto">
          <a:xfrm rot="5400000" flipH="1" flipV="1">
            <a:off x="-829167" y="4447294"/>
            <a:ext cx="4695637" cy="17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necteur droit 41"/>
          <p:cNvCxnSpPr/>
          <p:nvPr/>
        </p:nvCxnSpPr>
        <p:spPr bwMode="auto">
          <a:xfrm rot="5400000" flipH="1" flipV="1">
            <a:off x="772611" y="4447294"/>
            <a:ext cx="4695637" cy="17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Connecteur droit 42"/>
          <p:cNvCxnSpPr/>
          <p:nvPr/>
        </p:nvCxnSpPr>
        <p:spPr bwMode="auto">
          <a:xfrm rot="5400000" flipH="1" flipV="1">
            <a:off x="1858997" y="4447294"/>
            <a:ext cx="4695637" cy="17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5" y="-84011"/>
            <a:ext cx="9072562" cy="1260211"/>
          </a:xfrm>
        </p:spPr>
        <p:txBody>
          <a:bodyPr>
            <a:normAutofit/>
          </a:bodyPr>
          <a:lstStyle/>
          <a:p>
            <a:pPr algn="just"/>
            <a:r>
              <a:rPr lang="en-GB" sz="3900" dirty="0">
                <a:solidFill>
                  <a:srgbClr val="595959"/>
                </a:solidFill>
                <a:latin typeface="Yanone Kaffeesatz Light"/>
                <a:cs typeface="Yanone Kaffeesatz Light"/>
              </a:rPr>
              <a:t>      Reminder: Vanilla ICE </a:t>
            </a:r>
            <a:r>
              <a:rPr lang="en-GB" sz="3900" dirty="0" err="1">
                <a:solidFill>
                  <a:srgbClr val="595959"/>
                </a:solidFill>
                <a:latin typeface="Yanone Kaffeesatz Light"/>
                <a:cs typeface="Yanone Kaffeesatz Light"/>
              </a:rPr>
              <a:t>vs</a:t>
            </a:r>
            <a:r>
              <a:rPr lang="en-GB" sz="3900" dirty="0">
                <a:solidFill>
                  <a:srgbClr val="595959"/>
                </a:solidFill>
                <a:latin typeface="Yanone Kaffeesatz Light"/>
                <a:cs typeface="Yanone Kaffeesatz Light"/>
              </a:rPr>
              <a:t> Trickle ICE</a:t>
            </a:r>
          </a:p>
        </p:txBody>
      </p:sp>
      <p:pic>
        <p:nvPicPr>
          <p:cNvPr id="22" name="Image 21" descr="cn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043" y="1009844"/>
            <a:ext cx="603689" cy="5856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er 98"/>
          <p:cNvGrpSpPr/>
          <p:nvPr/>
        </p:nvGrpSpPr>
        <p:grpSpPr>
          <a:xfrm>
            <a:off x="-84003" y="1008169"/>
            <a:ext cx="1052905" cy="1092182"/>
            <a:chOff x="-76200" y="914400"/>
            <a:chExt cx="955076" cy="990600"/>
          </a:xfrm>
        </p:grpSpPr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19307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-76200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fr-FR" sz="1800" dirty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STUN Server</a:t>
              </a:r>
              <a:r>
                <a:rPr lang="en-GB" sz="1800" dirty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 </a:t>
              </a:r>
              <a:br>
                <a:rPr lang="en-GB" sz="1800" dirty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</a:br>
              <a:r>
                <a:rPr lang="en-GB" sz="1800" dirty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 </a:t>
              </a:r>
            </a:p>
          </p:txBody>
        </p:sp>
      </p:grpSp>
      <p:grpSp>
        <p:nvGrpSpPr>
          <p:cNvPr id="6" name="Grouper 97"/>
          <p:cNvGrpSpPr/>
          <p:nvPr/>
        </p:nvGrpSpPr>
        <p:grpSpPr>
          <a:xfrm>
            <a:off x="3701911" y="1008169"/>
            <a:ext cx="1052905" cy="1092182"/>
            <a:chOff x="3774476" y="914400"/>
            <a:chExt cx="955076" cy="990600"/>
          </a:xfrm>
        </p:grpSpPr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</a:blip>
            <a:srcRect/>
            <a:stretch>
              <a:fillRect/>
            </a:stretch>
          </p:blipFill>
          <p:spPr bwMode="auto">
            <a:xfrm>
              <a:off x="4035586" y="914400"/>
              <a:ext cx="384014" cy="534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3774476" y="1447800"/>
              <a:ext cx="955076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fr-FR" sz="1800" dirty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STUN Server</a:t>
              </a:r>
              <a:r>
                <a:rPr lang="en-GB" sz="1800" dirty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 </a:t>
              </a:r>
              <a:br>
                <a:rPr lang="en-GB" sz="1800" dirty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</a:br>
              <a:r>
                <a:rPr lang="en-GB" sz="1800" dirty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 </a:t>
              </a:r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2570681" y="1596266"/>
            <a:ext cx="1052905" cy="336056"/>
          </a:xfrm>
          <a:prstGeom prst="rect">
            <a:avLst/>
          </a:prstGeom>
        </p:spPr>
        <p:txBody>
          <a:bodyPr vert="horz" lIns="100784" tIns="50391" rIns="100784" bIns="50391" rtlCol="0">
            <a:normAutofit fontScale="92500" lnSpcReduction="1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GB" sz="1800" dirty="0">
                <a:solidFill>
                  <a:srgbClr val="595959"/>
                </a:solidFill>
                <a:latin typeface="Yanone Kaffeesatz Light"/>
                <a:cs typeface="Yanone Kaffeesatz Light"/>
              </a:rPr>
              <a:t>Bob</a:t>
            </a:r>
          </a:p>
        </p:txBody>
      </p:sp>
      <p:grpSp>
        <p:nvGrpSpPr>
          <p:cNvPr id="7" name="Grouper 99"/>
          <p:cNvGrpSpPr/>
          <p:nvPr/>
        </p:nvGrpSpPr>
        <p:grpSpPr>
          <a:xfrm>
            <a:off x="968902" y="1008612"/>
            <a:ext cx="1052905" cy="923711"/>
            <a:chOff x="955076" y="914802"/>
            <a:chExt cx="955076" cy="837798"/>
          </a:xfrm>
        </p:grpSpPr>
        <p:pic>
          <p:nvPicPr>
            <p:cNvPr id="21" name="Image 20" descr="mn.emf"/>
            <p:cNvPicPr>
              <a:picLocks noChangeAspect="1"/>
            </p:cNvPicPr>
            <p:nvPr/>
          </p:nvPicPr>
          <p:blipFill>
            <a:blip r:embed="rId4"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1311440" y="914802"/>
              <a:ext cx="267460" cy="533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Content Placeholder 2"/>
            <p:cNvSpPr txBox="1">
              <a:spLocks/>
            </p:cNvSpPr>
            <p:nvPr/>
          </p:nvSpPr>
          <p:spPr>
            <a:xfrm>
              <a:off x="955076" y="1447800"/>
              <a:ext cx="955076" cy="304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en-GB" sz="1800" dirty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Alice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" y="6973165"/>
            <a:ext cx="4284265" cy="588098"/>
          </a:xfrm>
          <a:solidFill>
            <a:srgbClr val="FFFFFF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700" dirty="0">
                <a:solidFill>
                  <a:srgbClr val="595959"/>
                </a:solidFill>
                <a:latin typeface="Yanone Kaffeesatz Light"/>
                <a:cs typeface="Yanone Kaffeesatz Light"/>
              </a:rPr>
              <a:t>Vanilla ICE as per RFC 5245</a:t>
            </a:r>
          </a:p>
        </p:txBody>
      </p:sp>
      <p:grpSp>
        <p:nvGrpSpPr>
          <p:cNvPr id="8" name="Grouper 49"/>
          <p:cNvGrpSpPr/>
          <p:nvPr/>
        </p:nvGrpSpPr>
        <p:grpSpPr>
          <a:xfrm>
            <a:off x="296858" y="2184364"/>
            <a:ext cx="1461872" cy="1251065"/>
            <a:chOff x="202124" y="3428992"/>
            <a:chExt cx="4751648" cy="1134705"/>
          </a:xfrm>
        </p:grpSpPr>
        <p:grpSp>
          <p:nvGrpSpPr>
            <p:cNvPr id="9" name="Groupe 14"/>
            <p:cNvGrpSpPr/>
            <p:nvPr/>
          </p:nvGrpSpPr>
          <p:grpSpPr>
            <a:xfrm>
              <a:off x="202124" y="3428992"/>
              <a:ext cx="4751648" cy="725414"/>
              <a:chOff x="184996" y="3071810"/>
              <a:chExt cx="9372360" cy="475172"/>
            </a:xfrm>
          </p:grpSpPr>
          <p:cxnSp>
            <p:nvCxnSpPr>
              <p:cNvPr id="45" name="Connecteur droit avec flèche 44"/>
              <p:cNvCxnSpPr/>
              <p:nvPr/>
            </p:nvCxnSpPr>
            <p:spPr bwMode="auto">
              <a:xfrm flipH="1"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46" name="ZoneTexte 45"/>
              <p:cNvSpPr txBox="1"/>
              <p:nvPr/>
            </p:nvSpPr>
            <p:spPr>
              <a:xfrm>
                <a:off x="184996" y="3323017"/>
                <a:ext cx="9372360" cy="223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disco</a:t>
                </a:r>
              </a:p>
            </p:txBody>
          </p:sp>
        </p:grpSp>
        <p:cxnSp>
          <p:nvCxnSpPr>
            <p:cNvPr id="48" name="Connecteur droit avec flèche 47"/>
            <p:cNvCxnSpPr/>
            <p:nvPr/>
          </p:nvCxnSpPr>
          <p:spPr bwMode="auto">
            <a:xfrm flipH="1">
              <a:off x="733972" y="4561273"/>
              <a:ext cx="3457027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0" name="Grouper 60"/>
          <p:cNvGrpSpPr/>
          <p:nvPr/>
        </p:nvGrpSpPr>
        <p:grpSpPr>
          <a:xfrm>
            <a:off x="3008875" y="3768173"/>
            <a:ext cx="1365076" cy="1263520"/>
            <a:chOff x="352267" y="3428417"/>
            <a:chExt cx="4707890" cy="1146002"/>
          </a:xfrm>
        </p:grpSpPr>
        <p:grpSp>
          <p:nvGrpSpPr>
            <p:cNvPr id="11" name="Groupe 14"/>
            <p:cNvGrpSpPr/>
            <p:nvPr/>
          </p:nvGrpSpPr>
          <p:grpSpPr>
            <a:xfrm>
              <a:off x="352267" y="3428417"/>
              <a:ext cx="4707890" cy="736140"/>
              <a:chOff x="481142" y="3071810"/>
              <a:chExt cx="9286053" cy="482257"/>
            </a:xfrm>
          </p:grpSpPr>
          <p:cxnSp>
            <p:nvCxnSpPr>
              <p:cNvPr id="64" name="Connecteur droit avec flèche 63"/>
              <p:cNvCxnSpPr/>
              <p:nvPr/>
            </p:nvCxnSpPr>
            <p:spPr bwMode="auto">
              <a:xfrm>
                <a:off x="1234042" y="3071810"/>
                <a:ext cx="6818793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5" name="ZoneTexte 64"/>
              <p:cNvSpPr txBox="1"/>
              <p:nvPr/>
            </p:nvSpPr>
            <p:spPr>
              <a:xfrm>
                <a:off x="481142" y="3330075"/>
                <a:ext cx="9286053" cy="22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disco</a:t>
                </a:r>
              </a:p>
            </p:txBody>
          </p:sp>
        </p:grpSp>
        <p:cxnSp>
          <p:nvCxnSpPr>
            <p:cNvPr id="63" name="Connecteur droit avec flèche 62"/>
            <p:cNvCxnSpPr/>
            <p:nvPr/>
          </p:nvCxnSpPr>
          <p:spPr bwMode="auto">
            <a:xfrm>
              <a:off x="733972" y="4571995"/>
              <a:ext cx="3457028" cy="24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2" name="Grouper 46"/>
          <p:cNvGrpSpPr/>
          <p:nvPr/>
        </p:nvGrpSpPr>
        <p:grpSpPr>
          <a:xfrm>
            <a:off x="1517776" y="3024506"/>
            <a:ext cx="1640941" cy="3795616"/>
            <a:chOff x="1981200" y="2743200"/>
            <a:chExt cx="4953000" cy="3442591"/>
          </a:xfrm>
        </p:grpSpPr>
        <p:sp>
          <p:nvSpPr>
            <p:cNvPr id="53" name="ZoneTexte 52"/>
            <p:cNvSpPr txBox="1"/>
            <p:nvPr/>
          </p:nvSpPr>
          <p:spPr>
            <a:xfrm>
              <a:off x="2438400" y="2743200"/>
              <a:ext cx="3901434" cy="594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offer and candidates</a:t>
              </a:r>
            </a:p>
          </p:txBody>
        </p:sp>
        <p:grpSp>
          <p:nvGrpSpPr>
            <p:cNvPr id="13" name="Grouper 53"/>
            <p:cNvGrpSpPr/>
            <p:nvPr/>
          </p:nvGrpSpPr>
          <p:grpSpPr>
            <a:xfrm>
              <a:off x="1981200" y="4967532"/>
              <a:ext cx="4953000" cy="1218259"/>
              <a:chOff x="733972" y="3225646"/>
              <a:chExt cx="3457030" cy="1218259"/>
            </a:xfrm>
          </p:grpSpPr>
          <p:grpSp>
            <p:nvGrpSpPr>
              <p:cNvPr id="14" name="Groupe 14"/>
              <p:cNvGrpSpPr/>
              <p:nvPr/>
            </p:nvGrpSpPr>
            <p:grpSpPr>
              <a:xfrm>
                <a:off x="733976" y="3225646"/>
                <a:ext cx="3457026" cy="1218259"/>
                <a:chOff x="1234042" y="2938979"/>
                <a:chExt cx="6818793" cy="798103"/>
              </a:xfrm>
            </p:grpSpPr>
            <p:cxnSp>
              <p:nvCxnSpPr>
                <p:cNvPr id="57" name="Connecteur droit avec flèche 56"/>
                <p:cNvCxnSpPr/>
                <p:nvPr/>
              </p:nvCxnSpPr>
              <p:spPr bwMode="auto">
                <a:xfrm>
                  <a:off x="1234042" y="2938979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58" name="ZoneTexte 57"/>
                <p:cNvSpPr txBox="1"/>
                <p:nvPr/>
              </p:nvSpPr>
              <p:spPr>
                <a:xfrm>
                  <a:off x="1262411" y="3023863"/>
                  <a:ext cx="6580617" cy="7132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800" dirty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… </a:t>
                  </a:r>
                  <a:br>
                    <a:rPr lang="en-GB" sz="1800" dirty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</a:br>
                  <a:r>
                    <a:rPr lang="en-GB" sz="1800" dirty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connectivity checks </a:t>
                  </a:r>
                  <a:br>
                    <a:rPr lang="en-GB" sz="1800" dirty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</a:br>
                  <a:r>
                    <a:rPr lang="en-GB" sz="1800" dirty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…</a:t>
                  </a:r>
                </a:p>
              </p:txBody>
            </p:sp>
          </p:grpSp>
          <p:cxnSp>
            <p:nvCxnSpPr>
              <p:cNvPr id="56" name="Connecteur droit avec flèche 55"/>
              <p:cNvCxnSpPr/>
              <p:nvPr/>
            </p:nvCxnSpPr>
            <p:spPr bwMode="auto">
              <a:xfrm>
                <a:off x="733972" y="4345816"/>
                <a:ext cx="3457027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cxnSp>
          <p:nvCxnSpPr>
            <p:cNvPr id="59" name="Connecteur droit avec flèche 58"/>
            <p:cNvCxnSpPr/>
            <p:nvPr/>
          </p:nvCxnSpPr>
          <p:spPr bwMode="auto">
            <a:xfrm rot="10800000" flipH="1">
              <a:off x="1981202" y="47145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0" name="ZoneTexte 59"/>
            <p:cNvSpPr txBox="1"/>
            <p:nvPr/>
          </p:nvSpPr>
          <p:spPr>
            <a:xfrm>
              <a:off x="2438400" y="4191000"/>
              <a:ext cx="3901434" cy="594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>
                  <a:solidFill>
                    <a:srgbClr val="595959"/>
                  </a:solidFill>
                  <a:latin typeface="Yanone Kaffeesatz Light"/>
                  <a:cs typeface="Yanone Kaffeesatz Light"/>
                </a:rPr>
                <a:t>answer and candidates</a:t>
              </a:r>
            </a:p>
          </p:txBody>
        </p:sp>
        <p:cxnSp>
          <p:nvCxnSpPr>
            <p:cNvPr id="51" name="Connecteur droit avec flèche 50"/>
            <p:cNvCxnSpPr/>
            <p:nvPr/>
          </p:nvCxnSpPr>
          <p:spPr bwMode="auto">
            <a:xfrm rot="10800000">
              <a:off x="1981202" y="3266713"/>
              <a:ext cx="495299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15" name="Grouper 102"/>
          <p:cNvGrpSpPr/>
          <p:nvPr/>
        </p:nvGrpSpPr>
        <p:grpSpPr>
          <a:xfrm>
            <a:off x="4872302" y="1008170"/>
            <a:ext cx="5298008" cy="5880983"/>
            <a:chOff x="4414448" y="914400"/>
            <a:chExt cx="4805752" cy="5334000"/>
          </a:xfrm>
        </p:grpSpPr>
        <p:grpSp>
          <p:nvGrpSpPr>
            <p:cNvPr id="16" name="Grouper 48"/>
            <p:cNvGrpSpPr/>
            <p:nvPr/>
          </p:nvGrpSpPr>
          <p:grpSpPr>
            <a:xfrm>
              <a:off x="4414448" y="914400"/>
              <a:ext cx="955076" cy="990600"/>
              <a:chOff x="111724" y="914400"/>
              <a:chExt cx="955076" cy="990600"/>
            </a:xfrm>
          </p:grpSpPr>
          <p:pic>
            <p:nvPicPr>
              <p:cNvPr id="50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381000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2" name="Content Placeholder 2"/>
              <p:cNvSpPr txBox="1">
                <a:spLocks/>
              </p:cNvSpPr>
              <p:nvPr/>
            </p:nvSpPr>
            <p:spPr>
              <a:xfrm>
                <a:off x="111724" y="1447800"/>
                <a:ext cx="955076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fr-FR" sz="18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STUN Server</a:t>
                </a:r>
                <a:r>
                  <a:rPr lang="en-GB" sz="18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 </a:t>
                </a:r>
                <a:br>
                  <a:rPr lang="en-GB" sz="18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</a:br>
                <a:r>
                  <a:rPr lang="en-GB" sz="18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 </a:t>
                </a:r>
              </a:p>
            </p:txBody>
          </p:sp>
        </p:grpSp>
        <p:grpSp>
          <p:nvGrpSpPr>
            <p:cNvPr id="17" name="Grouper 53"/>
            <p:cNvGrpSpPr/>
            <p:nvPr/>
          </p:nvGrpSpPr>
          <p:grpSpPr>
            <a:xfrm>
              <a:off x="8265124" y="914400"/>
              <a:ext cx="955076" cy="990600"/>
              <a:chOff x="7960324" y="914400"/>
              <a:chExt cx="955076" cy="990600"/>
            </a:xfrm>
          </p:grpSpPr>
          <p:pic>
            <p:nvPicPr>
              <p:cNvPr id="55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8226586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1" name="Content Placeholder 2"/>
              <p:cNvSpPr txBox="1">
                <a:spLocks/>
              </p:cNvSpPr>
              <p:nvPr/>
            </p:nvSpPr>
            <p:spPr>
              <a:xfrm>
                <a:off x="7960324" y="1447800"/>
                <a:ext cx="955076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fr-FR" sz="18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STUN Server</a:t>
                </a:r>
                <a:r>
                  <a:rPr lang="en-GB" sz="18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 </a:t>
                </a:r>
                <a:br>
                  <a:rPr lang="en-GB" sz="18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</a:br>
                <a:r>
                  <a:rPr lang="en-GB" sz="18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 </a:t>
                </a:r>
              </a:p>
            </p:txBody>
          </p:sp>
        </p:grpSp>
        <p:grpSp>
          <p:nvGrpSpPr>
            <p:cNvPr id="18" name="Grouper 61"/>
            <p:cNvGrpSpPr/>
            <p:nvPr/>
          </p:nvGrpSpPr>
          <p:grpSpPr>
            <a:xfrm>
              <a:off x="7157648" y="915917"/>
              <a:ext cx="955076" cy="836683"/>
              <a:chOff x="6436324" y="915917"/>
              <a:chExt cx="955076" cy="836683"/>
            </a:xfrm>
          </p:grpSpPr>
          <p:pic>
            <p:nvPicPr>
              <p:cNvPr id="66" name="Image 65" descr="cn.emf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39840" y="915917"/>
                <a:ext cx="547598" cy="53117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8" name="Content Placeholder 2"/>
              <p:cNvSpPr txBox="1">
                <a:spLocks/>
              </p:cNvSpPr>
              <p:nvPr/>
            </p:nvSpPr>
            <p:spPr>
              <a:xfrm>
                <a:off x="6436324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en-GB" sz="18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Bob</a:t>
                </a:r>
              </a:p>
            </p:txBody>
          </p:sp>
        </p:grpSp>
        <p:grpSp>
          <p:nvGrpSpPr>
            <p:cNvPr id="19" name="Grouper 68"/>
            <p:cNvGrpSpPr/>
            <p:nvPr/>
          </p:nvGrpSpPr>
          <p:grpSpPr>
            <a:xfrm>
              <a:off x="5410200" y="914802"/>
              <a:ext cx="955076" cy="837798"/>
              <a:chOff x="1447800" y="914802"/>
              <a:chExt cx="955076" cy="837798"/>
            </a:xfrm>
          </p:grpSpPr>
          <p:pic>
            <p:nvPicPr>
              <p:cNvPr id="70" name="Image 69" descr="mn.emf"/>
              <p:cNvPicPr>
                <a:picLocks noChangeAspect="1"/>
              </p:cNvPicPr>
              <p:nvPr/>
            </p:nvPicPr>
            <p:blipFill>
              <a:blip r:embed="rId4"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804164" y="914802"/>
                <a:ext cx="267460" cy="533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1" name="Content Placeholder 2"/>
              <p:cNvSpPr txBox="1">
                <a:spLocks/>
              </p:cNvSpPr>
              <p:nvPr/>
            </p:nvSpPr>
            <p:spPr>
              <a:xfrm>
                <a:off x="1447800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en-GB" sz="18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Alice</a:t>
                </a:r>
              </a:p>
            </p:txBody>
          </p:sp>
        </p:grpSp>
        <p:cxnSp>
          <p:nvCxnSpPr>
            <p:cNvPr id="72" name="Connecteur droit 71"/>
            <p:cNvCxnSpPr/>
            <p:nvPr/>
          </p:nvCxnSpPr>
          <p:spPr bwMode="auto">
            <a:xfrm rot="5400000" flipH="1" flipV="1">
              <a:off x="3738743" y="4118155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0" name="Grouper 101"/>
            <p:cNvGrpSpPr/>
            <p:nvPr/>
          </p:nvGrpSpPr>
          <p:grpSpPr>
            <a:xfrm>
              <a:off x="4802762" y="1989498"/>
              <a:ext cx="1176362" cy="4258902"/>
              <a:chOff x="4802762" y="1989498"/>
              <a:chExt cx="1176362" cy="4258902"/>
            </a:xfrm>
          </p:grpSpPr>
          <p:cxnSp>
            <p:nvCxnSpPr>
              <p:cNvPr id="74" name="Connecteur droit 73"/>
              <p:cNvCxnSpPr/>
              <p:nvPr/>
            </p:nvCxnSpPr>
            <p:spPr bwMode="auto">
              <a:xfrm rot="5400000" flipH="1" flipV="1">
                <a:off x="2778832" y="4118355"/>
                <a:ext cx="4258902" cy="118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4" name="Grouper 49"/>
              <p:cNvGrpSpPr/>
              <p:nvPr/>
            </p:nvGrpSpPr>
            <p:grpSpPr>
              <a:xfrm>
                <a:off x="4802762" y="2065125"/>
                <a:ext cx="1176362" cy="1135275"/>
                <a:chOff x="359452" y="3428422"/>
                <a:chExt cx="4198822" cy="1135275"/>
              </a:xfrm>
            </p:grpSpPr>
            <p:grpSp>
              <p:nvGrpSpPr>
                <p:cNvPr id="26" name="Groupe 14"/>
                <p:cNvGrpSpPr/>
                <p:nvPr/>
              </p:nvGrpSpPr>
              <p:grpSpPr>
                <a:xfrm>
                  <a:off x="359452" y="3428422"/>
                  <a:ext cx="4198822" cy="725367"/>
                  <a:chOff x="495315" y="3071810"/>
                  <a:chExt cx="8281943" cy="475199"/>
                </a:xfrm>
              </p:grpSpPr>
              <p:cxnSp>
                <p:nvCxnSpPr>
                  <p:cNvPr id="78" name="Connecteur droit avec flèche 77"/>
                  <p:cNvCxnSpPr/>
                  <p:nvPr/>
                </p:nvCxnSpPr>
                <p:spPr bwMode="auto">
                  <a:xfrm flipH="1">
                    <a:off x="1234042" y="3071810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79" name="ZoneTexte 78"/>
                  <p:cNvSpPr txBox="1"/>
                  <p:nvPr/>
                </p:nvSpPr>
                <p:spPr>
                  <a:xfrm>
                    <a:off x="495315" y="3323017"/>
                    <a:ext cx="8281943" cy="223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800" dirty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disco</a:t>
                    </a:r>
                  </a:p>
                </p:txBody>
              </p:sp>
            </p:grpSp>
            <p:cxnSp>
              <p:nvCxnSpPr>
                <p:cNvPr id="77" name="Connecteur droit avec flèche 76"/>
                <p:cNvCxnSpPr/>
                <p:nvPr/>
              </p:nvCxnSpPr>
              <p:spPr bwMode="auto">
                <a:xfrm flipH="1">
                  <a:off x="733972" y="4561273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  <p:cxnSp>
          <p:nvCxnSpPr>
            <p:cNvPr id="81" name="Connecteur droit 80"/>
            <p:cNvCxnSpPr/>
            <p:nvPr/>
          </p:nvCxnSpPr>
          <p:spPr bwMode="auto">
            <a:xfrm rot="5400000" flipH="1" flipV="1">
              <a:off x="5526628" y="4118393"/>
              <a:ext cx="4258902" cy="11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Connecteur droit 81"/>
            <p:cNvCxnSpPr/>
            <p:nvPr/>
          </p:nvCxnSpPr>
          <p:spPr bwMode="auto">
            <a:xfrm rot="5400000" flipH="1" flipV="1">
              <a:off x="6592317" y="4118393"/>
              <a:ext cx="4258902" cy="11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7" name="Grouper 60"/>
            <p:cNvGrpSpPr/>
            <p:nvPr/>
          </p:nvGrpSpPr>
          <p:grpSpPr>
            <a:xfrm>
              <a:off x="7499019" y="2054405"/>
              <a:ext cx="1299503" cy="1145995"/>
              <a:chOff x="200116" y="3428424"/>
              <a:chExt cx="4432754" cy="1145995"/>
            </a:xfrm>
          </p:grpSpPr>
          <p:grpSp>
            <p:nvGrpSpPr>
              <p:cNvPr id="29" name="Groupe 14"/>
              <p:cNvGrpSpPr/>
              <p:nvPr/>
            </p:nvGrpSpPr>
            <p:grpSpPr>
              <a:xfrm>
                <a:off x="200116" y="3428424"/>
                <a:ext cx="4432754" cy="736141"/>
                <a:chOff x="181033" y="3071810"/>
                <a:chExt cx="8743363" cy="482257"/>
              </a:xfrm>
            </p:grpSpPr>
            <p:cxnSp>
              <p:nvCxnSpPr>
                <p:cNvPr id="86" name="Connecteur droit avec flèche 85"/>
                <p:cNvCxnSpPr/>
                <p:nvPr/>
              </p:nvCxnSpPr>
              <p:spPr bwMode="auto">
                <a:xfrm>
                  <a:off x="1234042" y="3071810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87" name="ZoneTexte 86"/>
                <p:cNvSpPr txBox="1"/>
                <p:nvPr/>
              </p:nvSpPr>
              <p:spPr>
                <a:xfrm>
                  <a:off x="181033" y="3330075"/>
                  <a:ext cx="8743363" cy="223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800" dirty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disco</a:t>
                  </a:r>
                </a:p>
              </p:txBody>
            </p:sp>
          </p:grpSp>
          <p:cxnSp>
            <p:nvCxnSpPr>
              <p:cNvPr id="85" name="Connecteur droit avec flèche 84"/>
              <p:cNvCxnSpPr/>
              <p:nvPr/>
            </p:nvCxnSpPr>
            <p:spPr bwMode="auto">
              <a:xfrm>
                <a:off x="733972" y="4571995"/>
                <a:ext cx="3457028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grpSp>
          <p:nvGrpSpPr>
            <p:cNvPr id="33" name="Grouper 87"/>
            <p:cNvGrpSpPr/>
            <p:nvPr/>
          </p:nvGrpSpPr>
          <p:grpSpPr>
            <a:xfrm>
              <a:off x="5625788" y="2000210"/>
              <a:ext cx="2258336" cy="1970412"/>
              <a:chOff x="1197989" y="2000210"/>
              <a:chExt cx="6382255" cy="1970412"/>
            </a:xfrm>
          </p:grpSpPr>
          <p:grpSp>
            <p:nvGrpSpPr>
              <p:cNvPr id="34" name="Grouper 49"/>
              <p:cNvGrpSpPr/>
              <p:nvPr/>
            </p:nvGrpSpPr>
            <p:grpSpPr>
              <a:xfrm>
                <a:off x="1197989" y="2000210"/>
                <a:ext cx="6382255" cy="646088"/>
                <a:chOff x="1197989" y="2934563"/>
                <a:chExt cx="6382255" cy="646088"/>
              </a:xfrm>
            </p:grpSpPr>
            <p:sp>
              <p:nvSpPr>
                <p:cNvPr id="96" name="ZoneTexte 95"/>
                <p:cNvSpPr txBox="1"/>
                <p:nvPr/>
              </p:nvSpPr>
              <p:spPr>
                <a:xfrm>
                  <a:off x="1197989" y="2971155"/>
                  <a:ext cx="6382255" cy="609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800" dirty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O/A with host </a:t>
                  </a:r>
                  <a:br>
                    <a:rPr lang="en-GB" sz="1800" dirty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</a:br>
                  <a:r>
                    <a:rPr lang="en-GB" sz="1800" dirty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or no </a:t>
                  </a:r>
                  <a:r>
                    <a:rPr lang="en-GB" sz="1800" dirty="0" err="1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cands</a:t>
                  </a:r>
                  <a:endParaRPr lang="en-GB" sz="18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endParaRPr>
                </a:p>
              </p:txBody>
            </p:sp>
            <p:cxnSp>
              <p:nvCxnSpPr>
                <p:cNvPr id="97" name="Connecteur droit avec flèche 96"/>
                <p:cNvCxnSpPr/>
                <p:nvPr/>
              </p:nvCxnSpPr>
              <p:spPr bwMode="auto">
                <a:xfrm rot="10800000">
                  <a:off x="1981202" y="2934563"/>
                  <a:ext cx="4952998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  <p:cxnSp>
            <p:nvCxnSpPr>
              <p:cNvPr id="90" name="Connecteur droit avec flèche 89"/>
              <p:cNvCxnSpPr/>
              <p:nvPr/>
            </p:nvCxnSpPr>
            <p:spPr bwMode="auto">
              <a:xfrm rot="10800000" flipH="1">
                <a:off x="1981200" y="2665412"/>
                <a:ext cx="4952998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grpSp>
            <p:nvGrpSpPr>
              <p:cNvPr id="36" name="Grouper 53"/>
              <p:cNvGrpSpPr/>
              <p:nvPr/>
            </p:nvGrpSpPr>
            <p:grpSpPr>
              <a:xfrm>
                <a:off x="1418718" y="2870555"/>
                <a:ext cx="5946177" cy="1100067"/>
                <a:chOff x="341378" y="3202833"/>
                <a:chExt cx="4150235" cy="1100067"/>
              </a:xfrm>
            </p:grpSpPr>
            <p:grpSp>
              <p:nvGrpSpPr>
                <p:cNvPr id="37" name="Groupe 14"/>
                <p:cNvGrpSpPr/>
                <p:nvPr/>
              </p:nvGrpSpPr>
              <p:grpSpPr>
                <a:xfrm>
                  <a:off x="341378" y="3202833"/>
                  <a:ext cx="4150235" cy="1100067"/>
                  <a:chOff x="459665" y="2924025"/>
                  <a:chExt cx="8186109" cy="720671"/>
                </a:xfrm>
              </p:grpSpPr>
              <p:cxnSp>
                <p:nvCxnSpPr>
                  <p:cNvPr id="94" name="Connecteur droit avec flèche 93"/>
                  <p:cNvCxnSpPr/>
                  <p:nvPr/>
                </p:nvCxnSpPr>
                <p:spPr bwMode="auto">
                  <a:xfrm>
                    <a:off x="1234042" y="2938843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95" name="ZoneTexte 94"/>
                  <p:cNvSpPr txBox="1"/>
                  <p:nvPr/>
                </p:nvSpPr>
                <p:spPr>
                  <a:xfrm>
                    <a:off x="459665" y="2924025"/>
                    <a:ext cx="8186109" cy="7206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800" dirty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… </a:t>
                    </a:r>
                    <a:br>
                      <a:rPr lang="en-GB" sz="1800" dirty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800" dirty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more </a:t>
                    </a:r>
                    <a:r>
                      <a:rPr lang="en-GB" sz="1800" dirty="0" err="1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cands</a:t>
                    </a:r>
                    <a:r>
                      <a:rPr lang="en-GB" sz="1800" dirty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  &amp;</a:t>
                    </a:r>
                    <a:br>
                      <a:rPr lang="en-GB" sz="1800" dirty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800" dirty="0" err="1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conn</a:t>
                    </a:r>
                    <a:r>
                      <a:rPr lang="en-GB" sz="1800" dirty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 checks </a:t>
                    </a:r>
                    <a:br>
                      <a:rPr lang="en-GB" sz="1800" dirty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800" dirty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…</a:t>
                    </a:r>
                  </a:p>
                </p:txBody>
              </p:sp>
            </p:grpSp>
            <p:cxnSp>
              <p:nvCxnSpPr>
                <p:cNvPr id="93" name="Connecteur droit avec flèche 92"/>
                <p:cNvCxnSpPr/>
                <p:nvPr/>
              </p:nvCxnSpPr>
              <p:spPr bwMode="auto">
                <a:xfrm>
                  <a:off x="733972" y="4213822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</p:grpSp>
      <p:sp>
        <p:nvSpPr>
          <p:cNvPr id="101" name="Content Placeholder 2"/>
          <p:cNvSpPr txBox="1">
            <a:spLocks/>
          </p:cNvSpPr>
          <p:nvPr/>
        </p:nvSpPr>
        <p:spPr>
          <a:xfrm>
            <a:off x="5460342" y="6973165"/>
            <a:ext cx="4284265" cy="588098"/>
          </a:xfrm>
          <a:prstGeom prst="rect">
            <a:avLst/>
          </a:prstGeom>
          <a:noFill/>
        </p:spPr>
        <p:txBody>
          <a:bodyPr vert="horz" lIns="100784" tIns="50391" rIns="100784" bIns="50391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GB" sz="2700" dirty="0">
                <a:solidFill>
                  <a:srgbClr val="595959"/>
                </a:solidFill>
                <a:latin typeface="Yanone Kaffeesatz Light"/>
                <a:cs typeface="Yanone Kaffeesatz Light"/>
              </a:rPr>
              <a:t>Trickle ICE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0" y="924154"/>
            <a:ext cx="4788297" cy="6637109"/>
          </a:xfrm>
          <a:prstGeom prst="rect">
            <a:avLst/>
          </a:prstGeom>
          <a:solidFill>
            <a:srgbClr val="FFFFFF">
              <a:alpha val="72000"/>
            </a:srgbClr>
          </a:solidFill>
          <a:ln>
            <a:noFill/>
          </a:ln>
        </p:spPr>
        <p:txBody>
          <a:bodyPr wrap="square" lIns="100784" tIns="50391" rIns="100784" bIns="50391" rtlCol="0">
            <a:noAutofit/>
          </a:bodyPr>
          <a:lstStyle/>
          <a:p>
            <a:pPr algn="ctr"/>
            <a:endParaRPr lang="en-GB" sz="1800" dirty="0">
              <a:solidFill>
                <a:srgbClr val="595959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0" name="Foliennummernplatzhalter 3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3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211512" y="7008171"/>
            <a:ext cx="3657602" cy="402567"/>
          </a:xfrm>
        </p:spPr>
        <p:txBody>
          <a:bodyPr/>
          <a:lstStyle/>
          <a:p>
            <a:r>
              <a:rPr lang="fr-FR" smtClean="0"/>
              <a:t>draft-ietf-mmusic-trickle-ice/-trickle-ice-sip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ZoneTexte 103"/>
          <p:cNvSpPr txBox="1"/>
          <p:nvPr/>
        </p:nvSpPr>
        <p:spPr>
          <a:xfrm>
            <a:off x="4956310" y="0"/>
            <a:ext cx="5124318" cy="7561263"/>
          </a:xfrm>
          <a:prstGeom prst="rect">
            <a:avLst/>
          </a:prstGeom>
          <a:solidFill>
            <a:schemeClr val="accent1">
              <a:lumMod val="20000"/>
              <a:lumOff val="80000"/>
              <a:alpha val="59000"/>
            </a:schemeClr>
          </a:solidFill>
        </p:spPr>
        <p:txBody>
          <a:bodyPr wrap="square" lIns="100784" tIns="50391" rIns="100784" bIns="50391" rtlCol="0">
            <a:noAutofit/>
          </a:bodyPr>
          <a:lstStyle/>
          <a:p>
            <a:pPr algn="ctr"/>
            <a:endParaRPr lang="en-GB" sz="1800" dirty="0">
              <a:solidFill>
                <a:srgbClr val="595959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" y="6553095"/>
            <a:ext cx="4284265" cy="588098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700" dirty="0">
                <a:solidFill>
                  <a:srgbClr val="595959"/>
                </a:solidFill>
                <a:latin typeface="Yanone Kaffeesatz Light"/>
                <a:cs typeface="Yanone Kaffeesatz Light"/>
              </a:rPr>
              <a:t>Vanilla ICE </a:t>
            </a:r>
            <a:r>
              <a:rPr lang="en-GB" sz="2700" dirty="0">
                <a:noFill/>
                <a:latin typeface="Yanone Kaffeesatz Light"/>
                <a:cs typeface="Yanone Kaffeesatz Light"/>
              </a:rPr>
              <a:t>as</a:t>
            </a:r>
            <a:r>
              <a:rPr lang="en-GB" sz="2700" dirty="0">
                <a:solidFill>
                  <a:srgbClr val="595959"/>
                </a:solidFill>
                <a:latin typeface="Yanone Kaffeesatz Light"/>
                <a:cs typeface="Yanone Kaffeesatz Light"/>
              </a:rPr>
              <a:t> per RFC 5245</a:t>
            </a:r>
          </a:p>
        </p:txBody>
      </p:sp>
      <p:grpSp>
        <p:nvGrpSpPr>
          <p:cNvPr id="92" name="Grouper 91"/>
          <p:cNvGrpSpPr/>
          <p:nvPr/>
        </p:nvGrpSpPr>
        <p:grpSpPr>
          <a:xfrm>
            <a:off x="-84003" y="588101"/>
            <a:ext cx="4838819" cy="5811948"/>
            <a:chOff x="-76200" y="914400"/>
            <a:chExt cx="4389228" cy="5271386"/>
          </a:xfrm>
        </p:grpSpPr>
        <p:cxnSp>
          <p:nvCxnSpPr>
            <p:cNvPr id="35" name="Connecteur droit 34"/>
            <p:cNvCxnSpPr/>
            <p:nvPr/>
          </p:nvCxnSpPr>
          <p:spPr bwMode="auto">
            <a:xfrm rot="5400000" flipH="1" flipV="1">
              <a:off x="-1706981" y="4033657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Connecteur droit 38"/>
            <p:cNvCxnSpPr/>
            <p:nvPr/>
          </p:nvCxnSpPr>
          <p:spPr bwMode="auto">
            <a:xfrm rot="5400000" flipH="1" flipV="1">
              <a:off x="-751905" y="4033657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Connecteur droit 41"/>
            <p:cNvCxnSpPr/>
            <p:nvPr/>
          </p:nvCxnSpPr>
          <p:spPr bwMode="auto">
            <a:xfrm rot="5400000" flipH="1" flipV="1">
              <a:off x="701047" y="4033657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Connecteur droit 42"/>
            <p:cNvCxnSpPr/>
            <p:nvPr/>
          </p:nvCxnSpPr>
          <p:spPr bwMode="auto">
            <a:xfrm rot="5400000" flipH="1" flipV="1">
              <a:off x="1686495" y="4033657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1" name="Grouper 90"/>
            <p:cNvGrpSpPr/>
            <p:nvPr/>
          </p:nvGrpSpPr>
          <p:grpSpPr>
            <a:xfrm>
              <a:off x="-76200" y="914400"/>
              <a:ext cx="4389228" cy="3649302"/>
              <a:chOff x="-76200" y="914400"/>
              <a:chExt cx="4389228" cy="3649302"/>
            </a:xfrm>
          </p:grpSpPr>
          <p:grpSp>
            <p:nvGrpSpPr>
              <p:cNvPr id="89" name="Grouper 88"/>
              <p:cNvGrpSpPr/>
              <p:nvPr/>
            </p:nvGrpSpPr>
            <p:grpSpPr>
              <a:xfrm>
                <a:off x="-76200" y="914400"/>
                <a:ext cx="4389228" cy="2201502"/>
                <a:chOff x="-76200" y="914400"/>
                <a:chExt cx="4389228" cy="2201502"/>
              </a:xfrm>
            </p:grpSpPr>
            <p:grpSp>
              <p:nvGrpSpPr>
                <p:cNvPr id="5" name="Grouper 97"/>
                <p:cNvGrpSpPr/>
                <p:nvPr/>
              </p:nvGrpSpPr>
              <p:grpSpPr>
                <a:xfrm>
                  <a:off x="3357952" y="914400"/>
                  <a:ext cx="955076" cy="990600"/>
                  <a:chOff x="3774476" y="914400"/>
                  <a:chExt cx="955076" cy="990600"/>
                </a:xfrm>
              </p:grpSpPr>
              <p:pic>
                <p:nvPicPr>
                  <p:cNvPr id="28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grayscl/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35586" y="914400"/>
                    <a:ext cx="384014" cy="5342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30" name="Content Placeholder 2"/>
                  <p:cNvSpPr txBox="1">
                    <a:spLocks/>
                  </p:cNvSpPr>
                  <p:nvPr/>
                </p:nvSpPr>
                <p:spPr>
                  <a:xfrm>
                    <a:off x="3774476" y="1447800"/>
                    <a:ext cx="955076" cy="4572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 fontScale="85000" lnSpcReduction="10000"/>
                  </a:bodyPr>
                  <a:lstStyle/>
                  <a:p>
                    <a:pPr algn="ctr">
                      <a:spcBef>
                        <a:spcPct val="20000"/>
                      </a:spcBef>
                      <a:defRPr/>
                    </a:pPr>
                    <a:r>
                      <a:rPr lang="fr-FR" sz="1800" dirty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STUN Server</a:t>
                    </a:r>
                    <a:r>
                      <a:rPr lang="en-GB" sz="1800" dirty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 </a:t>
                    </a:r>
                    <a:br>
                      <a:rPr lang="en-GB" sz="1800" dirty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800" dirty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 </a:t>
                    </a:r>
                  </a:p>
                </p:txBody>
              </p:sp>
            </p:grpSp>
            <p:grpSp>
              <p:nvGrpSpPr>
                <p:cNvPr id="88" name="Grouper 87"/>
                <p:cNvGrpSpPr/>
                <p:nvPr/>
              </p:nvGrpSpPr>
              <p:grpSpPr>
                <a:xfrm>
                  <a:off x="-76200" y="914400"/>
                  <a:ext cx="3363104" cy="2201502"/>
                  <a:chOff x="-76200" y="914400"/>
                  <a:chExt cx="3363104" cy="2201502"/>
                </a:xfrm>
              </p:grpSpPr>
              <p:pic>
                <p:nvPicPr>
                  <p:cNvPr id="22" name="Image 21" descr="cn.emf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535344" y="915917"/>
                    <a:ext cx="547598" cy="531170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grpSp>
                <p:nvGrpSpPr>
                  <p:cNvPr id="4" name="Grouper 98"/>
                  <p:cNvGrpSpPr/>
                  <p:nvPr/>
                </p:nvGrpSpPr>
                <p:grpSpPr>
                  <a:xfrm>
                    <a:off x="-76200" y="914400"/>
                    <a:ext cx="955076" cy="990600"/>
                    <a:chOff x="-76200" y="914400"/>
                    <a:chExt cx="955076" cy="990600"/>
                  </a:xfrm>
                </p:grpSpPr>
                <p:pic>
                  <p:nvPicPr>
                    <p:cNvPr id="23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  <a:grayscl/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3076" y="914400"/>
                      <a:ext cx="384014" cy="53420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sp>
                  <p:nvSpPr>
                    <p:cNvPr id="25" name="Content Placeholder 2"/>
                    <p:cNvSpPr txBox="1">
                      <a:spLocks/>
                    </p:cNvSpPr>
                    <p:nvPr/>
                  </p:nvSpPr>
                  <p:spPr>
                    <a:xfrm>
                      <a:off x="-76200" y="1447800"/>
                      <a:ext cx="955076" cy="457200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>
                      <a:normAutofit fontScale="85000" lnSpcReduction="10000"/>
                    </a:bodyPr>
                    <a:lstStyle/>
                    <a:p>
                      <a:pPr algn="ctr">
                        <a:spcBef>
                          <a:spcPct val="20000"/>
                        </a:spcBef>
                        <a:defRPr/>
                      </a:pPr>
                      <a:r>
                        <a:rPr lang="fr-FR" sz="1800" dirty="0">
                          <a:solidFill>
                            <a:srgbClr val="595959"/>
                          </a:solidFill>
                          <a:latin typeface="Yanone Kaffeesatz Light"/>
                          <a:cs typeface="Yanone Kaffeesatz Light"/>
                        </a:rPr>
                        <a:t>STUN Server</a:t>
                      </a:r>
                      <a:r>
                        <a:rPr lang="en-GB" sz="1800" dirty="0">
                          <a:solidFill>
                            <a:srgbClr val="595959"/>
                          </a:solidFill>
                          <a:latin typeface="Yanone Kaffeesatz Light"/>
                          <a:cs typeface="Yanone Kaffeesatz Light"/>
                        </a:rPr>
                        <a:t> </a:t>
                      </a:r>
                      <a:br>
                        <a:rPr lang="en-GB" sz="1800" dirty="0">
                          <a:solidFill>
                            <a:srgbClr val="595959"/>
                          </a:solidFill>
                          <a:latin typeface="Yanone Kaffeesatz Light"/>
                          <a:cs typeface="Yanone Kaffeesatz Light"/>
                        </a:rPr>
                      </a:br>
                      <a:r>
                        <a:rPr lang="en-GB" sz="1800" dirty="0">
                          <a:solidFill>
                            <a:srgbClr val="595959"/>
                          </a:solidFill>
                          <a:latin typeface="Yanone Kaffeesatz Light"/>
                          <a:cs typeface="Yanone Kaffeesatz Light"/>
                        </a:rPr>
                        <a:t> </a:t>
                      </a:r>
                    </a:p>
                  </p:txBody>
                </p:sp>
              </p:grpSp>
              <p:sp>
                <p:nvSpPr>
                  <p:cNvPr id="31" name="Content Placeholder 2"/>
                  <p:cNvSpPr txBox="1">
                    <a:spLocks/>
                  </p:cNvSpPr>
                  <p:nvPr/>
                </p:nvSpPr>
                <p:spPr>
                  <a:xfrm>
                    <a:off x="2331828" y="1447800"/>
                    <a:ext cx="955076" cy="3048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 fontScale="92500" lnSpcReduction="10000"/>
                  </a:bodyPr>
                  <a:lstStyle/>
                  <a:p>
                    <a:pPr algn="ctr">
                      <a:spcBef>
                        <a:spcPct val="20000"/>
                      </a:spcBef>
                      <a:defRPr/>
                    </a:pPr>
                    <a:r>
                      <a:rPr lang="en-GB" sz="1800" dirty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Bob</a:t>
                    </a:r>
                  </a:p>
                </p:txBody>
              </p:sp>
              <p:grpSp>
                <p:nvGrpSpPr>
                  <p:cNvPr id="6" name="Grouper 99"/>
                  <p:cNvGrpSpPr/>
                  <p:nvPr/>
                </p:nvGrpSpPr>
                <p:grpSpPr>
                  <a:xfrm>
                    <a:off x="878876" y="914802"/>
                    <a:ext cx="955076" cy="837798"/>
                    <a:chOff x="955076" y="914802"/>
                    <a:chExt cx="955076" cy="837798"/>
                  </a:xfrm>
                </p:grpSpPr>
                <p:pic>
                  <p:nvPicPr>
                    <p:cNvPr id="21" name="Image 20" descr="mn.emf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duotone>
                        <a:srgbClr val="4F81BD">
                          <a:shade val="45000"/>
                          <a:satMod val="135000"/>
                        </a:srgbClr>
                        <a:prstClr val="white"/>
                      </a:duotone>
                    </a:blip>
                    <a:stretch>
                      <a:fillRect/>
                    </a:stretch>
                  </p:blipFill>
                  <p:spPr>
                    <a:xfrm>
                      <a:off x="1311440" y="914802"/>
                      <a:ext cx="267460" cy="533400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sp>
                  <p:nvSpPr>
                    <p:cNvPr id="32" name="Content Placeholder 2"/>
                    <p:cNvSpPr txBox="1">
                      <a:spLocks/>
                    </p:cNvSpPr>
                    <p:nvPr/>
                  </p:nvSpPr>
                  <p:spPr>
                    <a:xfrm>
                      <a:off x="955076" y="1447800"/>
                      <a:ext cx="955076" cy="304800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>
                      <a:normAutofit fontScale="92500" lnSpcReduction="10000"/>
                    </a:bodyPr>
                    <a:lstStyle/>
                    <a:p>
                      <a:pPr algn="ctr">
                        <a:spcBef>
                          <a:spcPct val="20000"/>
                        </a:spcBef>
                        <a:defRPr/>
                      </a:pPr>
                      <a:r>
                        <a:rPr lang="en-GB" sz="1800" dirty="0">
                          <a:solidFill>
                            <a:srgbClr val="595959"/>
                          </a:solidFill>
                          <a:latin typeface="Yanone Kaffeesatz Light"/>
                          <a:cs typeface="Yanone Kaffeesatz Light"/>
                        </a:rPr>
                        <a:t>Alice</a:t>
                      </a:r>
                    </a:p>
                  </p:txBody>
                </p:sp>
              </p:grpSp>
              <p:grpSp>
                <p:nvGrpSpPr>
                  <p:cNvPr id="7" name="Grouper 49"/>
                  <p:cNvGrpSpPr/>
                  <p:nvPr/>
                </p:nvGrpSpPr>
                <p:grpSpPr>
                  <a:xfrm>
                    <a:off x="269275" y="1981197"/>
                    <a:ext cx="1326045" cy="1134705"/>
                    <a:chOff x="202124" y="3428992"/>
                    <a:chExt cx="4751648" cy="1134705"/>
                  </a:xfrm>
                </p:grpSpPr>
                <p:grpSp>
                  <p:nvGrpSpPr>
                    <p:cNvPr id="8" name="Groupe 14"/>
                    <p:cNvGrpSpPr/>
                    <p:nvPr/>
                  </p:nvGrpSpPr>
                  <p:grpSpPr>
                    <a:xfrm>
                      <a:off x="202124" y="3428992"/>
                      <a:ext cx="4751648" cy="725414"/>
                      <a:chOff x="184996" y="3071810"/>
                      <a:chExt cx="9372360" cy="475172"/>
                    </a:xfrm>
                  </p:grpSpPr>
                  <p:cxnSp>
                    <p:nvCxnSpPr>
                      <p:cNvPr id="45" name="Connecteur droit avec flèche 44"/>
                      <p:cNvCxnSpPr/>
                      <p:nvPr/>
                    </p:nvCxnSpPr>
                    <p:spPr bwMode="auto">
                      <a:xfrm flipH="1">
                        <a:off x="1234042" y="3071810"/>
                        <a:ext cx="6818793" cy="1588"/>
                      </a:xfrm>
                      <a:prstGeom prst="straightConnector1">
                        <a:avLst/>
                      </a:prstGeom>
                      <a:solidFill>
                        <a:schemeClr val="accent1"/>
                      </a:solidFill>
                      <a:ln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arrow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cxnSp>
                  <p:sp>
                    <p:nvSpPr>
                      <p:cNvPr id="46" name="ZoneTexte 45"/>
                      <p:cNvSpPr txBox="1"/>
                      <p:nvPr/>
                    </p:nvSpPr>
                    <p:spPr>
                      <a:xfrm>
                        <a:off x="184996" y="3323017"/>
                        <a:ext cx="9372360" cy="2239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1800" dirty="0">
                            <a:solidFill>
                              <a:srgbClr val="595959"/>
                            </a:solidFill>
                            <a:latin typeface="Yanone Kaffeesatz Light"/>
                            <a:cs typeface="Yanone Kaffeesatz Light"/>
                          </a:rPr>
                          <a:t>disco</a:t>
                        </a:r>
                      </a:p>
                    </p:txBody>
                  </p:sp>
                </p:grpSp>
                <p:cxnSp>
                  <p:nvCxnSpPr>
                    <p:cNvPr id="48" name="Connecteur droit avec flèche 47"/>
                    <p:cNvCxnSpPr/>
                    <p:nvPr/>
                  </p:nvCxnSpPr>
                  <p:spPr bwMode="auto">
                    <a:xfrm flipH="1">
                      <a:off x="733972" y="4561273"/>
                      <a:ext cx="3457027" cy="2424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arrow" w="med" len="med"/>
                      <a:tailEnd type="none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cxnSp>
              </p:grpSp>
            </p:grpSp>
          </p:grpSp>
          <p:grpSp>
            <p:nvGrpSpPr>
              <p:cNvPr id="9" name="Grouper 60"/>
              <p:cNvGrpSpPr/>
              <p:nvPr/>
            </p:nvGrpSpPr>
            <p:grpSpPr>
              <a:xfrm>
                <a:off x="2729310" y="3417700"/>
                <a:ext cx="1238242" cy="1146002"/>
                <a:chOff x="352267" y="3428417"/>
                <a:chExt cx="4707890" cy="1146002"/>
              </a:xfrm>
            </p:grpSpPr>
            <p:grpSp>
              <p:nvGrpSpPr>
                <p:cNvPr id="10" name="Groupe 14"/>
                <p:cNvGrpSpPr/>
                <p:nvPr/>
              </p:nvGrpSpPr>
              <p:grpSpPr>
                <a:xfrm>
                  <a:off x="352267" y="3428417"/>
                  <a:ext cx="4707890" cy="736140"/>
                  <a:chOff x="481142" y="3071810"/>
                  <a:chExt cx="9286053" cy="482257"/>
                </a:xfrm>
              </p:grpSpPr>
              <p:cxnSp>
                <p:nvCxnSpPr>
                  <p:cNvPr id="64" name="Connecteur droit avec flèche 63"/>
                  <p:cNvCxnSpPr/>
                  <p:nvPr/>
                </p:nvCxnSpPr>
                <p:spPr bwMode="auto">
                  <a:xfrm>
                    <a:off x="1234042" y="3071810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65" name="ZoneTexte 64"/>
                  <p:cNvSpPr txBox="1"/>
                  <p:nvPr/>
                </p:nvSpPr>
                <p:spPr>
                  <a:xfrm>
                    <a:off x="481142" y="3330075"/>
                    <a:ext cx="9286053" cy="223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800" dirty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disco</a:t>
                    </a:r>
                  </a:p>
                </p:txBody>
              </p:sp>
            </p:grpSp>
            <p:cxnSp>
              <p:nvCxnSpPr>
                <p:cNvPr id="63" name="Connecteur droit avec flèche 62"/>
                <p:cNvCxnSpPr/>
                <p:nvPr/>
              </p:nvCxnSpPr>
              <p:spPr bwMode="auto">
                <a:xfrm>
                  <a:off x="733972" y="4571995"/>
                  <a:ext cx="3457028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  <p:grpSp>
          <p:nvGrpSpPr>
            <p:cNvPr id="11" name="Grouper 46"/>
            <p:cNvGrpSpPr/>
            <p:nvPr/>
          </p:nvGrpSpPr>
          <p:grpSpPr>
            <a:xfrm>
              <a:off x="1376752" y="2743200"/>
              <a:ext cx="1488476" cy="3442586"/>
              <a:chOff x="1981200" y="2743200"/>
              <a:chExt cx="4953000" cy="3442586"/>
            </a:xfrm>
          </p:grpSpPr>
          <p:sp>
            <p:nvSpPr>
              <p:cNvPr id="53" name="ZoneTexte 52"/>
              <p:cNvSpPr txBox="1"/>
              <p:nvPr/>
            </p:nvSpPr>
            <p:spPr>
              <a:xfrm>
                <a:off x="2438400" y="2743200"/>
                <a:ext cx="3901434" cy="594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offer and candidates</a:t>
                </a:r>
              </a:p>
            </p:txBody>
          </p:sp>
          <p:grpSp>
            <p:nvGrpSpPr>
              <p:cNvPr id="12" name="Grouper 53"/>
              <p:cNvGrpSpPr/>
              <p:nvPr/>
            </p:nvGrpSpPr>
            <p:grpSpPr>
              <a:xfrm>
                <a:off x="1981200" y="4967528"/>
                <a:ext cx="4953000" cy="1218258"/>
                <a:chOff x="733972" y="3225642"/>
                <a:chExt cx="3457030" cy="1218258"/>
              </a:xfrm>
            </p:grpSpPr>
            <p:grpSp>
              <p:nvGrpSpPr>
                <p:cNvPr id="13" name="Groupe 14"/>
                <p:cNvGrpSpPr/>
                <p:nvPr/>
              </p:nvGrpSpPr>
              <p:grpSpPr>
                <a:xfrm>
                  <a:off x="733976" y="3225642"/>
                  <a:ext cx="3457026" cy="1218258"/>
                  <a:chOff x="1234042" y="2938979"/>
                  <a:chExt cx="6818793" cy="798103"/>
                </a:xfrm>
              </p:grpSpPr>
              <p:cxnSp>
                <p:nvCxnSpPr>
                  <p:cNvPr id="57" name="Connecteur droit avec flèche 56"/>
                  <p:cNvCxnSpPr/>
                  <p:nvPr/>
                </p:nvCxnSpPr>
                <p:spPr bwMode="auto">
                  <a:xfrm>
                    <a:off x="1234042" y="2938979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58" name="ZoneTexte 57"/>
                  <p:cNvSpPr txBox="1"/>
                  <p:nvPr/>
                </p:nvSpPr>
                <p:spPr>
                  <a:xfrm>
                    <a:off x="1262411" y="3023863"/>
                    <a:ext cx="6580617" cy="7132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800" dirty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… </a:t>
                    </a:r>
                    <a:br>
                      <a:rPr lang="en-GB" sz="1800" dirty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800" dirty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connectivity checks </a:t>
                    </a:r>
                    <a:br>
                      <a:rPr lang="en-GB" sz="1800" dirty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800" dirty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…</a:t>
                    </a:r>
                  </a:p>
                </p:txBody>
              </p:sp>
            </p:grpSp>
            <p:cxnSp>
              <p:nvCxnSpPr>
                <p:cNvPr id="56" name="Connecteur droit avec flèche 55"/>
                <p:cNvCxnSpPr/>
                <p:nvPr/>
              </p:nvCxnSpPr>
              <p:spPr bwMode="auto">
                <a:xfrm>
                  <a:off x="733972" y="4345816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  <p:cxnSp>
            <p:nvCxnSpPr>
              <p:cNvPr id="59" name="Connecteur droit avec flèche 58"/>
              <p:cNvCxnSpPr/>
              <p:nvPr/>
            </p:nvCxnSpPr>
            <p:spPr bwMode="auto">
              <a:xfrm rot="10800000" flipH="1">
                <a:off x="1981202" y="4714513"/>
                <a:ext cx="4952998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60" name="ZoneTexte 59"/>
              <p:cNvSpPr txBox="1"/>
              <p:nvPr/>
            </p:nvSpPr>
            <p:spPr>
              <a:xfrm>
                <a:off x="2438400" y="4191000"/>
                <a:ext cx="3901434" cy="594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answer and candidates</a:t>
                </a:r>
              </a:p>
            </p:txBody>
          </p:sp>
          <p:cxnSp>
            <p:nvCxnSpPr>
              <p:cNvPr id="51" name="Connecteur droit avec flèche 50"/>
              <p:cNvCxnSpPr/>
              <p:nvPr/>
            </p:nvCxnSpPr>
            <p:spPr bwMode="auto">
              <a:xfrm rot="10800000">
                <a:off x="1981202" y="3266713"/>
                <a:ext cx="4952998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</p:grpSp>
      <p:grpSp>
        <p:nvGrpSpPr>
          <p:cNvPr id="14" name="Grouper 102"/>
          <p:cNvGrpSpPr/>
          <p:nvPr/>
        </p:nvGrpSpPr>
        <p:grpSpPr>
          <a:xfrm>
            <a:off x="4872302" y="588098"/>
            <a:ext cx="5298008" cy="5880983"/>
            <a:chOff x="4414448" y="914400"/>
            <a:chExt cx="4805752" cy="5334000"/>
          </a:xfrm>
        </p:grpSpPr>
        <p:grpSp>
          <p:nvGrpSpPr>
            <p:cNvPr id="15" name="Grouper 48"/>
            <p:cNvGrpSpPr/>
            <p:nvPr/>
          </p:nvGrpSpPr>
          <p:grpSpPr>
            <a:xfrm>
              <a:off x="4414448" y="914400"/>
              <a:ext cx="955076" cy="990600"/>
              <a:chOff x="111724" y="914400"/>
              <a:chExt cx="955076" cy="990600"/>
            </a:xfrm>
          </p:grpSpPr>
          <p:pic>
            <p:nvPicPr>
              <p:cNvPr id="50" name="Picture 6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381000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2" name="Content Placeholder 2"/>
              <p:cNvSpPr txBox="1">
                <a:spLocks/>
              </p:cNvSpPr>
              <p:nvPr/>
            </p:nvSpPr>
            <p:spPr>
              <a:xfrm>
                <a:off x="111724" y="1447800"/>
                <a:ext cx="955076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fr-FR" sz="18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STUN Server</a:t>
                </a:r>
                <a:r>
                  <a:rPr lang="en-GB" sz="18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 </a:t>
                </a:r>
                <a:br>
                  <a:rPr lang="en-GB" sz="18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</a:br>
                <a:r>
                  <a:rPr lang="en-GB" sz="18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 </a:t>
                </a:r>
              </a:p>
            </p:txBody>
          </p:sp>
        </p:grpSp>
        <p:grpSp>
          <p:nvGrpSpPr>
            <p:cNvPr id="16" name="Grouper 53"/>
            <p:cNvGrpSpPr/>
            <p:nvPr/>
          </p:nvGrpSpPr>
          <p:grpSpPr>
            <a:xfrm>
              <a:off x="8265124" y="914400"/>
              <a:ext cx="955076" cy="990600"/>
              <a:chOff x="7960324" y="914400"/>
              <a:chExt cx="955076" cy="990600"/>
            </a:xfrm>
          </p:grpSpPr>
          <p:pic>
            <p:nvPicPr>
              <p:cNvPr id="55" name="Picture 6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grayscl/>
              </a:blip>
              <a:srcRect/>
              <a:stretch>
                <a:fillRect/>
              </a:stretch>
            </p:blipFill>
            <p:spPr bwMode="auto">
              <a:xfrm>
                <a:off x="8226586" y="914400"/>
                <a:ext cx="384014" cy="534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1" name="Content Placeholder 2"/>
              <p:cNvSpPr txBox="1">
                <a:spLocks/>
              </p:cNvSpPr>
              <p:nvPr/>
            </p:nvSpPr>
            <p:spPr>
              <a:xfrm>
                <a:off x="7960324" y="1447800"/>
                <a:ext cx="955076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fr-FR" sz="18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STUN Server</a:t>
                </a:r>
                <a:r>
                  <a:rPr lang="en-GB" sz="18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 </a:t>
                </a:r>
                <a:br>
                  <a:rPr lang="en-GB" sz="18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</a:br>
                <a:r>
                  <a:rPr lang="en-GB" sz="18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 </a:t>
                </a:r>
              </a:p>
            </p:txBody>
          </p:sp>
        </p:grpSp>
        <p:grpSp>
          <p:nvGrpSpPr>
            <p:cNvPr id="17" name="Grouper 61"/>
            <p:cNvGrpSpPr/>
            <p:nvPr/>
          </p:nvGrpSpPr>
          <p:grpSpPr>
            <a:xfrm>
              <a:off x="7157648" y="915917"/>
              <a:ext cx="955076" cy="836683"/>
              <a:chOff x="6436324" y="915917"/>
              <a:chExt cx="955076" cy="836683"/>
            </a:xfrm>
          </p:grpSpPr>
          <p:pic>
            <p:nvPicPr>
              <p:cNvPr id="66" name="Image 65" descr="cn.em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39840" y="915917"/>
                <a:ext cx="547598" cy="53117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8" name="Content Placeholder 2"/>
              <p:cNvSpPr txBox="1">
                <a:spLocks/>
              </p:cNvSpPr>
              <p:nvPr/>
            </p:nvSpPr>
            <p:spPr>
              <a:xfrm>
                <a:off x="6436324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en-GB" sz="18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Bob</a:t>
                </a:r>
              </a:p>
            </p:txBody>
          </p:sp>
        </p:grpSp>
        <p:grpSp>
          <p:nvGrpSpPr>
            <p:cNvPr id="18" name="Grouper 68"/>
            <p:cNvGrpSpPr/>
            <p:nvPr/>
          </p:nvGrpSpPr>
          <p:grpSpPr>
            <a:xfrm>
              <a:off x="5410200" y="914802"/>
              <a:ext cx="955076" cy="837798"/>
              <a:chOff x="1447800" y="914802"/>
              <a:chExt cx="955076" cy="837798"/>
            </a:xfrm>
          </p:grpSpPr>
          <p:pic>
            <p:nvPicPr>
              <p:cNvPr id="70" name="Image 69" descr="mn.emf"/>
              <p:cNvPicPr>
                <a:picLocks noChangeAspect="1"/>
              </p:cNvPicPr>
              <p:nvPr/>
            </p:nvPicPr>
            <p:blipFill>
              <a:blip r:embed="rId4"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804164" y="914802"/>
                <a:ext cx="267460" cy="5334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1" name="Content Placeholder 2"/>
              <p:cNvSpPr txBox="1">
                <a:spLocks/>
              </p:cNvSpPr>
              <p:nvPr/>
            </p:nvSpPr>
            <p:spPr>
              <a:xfrm>
                <a:off x="1447800" y="1447800"/>
                <a:ext cx="955076" cy="30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en-GB" sz="18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rPr>
                  <a:t>Alice</a:t>
                </a:r>
              </a:p>
            </p:txBody>
          </p:sp>
        </p:grpSp>
        <p:cxnSp>
          <p:nvCxnSpPr>
            <p:cNvPr id="72" name="Connecteur droit 71"/>
            <p:cNvCxnSpPr/>
            <p:nvPr/>
          </p:nvCxnSpPr>
          <p:spPr bwMode="auto">
            <a:xfrm rot="5400000" flipH="1" flipV="1">
              <a:off x="3738743" y="4118155"/>
              <a:ext cx="4258902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9" name="Grouper 101"/>
            <p:cNvGrpSpPr/>
            <p:nvPr/>
          </p:nvGrpSpPr>
          <p:grpSpPr>
            <a:xfrm>
              <a:off x="4802762" y="1989498"/>
              <a:ext cx="1176362" cy="4258902"/>
              <a:chOff x="4802762" y="1989498"/>
              <a:chExt cx="1176362" cy="4258902"/>
            </a:xfrm>
          </p:grpSpPr>
          <p:cxnSp>
            <p:nvCxnSpPr>
              <p:cNvPr id="74" name="Connecteur droit 73"/>
              <p:cNvCxnSpPr/>
              <p:nvPr/>
            </p:nvCxnSpPr>
            <p:spPr bwMode="auto">
              <a:xfrm rot="5400000" flipH="1" flipV="1">
                <a:off x="2778832" y="4118355"/>
                <a:ext cx="4258902" cy="118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0" name="Grouper 49"/>
              <p:cNvGrpSpPr/>
              <p:nvPr/>
            </p:nvGrpSpPr>
            <p:grpSpPr>
              <a:xfrm>
                <a:off x="4802762" y="2065125"/>
                <a:ext cx="1176362" cy="1135275"/>
                <a:chOff x="359452" y="3428422"/>
                <a:chExt cx="4198822" cy="1135275"/>
              </a:xfrm>
            </p:grpSpPr>
            <p:grpSp>
              <p:nvGrpSpPr>
                <p:cNvPr id="24" name="Groupe 14"/>
                <p:cNvGrpSpPr/>
                <p:nvPr/>
              </p:nvGrpSpPr>
              <p:grpSpPr>
                <a:xfrm>
                  <a:off x="359452" y="3428422"/>
                  <a:ext cx="4198822" cy="725367"/>
                  <a:chOff x="495315" y="3071810"/>
                  <a:chExt cx="8281943" cy="475199"/>
                </a:xfrm>
              </p:grpSpPr>
              <p:cxnSp>
                <p:nvCxnSpPr>
                  <p:cNvPr id="78" name="Connecteur droit avec flèche 77"/>
                  <p:cNvCxnSpPr/>
                  <p:nvPr/>
                </p:nvCxnSpPr>
                <p:spPr bwMode="auto">
                  <a:xfrm flipH="1">
                    <a:off x="1234042" y="3071810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79" name="ZoneTexte 78"/>
                  <p:cNvSpPr txBox="1"/>
                  <p:nvPr/>
                </p:nvSpPr>
                <p:spPr>
                  <a:xfrm>
                    <a:off x="495315" y="3323017"/>
                    <a:ext cx="8281943" cy="2239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800" dirty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disco</a:t>
                    </a:r>
                  </a:p>
                </p:txBody>
              </p:sp>
            </p:grpSp>
            <p:cxnSp>
              <p:nvCxnSpPr>
                <p:cNvPr id="77" name="Connecteur droit avec flèche 76"/>
                <p:cNvCxnSpPr/>
                <p:nvPr/>
              </p:nvCxnSpPr>
              <p:spPr bwMode="auto">
                <a:xfrm flipH="1">
                  <a:off x="733972" y="4561273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  <p:cxnSp>
          <p:nvCxnSpPr>
            <p:cNvPr id="81" name="Connecteur droit 80"/>
            <p:cNvCxnSpPr/>
            <p:nvPr/>
          </p:nvCxnSpPr>
          <p:spPr bwMode="auto">
            <a:xfrm rot="5400000" flipH="1" flipV="1">
              <a:off x="5526628" y="4118393"/>
              <a:ext cx="4258902" cy="11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Connecteur droit 81"/>
            <p:cNvCxnSpPr/>
            <p:nvPr/>
          </p:nvCxnSpPr>
          <p:spPr bwMode="auto">
            <a:xfrm rot="5400000" flipH="1" flipV="1">
              <a:off x="6592317" y="4118393"/>
              <a:ext cx="4258902" cy="111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6" name="Grouper 60"/>
            <p:cNvGrpSpPr/>
            <p:nvPr/>
          </p:nvGrpSpPr>
          <p:grpSpPr>
            <a:xfrm>
              <a:off x="7499019" y="2054405"/>
              <a:ext cx="1299503" cy="1145995"/>
              <a:chOff x="200116" y="3428424"/>
              <a:chExt cx="4432754" cy="1145995"/>
            </a:xfrm>
          </p:grpSpPr>
          <p:grpSp>
            <p:nvGrpSpPr>
              <p:cNvPr id="27" name="Groupe 14"/>
              <p:cNvGrpSpPr/>
              <p:nvPr/>
            </p:nvGrpSpPr>
            <p:grpSpPr>
              <a:xfrm>
                <a:off x="200116" y="3428424"/>
                <a:ext cx="4432754" cy="736141"/>
                <a:chOff x="181033" y="3071810"/>
                <a:chExt cx="8743363" cy="482257"/>
              </a:xfrm>
            </p:grpSpPr>
            <p:cxnSp>
              <p:nvCxnSpPr>
                <p:cNvPr id="86" name="Connecteur droit avec flèche 85"/>
                <p:cNvCxnSpPr/>
                <p:nvPr/>
              </p:nvCxnSpPr>
              <p:spPr bwMode="auto">
                <a:xfrm>
                  <a:off x="1234042" y="3071810"/>
                  <a:ext cx="6818793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  <p:sp>
              <p:nvSpPr>
                <p:cNvPr id="87" name="ZoneTexte 86"/>
                <p:cNvSpPr txBox="1"/>
                <p:nvPr/>
              </p:nvSpPr>
              <p:spPr>
                <a:xfrm>
                  <a:off x="181033" y="3330075"/>
                  <a:ext cx="8743363" cy="223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800" dirty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disco</a:t>
                  </a:r>
                </a:p>
              </p:txBody>
            </p:sp>
          </p:grpSp>
          <p:cxnSp>
            <p:nvCxnSpPr>
              <p:cNvPr id="85" name="Connecteur droit avec flèche 84"/>
              <p:cNvCxnSpPr/>
              <p:nvPr/>
            </p:nvCxnSpPr>
            <p:spPr bwMode="auto">
              <a:xfrm>
                <a:off x="733972" y="4571995"/>
                <a:ext cx="3457028" cy="24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grpSp>
          <p:nvGrpSpPr>
            <p:cNvPr id="29" name="Grouper 87"/>
            <p:cNvGrpSpPr/>
            <p:nvPr/>
          </p:nvGrpSpPr>
          <p:grpSpPr>
            <a:xfrm>
              <a:off x="5625788" y="2000210"/>
              <a:ext cx="2258336" cy="1970412"/>
              <a:chOff x="1197989" y="2000210"/>
              <a:chExt cx="6382255" cy="1970412"/>
            </a:xfrm>
          </p:grpSpPr>
          <p:grpSp>
            <p:nvGrpSpPr>
              <p:cNvPr id="33" name="Grouper 49"/>
              <p:cNvGrpSpPr/>
              <p:nvPr/>
            </p:nvGrpSpPr>
            <p:grpSpPr>
              <a:xfrm>
                <a:off x="1197989" y="2000210"/>
                <a:ext cx="6382255" cy="646088"/>
                <a:chOff x="1197989" y="2934563"/>
                <a:chExt cx="6382255" cy="646088"/>
              </a:xfrm>
            </p:grpSpPr>
            <p:sp>
              <p:nvSpPr>
                <p:cNvPr id="96" name="ZoneTexte 95"/>
                <p:cNvSpPr txBox="1"/>
                <p:nvPr/>
              </p:nvSpPr>
              <p:spPr>
                <a:xfrm>
                  <a:off x="1197989" y="2971155"/>
                  <a:ext cx="6382255" cy="6094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800" dirty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O/A with host </a:t>
                  </a:r>
                  <a:br>
                    <a:rPr lang="en-GB" sz="1800" dirty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</a:br>
                  <a:r>
                    <a:rPr lang="en-GB" sz="1800" dirty="0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or no </a:t>
                  </a:r>
                  <a:r>
                    <a:rPr lang="en-GB" sz="1800" dirty="0" err="1">
                      <a:solidFill>
                        <a:srgbClr val="595959"/>
                      </a:solidFill>
                      <a:latin typeface="Yanone Kaffeesatz Light"/>
                      <a:cs typeface="Yanone Kaffeesatz Light"/>
                    </a:rPr>
                    <a:t>cands</a:t>
                  </a:r>
                  <a:endParaRPr lang="en-GB" sz="1800" dirty="0">
                    <a:solidFill>
                      <a:srgbClr val="595959"/>
                    </a:solidFill>
                    <a:latin typeface="Yanone Kaffeesatz Light"/>
                    <a:cs typeface="Yanone Kaffeesatz Light"/>
                  </a:endParaRPr>
                </a:p>
              </p:txBody>
            </p:sp>
            <p:cxnSp>
              <p:nvCxnSpPr>
                <p:cNvPr id="97" name="Connecteur droit avec flèche 96"/>
                <p:cNvCxnSpPr/>
                <p:nvPr/>
              </p:nvCxnSpPr>
              <p:spPr bwMode="auto">
                <a:xfrm rot="10800000">
                  <a:off x="1981202" y="2934563"/>
                  <a:ext cx="4952998" cy="158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  <p:cxnSp>
            <p:nvCxnSpPr>
              <p:cNvPr id="90" name="Connecteur droit avec flèche 89"/>
              <p:cNvCxnSpPr/>
              <p:nvPr/>
            </p:nvCxnSpPr>
            <p:spPr bwMode="auto">
              <a:xfrm rot="10800000" flipH="1">
                <a:off x="1981200" y="2665412"/>
                <a:ext cx="4952998" cy="158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grpSp>
            <p:nvGrpSpPr>
              <p:cNvPr id="34" name="Grouper 53"/>
              <p:cNvGrpSpPr/>
              <p:nvPr/>
            </p:nvGrpSpPr>
            <p:grpSpPr>
              <a:xfrm>
                <a:off x="1418718" y="2870555"/>
                <a:ext cx="5946177" cy="1100067"/>
                <a:chOff x="341378" y="3202833"/>
                <a:chExt cx="4150235" cy="1100067"/>
              </a:xfrm>
            </p:grpSpPr>
            <p:grpSp>
              <p:nvGrpSpPr>
                <p:cNvPr id="36" name="Groupe 14"/>
                <p:cNvGrpSpPr/>
                <p:nvPr/>
              </p:nvGrpSpPr>
              <p:grpSpPr>
                <a:xfrm>
                  <a:off x="341378" y="3202833"/>
                  <a:ext cx="4150235" cy="1100067"/>
                  <a:chOff x="459665" y="2924025"/>
                  <a:chExt cx="8186109" cy="720671"/>
                </a:xfrm>
              </p:grpSpPr>
              <p:cxnSp>
                <p:nvCxnSpPr>
                  <p:cNvPr id="94" name="Connecteur droit avec flèche 93"/>
                  <p:cNvCxnSpPr/>
                  <p:nvPr/>
                </p:nvCxnSpPr>
                <p:spPr bwMode="auto">
                  <a:xfrm>
                    <a:off x="1234042" y="2938843"/>
                    <a:ext cx="6818793" cy="158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cxnSp>
              <p:sp>
                <p:nvSpPr>
                  <p:cNvPr id="95" name="ZoneTexte 94"/>
                  <p:cNvSpPr txBox="1"/>
                  <p:nvPr/>
                </p:nvSpPr>
                <p:spPr>
                  <a:xfrm>
                    <a:off x="459665" y="2924025"/>
                    <a:ext cx="8186109" cy="7206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800" dirty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… </a:t>
                    </a:r>
                    <a:br>
                      <a:rPr lang="en-GB" sz="1800" dirty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800" dirty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more </a:t>
                    </a:r>
                    <a:r>
                      <a:rPr lang="en-GB" sz="1800" dirty="0" err="1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cands</a:t>
                    </a:r>
                    <a:r>
                      <a:rPr lang="en-GB" sz="1800" dirty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  &amp;</a:t>
                    </a:r>
                    <a:br>
                      <a:rPr lang="en-GB" sz="1800" dirty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800" dirty="0" err="1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conn</a:t>
                    </a:r>
                    <a:r>
                      <a:rPr lang="en-GB" sz="1800" dirty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 checks </a:t>
                    </a:r>
                    <a:br>
                      <a:rPr lang="en-GB" sz="1800" dirty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</a:br>
                    <a:r>
                      <a:rPr lang="en-GB" sz="1800" dirty="0">
                        <a:solidFill>
                          <a:srgbClr val="595959"/>
                        </a:solidFill>
                        <a:latin typeface="Yanone Kaffeesatz Light"/>
                        <a:cs typeface="Yanone Kaffeesatz Light"/>
                      </a:rPr>
                      <a:t>…</a:t>
                    </a:r>
                  </a:p>
                </p:txBody>
              </p:sp>
            </p:grpSp>
            <p:cxnSp>
              <p:nvCxnSpPr>
                <p:cNvPr id="93" name="Connecteur droit avec flèche 92"/>
                <p:cNvCxnSpPr/>
                <p:nvPr/>
              </p:nvCxnSpPr>
              <p:spPr bwMode="auto">
                <a:xfrm>
                  <a:off x="733972" y="4213822"/>
                  <a:ext cx="3457027" cy="242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none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cxnSp>
          </p:grpSp>
        </p:grpSp>
      </p:grpSp>
      <p:sp>
        <p:nvSpPr>
          <p:cNvPr id="101" name="Content Placeholder 2"/>
          <p:cNvSpPr txBox="1">
            <a:spLocks/>
          </p:cNvSpPr>
          <p:nvPr/>
        </p:nvSpPr>
        <p:spPr>
          <a:xfrm>
            <a:off x="5460342" y="6553095"/>
            <a:ext cx="4284265" cy="588098"/>
          </a:xfrm>
          <a:prstGeom prst="rect">
            <a:avLst/>
          </a:prstGeom>
          <a:noFill/>
        </p:spPr>
        <p:txBody>
          <a:bodyPr vert="horz" lIns="100784" tIns="50391" rIns="100784" bIns="50391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GB" sz="2700" dirty="0">
                <a:solidFill>
                  <a:srgbClr val="595959"/>
                </a:solidFill>
                <a:latin typeface="Yanone Kaffeesatz Light"/>
                <a:cs typeface="Yanone Kaffeesatz Light"/>
              </a:rPr>
              <a:t>Trickle ICE</a:t>
            </a:r>
          </a:p>
        </p:txBody>
      </p:sp>
      <p:sp>
        <p:nvSpPr>
          <p:cNvPr id="38" name="Foliennummernplatzhalter 3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211512" y="7008171"/>
            <a:ext cx="3657602" cy="402567"/>
          </a:xfrm>
        </p:spPr>
        <p:txBody>
          <a:bodyPr/>
          <a:lstStyle/>
          <a:p>
            <a:r>
              <a:rPr lang="fr-FR" smtClean="0"/>
              <a:t>draft-ietf-mmusic-trickle-ice/-trickle-ice-sip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211512" y="7008171"/>
            <a:ext cx="3657602" cy="402567"/>
          </a:xfrm>
        </p:spPr>
        <p:txBody>
          <a:bodyPr/>
          <a:lstStyle/>
          <a:p>
            <a:r>
              <a:rPr lang="fr-FR" smtClean="0"/>
              <a:t>draft-ietf-mmusic-trickle-ice/-trickle-ice-sip</a:t>
            </a:r>
            <a:endParaRPr lang="en-US" dirty="0" smtClean="0"/>
          </a:p>
        </p:txBody>
      </p:sp>
      <p:grpSp>
        <p:nvGrpSpPr>
          <p:cNvPr id="19" name="Grouper 18"/>
          <p:cNvGrpSpPr/>
          <p:nvPr/>
        </p:nvGrpSpPr>
        <p:grpSpPr>
          <a:xfrm>
            <a:off x="620713" y="2028032"/>
            <a:ext cx="9072563" cy="2329125"/>
            <a:chOff x="1428089" y="4599"/>
            <a:chExt cx="9072563" cy="2329125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1428090" y="765092"/>
              <a:ext cx="9072562" cy="840140"/>
            </a:xfrm>
            <a:prstGeom prst="rect">
              <a:avLst/>
            </a:prstGeom>
          </p:spPr>
          <p:txBody>
            <a:bodyPr vert="horz" lIns="100793" tIns="50395" rIns="100793" bIns="50395" rtlCol="0">
              <a:noAutofit/>
            </a:bodyPr>
            <a:lstStyle/>
            <a:p>
              <a:pPr marL="377942" indent="-377942" algn="ctr">
                <a:spcBef>
                  <a:spcPct val="20000"/>
                </a:spcBef>
              </a:pPr>
              <a:r>
                <a:rPr lang="fr-FR" sz="5250" b="1" dirty="0" smtClean="0">
                  <a:solidFill>
                    <a:schemeClr val="bg1">
                      <a:lumMod val="50000"/>
                    </a:schemeClr>
                  </a:solidFill>
                  <a:latin typeface="Yanone Kaffeesatz Light"/>
                  <a:cs typeface="Yanone Kaffeesatz Light"/>
                </a:rPr>
                <a:t>Emil Ivov, Eric </a:t>
              </a:r>
              <a:r>
                <a:rPr lang="fr-FR" sz="5250" b="1" dirty="0" err="1" smtClean="0">
                  <a:solidFill>
                    <a:schemeClr val="bg1">
                      <a:lumMod val="50000"/>
                    </a:schemeClr>
                  </a:solidFill>
                  <a:latin typeface="Yanone Kaffeesatz Light"/>
                  <a:cs typeface="Yanone Kaffeesatz Light"/>
                </a:rPr>
                <a:t>Rescorla</a:t>
              </a:r>
              <a:r>
                <a:rPr lang="fr-FR" sz="5250" b="1" dirty="0" smtClean="0">
                  <a:solidFill>
                    <a:schemeClr val="bg1">
                      <a:lumMod val="50000"/>
                    </a:schemeClr>
                  </a:solidFill>
                  <a:latin typeface="Yanone Kaffeesatz Light"/>
                  <a:cs typeface="Yanone Kaffeesatz Light"/>
                </a:rPr>
                <a:t>, Justin </a:t>
              </a:r>
              <a:r>
                <a:rPr lang="fr-FR" sz="5250" b="1" dirty="0" err="1" smtClean="0">
                  <a:solidFill>
                    <a:schemeClr val="bg1">
                      <a:lumMod val="50000"/>
                    </a:schemeClr>
                  </a:solidFill>
                  <a:latin typeface="Yanone Kaffeesatz Light"/>
                  <a:cs typeface="Yanone Kaffeesatz Light"/>
                </a:rPr>
                <a:t>Uberti</a:t>
              </a:r>
              <a:endParaRPr lang="fr-FR" sz="525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28089" y="4599"/>
              <a:ext cx="8988557" cy="1104545"/>
            </a:xfrm>
            <a:prstGeom prst="rect">
              <a:avLst/>
            </a:prstGeom>
          </p:spPr>
          <p:txBody>
            <a:bodyPr wrap="square" lIns="100802" tIns="50400" rIns="100802" bIns="50400">
              <a:spAutoFit/>
            </a:bodyPr>
            <a:lstStyle/>
            <a:p>
              <a:pPr algn="ctr"/>
              <a:r>
                <a:rPr lang="fr-FR" sz="6300" dirty="0" smtClean="0">
                  <a:solidFill>
                    <a:srgbClr val="FF6666"/>
                  </a:solidFill>
                  <a:latin typeface="Yanone Kaffeesatz Light"/>
                  <a:cs typeface="Yanone Kaffeesatz Light"/>
                </a:rPr>
                <a:t>draft-ietf-mmusic-trickle-ice</a:t>
              </a:r>
              <a:endParaRPr lang="en-GB" sz="6300" b="1" dirty="0" smtClean="0">
                <a:solidFill>
                  <a:srgbClr val="FF0000"/>
                </a:solidFill>
                <a:latin typeface="Yanone Kaffeesatz Light"/>
                <a:cs typeface="Yanone Kaffeesatz Light"/>
              </a:endParaRPr>
            </a:p>
          </p:txBody>
        </p:sp>
        <p:grpSp>
          <p:nvGrpSpPr>
            <p:cNvPr id="16" name="Grouper 12"/>
            <p:cNvGrpSpPr/>
            <p:nvPr/>
          </p:nvGrpSpPr>
          <p:grpSpPr>
            <a:xfrm>
              <a:off x="2352147" y="1661612"/>
              <a:ext cx="7224448" cy="672112"/>
              <a:chOff x="1905000" y="2057400"/>
              <a:chExt cx="7010400" cy="6096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905000" y="2057400"/>
                <a:ext cx="7010400" cy="609600"/>
              </a:xfrm>
              <a:prstGeom prst="rect">
                <a:avLst/>
              </a:prstGeom>
              <a:solidFill>
                <a:srgbClr val="4BBCEE"/>
              </a:solidFill>
              <a:ln>
                <a:solidFill>
                  <a:srgbClr val="4BBCE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100" b="1" dirty="0" smtClean="0">
                    <a:latin typeface="Yanone Kaffeesatz Bold"/>
                    <a:cs typeface="Yanone Kaffeesatz Bold"/>
                  </a:rPr>
                  <a:t>95%</a:t>
                </a:r>
                <a:endParaRPr lang="en-GB" sz="3100" b="1" dirty="0">
                  <a:latin typeface="Yanone Kaffeesatz Bold"/>
                  <a:cs typeface="Yanone Kaffeesatz Bold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8358520" y="2057400"/>
                <a:ext cx="556880" cy="609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100" b="1" dirty="0">
                  <a:solidFill>
                    <a:schemeClr val="bg1"/>
                  </a:solidFill>
                  <a:latin typeface="Yanone Kaffeesatz Bold"/>
                  <a:cs typeface="Yanone Kaffeesatz Bold"/>
                </a:endParaRPr>
              </a:p>
            </p:txBody>
          </p:sp>
        </p:grpSp>
      </p:grpSp>
      <p:sp>
        <p:nvSpPr>
          <p:cNvPr id="20" name="Content Placeholder 2"/>
          <p:cNvSpPr txBox="1">
            <a:spLocks/>
          </p:cNvSpPr>
          <p:nvPr/>
        </p:nvSpPr>
        <p:spPr>
          <a:xfrm>
            <a:off x="620712" y="4312091"/>
            <a:ext cx="9072562" cy="840140"/>
          </a:xfrm>
          <a:prstGeom prst="rect">
            <a:avLst/>
          </a:prstGeom>
        </p:spPr>
        <p:txBody>
          <a:bodyPr vert="horz" lIns="100793" tIns="50395" rIns="100793" bIns="50395" rtlCol="0">
            <a:noAutofit/>
          </a:bodyPr>
          <a:lstStyle/>
          <a:p>
            <a:pPr marL="377942" indent="-377942" algn="ctr">
              <a:spcBef>
                <a:spcPct val="20000"/>
              </a:spcBef>
            </a:pPr>
            <a:r>
              <a:rPr lang="fr-FR" sz="3850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Thanks</a:t>
            </a:r>
            <a:r>
              <a:rPr lang="fr-FR" sz="3850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: </a:t>
            </a:r>
            <a:r>
              <a:rPr lang="fr-FR" sz="3850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Rajmohan</a:t>
            </a:r>
            <a:r>
              <a:rPr lang="fr-FR" sz="3850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 </a:t>
            </a:r>
            <a:r>
              <a:rPr lang="fr-FR" sz="3850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Banavi</a:t>
            </a:r>
            <a:r>
              <a:rPr lang="fr-FR" sz="3850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 &amp; Peter </a:t>
            </a:r>
            <a:r>
              <a:rPr lang="fr-FR" sz="3850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Saint-Andre</a:t>
            </a:r>
            <a:endParaRPr lang="fr-FR" sz="3850" dirty="0" smtClean="0">
              <a:solidFill>
                <a:schemeClr val="bg1">
                  <a:lumMod val="50000"/>
                </a:schemeClr>
              </a:solidFill>
              <a:latin typeface="Yanone Kaffeesatz Light"/>
              <a:cs typeface="Yanone Kaffeesatz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15912" y="2432869"/>
            <a:ext cx="5791200" cy="2671700"/>
          </a:xfrm>
          <a:prstGeom prst="rect">
            <a:avLst/>
          </a:prstGeom>
          <a:solidFill>
            <a:schemeClr val="bg1"/>
          </a:solidFill>
        </p:spPr>
        <p:txBody>
          <a:bodyPr wrap="square" lIns="100784" tIns="50391" rIns="100784" bIns="50391">
            <a:spAutoFit/>
          </a:bodyPr>
          <a:lstStyle/>
          <a:p>
            <a:r>
              <a:rPr lang="fr-FR" sz="2800" b="1" dirty="0" smtClean="0">
                <a:latin typeface="Courier New"/>
                <a:cs typeface="Courier New"/>
              </a:rPr>
              <a:t>c=IN IP6 ::</a:t>
            </a:r>
          </a:p>
          <a:p>
            <a:r>
              <a:rPr lang="fr-FR" sz="2800" dirty="0" smtClean="0">
                <a:latin typeface="Courier New"/>
                <a:cs typeface="Courier New"/>
              </a:rPr>
              <a:t>a=</a:t>
            </a:r>
            <a:r>
              <a:rPr lang="fr-FR" sz="2800" dirty="0" err="1" smtClean="0">
                <a:latin typeface="Courier New"/>
                <a:cs typeface="Courier New"/>
              </a:rPr>
              <a:t>ice-options:trickle</a:t>
            </a:r>
            <a:endParaRPr lang="fr-FR" sz="2800" dirty="0" smtClean="0">
              <a:latin typeface="Courier New"/>
              <a:cs typeface="Courier New"/>
            </a:endParaRPr>
          </a:p>
          <a:p>
            <a:r>
              <a:rPr lang="fr-FR" sz="2800" dirty="0" smtClean="0">
                <a:latin typeface="Courier New"/>
                <a:cs typeface="Courier New"/>
              </a:rPr>
              <a:t>a=ice-pwd:asd88fgpdd7</a:t>
            </a:r>
          </a:p>
          <a:p>
            <a:r>
              <a:rPr lang="fr-FR" sz="2800" dirty="0" smtClean="0">
                <a:latin typeface="Courier New"/>
                <a:cs typeface="Courier New"/>
              </a:rPr>
              <a:t>a=ice-ufrag:8hhY</a:t>
            </a:r>
          </a:p>
          <a:p>
            <a:endParaRPr lang="fr-FR" sz="2800" dirty="0" smtClean="0">
              <a:latin typeface="Courier New"/>
              <a:cs typeface="Courier New"/>
            </a:endParaRPr>
          </a:p>
          <a:p>
            <a:endParaRPr lang="en-GB" sz="2800" dirty="0">
              <a:latin typeface="Courier New"/>
              <a:cs typeface="Courier New"/>
            </a:endParaRP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1540186" y="-111644"/>
            <a:ext cx="7084260" cy="809652"/>
          </a:xfrm>
          <a:prstGeom prst="rect">
            <a:avLst/>
          </a:prstGeom>
        </p:spPr>
        <p:txBody>
          <a:bodyPr wrap="square" lIns="100784" tIns="50391" rIns="100784" bIns="50391">
            <a:spAutoFit/>
          </a:bodyPr>
          <a:lstStyle/>
          <a:p>
            <a:pPr algn="ctr"/>
            <a:r>
              <a:rPr lang="fr-FR" sz="4600" b="1" dirty="0" err="1">
                <a:solidFill>
                  <a:srgbClr val="7F7F7F"/>
                </a:solidFill>
                <a:latin typeface="Yanone Kaffeesatz Light"/>
                <a:cs typeface="Yanone Kaffeesatz Light"/>
              </a:rPr>
              <a:t>there</a:t>
            </a:r>
            <a:r>
              <a:rPr lang="fr-FR" sz="46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600" b="1" dirty="0" err="1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is</a:t>
            </a:r>
            <a:r>
              <a:rPr lang="fr-FR" sz="4600" b="1" dirty="0" smtClean="0">
                <a:solidFill>
                  <a:srgbClr val="7F7F7F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4600" b="1" dirty="0" err="1">
                <a:solidFill>
                  <a:srgbClr val="7F7F7F"/>
                </a:solidFill>
                <a:latin typeface="Yanone Kaffeesatz Light"/>
                <a:cs typeface="Yanone Kaffeesatz Light"/>
              </a:rPr>
              <a:t>this</a:t>
            </a:r>
            <a:r>
              <a:rPr lang="fr-FR" sz="4600" b="1" dirty="0">
                <a:solidFill>
                  <a:srgbClr val="7F7F7F"/>
                </a:solidFill>
                <a:latin typeface="Yanone Kaffeesatz Light"/>
                <a:cs typeface="Yanone Kaffeesatz Light"/>
              </a:rPr>
              <a:t> one issue:</a:t>
            </a:r>
            <a:endParaRPr lang="en-GB" sz="4600" b="1" dirty="0">
              <a:solidFill>
                <a:srgbClr val="7F7F7F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4811712" y="2104231"/>
            <a:ext cx="5181600" cy="3333420"/>
          </a:xfrm>
          <a:prstGeom prst="rect">
            <a:avLst/>
          </a:prstGeom>
        </p:spPr>
        <p:txBody>
          <a:bodyPr wrap="square" lIns="100784" tIns="50391" rIns="100784" bIns="50391">
            <a:spAutoFit/>
          </a:bodyPr>
          <a:lstStyle/>
          <a:p>
            <a:pPr algn="ctr"/>
            <a:r>
              <a:rPr lang="fr-FR" sz="6600" b="1" dirty="0" err="1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using</a:t>
            </a:r>
            <a:r>
              <a:rPr lang="fr-FR" sz="6600" b="1" dirty="0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 IP6 :: </a:t>
            </a:r>
            <a:r>
              <a:rPr lang="fr-FR" sz="6600" b="1" dirty="0" err="1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seems</a:t>
            </a:r>
            <a:r>
              <a:rPr lang="fr-FR" sz="6600" b="1" dirty="0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 </a:t>
            </a:r>
          </a:p>
          <a:p>
            <a:pPr algn="ctr"/>
            <a:r>
              <a:rPr lang="fr-FR" sz="8000" b="1" dirty="0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to </a:t>
            </a:r>
            <a:r>
              <a:rPr lang="fr-FR" sz="8000" b="1" dirty="0" err="1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wreak</a:t>
            </a:r>
            <a:r>
              <a:rPr lang="fr-FR" sz="8000" b="1" dirty="0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 </a:t>
            </a:r>
            <a:r>
              <a:rPr lang="fr-FR" sz="8000" b="1" dirty="0" err="1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havoc</a:t>
            </a:r>
            <a:endParaRPr lang="fr-FR" sz="8000" b="1" dirty="0" smtClean="0">
              <a:solidFill>
                <a:srgbClr val="FF6469"/>
              </a:solidFill>
              <a:latin typeface="Yanone Kaffeesatz Light"/>
              <a:cs typeface="Yanone Kaffeesatz Light"/>
            </a:endParaRPr>
          </a:p>
          <a:p>
            <a:pPr algn="ctr"/>
            <a:r>
              <a:rPr lang="fr-FR" sz="6600" b="1" dirty="0" smtClean="0">
                <a:solidFill>
                  <a:srgbClr val="FF6469"/>
                </a:solidFill>
                <a:latin typeface="Yanone Kaffeesatz Light"/>
                <a:cs typeface="Yanone Kaffeesatz Light"/>
              </a:rPr>
              <a:t> </a:t>
            </a:r>
            <a:endParaRPr lang="en-GB" sz="6600" b="1" dirty="0">
              <a:solidFill>
                <a:srgbClr val="FF6469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3135312" y="7008171"/>
            <a:ext cx="3501100" cy="402567"/>
          </a:xfrm>
        </p:spPr>
        <p:txBody>
          <a:bodyPr/>
          <a:lstStyle/>
          <a:p>
            <a:r>
              <a:rPr lang="fr-FR" dirty="0" err="1" smtClean="0"/>
              <a:t>draft-ietf-mmusic-trickle-ice/-trickle-ice-sip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 txBox="1">
            <a:spLocks/>
          </p:cNvSpPr>
          <p:nvPr/>
        </p:nvSpPr>
        <p:spPr>
          <a:xfrm>
            <a:off x="1382712" y="4116691"/>
            <a:ext cx="7832374" cy="840140"/>
          </a:xfrm>
          <a:prstGeom prst="rect">
            <a:avLst/>
          </a:prstGeom>
        </p:spPr>
        <p:txBody>
          <a:bodyPr vert="horz" lIns="100784" tIns="50391" rIns="100784" bIns="50391" rtlCol="0">
            <a:noAutofit/>
          </a:bodyPr>
          <a:lstStyle/>
          <a:p>
            <a:pPr marL="377942" indent="-377942" algn="ctr">
              <a:spcBef>
                <a:spcPct val="20000"/>
              </a:spcBef>
            </a:pPr>
            <a:r>
              <a:rPr lang="en-US" sz="3700" b="1" dirty="0" smtClean="0">
                <a:solidFill>
                  <a:schemeClr val="accent2">
                    <a:lumMod val="75000"/>
                  </a:schemeClr>
                </a:solidFill>
                <a:latin typeface="Yanone Kaffeesatz Light"/>
                <a:cs typeface="Yanone Kaffeesatz Light"/>
              </a:rPr>
              <a:t>Mostly done. How about a working group last call?</a:t>
            </a:r>
            <a:endParaRPr lang="fr-FR" sz="3700" b="1" dirty="0">
              <a:solidFill>
                <a:srgbClr val="D79EC2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688170" y="4116691"/>
            <a:ext cx="9072562" cy="840140"/>
          </a:xfrm>
          <a:prstGeom prst="rect">
            <a:avLst/>
          </a:prstGeom>
        </p:spPr>
        <p:txBody>
          <a:bodyPr vert="horz" lIns="100784" tIns="50391" rIns="100784" bIns="50391" rtlCol="0">
            <a:noAutofit/>
          </a:bodyPr>
          <a:lstStyle/>
          <a:p>
            <a:pPr marL="377942" indent="-377942" algn="ctr">
              <a:spcBef>
                <a:spcPct val="20000"/>
              </a:spcBef>
            </a:pPr>
            <a:endParaRPr lang="fr-FR" sz="5700" b="1" dirty="0">
              <a:solidFill>
                <a:srgbClr val="D79EC2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211512" y="7008171"/>
            <a:ext cx="3657602" cy="402567"/>
          </a:xfrm>
        </p:spPr>
        <p:txBody>
          <a:bodyPr/>
          <a:lstStyle/>
          <a:p>
            <a:r>
              <a:rPr lang="fr-FR" smtClean="0"/>
              <a:t>draft-ietf-mmusic-trickle-ice/-trickle-ice-sip</a:t>
            </a:r>
            <a:endParaRPr lang="en-US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68351" y="2364400"/>
            <a:ext cx="9072562" cy="84014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fr-FR" sz="53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Emil Ivov, Eric </a:t>
            </a:r>
            <a:r>
              <a:rPr lang="fr-FR" sz="53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Rescorla</a:t>
            </a:r>
            <a:r>
              <a:rPr lang="fr-FR" sz="5300" b="1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, Justin </a:t>
            </a:r>
            <a:r>
              <a:rPr lang="fr-FR" sz="5300" b="1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Uberti</a:t>
            </a:r>
            <a:endParaRPr lang="fr-FR" sz="5300" b="1" dirty="0" smtClean="0">
              <a:solidFill>
                <a:schemeClr val="bg1">
                  <a:lumMod val="50000"/>
                </a:schemeClr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8350" y="1603906"/>
            <a:ext cx="8988557" cy="1104545"/>
          </a:xfrm>
          <a:prstGeom prst="rect">
            <a:avLst/>
          </a:prstGeom>
        </p:spPr>
        <p:txBody>
          <a:bodyPr wrap="square" lIns="100793" tIns="50395" rIns="100793" bIns="50395">
            <a:spAutoFit/>
          </a:bodyPr>
          <a:lstStyle/>
          <a:p>
            <a:pPr algn="ctr"/>
            <a:r>
              <a:rPr lang="fr-FR" sz="6300" dirty="0" smtClean="0">
                <a:solidFill>
                  <a:srgbClr val="FF6666"/>
                </a:solidFill>
                <a:latin typeface="Yanone Kaffeesatz Light"/>
                <a:cs typeface="Yanone Kaffeesatz Light"/>
              </a:rPr>
              <a:t>draft-ietf-mmusic-trickle-ice</a:t>
            </a:r>
            <a:endParaRPr lang="en-GB" sz="6300" b="1" dirty="0" smtClean="0">
              <a:solidFill>
                <a:srgbClr val="FF0000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16" name="Grouper 12"/>
          <p:cNvGrpSpPr/>
          <p:nvPr/>
        </p:nvGrpSpPr>
        <p:grpSpPr>
          <a:xfrm>
            <a:off x="1692408" y="3260920"/>
            <a:ext cx="7224448" cy="672112"/>
            <a:chOff x="1905000" y="2057400"/>
            <a:chExt cx="7010400" cy="609600"/>
          </a:xfrm>
        </p:grpSpPr>
        <p:sp>
          <p:nvSpPr>
            <p:cNvPr id="17" name="Rectangle 16"/>
            <p:cNvSpPr/>
            <p:nvPr/>
          </p:nvSpPr>
          <p:spPr>
            <a:xfrm>
              <a:off x="1905000" y="2057400"/>
              <a:ext cx="7010400" cy="609600"/>
            </a:xfrm>
            <a:prstGeom prst="rect">
              <a:avLst/>
            </a:prstGeom>
            <a:solidFill>
              <a:srgbClr val="4BBCEE"/>
            </a:solidFill>
            <a:ln>
              <a:solidFill>
                <a:srgbClr val="4BBCE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smtClean="0">
                  <a:latin typeface="Yanone Kaffeesatz Bold"/>
                  <a:cs typeface="Yanone Kaffeesatz Bold"/>
                </a:rPr>
                <a:t>95%</a:t>
              </a:r>
              <a:endParaRPr lang="en-GB" sz="3100" b="1" dirty="0">
                <a:latin typeface="Yanone Kaffeesatz Bold"/>
                <a:cs typeface="Yanone Kaffeesatz Bold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358520" y="2057400"/>
              <a:ext cx="556880" cy="609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100" b="1" dirty="0">
                <a:solidFill>
                  <a:schemeClr val="bg1"/>
                </a:solidFill>
                <a:latin typeface="Yanone Kaffeesatz Bold"/>
                <a:cs typeface="Yanone Kaffeesatz Bol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363BB8-67C3-44C4-A9E3-5652E069104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211512" y="7008171"/>
            <a:ext cx="3657602" cy="402567"/>
          </a:xfrm>
        </p:spPr>
        <p:txBody>
          <a:bodyPr/>
          <a:lstStyle/>
          <a:p>
            <a:r>
              <a:rPr lang="fr-FR" smtClean="0"/>
              <a:t>draft-ietf-mmusic-trickle-ice/-trickle-ice-sip</a:t>
            </a:r>
            <a:endParaRPr lang="en-US" dirty="0" smtClean="0"/>
          </a:p>
        </p:txBody>
      </p:sp>
      <p:grpSp>
        <p:nvGrpSpPr>
          <p:cNvPr id="17" name="Grouper 16"/>
          <p:cNvGrpSpPr/>
          <p:nvPr/>
        </p:nvGrpSpPr>
        <p:grpSpPr>
          <a:xfrm>
            <a:off x="620712" y="2104231"/>
            <a:ext cx="9072562" cy="2184364"/>
            <a:chOff x="1428090" y="2501752"/>
            <a:chExt cx="9072562" cy="2184364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1428090" y="3173864"/>
              <a:ext cx="9072562" cy="840140"/>
            </a:xfrm>
            <a:prstGeom prst="rect">
              <a:avLst/>
            </a:prstGeom>
          </p:spPr>
          <p:txBody>
            <a:bodyPr vert="horz" lIns="100802" tIns="50400" rIns="100802" bIns="50400" rtlCol="0">
              <a:noAutofit/>
            </a:bodyPr>
            <a:lstStyle/>
            <a:p>
              <a:pPr marL="377974" indent="-377974" algn="ctr">
                <a:spcBef>
                  <a:spcPct val="20000"/>
                </a:spcBef>
                <a:defRPr/>
              </a:pPr>
              <a:r>
                <a:rPr lang="fr-FR" sz="4500" b="1" dirty="0" smtClean="0">
                  <a:solidFill>
                    <a:schemeClr val="bg1">
                      <a:lumMod val="75000"/>
                    </a:schemeClr>
                  </a:solidFill>
                  <a:latin typeface="Yanone Kaffeesatz Light"/>
                  <a:cs typeface="Yanone Kaffeesatz Light"/>
                </a:rPr>
                <a:t>E Ivov,</a:t>
              </a:r>
              <a:r>
                <a:rPr lang="fr-FR" sz="4500" b="1" dirty="0" smtClean="0">
                  <a:solidFill>
                    <a:schemeClr val="bg1">
                      <a:lumMod val="50000"/>
                    </a:schemeClr>
                  </a:solidFill>
                  <a:latin typeface="Yanone Kaffeesatz Light"/>
                  <a:cs typeface="Yanone Kaffeesatz Light"/>
                </a:rPr>
                <a:t> Thomas </a:t>
              </a:r>
              <a:r>
                <a:rPr lang="fr-FR" sz="4500" b="1" dirty="0" err="1" smtClean="0">
                  <a:solidFill>
                    <a:schemeClr val="bg1">
                      <a:lumMod val="50000"/>
                    </a:schemeClr>
                  </a:solidFill>
                  <a:latin typeface="Yanone Kaffeesatz Light"/>
                  <a:cs typeface="Yanone Kaffeesatz Light"/>
                </a:rPr>
                <a:t>Stach</a:t>
              </a:r>
              <a:r>
                <a:rPr lang="fr-FR" sz="4500" b="1" dirty="0" smtClean="0">
                  <a:solidFill>
                    <a:schemeClr val="bg1">
                      <a:lumMod val="50000"/>
                    </a:schemeClr>
                  </a:solidFill>
                  <a:latin typeface="Yanone Kaffeesatz Light"/>
                  <a:cs typeface="Yanone Kaffeesatz Light"/>
                </a:rPr>
                <a:t>, </a:t>
              </a:r>
              <a:r>
                <a:rPr lang="fr-FR" sz="4500" b="1" dirty="0" smtClean="0">
                  <a:solidFill>
                    <a:srgbClr val="BFBFBF"/>
                  </a:solidFill>
                  <a:latin typeface="Yanone Kaffeesatz Light"/>
                  <a:cs typeface="Yanone Kaffeesatz Light"/>
                </a:rPr>
                <a:t>E Marocco, C </a:t>
              </a:r>
              <a:r>
                <a:rPr lang="fr-FR" sz="4500" b="1" dirty="0" err="1" smtClean="0">
                  <a:solidFill>
                    <a:srgbClr val="BFBFBF"/>
                  </a:solidFill>
                  <a:latin typeface="Yanone Kaffeesatz Light"/>
                  <a:cs typeface="Yanone Kaffeesatz Light"/>
                </a:rPr>
                <a:t>Holmberg</a:t>
              </a:r>
              <a:endParaRPr lang="fr-FR" sz="4500" b="1" dirty="0" smtClean="0">
                <a:solidFill>
                  <a:srgbClr val="BFBFBF"/>
                </a:solidFill>
                <a:latin typeface="Yanone Kaffeesatz Light"/>
                <a:cs typeface="Yanone Kaffeesatz Ligh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93427" y="2501752"/>
              <a:ext cx="8988557" cy="993479"/>
            </a:xfrm>
            <a:prstGeom prst="rect">
              <a:avLst/>
            </a:prstGeom>
          </p:spPr>
          <p:txBody>
            <a:bodyPr wrap="square" lIns="100802" tIns="50400" rIns="100802" bIns="50400">
              <a:spAutoFit/>
            </a:bodyPr>
            <a:lstStyle/>
            <a:p>
              <a:pPr algn="ctr"/>
              <a:r>
                <a:rPr lang="fr-FR" sz="5600" dirty="0" err="1" smtClean="0">
                  <a:solidFill>
                    <a:srgbClr val="D79EC2"/>
                  </a:solidFill>
                  <a:latin typeface="Yanone Kaffeesatz Light"/>
                  <a:cs typeface="Yanone Kaffeesatz Light"/>
                </a:rPr>
                <a:t>draft-ietf-mmusic-trickle-ice-sip</a:t>
              </a:r>
              <a:endParaRPr lang="en-GB" sz="5600" b="1" dirty="0" smtClean="0">
                <a:solidFill>
                  <a:srgbClr val="D79EC2"/>
                </a:solidFill>
                <a:latin typeface="Yanone Kaffeesatz Light"/>
                <a:cs typeface="Yanone Kaffeesatz Light"/>
              </a:endParaRPr>
            </a:p>
          </p:txBody>
        </p:sp>
        <p:grpSp>
          <p:nvGrpSpPr>
            <p:cNvPr id="14" name="Grouper 13"/>
            <p:cNvGrpSpPr/>
            <p:nvPr/>
          </p:nvGrpSpPr>
          <p:grpSpPr>
            <a:xfrm>
              <a:off x="2352147" y="4014004"/>
              <a:ext cx="7224448" cy="672112"/>
              <a:chOff x="1905000" y="2057400"/>
              <a:chExt cx="7010400" cy="6096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905000" y="2057400"/>
                <a:ext cx="7010400" cy="609600"/>
              </a:xfrm>
              <a:prstGeom prst="rect">
                <a:avLst/>
              </a:prstGeom>
              <a:solidFill>
                <a:srgbClr val="D79EC2"/>
              </a:solidFill>
              <a:ln>
                <a:solidFill>
                  <a:srgbClr val="4BBCE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100" b="1" dirty="0" smtClean="0">
                    <a:latin typeface="Yanone Kaffeesatz Bold"/>
                    <a:cs typeface="Yanone Kaffeesatz Bold"/>
                  </a:rPr>
                  <a:t>98%</a:t>
                </a:r>
                <a:endParaRPr lang="en-GB" sz="3100" b="1" dirty="0">
                  <a:latin typeface="Yanone Kaffeesatz Bold"/>
                  <a:cs typeface="Yanone Kaffeesatz Bold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580346" y="2057400"/>
                <a:ext cx="335053" cy="609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100" b="1" dirty="0">
                  <a:solidFill>
                    <a:schemeClr val="bg1"/>
                  </a:solidFill>
                  <a:latin typeface="Yanone Kaffeesatz Bold"/>
                  <a:cs typeface="Yanone Kaffeesatz Bold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2085</Words>
  <Application>Microsoft Macintosh PowerPoint</Application>
  <PresentationFormat>Personnalisé</PresentationFormat>
  <Paragraphs>237</Paragraphs>
  <Slides>16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Office Theme</vt:lpstr>
      <vt:lpstr>TRICKLE ICE</vt:lpstr>
      <vt:lpstr>TRICKLE ICE</vt:lpstr>
      <vt:lpstr>Reminder: Vanilla ICE</vt:lpstr>
      <vt:lpstr>      Reminder: Vanilla ICE vs Trickle ICE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</vt:vector>
  </TitlesOfParts>
  <Company>Cisco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Hosted NAT Traversal (“Latching”)</dc:title>
  <dc:creator>dwing</dc:creator>
  <cp:lastModifiedBy>Emil Ivov</cp:lastModifiedBy>
  <cp:revision>1151</cp:revision>
  <cp:lastPrinted>2014-03-02T16:47:33Z</cp:lastPrinted>
  <dcterms:created xsi:type="dcterms:W3CDTF">2015-07-21T08:18:38Z</dcterms:created>
  <dcterms:modified xsi:type="dcterms:W3CDTF">2015-07-22T14:45:41Z</dcterms:modified>
</cp:coreProperties>
</file>