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l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3" id="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r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4" id="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name="Shape 5" id="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ctr" lIns="91425" r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6" id="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l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7" id="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r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" id="27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0" id="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1" id="5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62" id="562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4" id="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5" id="2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6" id="266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7" id="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8" id="4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99" id="499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5" id="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6" id="5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07" id="507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3" id="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4" id="5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15" id="515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1" id="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2" id="5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23" id="523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4" id="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5" id="5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46" id="546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2" id="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3" id="5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54" id="55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14" id="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7" id="1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9" id="1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2" Target="../theme/theme1.xml"/><Relationship Type="http://schemas.openxmlformats.org/officeDocument/2006/relationships/slideLayout" Id="rId1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0" id="10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Relationship Type="http://schemas.openxmlformats.org/officeDocument/2006/relationships/image" Id="rId5" Target="../media/image0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Relationship Type="http://schemas.openxmlformats.org/officeDocument/2006/relationships/image" Id="rId5" Target="../media/image00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Trickle ICE</a:t>
            </a:r>
          </a:p>
        </p:txBody>
      </p:sp>
      <p:sp>
        <p:nvSpPr>
          <p:cNvPr name="Shape 22" id="22"/>
          <p:cNvSpPr txBox="1"/>
          <p:nvPr>
            <p:ph type="body" idx="1"/>
          </p:nvPr>
        </p:nvSpPr>
        <p:spPr>
          <a:xfrm>
            <a:off y="12954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Provisioning of Candidates for the Interactive Connectivity Establishment (ICE) Protocol</a:t>
            </a:r>
          </a:p>
          <a:p>
            <a:r>
              <a:t/>
            </a:r>
          </a:p>
          <a:p>
            <a:pPr indent="0" marR="0" algn="ctr" marL="0" rtl="0" lv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</a:p>
          <a:p>
            <a:r>
              <a:t/>
            </a:r>
          </a:p>
          <a:p>
            <a:pPr indent="-342900" marR="0" algn="ctr" marL="342900" rtl="0" lv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Rescorla</a:t>
            </a:r>
          </a:p>
          <a:p>
            <a:pPr indent="-342900" marR="0" algn="ctr" marL="342900" rtl="0" lv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Uberti</a:t>
            </a:r>
          </a:p>
          <a:p>
            <a:pPr indent="-342900" marR="0" algn="ctr" marL="342900" rtl="0" lv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95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Emil Ivov</a:t>
            </a:r>
          </a:p>
        </p:txBody>
      </p:sp>
      <p:sp>
        <p:nvSpPr>
          <p:cNvPr name="Shape 23" id="23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  <p:sp>
        <p:nvSpPr>
          <p:cNvPr name="Shape 24" id="2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 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55" id="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6" id="5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4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SDP Details</a:t>
            </a:r>
          </a:p>
        </p:txBody>
      </p:sp>
      <p:sp>
        <p:nvSpPr>
          <p:cNvPr name="Shape 557" id="557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SDP to indicate Trickle support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a=ice-options:trickle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way to generate valid SDP with no candidates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cases where we don’t want to send host candidates for privacy reasons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C=0.1.2.3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M=9999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A=candidate:0.1.2.3</a:t>
            </a:r>
          </a:p>
        </p:txBody>
      </p:sp>
      <p:sp>
        <p:nvSpPr>
          <p:cNvPr name="Shape 558" id="55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59" id="55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/>
              <a:t>Why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40"/>
              </a:spcBef>
              <a:buNone/>
            </a:pPr>
            <a:r>
              <a:rPr lang="en_US"/>
              <a:t>Simply stated: </a:t>
            </a:r>
            <a:r>
              <a:rPr lang="en_US" b="1"/>
              <a:t>makes call setup faster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Don't need to wait for all candidates/servers to respond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Encourages use of multiple STUN/TURN servers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Savings occurs on both sides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Removes need for</a:t>
            </a: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magic timeouts</a:t>
            </a:r>
          </a:p>
          <a:p>
            <a:r>
              <a:t/>
            </a:r>
          </a:p>
          <a:p>
            <a:pPr indent="0" marR="0" algn="l" marL="0" rtl="0" lvl="0">
              <a:spcBef>
                <a:spcPts val="560"/>
              </a:spcBef>
              <a:buNone/>
            </a:pPr>
            <a:r>
              <a:rPr lang="en_US" sz="2800"/>
              <a:t>In a typical app, call setup is </a:t>
            </a:r>
            <a:r>
              <a:rPr lang="en_US" sz="2800" b="1"/>
              <a:t>improved by 500+ ms</a:t>
            </a:r>
            <a:r>
              <a:rPr lang="en_US" sz="2800"/>
              <a:t> in:</a:t>
            </a:r>
          </a:p>
          <a:p>
            <a:pPr indent="-317500" marR="0" algn="l" marL="457200" rtl="0" lvl="0">
              <a:spcBef>
                <a:spcPts val="560"/>
              </a:spcBef>
              <a:buClr>
                <a:schemeClr val="dk1"/>
              </a:buClr>
              <a:buSzPct val="83333"/>
              <a:buFont typeface="Arial"/>
              <a:buChar char="•"/>
            </a:pPr>
            <a:r>
              <a:rPr lang="en_US" sz="2800" b="1"/>
              <a:t>25%</a:t>
            </a:r>
            <a:r>
              <a:rPr lang="en_US" sz="2800"/>
              <a:t> of calls (globally)</a:t>
            </a:r>
          </a:p>
          <a:p>
            <a:pPr indent="-317500" marR="0" algn="l" marL="457200" rtl="0" lvl="0">
              <a:spcBef>
                <a:spcPts val="560"/>
              </a:spcBef>
              <a:buClr>
                <a:schemeClr val="dk1"/>
              </a:buClr>
              <a:buSzPct val="83333"/>
              <a:buFont typeface="Arial"/>
              <a:buChar char="•"/>
            </a:pPr>
            <a:r>
              <a:rPr lang="en_US" sz="2800" b="1"/>
              <a:t>50%</a:t>
            </a:r>
            <a:r>
              <a:rPr lang="en_US" sz="2800"/>
              <a:t> of calls (developing markets)</a:t>
            </a:r>
          </a:p>
          <a:p>
            <a:pPr indent="-317500" marR="0" algn="l" marL="457200" rtl="0" lvl="0">
              <a:spcBef>
                <a:spcPts val="560"/>
              </a:spcBef>
              <a:buClr>
                <a:schemeClr val="dk1"/>
              </a:buClr>
              <a:buSzPct val="83333"/>
              <a:buFont typeface="Arial"/>
              <a:buChar char="•"/>
            </a:pPr>
            <a:r>
              <a:rPr lang="en_US" sz="2800"/>
              <a:t>Even more if service is not multi-datacenter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1" id="31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32" id="32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37" id="37"/>
          <p:cNvGrpSpPr/>
          <p:nvPr/>
        </p:nvGrpSpPr>
        <p:grpSpPr>
          <a:xfrm>
            <a:off y="1009741" x="3111204"/>
            <a:ext cy="343522" cx="343522"/>
            <a:chOff y="3750" x="3750"/>
            <a:chExt cy="2992500" cx="2992500"/>
          </a:xfrm>
        </p:grpSpPr>
        <p:sp>
          <p:nvSpPr>
            <p:cNvPr name="Shape 38" id="38"/>
            <p:cNvSpPr/>
            <p:nvPr/>
          </p:nvSpPr>
          <p:spPr>
            <a:xfrm>
              <a:off y="3750" x="3750"/>
              <a:ext cy="3775" cx="2992500"/>
            </a:xfrm>
            <a:custGeom>
              <a:pathLst>
                <a:path extrusionOk="0" h="151" w="119700">
                  <a:moveTo>
                    <a:pt y="0" x="0"/>
                  </a:moveTo>
                  <a:lnTo>
                    <a:pt y="151" x="0"/>
                  </a:lnTo>
                  <a:lnTo>
                    <a:pt y="15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7500" x="3750"/>
              <a:ext cy="82750" cx="2992500"/>
            </a:xfrm>
            <a:custGeom>
              <a:pathLst>
                <a:path extrusionOk="0" h="3310" w="119700">
                  <a:moveTo>
                    <a:pt y="1" x="0"/>
                  </a:moveTo>
                  <a:lnTo>
                    <a:pt y="3309" x="0"/>
                  </a:lnTo>
                  <a:lnTo>
                    <a:pt y="3309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" id="40"/>
            <p:cNvSpPr/>
            <p:nvPr/>
          </p:nvSpPr>
          <p:spPr>
            <a:xfrm>
              <a:off y="902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" id="41"/>
            <p:cNvSpPr/>
            <p:nvPr/>
          </p:nvSpPr>
          <p:spPr>
            <a:xfrm>
              <a:off y="2030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31577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" id="43"/>
            <p:cNvSpPr/>
            <p:nvPr/>
          </p:nvSpPr>
          <p:spPr>
            <a:xfrm>
              <a:off y="42855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54135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5" id="45"/>
            <p:cNvSpPr/>
            <p:nvPr/>
          </p:nvSpPr>
          <p:spPr>
            <a:xfrm>
              <a:off y="6541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6" id="46"/>
            <p:cNvSpPr/>
            <p:nvPr/>
          </p:nvSpPr>
          <p:spPr>
            <a:xfrm>
              <a:off y="766900" x="3750"/>
              <a:ext cy="109050" cx="2992500"/>
            </a:xfrm>
            <a:custGeom>
              <a:pathLst>
                <a:path extrusionOk="0" h="4362" w="119700">
                  <a:moveTo>
                    <a:pt y="1" x="0"/>
                  </a:moveTo>
                  <a:lnTo>
                    <a:pt y="4362" x="0"/>
                  </a:lnTo>
                  <a:lnTo>
                    <a:pt y="436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87592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8" id="48"/>
            <p:cNvSpPr/>
            <p:nvPr/>
          </p:nvSpPr>
          <p:spPr>
            <a:xfrm>
              <a:off y="98870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9" id="49"/>
            <p:cNvSpPr/>
            <p:nvPr/>
          </p:nvSpPr>
          <p:spPr>
            <a:xfrm>
              <a:off y="11015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121427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1" id="51"/>
            <p:cNvSpPr/>
            <p:nvPr/>
          </p:nvSpPr>
          <p:spPr>
            <a:xfrm>
              <a:off y="132705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2" id="52"/>
            <p:cNvSpPr/>
            <p:nvPr/>
          </p:nvSpPr>
          <p:spPr>
            <a:xfrm>
              <a:off y="1439825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15526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166540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5" id="55"/>
            <p:cNvSpPr/>
            <p:nvPr/>
          </p:nvSpPr>
          <p:spPr>
            <a:xfrm>
              <a:off y="1778175" x="3750"/>
              <a:ext cy="26350" cx="2992500"/>
            </a:xfrm>
            <a:custGeom>
              <a:pathLst>
                <a:path extrusionOk="0" h="1054" w="119700">
                  <a:moveTo>
                    <a:pt y="1" x="0"/>
                  </a:moveTo>
                  <a:lnTo>
                    <a:pt y="1053" x="0"/>
                  </a:lnTo>
                  <a:lnTo>
                    <a:pt y="1053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6" id="56"/>
            <p:cNvSpPr/>
            <p:nvPr/>
          </p:nvSpPr>
          <p:spPr>
            <a:xfrm>
              <a:off y="9375" x="9375"/>
              <a:ext cy="1790450" cx="2984050"/>
            </a:xfrm>
            <a:custGeom>
              <a:pathLst>
                <a:path extrusionOk="0" h="71618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cubicBezTo>
                    <a:pt y="55584" x="1"/>
                    <a:pt y="71617" x="26721"/>
                    <a:pt y="71617" x="59681"/>
                  </a:cubicBezTo>
                  <a:cubicBezTo>
                    <a:pt y="71617" x="92642"/>
                    <a:pt y="55584" x="119362"/>
                    <a:pt y="35809" x="119362"/>
                  </a:cubicBezTo>
                </a:path>
              </a:pathLst>
            </a:custGeom>
            <a:noFill/>
            <a:ln w="3525" cap="rnd">
              <a:solidFill>
                <a:srgbClr val="FFFF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8" id="58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 fill="none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59" id="59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0" id="60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 fill="none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1" id="61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2" id="62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 fill="none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3" id="63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 fill="none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5" id="65"/>
            <p:cNvSpPr/>
            <p:nvPr/>
          </p:nvSpPr>
          <p:spPr>
            <a:xfrm>
              <a:off y="898475" x="3750"/>
              <a:ext cy="2097775" cx="37625"/>
            </a:xfrm>
            <a:custGeom>
              <a:pathLst>
                <a:path extrusionOk="0" h="83911" w="1505">
                  <a:moveTo>
                    <a:pt y="1" x="0"/>
                  </a:moveTo>
                  <a:lnTo>
                    <a:pt y="83911" x="0"/>
                  </a:lnTo>
                  <a:lnTo>
                    <a:pt y="83911" x="1504"/>
                  </a:lnTo>
                  <a:lnTo>
                    <a:pt y="1" x="1504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6" id="66"/>
            <p:cNvSpPr/>
            <p:nvPr/>
          </p:nvSpPr>
          <p:spPr>
            <a:xfrm>
              <a:off y="898475" x="4135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898475" x="902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8" id="68"/>
            <p:cNvSpPr/>
            <p:nvPr/>
          </p:nvSpPr>
          <p:spPr>
            <a:xfrm>
              <a:off y="898475" x="1353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69" id="69"/>
            <p:cNvSpPr/>
            <p:nvPr/>
          </p:nvSpPr>
          <p:spPr>
            <a:xfrm>
              <a:off y="898475" x="1842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0" id="70"/>
            <p:cNvSpPr/>
            <p:nvPr/>
          </p:nvSpPr>
          <p:spPr>
            <a:xfrm>
              <a:off y="898475" x="2293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1" id="71"/>
            <p:cNvSpPr/>
            <p:nvPr/>
          </p:nvSpPr>
          <p:spPr>
            <a:xfrm>
              <a:off y="898475" x="2744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898475" x="3233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3" id="73"/>
            <p:cNvSpPr/>
            <p:nvPr/>
          </p:nvSpPr>
          <p:spPr>
            <a:xfrm>
              <a:off y="898475" x="3684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4" id="74"/>
            <p:cNvSpPr/>
            <p:nvPr/>
          </p:nvSpPr>
          <p:spPr>
            <a:xfrm>
              <a:off y="898475" x="4172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5" id="75"/>
            <p:cNvSpPr/>
            <p:nvPr/>
          </p:nvSpPr>
          <p:spPr>
            <a:xfrm>
              <a:off y="898475" x="4624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6" id="76"/>
            <p:cNvSpPr/>
            <p:nvPr/>
          </p:nvSpPr>
          <p:spPr>
            <a:xfrm>
              <a:off y="898475" x="5112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7" id="77"/>
            <p:cNvSpPr/>
            <p:nvPr/>
          </p:nvSpPr>
          <p:spPr>
            <a:xfrm>
              <a:off y="898475" x="5563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8" id="78"/>
            <p:cNvSpPr/>
            <p:nvPr/>
          </p:nvSpPr>
          <p:spPr>
            <a:xfrm>
              <a:off y="898475" x="6015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79" id="79"/>
            <p:cNvSpPr/>
            <p:nvPr/>
          </p:nvSpPr>
          <p:spPr>
            <a:xfrm>
              <a:off y="898475" x="6503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0" id="80"/>
            <p:cNvSpPr/>
            <p:nvPr/>
          </p:nvSpPr>
          <p:spPr>
            <a:xfrm>
              <a:off y="898475" x="6954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1" id="81"/>
            <p:cNvSpPr/>
            <p:nvPr/>
          </p:nvSpPr>
          <p:spPr>
            <a:xfrm>
              <a:off y="898475" x="7443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2" id="82"/>
            <p:cNvSpPr/>
            <p:nvPr/>
          </p:nvSpPr>
          <p:spPr>
            <a:xfrm>
              <a:off y="898475" x="796975"/>
              <a:ext cy="2097775" cx="52650"/>
            </a:xfrm>
            <a:custGeom>
              <a:pathLst>
                <a:path extrusionOk="0" h="83911" w="2106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3" id="83"/>
            <p:cNvSpPr/>
            <p:nvPr/>
          </p:nvSpPr>
          <p:spPr>
            <a:xfrm>
              <a:off y="898475" x="849600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4" id="84"/>
            <p:cNvSpPr/>
            <p:nvPr/>
          </p:nvSpPr>
          <p:spPr>
            <a:xfrm>
              <a:off y="898475" x="9022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5" id="85"/>
            <p:cNvSpPr/>
            <p:nvPr/>
          </p:nvSpPr>
          <p:spPr>
            <a:xfrm>
              <a:off y="898475" x="9548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6" id="86"/>
            <p:cNvSpPr/>
            <p:nvPr/>
          </p:nvSpPr>
          <p:spPr>
            <a:xfrm>
              <a:off y="898475" x="1000000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7" id="87"/>
            <p:cNvSpPr/>
            <p:nvPr/>
          </p:nvSpPr>
          <p:spPr>
            <a:xfrm>
              <a:off y="898475" x="10488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8" id="88"/>
            <p:cNvSpPr/>
            <p:nvPr/>
          </p:nvSpPr>
          <p:spPr>
            <a:xfrm>
              <a:off y="898475" x="1093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89" id="89"/>
            <p:cNvSpPr/>
            <p:nvPr/>
          </p:nvSpPr>
          <p:spPr>
            <a:xfrm>
              <a:off y="898475" x="11390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0" id="90"/>
            <p:cNvSpPr/>
            <p:nvPr/>
          </p:nvSpPr>
          <p:spPr>
            <a:xfrm>
              <a:off y="898475" x="11879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898475" x="12330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898475" x="12819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898475" x="13270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4" id="94"/>
            <p:cNvSpPr/>
            <p:nvPr/>
          </p:nvSpPr>
          <p:spPr>
            <a:xfrm>
              <a:off y="898475" x="13759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5" id="95"/>
            <p:cNvSpPr/>
            <p:nvPr/>
          </p:nvSpPr>
          <p:spPr>
            <a:xfrm>
              <a:off y="898475" x="14210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6" id="96"/>
            <p:cNvSpPr/>
            <p:nvPr/>
          </p:nvSpPr>
          <p:spPr>
            <a:xfrm>
              <a:off y="898475" x="1466150"/>
              <a:ext cy="2097775" cx="97775"/>
            </a:xfrm>
            <a:custGeom>
              <a:pathLst>
                <a:path extrusionOk="0" h="83911" w="3911">
                  <a:moveTo>
                    <a:pt y="1" x="1"/>
                  </a:moveTo>
                  <a:lnTo>
                    <a:pt y="83911" x="1"/>
                  </a:lnTo>
                  <a:lnTo>
                    <a:pt y="83911" x="3910"/>
                  </a:lnTo>
                  <a:lnTo>
                    <a:pt y="1" x="3910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7" id="97"/>
            <p:cNvSpPr/>
            <p:nvPr/>
          </p:nvSpPr>
          <p:spPr>
            <a:xfrm>
              <a:off y="898475" x="15639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8" id="98"/>
            <p:cNvSpPr/>
            <p:nvPr/>
          </p:nvSpPr>
          <p:spPr>
            <a:xfrm>
              <a:off y="898475" x="16090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99" id="99"/>
            <p:cNvSpPr/>
            <p:nvPr/>
          </p:nvSpPr>
          <p:spPr>
            <a:xfrm>
              <a:off y="898475" x="16541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0" id="100"/>
            <p:cNvSpPr/>
            <p:nvPr/>
          </p:nvSpPr>
          <p:spPr>
            <a:xfrm>
              <a:off y="898475" x="17030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1" id="101"/>
            <p:cNvSpPr/>
            <p:nvPr/>
          </p:nvSpPr>
          <p:spPr>
            <a:xfrm>
              <a:off y="898475" x="17481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2" id="102"/>
            <p:cNvSpPr/>
            <p:nvPr/>
          </p:nvSpPr>
          <p:spPr>
            <a:xfrm>
              <a:off y="898475" x="17969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3" id="103"/>
            <p:cNvSpPr/>
            <p:nvPr/>
          </p:nvSpPr>
          <p:spPr>
            <a:xfrm>
              <a:off y="898475" x="18421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4" id="104"/>
            <p:cNvSpPr/>
            <p:nvPr/>
          </p:nvSpPr>
          <p:spPr>
            <a:xfrm>
              <a:off y="898475" x="1890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5" id="105"/>
            <p:cNvSpPr/>
            <p:nvPr/>
          </p:nvSpPr>
          <p:spPr>
            <a:xfrm>
              <a:off y="898475" x="19360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6" id="106"/>
            <p:cNvSpPr/>
            <p:nvPr/>
          </p:nvSpPr>
          <p:spPr>
            <a:xfrm>
              <a:off y="898475" x="19812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7" id="107"/>
            <p:cNvSpPr/>
            <p:nvPr/>
          </p:nvSpPr>
          <p:spPr>
            <a:xfrm>
              <a:off y="898475" x="2030075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8" id="108"/>
            <p:cNvSpPr/>
            <p:nvPr/>
          </p:nvSpPr>
          <p:spPr>
            <a:xfrm>
              <a:off y="898475" x="2078925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09" id="109"/>
            <p:cNvSpPr/>
            <p:nvPr/>
          </p:nvSpPr>
          <p:spPr>
            <a:xfrm>
              <a:off y="898475" x="2131575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0" id="110"/>
            <p:cNvSpPr/>
            <p:nvPr/>
          </p:nvSpPr>
          <p:spPr>
            <a:xfrm>
              <a:off y="898475" x="218420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1" id="111"/>
            <p:cNvSpPr/>
            <p:nvPr/>
          </p:nvSpPr>
          <p:spPr>
            <a:xfrm>
              <a:off y="898475" x="2236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2" id="112"/>
            <p:cNvSpPr/>
            <p:nvPr/>
          </p:nvSpPr>
          <p:spPr>
            <a:xfrm>
              <a:off y="898475" x="22857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3" id="113"/>
            <p:cNvSpPr/>
            <p:nvPr/>
          </p:nvSpPr>
          <p:spPr>
            <a:xfrm>
              <a:off y="898475" x="23345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4" id="114"/>
            <p:cNvSpPr/>
            <p:nvPr/>
          </p:nvSpPr>
          <p:spPr>
            <a:xfrm>
              <a:off y="898475" x="23796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5" id="115"/>
            <p:cNvSpPr/>
            <p:nvPr/>
          </p:nvSpPr>
          <p:spPr>
            <a:xfrm>
              <a:off y="898475" x="24248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6" id="116"/>
            <p:cNvSpPr/>
            <p:nvPr/>
          </p:nvSpPr>
          <p:spPr>
            <a:xfrm>
              <a:off y="898475" x="24736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7" id="117"/>
            <p:cNvSpPr/>
            <p:nvPr/>
          </p:nvSpPr>
          <p:spPr>
            <a:xfrm>
              <a:off y="898475" x="25187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8" id="118"/>
            <p:cNvSpPr/>
            <p:nvPr/>
          </p:nvSpPr>
          <p:spPr>
            <a:xfrm>
              <a:off y="898475" x="25676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19" id="119"/>
            <p:cNvSpPr/>
            <p:nvPr/>
          </p:nvSpPr>
          <p:spPr>
            <a:xfrm>
              <a:off y="898475" x="26127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0" id="120"/>
            <p:cNvSpPr/>
            <p:nvPr/>
          </p:nvSpPr>
          <p:spPr>
            <a:xfrm>
              <a:off y="898475" x="26616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1" id="121"/>
            <p:cNvSpPr/>
            <p:nvPr/>
          </p:nvSpPr>
          <p:spPr>
            <a:xfrm>
              <a:off y="898475" x="27067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2" id="122"/>
            <p:cNvSpPr/>
            <p:nvPr/>
          </p:nvSpPr>
          <p:spPr>
            <a:xfrm>
              <a:off y="898475" x="27556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3" id="123"/>
            <p:cNvSpPr/>
            <p:nvPr/>
          </p:nvSpPr>
          <p:spPr>
            <a:xfrm>
              <a:off y="898475" x="28007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4" id="124"/>
            <p:cNvSpPr/>
            <p:nvPr/>
          </p:nvSpPr>
          <p:spPr>
            <a:xfrm>
              <a:off y="898475" x="28458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5" id="125"/>
            <p:cNvSpPr/>
            <p:nvPr/>
          </p:nvSpPr>
          <p:spPr>
            <a:xfrm>
              <a:off y="898475" x="28947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6" id="126"/>
            <p:cNvSpPr/>
            <p:nvPr/>
          </p:nvSpPr>
          <p:spPr>
            <a:xfrm>
              <a:off y="898475" x="2939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7" id="127"/>
            <p:cNvSpPr/>
            <p:nvPr/>
          </p:nvSpPr>
          <p:spPr>
            <a:xfrm>
              <a:off y="898475" x="2988700"/>
              <a:ext cy="2097775" cx="7550"/>
            </a:xfrm>
            <a:custGeom>
              <a:pathLst>
                <a:path extrusionOk="0" h="83911" w="302">
                  <a:moveTo>
                    <a:pt y="1" x="1"/>
                  </a:moveTo>
                  <a:lnTo>
                    <a:pt y="83911" x="1"/>
                  </a:lnTo>
                  <a:lnTo>
                    <a:pt y="83911" x="302"/>
                  </a:lnTo>
                  <a:lnTo>
                    <a:pt y="1" x="302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8" id="128"/>
            <p:cNvSpPr/>
            <p:nvPr/>
          </p:nvSpPr>
          <p:spPr>
            <a:xfrm>
              <a:off y="904600" x="9375"/>
              <a:ext cy="2088825" cx="2984050"/>
            </a:xfrm>
            <a:custGeom>
              <a:pathLst>
                <a:path extrusionOk="0" h="83553" w="119362" fill="none">
                  <a:moveTo>
                    <a:pt y="0" x="1"/>
                  </a:moveTo>
                  <a:lnTo>
                    <a:pt y="47745" x="1"/>
                  </a:lnTo>
                  <a:cubicBezTo>
                    <a:pt y="67519" x="1"/>
                    <a:pt y="83553" x="26721"/>
                    <a:pt y="83553" x="59681"/>
                  </a:cubicBezTo>
                  <a:cubicBezTo>
                    <a:pt y="83553" x="92642"/>
                    <a:pt y="67519" x="119362"/>
                    <a:pt y="47745" x="119362"/>
                  </a:cubicBezTo>
                  <a:cubicBezTo>
                    <a:pt y="47745" x="119362"/>
                    <a:pt y="47745" x="119362"/>
                    <a:pt y="47745" x="119362"/>
                  </a:cubicBezTo>
                  <a:lnTo>
                    <a:pt y="0" x="119362"/>
                  </a:lnTo>
                  <a:cubicBezTo>
                    <a:pt y="19775" x="119362"/>
                    <a:pt y="35808" x="92642"/>
                    <a:pt y="35808" x="59681"/>
                  </a:cubicBezTo>
                  <a:cubicBezTo>
                    <a:pt y="35808" x="26721"/>
                    <a:pt y="19775" x="1"/>
                    <a:pt y="0" x="1"/>
                  </a:cubicBezTo>
                  <a:close/>
                </a:path>
              </a:pathLst>
            </a:custGeom>
            <a:noFill/>
            <a:ln w="3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29" id="129"/>
            <p:cNvSpPr/>
            <p:nvPr/>
          </p:nvSpPr>
          <p:spPr>
            <a:xfrm>
              <a:off y="9375" x="9375"/>
              <a:ext cy="2984050" cx="2984050"/>
            </a:xfrm>
            <a:custGeom>
              <a:pathLst>
                <a:path extrusionOk="0" h="119362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lnTo>
                    <a:pt y="35809" x="1"/>
                  </a:lnTo>
                  <a:lnTo>
                    <a:pt y="83554" x="1"/>
                  </a:lnTo>
                  <a:cubicBezTo>
                    <a:pt y="103328" x="1"/>
                    <a:pt y="119362" x="26721"/>
                    <a:pt y="119362" x="59681"/>
                  </a:cubicBezTo>
                  <a:cubicBezTo>
                    <a:pt y="119362" x="92642"/>
                    <a:pt y="103328" x="119362"/>
                    <a:pt y="83554" x="119362"/>
                  </a:cubicBezTo>
                  <a:cubicBezTo>
                    <a:pt y="83554" x="119362"/>
                    <a:pt y="83554" x="119362"/>
                    <a:pt y="83554" x="119362"/>
                  </a:cubicBezTo>
                  <a:lnTo>
                    <a:pt y="35809" x="119362"/>
                  </a:lnTo>
                  <a:close/>
                </a:path>
              </a:pathLst>
            </a:custGeom>
            <a:noFill/>
            <a:ln w="7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grpSp>
        <p:nvGrpSpPr>
          <p:cNvPr name="Shape 130" id="130"/>
          <p:cNvGrpSpPr/>
          <p:nvPr/>
        </p:nvGrpSpPr>
        <p:grpSpPr>
          <a:xfrm>
            <a:off y="1009741" x="5256737"/>
            <a:ext cy="343522" cx="343522"/>
            <a:chOff y="3750" x="3750"/>
            <a:chExt cy="2992500" cx="2992500"/>
          </a:xfrm>
        </p:grpSpPr>
        <p:sp>
          <p:nvSpPr>
            <p:cNvPr name="Shape 131" id="131"/>
            <p:cNvSpPr/>
            <p:nvPr/>
          </p:nvSpPr>
          <p:spPr>
            <a:xfrm>
              <a:off y="3750" x="3750"/>
              <a:ext cy="3775" cx="2992500"/>
            </a:xfrm>
            <a:custGeom>
              <a:pathLst>
                <a:path extrusionOk="0" h="151" w="119700">
                  <a:moveTo>
                    <a:pt y="0" x="0"/>
                  </a:moveTo>
                  <a:lnTo>
                    <a:pt y="151" x="0"/>
                  </a:lnTo>
                  <a:lnTo>
                    <a:pt y="15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2" id="132"/>
            <p:cNvSpPr/>
            <p:nvPr/>
          </p:nvSpPr>
          <p:spPr>
            <a:xfrm>
              <a:off y="7500" x="3750"/>
              <a:ext cy="82750" cx="2992500"/>
            </a:xfrm>
            <a:custGeom>
              <a:pathLst>
                <a:path extrusionOk="0" h="3310" w="119700">
                  <a:moveTo>
                    <a:pt y="1" x="0"/>
                  </a:moveTo>
                  <a:lnTo>
                    <a:pt y="3309" x="0"/>
                  </a:lnTo>
                  <a:lnTo>
                    <a:pt y="3309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3" id="133"/>
            <p:cNvSpPr/>
            <p:nvPr/>
          </p:nvSpPr>
          <p:spPr>
            <a:xfrm>
              <a:off y="902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4" id="134"/>
            <p:cNvSpPr/>
            <p:nvPr/>
          </p:nvSpPr>
          <p:spPr>
            <a:xfrm>
              <a:off y="2030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5" id="135"/>
            <p:cNvSpPr/>
            <p:nvPr/>
          </p:nvSpPr>
          <p:spPr>
            <a:xfrm>
              <a:off y="31577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6" id="136"/>
            <p:cNvSpPr/>
            <p:nvPr/>
          </p:nvSpPr>
          <p:spPr>
            <a:xfrm>
              <a:off y="42855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7" id="137"/>
            <p:cNvSpPr/>
            <p:nvPr/>
          </p:nvSpPr>
          <p:spPr>
            <a:xfrm>
              <a:off y="54135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8" id="138"/>
            <p:cNvSpPr/>
            <p:nvPr/>
          </p:nvSpPr>
          <p:spPr>
            <a:xfrm>
              <a:off y="6541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39" id="139"/>
            <p:cNvSpPr/>
            <p:nvPr/>
          </p:nvSpPr>
          <p:spPr>
            <a:xfrm>
              <a:off y="766900" x="3750"/>
              <a:ext cy="109050" cx="2992500"/>
            </a:xfrm>
            <a:custGeom>
              <a:pathLst>
                <a:path extrusionOk="0" h="4362" w="119700">
                  <a:moveTo>
                    <a:pt y="1" x="0"/>
                  </a:moveTo>
                  <a:lnTo>
                    <a:pt y="4362" x="0"/>
                  </a:lnTo>
                  <a:lnTo>
                    <a:pt y="436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0" id="140"/>
            <p:cNvSpPr/>
            <p:nvPr/>
          </p:nvSpPr>
          <p:spPr>
            <a:xfrm>
              <a:off y="87592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1" id="141"/>
            <p:cNvSpPr/>
            <p:nvPr/>
          </p:nvSpPr>
          <p:spPr>
            <a:xfrm>
              <a:off y="98870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2" id="142"/>
            <p:cNvSpPr/>
            <p:nvPr/>
          </p:nvSpPr>
          <p:spPr>
            <a:xfrm>
              <a:off y="11015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3" id="143"/>
            <p:cNvSpPr/>
            <p:nvPr/>
          </p:nvSpPr>
          <p:spPr>
            <a:xfrm>
              <a:off y="121427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4" id="144"/>
            <p:cNvSpPr/>
            <p:nvPr/>
          </p:nvSpPr>
          <p:spPr>
            <a:xfrm>
              <a:off y="132705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5" id="145"/>
            <p:cNvSpPr/>
            <p:nvPr/>
          </p:nvSpPr>
          <p:spPr>
            <a:xfrm>
              <a:off y="1439825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6" id="146"/>
            <p:cNvSpPr/>
            <p:nvPr/>
          </p:nvSpPr>
          <p:spPr>
            <a:xfrm>
              <a:off y="15526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7" id="147"/>
            <p:cNvSpPr/>
            <p:nvPr/>
          </p:nvSpPr>
          <p:spPr>
            <a:xfrm>
              <a:off y="166540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8" id="148"/>
            <p:cNvSpPr/>
            <p:nvPr/>
          </p:nvSpPr>
          <p:spPr>
            <a:xfrm>
              <a:off y="1778175" x="3750"/>
              <a:ext cy="26350" cx="2992500"/>
            </a:xfrm>
            <a:custGeom>
              <a:pathLst>
                <a:path extrusionOk="0" h="1054" w="119700">
                  <a:moveTo>
                    <a:pt y="1" x="0"/>
                  </a:moveTo>
                  <a:lnTo>
                    <a:pt y="1053" x="0"/>
                  </a:lnTo>
                  <a:lnTo>
                    <a:pt y="1053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49" id="149"/>
            <p:cNvSpPr/>
            <p:nvPr/>
          </p:nvSpPr>
          <p:spPr>
            <a:xfrm>
              <a:off y="9375" x="9375"/>
              <a:ext cy="1790450" cx="2984050"/>
            </a:xfrm>
            <a:custGeom>
              <a:pathLst>
                <a:path extrusionOk="0" h="71618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cubicBezTo>
                    <a:pt y="55584" x="1"/>
                    <a:pt y="71617" x="26721"/>
                    <a:pt y="71617" x="59681"/>
                  </a:cubicBezTo>
                  <a:cubicBezTo>
                    <a:pt y="71617" x="92642"/>
                    <a:pt y="55584" x="119362"/>
                    <a:pt y="35809" x="119362"/>
                  </a:cubicBezTo>
                </a:path>
              </a:pathLst>
            </a:custGeom>
            <a:noFill/>
            <a:ln w="3525" cap="rnd">
              <a:solidFill>
                <a:srgbClr val="FFFF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0" id="150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1" id="151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 fill="none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2" id="152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3" id="153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 fill="none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4" id="154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5" id="155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 fill="none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6" id="156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7" id="157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 fill="none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8" id="158"/>
            <p:cNvSpPr/>
            <p:nvPr/>
          </p:nvSpPr>
          <p:spPr>
            <a:xfrm>
              <a:off y="898475" x="3750"/>
              <a:ext cy="2097775" cx="37625"/>
            </a:xfrm>
            <a:custGeom>
              <a:pathLst>
                <a:path extrusionOk="0" h="83911" w="1505">
                  <a:moveTo>
                    <a:pt y="1" x="0"/>
                  </a:moveTo>
                  <a:lnTo>
                    <a:pt y="83911" x="0"/>
                  </a:lnTo>
                  <a:lnTo>
                    <a:pt y="83911" x="1504"/>
                  </a:lnTo>
                  <a:lnTo>
                    <a:pt y="1" x="1504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59" id="159"/>
            <p:cNvSpPr/>
            <p:nvPr/>
          </p:nvSpPr>
          <p:spPr>
            <a:xfrm>
              <a:off y="898475" x="4135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0" id="160"/>
            <p:cNvSpPr/>
            <p:nvPr/>
          </p:nvSpPr>
          <p:spPr>
            <a:xfrm>
              <a:off y="898475" x="902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1" id="161"/>
            <p:cNvSpPr/>
            <p:nvPr/>
          </p:nvSpPr>
          <p:spPr>
            <a:xfrm>
              <a:off y="898475" x="1353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2" id="162"/>
            <p:cNvSpPr/>
            <p:nvPr/>
          </p:nvSpPr>
          <p:spPr>
            <a:xfrm>
              <a:off y="898475" x="1842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3" id="163"/>
            <p:cNvSpPr/>
            <p:nvPr/>
          </p:nvSpPr>
          <p:spPr>
            <a:xfrm>
              <a:off y="898475" x="2293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4" id="164"/>
            <p:cNvSpPr/>
            <p:nvPr/>
          </p:nvSpPr>
          <p:spPr>
            <a:xfrm>
              <a:off y="898475" x="2744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5" id="165"/>
            <p:cNvSpPr/>
            <p:nvPr/>
          </p:nvSpPr>
          <p:spPr>
            <a:xfrm>
              <a:off y="898475" x="3233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6" id="166"/>
            <p:cNvSpPr/>
            <p:nvPr/>
          </p:nvSpPr>
          <p:spPr>
            <a:xfrm>
              <a:off y="898475" x="3684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7" id="167"/>
            <p:cNvSpPr/>
            <p:nvPr/>
          </p:nvSpPr>
          <p:spPr>
            <a:xfrm>
              <a:off y="898475" x="4172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8" id="168"/>
            <p:cNvSpPr/>
            <p:nvPr/>
          </p:nvSpPr>
          <p:spPr>
            <a:xfrm>
              <a:off y="898475" x="4624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9" id="169"/>
            <p:cNvSpPr/>
            <p:nvPr/>
          </p:nvSpPr>
          <p:spPr>
            <a:xfrm>
              <a:off y="898475" x="5112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0" id="170"/>
            <p:cNvSpPr/>
            <p:nvPr/>
          </p:nvSpPr>
          <p:spPr>
            <a:xfrm>
              <a:off y="898475" x="5563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1" id="171"/>
            <p:cNvSpPr/>
            <p:nvPr/>
          </p:nvSpPr>
          <p:spPr>
            <a:xfrm>
              <a:off y="898475" x="6015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2" id="172"/>
            <p:cNvSpPr/>
            <p:nvPr/>
          </p:nvSpPr>
          <p:spPr>
            <a:xfrm>
              <a:off y="898475" x="6503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3" id="173"/>
            <p:cNvSpPr/>
            <p:nvPr/>
          </p:nvSpPr>
          <p:spPr>
            <a:xfrm>
              <a:off y="898475" x="6954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4" id="174"/>
            <p:cNvSpPr/>
            <p:nvPr/>
          </p:nvSpPr>
          <p:spPr>
            <a:xfrm>
              <a:off y="898475" x="7443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5" id="175"/>
            <p:cNvSpPr/>
            <p:nvPr/>
          </p:nvSpPr>
          <p:spPr>
            <a:xfrm>
              <a:off y="898475" x="796975"/>
              <a:ext cy="2097775" cx="52650"/>
            </a:xfrm>
            <a:custGeom>
              <a:pathLst>
                <a:path extrusionOk="0" h="83911" w="2106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6" id="176"/>
            <p:cNvSpPr/>
            <p:nvPr/>
          </p:nvSpPr>
          <p:spPr>
            <a:xfrm>
              <a:off y="898475" x="849600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7" id="177"/>
            <p:cNvSpPr/>
            <p:nvPr/>
          </p:nvSpPr>
          <p:spPr>
            <a:xfrm>
              <a:off y="898475" x="9022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8" id="178"/>
            <p:cNvSpPr/>
            <p:nvPr/>
          </p:nvSpPr>
          <p:spPr>
            <a:xfrm>
              <a:off y="898475" x="9548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79" id="179"/>
            <p:cNvSpPr/>
            <p:nvPr/>
          </p:nvSpPr>
          <p:spPr>
            <a:xfrm>
              <a:off y="898475" x="1000000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0" id="180"/>
            <p:cNvSpPr/>
            <p:nvPr/>
          </p:nvSpPr>
          <p:spPr>
            <a:xfrm>
              <a:off y="898475" x="10488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1" id="181"/>
            <p:cNvSpPr/>
            <p:nvPr/>
          </p:nvSpPr>
          <p:spPr>
            <a:xfrm>
              <a:off y="898475" x="1093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2" id="182"/>
            <p:cNvSpPr/>
            <p:nvPr/>
          </p:nvSpPr>
          <p:spPr>
            <a:xfrm>
              <a:off y="898475" x="11390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3" id="183"/>
            <p:cNvSpPr/>
            <p:nvPr/>
          </p:nvSpPr>
          <p:spPr>
            <a:xfrm>
              <a:off y="898475" x="11879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4" id="184"/>
            <p:cNvSpPr/>
            <p:nvPr/>
          </p:nvSpPr>
          <p:spPr>
            <a:xfrm>
              <a:off y="898475" x="12330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5" id="185"/>
            <p:cNvSpPr/>
            <p:nvPr/>
          </p:nvSpPr>
          <p:spPr>
            <a:xfrm>
              <a:off y="898475" x="12819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6" id="186"/>
            <p:cNvSpPr/>
            <p:nvPr/>
          </p:nvSpPr>
          <p:spPr>
            <a:xfrm>
              <a:off y="898475" x="13270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7" id="187"/>
            <p:cNvSpPr/>
            <p:nvPr/>
          </p:nvSpPr>
          <p:spPr>
            <a:xfrm>
              <a:off y="898475" x="13759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8" id="188"/>
            <p:cNvSpPr/>
            <p:nvPr/>
          </p:nvSpPr>
          <p:spPr>
            <a:xfrm>
              <a:off y="898475" x="14210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89" id="189"/>
            <p:cNvSpPr/>
            <p:nvPr/>
          </p:nvSpPr>
          <p:spPr>
            <a:xfrm>
              <a:off y="898475" x="1466150"/>
              <a:ext cy="2097775" cx="97775"/>
            </a:xfrm>
            <a:custGeom>
              <a:pathLst>
                <a:path extrusionOk="0" h="83911" w="3911">
                  <a:moveTo>
                    <a:pt y="1" x="1"/>
                  </a:moveTo>
                  <a:lnTo>
                    <a:pt y="83911" x="1"/>
                  </a:lnTo>
                  <a:lnTo>
                    <a:pt y="83911" x="3910"/>
                  </a:lnTo>
                  <a:lnTo>
                    <a:pt y="1" x="3910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0" id="190"/>
            <p:cNvSpPr/>
            <p:nvPr/>
          </p:nvSpPr>
          <p:spPr>
            <a:xfrm>
              <a:off y="898475" x="15639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1" id="191"/>
            <p:cNvSpPr/>
            <p:nvPr/>
          </p:nvSpPr>
          <p:spPr>
            <a:xfrm>
              <a:off y="898475" x="16090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2" id="192"/>
            <p:cNvSpPr/>
            <p:nvPr/>
          </p:nvSpPr>
          <p:spPr>
            <a:xfrm>
              <a:off y="898475" x="16541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3" id="193"/>
            <p:cNvSpPr/>
            <p:nvPr/>
          </p:nvSpPr>
          <p:spPr>
            <a:xfrm>
              <a:off y="898475" x="17030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4" id="194"/>
            <p:cNvSpPr/>
            <p:nvPr/>
          </p:nvSpPr>
          <p:spPr>
            <a:xfrm>
              <a:off y="898475" x="17481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5" id="195"/>
            <p:cNvSpPr/>
            <p:nvPr/>
          </p:nvSpPr>
          <p:spPr>
            <a:xfrm>
              <a:off y="898475" x="17969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6" id="196"/>
            <p:cNvSpPr/>
            <p:nvPr/>
          </p:nvSpPr>
          <p:spPr>
            <a:xfrm>
              <a:off y="898475" x="18421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7" id="197"/>
            <p:cNvSpPr/>
            <p:nvPr/>
          </p:nvSpPr>
          <p:spPr>
            <a:xfrm>
              <a:off y="898475" x="1890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8" id="198"/>
            <p:cNvSpPr/>
            <p:nvPr/>
          </p:nvSpPr>
          <p:spPr>
            <a:xfrm>
              <a:off y="898475" x="19360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99" id="199"/>
            <p:cNvSpPr/>
            <p:nvPr/>
          </p:nvSpPr>
          <p:spPr>
            <a:xfrm>
              <a:off y="898475" x="19812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0" id="200"/>
            <p:cNvSpPr/>
            <p:nvPr/>
          </p:nvSpPr>
          <p:spPr>
            <a:xfrm>
              <a:off y="898475" x="2030075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1" id="201"/>
            <p:cNvSpPr/>
            <p:nvPr/>
          </p:nvSpPr>
          <p:spPr>
            <a:xfrm>
              <a:off y="898475" x="2078925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2" id="202"/>
            <p:cNvSpPr/>
            <p:nvPr/>
          </p:nvSpPr>
          <p:spPr>
            <a:xfrm>
              <a:off y="898475" x="2131575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3" id="203"/>
            <p:cNvSpPr/>
            <p:nvPr/>
          </p:nvSpPr>
          <p:spPr>
            <a:xfrm>
              <a:off y="898475" x="218420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4" id="204"/>
            <p:cNvSpPr/>
            <p:nvPr/>
          </p:nvSpPr>
          <p:spPr>
            <a:xfrm>
              <a:off y="898475" x="2236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5" id="205"/>
            <p:cNvSpPr/>
            <p:nvPr/>
          </p:nvSpPr>
          <p:spPr>
            <a:xfrm>
              <a:off y="898475" x="22857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6" id="206"/>
            <p:cNvSpPr/>
            <p:nvPr/>
          </p:nvSpPr>
          <p:spPr>
            <a:xfrm>
              <a:off y="898475" x="23345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7" id="207"/>
            <p:cNvSpPr/>
            <p:nvPr/>
          </p:nvSpPr>
          <p:spPr>
            <a:xfrm>
              <a:off y="898475" x="23796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8" id="208"/>
            <p:cNvSpPr/>
            <p:nvPr/>
          </p:nvSpPr>
          <p:spPr>
            <a:xfrm>
              <a:off y="898475" x="24248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09" id="209"/>
            <p:cNvSpPr/>
            <p:nvPr/>
          </p:nvSpPr>
          <p:spPr>
            <a:xfrm>
              <a:off y="898475" x="24736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0" id="210"/>
            <p:cNvSpPr/>
            <p:nvPr/>
          </p:nvSpPr>
          <p:spPr>
            <a:xfrm>
              <a:off y="898475" x="25187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1" id="211"/>
            <p:cNvSpPr/>
            <p:nvPr/>
          </p:nvSpPr>
          <p:spPr>
            <a:xfrm>
              <a:off y="898475" x="25676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2" id="212"/>
            <p:cNvSpPr/>
            <p:nvPr/>
          </p:nvSpPr>
          <p:spPr>
            <a:xfrm>
              <a:off y="898475" x="26127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3" id="213"/>
            <p:cNvSpPr/>
            <p:nvPr/>
          </p:nvSpPr>
          <p:spPr>
            <a:xfrm>
              <a:off y="898475" x="26616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4" id="214"/>
            <p:cNvSpPr/>
            <p:nvPr/>
          </p:nvSpPr>
          <p:spPr>
            <a:xfrm>
              <a:off y="898475" x="27067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5" id="215"/>
            <p:cNvSpPr/>
            <p:nvPr/>
          </p:nvSpPr>
          <p:spPr>
            <a:xfrm>
              <a:off y="898475" x="27556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6" id="216"/>
            <p:cNvSpPr/>
            <p:nvPr/>
          </p:nvSpPr>
          <p:spPr>
            <a:xfrm>
              <a:off y="898475" x="28007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7" id="217"/>
            <p:cNvSpPr/>
            <p:nvPr/>
          </p:nvSpPr>
          <p:spPr>
            <a:xfrm>
              <a:off y="898475" x="28458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8" id="218"/>
            <p:cNvSpPr/>
            <p:nvPr/>
          </p:nvSpPr>
          <p:spPr>
            <a:xfrm>
              <a:off y="898475" x="28947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9" id="219"/>
            <p:cNvSpPr/>
            <p:nvPr/>
          </p:nvSpPr>
          <p:spPr>
            <a:xfrm>
              <a:off y="898475" x="2939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20" id="220"/>
            <p:cNvSpPr/>
            <p:nvPr/>
          </p:nvSpPr>
          <p:spPr>
            <a:xfrm>
              <a:off y="898475" x="2988700"/>
              <a:ext cy="2097775" cx="7550"/>
            </a:xfrm>
            <a:custGeom>
              <a:pathLst>
                <a:path extrusionOk="0" h="83911" w="302">
                  <a:moveTo>
                    <a:pt y="1" x="1"/>
                  </a:moveTo>
                  <a:lnTo>
                    <a:pt y="83911" x="1"/>
                  </a:lnTo>
                  <a:lnTo>
                    <a:pt y="83911" x="302"/>
                  </a:lnTo>
                  <a:lnTo>
                    <a:pt y="1" x="302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21" id="221"/>
            <p:cNvSpPr/>
            <p:nvPr/>
          </p:nvSpPr>
          <p:spPr>
            <a:xfrm>
              <a:off y="904600" x="9375"/>
              <a:ext cy="2088825" cx="2984050"/>
            </a:xfrm>
            <a:custGeom>
              <a:pathLst>
                <a:path extrusionOk="0" h="83553" w="119362" fill="none">
                  <a:moveTo>
                    <a:pt y="0" x="1"/>
                  </a:moveTo>
                  <a:lnTo>
                    <a:pt y="47745" x="1"/>
                  </a:lnTo>
                  <a:cubicBezTo>
                    <a:pt y="67519" x="1"/>
                    <a:pt y="83553" x="26721"/>
                    <a:pt y="83553" x="59681"/>
                  </a:cubicBezTo>
                  <a:cubicBezTo>
                    <a:pt y="83553" x="92642"/>
                    <a:pt y="67519" x="119362"/>
                    <a:pt y="47745" x="119362"/>
                  </a:cubicBezTo>
                  <a:cubicBezTo>
                    <a:pt y="47745" x="119362"/>
                    <a:pt y="47745" x="119362"/>
                    <a:pt y="47745" x="119362"/>
                  </a:cubicBezTo>
                  <a:lnTo>
                    <a:pt y="0" x="119362"/>
                  </a:lnTo>
                  <a:cubicBezTo>
                    <a:pt y="19775" x="119362"/>
                    <a:pt y="35808" x="92642"/>
                    <a:pt y="35808" x="59681"/>
                  </a:cubicBezTo>
                  <a:cubicBezTo>
                    <a:pt y="35808" x="26721"/>
                    <a:pt y="19775" x="1"/>
                    <a:pt y="0" x="1"/>
                  </a:cubicBezTo>
                  <a:close/>
                </a:path>
              </a:pathLst>
            </a:custGeom>
            <a:noFill/>
            <a:ln w="3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22" id="222"/>
            <p:cNvSpPr/>
            <p:nvPr/>
          </p:nvSpPr>
          <p:spPr>
            <a:xfrm>
              <a:off y="9375" x="9375"/>
              <a:ext cy="2984050" cx="2984050"/>
            </a:xfrm>
            <a:custGeom>
              <a:pathLst>
                <a:path extrusionOk="0" h="119362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lnTo>
                    <a:pt y="35809" x="1"/>
                  </a:lnTo>
                  <a:lnTo>
                    <a:pt y="83554" x="1"/>
                  </a:lnTo>
                  <a:cubicBezTo>
                    <a:pt y="103328" x="1"/>
                    <a:pt y="119362" x="26721"/>
                    <a:pt y="119362" x="59681"/>
                  </a:cubicBezTo>
                  <a:cubicBezTo>
                    <a:pt y="119362" x="92642"/>
                    <a:pt y="103328" x="119362"/>
                    <a:pt y="83554" x="119362"/>
                  </a:cubicBezTo>
                  <a:cubicBezTo>
                    <a:pt y="83554" x="119362"/>
                    <a:pt y="83554" x="119362"/>
                    <a:pt y="83554" x="119362"/>
                  </a:cubicBezTo>
                  <a:lnTo>
                    <a:pt y="35809" x="119362"/>
                  </a:lnTo>
                  <a:close/>
                </a:path>
              </a:pathLst>
            </a:custGeom>
            <a:noFill/>
            <a:ln w="7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223" id="223"/>
          <p:cNvSpPr txBox="1"/>
          <p:nvPr/>
        </p:nvSpPr>
        <p:spPr>
          <a:xfrm>
            <a:off y="1447800" x="2819400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Alice’s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</a:p>
        </p:txBody>
      </p:sp>
      <p:sp>
        <p:nvSpPr>
          <p:cNvPr name="Shape 224" id="224"/>
          <p:cNvSpPr txBox="1"/>
          <p:nvPr/>
        </p:nvSpPr>
        <p:spPr>
          <a:xfrm>
            <a:off y="1447800" x="4988523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Bob’s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</a:p>
        </p:txBody>
      </p:sp>
      <p:grpSp>
        <p:nvGrpSpPr>
          <p:cNvPr name="Shape 225" id="225"/>
          <p:cNvGrpSpPr/>
          <p:nvPr/>
        </p:nvGrpSpPr>
        <p:grpSpPr>
          <a:xfrm>
            <a:off y="1904999" x="609600"/>
            <a:ext cy="4258902" cx="7848598"/>
            <a:chOff y="2294297" x="609600"/>
            <a:chExt cy="3352005" cx="7848598"/>
          </a:xfrm>
        </p:grpSpPr>
        <p:cxnSp>
          <p:nvCxnSpPr>
            <p:cNvPr name="Shape 226" id="226"/>
            <p:cNvCxnSpPr/>
            <p:nvPr/>
          </p:nvCxnSpPr>
          <p:spPr>
            <a:xfrm rot="-5400000">
              <a:off y="3969506" x="-1065608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227" id="227"/>
            <p:cNvCxnSpPr/>
            <p:nvPr/>
          </p:nvCxnSpPr>
          <p:spPr>
            <a:xfrm rot="-5400000">
              <a:off y="3969506" x="2297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228" id="228"/>
            <p:cNvCxnSpPr/>
            <p:nvPr/>
          </p:nvCxnSpPr>
          <p:spPr>
            <a:xfrm rot="-5400000">
              <a:off y="3969506" x="1599802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229" id="229"/>
            <p:cNvCxnSpPr/>
            <p:nvPr/>
          </p:nvCxnSpPr>
          <p:spPr>
            <a:xfrm rot="-5400000">
              <a:off y="3969506" x="38111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230" id="230"/>
            <p:cNvCxnSpPr/>
            <p:nvPr/>
          </p:nvCxnSpPr>
          <p:spPr>
            <a:xfrm rot="-5400000">
              <a:off y="3969506" x="52589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231" id="231"/>
            <p:cNvCxnSpPr/>
            <p:nvPr/>
          </p:nvCxnSpPr>
          <p:spPr>
            <a:xfrm rot="-5400000">
              <a:off y="3969506" x="678140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sp>
        <p:nvSpPr>
          <p:cNvPr name="Shape 232" id="232"/>
          <p:cNvSpPr txBox="1"/>
          <p:nvPr/>
        </p:nvSpPr>
        <p:spPr>
          <a:xfrm>
            <a:off y="990600" x="2394769"/>
            <a:ext cy="5333999" cx="377743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233" id="233"/>
          <p:cNvSpPr txBox="1"/>
          <p:nvPr>
            <p:ph type="title"/>
          </p:nvPr>
        </p:nvSpPr>
        <p:spPr>
          <a:xfrm>
            <a:off y="-762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name="Shape 234" id="234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  <p:sp>
        <p:nvSpPr>
          <p:cNvPr name="Shape 235" id="235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 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236" id="236"/>
          <p:cNvSpPr/>
          <p:nvPr/>
        </p:nvSpPr>
        <p:spPr>
          <a:xfrm>
            <a:off y="914801" x="1804164"/>
            <a:ext cy="533399" cx="2674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37" id="237"/>
          <p:cNvSpPr/>
          <p:nvPr/>
        </p:nvSpPr>
        <p:spPr>
          <a:xfrm>
            <a:off y="915916" x="6639839"/>
            <a:ext cy="531169" cx="5475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238" id="238"/>
          <p:cNvSpPr/>
          <p:nvPr/>
        </p:nvSpPr>
        <p:spPr>
          <a:xfrm>
            <a:off y="914400" x="381000"/>
            <a:ext cy="534205" cx="3840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239" id="239"/>
          <p:cNvSpPr txBox="1"/>
          <p:nvPr/>
        </p:nvSpPr>
        <p:spPr>
          <a:xfrm>
            <a:off y="1447800" x="111723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STUN 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</a:p>
        </p:txBody>
      </p:sp>
      <p:sp>
        <p:nvSpPr>
          <p:cNvPr name="Shape 240" id="240"/>
          <p:cNvSpPr/>
          <p:nvPr/>
        </p:nvSpPr>
        <p:spPr>
          <a:xfrm>
            <a:off y="914400" x="8226585"/>
            <a:ext cy="534205" cx="3840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241" id="241"/>
          <p:cNvSpPr txBox="1"/>
          <p:nvPr/>
        </p:nvSpPr>
        <p:spPr>
          <a:xfrm>
            <a:off y="1447800" x="7960324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STUN 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</a:p>
        </p:txBody>
      </p:sp>
      <p:sp>
        <p:nvSpPr>
          <p:cNvPr name="Shape 242" id="242"/>
          <p:cNvSpPr txBox="1"/>
          <p:nvPr/>
        </p:nvSpPr>
        <p:spPr>
          <a:xfrm>
            <a:off y="1447800" x="6436323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</a:p>
        </p:txBody>
      </p:sp>
      <p:sp>
        <p:nvSpPr>
          <p:cNvPr name="Shape 243" id="243"/>
          <p:cNvSpPr txBox="1"/>
          <p:nvPr/>
        </p:nvSpPr>
        <p:spPr>
          <a:xfrm>
            <a:off y="1447800" x="1447800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</a:p>
        </p:txBody>
      </p:sp>
      <p:sp>
        <p:nvSpPr>
          <p:cNvPr name="Shape 244" id="244"/>
          <p:cNvSpPr txBox="1"/>
          <p:nvPr>
            <p:ph type="body" idx="1"/>
          </p:nvPr>
        </p:nvSpPr>
        <p:spPr>
          <a:xfrm>
            <a:off y="6324600" x="1793669"/>
            <a:ext cy="533399" cx="555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4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Vanilla ICE Operation as per RFC 5245</a:t>
            </a:r>
          </a:p>
        </p:txBody>
      </p:sp>
      <p:grpSp>
        <p:nvGrpSpPr>
          <p:cNvPr name="Shape 245" id="245"/>
          <p:cNvGrpSpPr/>
          <p:nvPr/>
        </p:nvGrpSpPr>
        <p:grpSpPr>
          <a:xfrm>
            <a:off y="1981196" x="609599"/>
            <a:ext cy="1134705" cx="1295400"/>
            <a:chOff y="3428991" x="733971"/>
            <a:chExt cy="1134705" cx="3457030"/>
          </a:xfrm>
        </p:grpSpPr>
        <p:grpSp>
          <p:nvGrpSpPr>
            <p:cNvPr name="Shape 246" id="246"/>
            <p:cNvGrpSpPr/>
            <p:nvPr/>
          </p:nvGrpSpPr>
          <p:grpSpPr>
            <a:xfrm>
              <a:off y="3428991" x="733974"/>
              <a:ext cy="706667" cx="3457027"/>
              <a:chOff y="3071809" x="1234041"/>
              <a:chExt cy="462892" cx="6818793"/>
            </a:xfrm>
          </p:grpSpPr>
          <p:cxnSp>
            <p:nvCxnSpPr>
              <p:cNvPr name="Shape 247" id="247"/>
              <p:cNvCxnSpPr/>
              <p:nvPr/>
            </p:nvCxnSpPr>
            <p:spPr>
              <a:xfrm flipH="1">
                <a:off y="3071809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248" id="248"/>
              <p:cNvSpPr txBox="1"/>
              <p:nvPr/>
            </p:nvSpPr>
            <p:spPr>
              <a:xfrm>
                <a:off y="3323017" x="1822788"/>
                <a:ext cy="211685" cx="6096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discovery</a:t>
                </a:r>
              </a:p>
            </p:txBody>
          </p:sp>
        </p:grpSp>
        <p:cxnSp>
          <p:nvCxnSpPr>
            <p:cNvPr name="Shape 249" id="249"/>
            <p:cNvCxnSpPr/>
            <p:nvPr/>
          </p:nvCxnSpPr>
          <p:spPr>
            <a:xfrm flipH="1">
              <a:off y="4561273" x="733971"/>
              <a:ext cy="2423" cx="3457026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sp>
        <p:nvSpPr>
          <p:cNvPr name="Shape 250" id="250"/>
          <p:cNvSpPr txBox="1"/>
          <p:nvPr/>
        </p:nvSpPr>
        <p:spPr>
          <a:xfrm>
            <a:off y="2943548" x="2438400"/>
            <a:ext cy="323164" cx="3901432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and candidates</a:t>
            </a:r>
          </a:p>
        </p:txBody>
      </p:sp>
      <p:grpSp>
        <p:nvGrpSpPr>
          <p:cNvPr name="Shape 251" id="251"/>
          <p:cNvGrpSpPr/>
          <p:nvPr/>
        </p:nvGrpSpPr>
        <p:grpSpPr>
          <a:xfrm>
            <a:off y="4967528" x="1981199"/>
            <a:ext cy="1122597" cx="4952999"/>
            <a:chOff y="3225642" x="733972"/>
            <a:chExt cy="1122597" cx="3457029"/>
          </a:xfrm>
        </p:grpSpPr>
        <p:grpSp>
          <p:nvGrpSpPr>
            <p:cNvPr name="Shape 252" id="252"/>
            <p:cNvGrpSpPr/>
            <p:nvPr/>
          </p:nvGrpSpPr>
          <p:grpSpPr>
            <a:xfrm>
              <a:off y="3225642" x="733975"/>
              <a:ext cy="914400" cx="3457025"/>
              <a:chOff y="2938978" x="1234041"/>
              <a:chExt cy="599040" cx="6818793"/>
            </a:xfrm>
          </p:grpSpPr>
          <p:cxnSp>
            <p:nvCxnSpPr>
              <p:cNvPr name="Shape 253" id="253"/>
              <p:cNvCxnSpPr/>
              <p:nvPr/>
            </p:nvCxnSpPr>
            <p:spPr>
              <a:xfrm>
                <a:off y="2938978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254" id="254"/>
              <p:cNvSpPr txBox="1"/>
              <p:nvPr/>
            </p:nvSpPr>
            <p:spPr>
              <a:xfrm>
                <a:off y="3023863" x="1262412"/>
                <a:ext cy="514155" cx="6580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 </a:t>
                </a:r>
                <a:b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connectivity checks </a:t>
                </a:r>
                <a:b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</a:p>
            </p:txBody>
          </p:sp>
        </p:grpSp>
        <p:cxnSp>
          <p:nvCxnSpPr>
            <p:cNvPr name="Shape 255" id="255"/>
            <p:cNvCxnSpPr/>
            <p:nvPr/>
          </p:nvCxnSpPr>
          <p:spPr>
            <a:xfrm>
              <a:off y="4345816" x="733972"/>
              <a:ext cy="2423" cx="3457026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cxnSp>
        <p:nvCxnSpPr>
          <p:cNvPr name="Shape 256" id="256"/>
          <p:cNvCxnSpPr/>
          <p:nvPr/>
        </p:nvCxnSpPr>
        <p:spPr>
          <a:xfrm rot="10800000" flipH="1">
            <a:off y="4714513" x="1981201"/>
            <a:ext cy="1587" cx="4952997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lg" type="stealth" w="lg"/>
            <a:tailEnd len="med" type="none" w="med"/>
          </a:ln>
        </p:spPr>
      </p:cxnSp>
      <p:sp>
        <p:nvSpPr>
          <p:cNvPr name="Shape 257" id="257"/>
          <p:cNvSpPr txBox="1"/>
          <p:nvPr/>
        </p:nvSpPr>
        <p:spPr>
          <a:xfrm>
            <a:off y="4387335" x="2438400"/>
            <a:ext cy="323164" cx="3901432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and candidates</a:t>
            </a:r>
          </a:p>
        </p:txBody>
      </p:sp>
      <p:grpSp>
        <p:nvGrpSpPr>
          <p:cNvPr name="Shape 258" id="258"/>
          <p:cNvGrpSpPr/>
          <p:nvPr/>
        </p:nvGrpSpPr>
        <p:grpSpPr>
          <a:xfrm>
            <a:off y="3417698" x="6934199"/>
            <a:ext cy="1146002" cx="1447800"/>
            <a:chOff y="3428415" x="733972"/>
            <a:chExt cy="1146002" cx="3457029"/>
          </a:xfrm>
        </p:grpSpPr>
        <p:grpSp>
          <p:nvGrpSpPr>
            <p:cNvPr name="Shape 259" id="259"/>
            <p:cNvGrpSpPr/>
            <p:nvPr/>
          </p:nvGrpSpPr>
          <p:grpSpPr>
            <a:xfrm>
              <a:off y="3428415" x="733975"/>
              <a:ext cy="717392" cx="3457025"/>
              <a:chOff y="3071809" x="1234041"/>
              <a:chExt cy="469975" cx="6818793"/>
            </a:xfrm>
          </p:grpSpPr>
          <p:cxnSp>
            <p:nvCxnSpPr>
              <p:cNvPr name="Shape 260" id="260"/>
              <p:cNvCxnSpPr/>
              <p:nvPr/>
            </p:nvCxnSpPr>
            <p:spPr>
              <a:xfrm>
                <a:off y="3071809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261" id="261"/>
              <p:cNvSpPr txBox="1"/>
              <p:nvPr/>
            </p:nvSpPr>
            <p:spPr>
              <a:xfrm>
                <a:off y="3330075" x="1262408"/>
                <a:ext cy="211709" cx="6580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discovery</a:t>
                </a:r>
              </a:p>
            </p:txBody>
          </p:sp>
        </p:grpSp>
        <p:cxnSp>
          <p:nvCxnSpPr>
            <p:cNvPr name="Shape 262" id="262"/>
            <p:cNvCxnSpPr/>
            <p:nvPr/>
          </p:nvCxnSpPr>
          <p:spPr>
            <a:xfrm>
              <a:off y="4571994" x="733972"/>
              <a:ext cy="2423" cx="3457028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cxnSp>
        <p:nvCxnSpPr>
          <p:cNvPr name="Shape 263" id="263"/>
          <p:cNvCxnSpPr/>
          <p:nvPr/>
        </p:nvCxnSpPr>
        <p:spPr>
          <a:xfrm rot="10800000">
            <a:off y="3266712" x="1981202"/>
            <a:ext cy="1587" cx="4952997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lg" type="stealth" w="lg"/>
            <a:tailEnd len="med" type="none" w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7" id="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68" id="268"/>
          <p:cNvGrpSpPr/>
          <p:nvPr/>
        </p:nvGrpSpPr>
        <p:grpSpPr>
          <a:xfrm>
            <a:off y="1009741" x="3111204"/>
            <a:ext cy="343522" cx="343522"/>
            <a:chOff y="3750" x="3750"/>
            <a:chExt cy="2992500" cx="2992500"/>
          </a:xfrm>
        </p:grpSpPr>
        <p:sp>
          <p:nvSpPr>
            <p:cNvPr name="Shape 269" id="269"/>
            <p:cNvSpPr/>
            <p:nvPr/>
          </p:nvSpPr>
          <p:spPr>
            <a:xfrm>
              <a:off y="3750" x="3750"/>
              <a:ext cy="3775" cx="2992500"/>
            </a:xfrm>
            <a:custGeom>
              <a:pathLst>
                <a:path extrusionOk="0" h="151" w="119700">
                  <a:moveTo>
                    <a:pt y="0" x="0"/>
                  </a:moveTo>
                  <a:lnTo>
                    <a:pt y="151" x="0"/>
                  </a:lnTo>
                  <a:lnTo>
                    <a:pt y="15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0" id="270"/>
            <p:cNvSpPr/>
            <p:nvPr/>
          </p:nvSpPr>
          <p:spPr>
            <a:xfrm>
              <a:off y="7500" x="3750"/>
              <a:ext cy="82750" cx="2992500"/>
            </a:xfrm>
            <a:custGeom>
              <a:pathLst>
                <a:path extrusionOk="0" h="3310" w="119700">
                  <a:moveTo>
                    <a:pt y="1" x="0"/>
                  </a:moveTo>
                  <a:lnTo>
                    <a:pt y="3309" x="0"/>
                  </a:lnTo>
                  <a:lnTo>
                    <a:pt y="3309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1" id="271"/>
            <p:cNvSpPr/>
            <p:nvPr/>
          </p:nvSpPr>
          <p:spPr>
            <a:xfrm>
              <a:off y="902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2" id="272"/>
            <p:cNvSpPr/>
            <p:nvPr/>
          </p:nvSpPr>
          <p:spPr>
            <a:xfrm>
              <a:off y="2030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3" id="273"/>
            <p:cNvSpPr/>
            <p:nvPr/>
          </p:nvSpPr>
          <p:spPr>
            <a:xfrm>
              <a:off y="31577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4" id="274"/>
            <p:cNvSpPr/>
            <p:nvPr/>
          </p:nvSpPr>
          <p:spPr>
            <a:xfrm>
              <a:off y="42855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5" id="275"/>
            <p:cNvSpPr/>
            <p:nvPr/>
          </p:nvSpPr>
          <p:spPr>
            <a:xfrm>
              <a:off y="54135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6" id="276"/>
            <p:cNvSpPr/>
            <p:nvPr/>
          </p:nvSpPr>
          <p:spPr>
            <a:xfrm>
              <a:off y="6541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7" id="277"/>
            <p:cNvSpPr/>
            <p:nvPr/>
          </p:nvSpPr>
          <p:spPr>
            <a:xfrm>
              <a:off y="766900" x="3750"/>
              <a:ext cy="109050" cx="2992500"/>
            </a:xfrm>
            <a:custGeom>
              <a:pathLst>
                <a:path extrusionOk="0" h="4362" w="119700">
                  <a:moveTo>
                    <a:pt y="1" x="0"/>
                  </a:moveTo>
                  <a:lnTo>
                    <a:pt y="4362" x="0"/>
                  </a:lnTo>
                  <a:lnTo>
                    <a:pt y="436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8" id="278"/>
            <p:cNvSpPr/>
            <p:nvPr/>
          </p:nvSpPr>
          <p:spPr>
            <a:xfrm>
              <a:off y="87592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79" id="279"/>
            <p:cNvSpPr/>
            <p:nvPr/>
          </p:nvSpPr>
          <p:spPr>
            <a:xfrm>
              <a:off y="98870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0" id="280"/>
            <p:cNvSpPr/>
            <p:nvPr/>
          </p:nvSpPr>
          <p:spPr>
            <a:xfrm>
              <a:off y="11015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1" id="281"/>
            <p:cNvSpPr/>
            <p:nvPr/>
          </p:nvSpPr>
          <p:spPr>
            <a:xfrm>
              <a:off y="121427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2" id="282"/>
            <p:cNvSpPr/>
            <p:nvPr/>
          </p:nvSpPr>
          <p:spPr>
            <a:xfrm>
              <a:off y="132705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3" id="283"/>
            <p:cNvSpPr/>
            <p:nvPr/>
          </p:nvSpPr>
          <p:spPr>
            <a:xfrm>
              <a:off y="1439825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4" id="284"/>
            <p:cNvSpPr/>
            <p:nvPr/>
          </p:nvSpPr>
          <p:spPr>
            <a:xfrm>
              <a:off y="15526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5" id="285"/>
            <p:cNvSpPr/>
            <p:nvPr/>
          </p:nvSpPr>
          <p:spPr>
            <a:xfrm>
              <a:off y="166540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6" id="286"/>
            <p:cNvSpPr/>
            <p:nvPr/>
          </p:nvSpPr>
          <p:spPr>
            <a:xfrm>
              <a:off y="1778175" x="3750"/>
              <a:ext cy="26350" cx="2992500"/>
            </a:xfrm>
            <a:custGeom>
              <a:pathLst>
                <a:path extrusionOk="0" h="1054" w="119700">
                  <a:moveTo>
                    <a:pt y="1" x="0"/>
                  </a:moveTo>
                  <a:lnTo>
                    <a:pt y="1053" x="0"/>
                  </a:lnTo>
                  <a:lnTo>
                    <a:pt y="1053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7" id="287"/>
            <p:cNvSpPr/>
            <p:nvPr/>
          </p:nvSpPr>
          <p:spPr>
            <a:xfrm>
              <a:off y="9375" x="9375"/>
              <a:ext cy="1790450" cx="2984050"/>
            </a:xfrm>
            <a:custGeom>
              <a:pathLst>
                <a:path extrusionOk="0" h="71618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cubicBezTo>
                    <a:pt y="55584" x="1"/>
                    <a:pt y="71617" x="26721"/>
                    <a:pt y="71617" x="59681"/>
                  </a:cubicBezTo>
                  <a:cubicBezTo>
                    <a:pt y="71617" x="92642"/>
                    <a:pt y="55584" x="119362"/>
                    <a:pt y="35809" x="119362"/>
                  </a:cubicBezTo>
                </a:path>
              </a:pathLst>
            </a:custGeom>
            <a:noFill/>
            <a:ln w="3525" cap="rnd">
              <a:solidFill>
                <a:srgbClr val="FFFF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8" id="288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9" id="289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 fill="none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0" id="290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1" id="291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 fill="none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2" id="292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3" id="293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 fill="none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4" id="294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5" id="295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 fill="none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6" id="296"/>
            <p:cNvSpPr/>
            <p:nvPr/>
          </p:nvSpPr>
          <p:spPr>
            <a:xfrm>
              <a:off y="898475" x="3750"/>
              <a:ext cy="2097775" cx="37625"/>
            </a:xfrm>
            <a:custGeom>
              <a:pathLst>
                <a:path extrusionOk="0" h="83911" w="1505">
                  <a:moveTo>
                    <a:pt y="1" x="0"/>
                  </a:moveTo>
                  <a:lnTo>
                    <a:pt y="83911" x="0"/>
                  </a:lnTo>
                  <a:lnTo>
                    <a:pt y="83911" x="1504"/>
                  </a:lnTo>
                  <a:lnTo>
                    <a:pt y="1" x="1504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7" id="297"/>
            <p:cNvSpPr/>
            <p:nvPr/>
          </p:nvSpPr>
          <p:spPr>
            <a:xfrm>
              <a:off y="898475" x="4135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8" id="298"/>
            <p:cNvSpPr/>
            <p:nvPr/>
          </p:nvSpPr>
          <p:spPr>
            <a:xfrm>
              <a:off y="898475" x="902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99" id="299"/>
            <p:cNvSpPr/>
            <p:nvPr/>
          </p:nvSpPr>
          <p:spPr>
            <a:xfrm>
              <a:off y="898475" x="1353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0" id="300"/>
            <p:cNvSpPr/>
            <p:nvPr/>
          </p:nvSpPr>
          <p:spPr>
            <a:xfrm>
              <a:off y="898475" x="1842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1" id="301"/>
            <p:cNvSpPr/>
            <p:nvPr/>
          </p:nvSpPr>
          <p:spPr>
            <a:xfrm>
              <a:off y="898475" x="2293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2" id="302"/>
            <p:cNvSpPr/>
            <p:nvPr/>
          </p:nvSpPr>
          <p:spPr>
            <a:xfrm>
              <a:off y="898475" x="2744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3" id="303"/>
            <p:cNvSpPr/>
            <p:nvPr/>
          </p:nvSpPr>
          <p:spPr>
            <a:xfrm>
              <a:off y="898475" x="3233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4" id="304"/>
            <p:cNvSpPr/>
            <p:nvPr/>
          </p:nvSpPr>
          <p:spPr>
            <a:xfrm>
              <a:off y="898475" x="3684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5" id="305"/>
            <p:cNvSpPr/>
            <p:nvPr/>
          </p:nvSpPr>
          <p:spPr>
            <a:xfrm>
              <a:off y="898475" x="4172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6" id="306"/>
            <p:cNvSpPr/>
            <p:nvPr/>
          </p:nvSpPr>
          <p:spPr>
            <a:xfrm>
              <a:off y="898475" x="4624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7" id="307"/>
            <p:cNvSpPr/>
            <p:nvPr/>
          </p:nvSpPr>
          <p:spPr>
            <a:xfrm>
              <a:off y="898475" x="5112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8" id="308"/>
            <p:cNvSpPr/>
            <p:nvPr/>
          </p:nvSpPr>
          <p:spPr>
            <a:xfrm>
              <a:off y="898475" x="5563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09" id="309"/>
            <p:cNvSpPr/>
            <p:nvPr/>
          </p:nvSpPr>
          <p:spPr>
            <a:xfrm>
              <a:off y="898475" x="6015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0" id="310"/>
            <p:cNvSpPr/>
            <p:nvPr/>
          </p:nvSpPr>
          <p:spPr>
            <a:xfrm>
              <a:off y="898475" x="6503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1" id="311"/>
            <p:cNvSpPr/>
            <p:nvPr/>
          </p:nvSpPr>
          <p:spPr>
            <a:xfrm>
              <a:off y="898475" x="6954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2" id="312"/>
            <p:cNvSpPr/>
            <p:nvPr/>
          </p:nvSpPr>
          <p:spPr>
            <a:xfrm>
              <a:off y="898475" x="7443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3" id="313"/>
            <p:cNvSpPr/>
            <p:nvPr/>
          </p:nvSpPr>
          <p:spPr>
            <a:xfrm>
              <a:off y="898475" x="796975"/>
              <a:ext cy="2097775" cx="52650"/>
            </a:xfrm>
            <a:custGeom>
              <a:pathLst>
                <a:path extrusionOk="0" h="83911" w="2106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4" id="314"/>
            <p:cNvSpPr/>
            <p:nvPr/>
          </p:nvSpPr>
          <p:spPr>
            <a:xfrm>
              <a:off y="898475" x="849600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5" id="315"/>
            <p:cNvSpPr/>
            <p:nvPr/>
          </p:nvSpPr>
          <p:spPr>
            <a:xfrm>
              <a:off y="898475" x="9022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6" id="316"/>
            <p:cNvSpPr/>
            <p:nvPr/>
          </p:nvSpPr>
          <p:spPr>
            <a:xfrm>
              <a:off y="898475" x="9548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7" id="317"/>
            <p:cNvSpPr/>
            <p:nvPr/>
          </p:nvSpPr>
          <p:spPr>
            <a:xfrm>
              <a:off y="898475" x="1000000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8" id="318"/>
            <p:cNvSpPr/>
            <p:nvPr/>
          </p:nvSpPr>
          <p:spPr>
            <a:xfrm>
              <a:off y="898475" x="10488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19" id="319"/>
            <p:cNvSpPr/>
            <p:nvPr/>
          </p:nvSpPr>
          <p:spPr>
            <a:xfrm>
              <a:off y="898475" x="1093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0" id="320"/>
            <p:cNvSpPr/>
            <p:nvPr/>
          </p:nvSpPr>
          <p:spPr>
            <a:xfrm>
              <a:off y="898475" x="11390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1" id="321"/>
            <p:cNvSpPr/>
            <p:nvPr/>
          </p:nvSpPr>
          <p:spPr>
            <a:xfrm>
              <a:off y="898475" x="11879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2" id="322"/>
            <p:cNvSpPr/>
            <p:nvPr/>
          </p:nvSpPr>
          <p:spPr>
            <a:xfrm>
              <a:off y="898475" x="12330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3" id="323"/>
            <p:cNvSpPr/>
            <p:nvPr/>
          </p:nvSpPr>
          <p:spPr>
            <a:xfrm>
              <a:off y="898475" x="12819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4" id="324"/>
            <p:cNvSpPr/>
            <p:nvPr/>
          </p:nvSpPr>
          <p:spPr>
            <a:xfrm>
              <a:off y="898475" x="13270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5" id="325"/>
            <p:cNvSpPr/>
            <p:nvPr/>
          </p:nvSpPr>
          <p:spPr>
            <a:xfrm>
              <a:off y="898475" x="13759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6" id="326"/>
            <p:cNvSpPr/>
            <p:nvPr/>
          </p:nvSpPr>
          <p:spPr>
            <a:xfrm>
              <a:off y="898475" x="14210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7" id="327"/>
            <p:cNvSpPr/>
            <p:nvPr/>
          </p:nvSpPr>
          <p:spPr>
            <a:xfrm>
              <a:off y="898475" x="1466150"/>
              <a:ext cy="2097775" cx="97775"/>
            </a:xfrm>
            <a:custGeom>
              <a:pathLst>
                <a:path extrusionOk="0" h="83911" w="3911">
                  <a:moveTo>
                    <a:pt y="1" x="1"/>
                  </a:moveTo>
                  <a:lnTo>
                    <a:pt y="83911" x="1"/>
                  </a:lnTo>
                  <a:lnTo>
                    <a:pt y="83911" x="3910"/>
                  </a:lnTo>
                  <a:lnTo>
                    <a:pt y="1" x="3910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8" id="328"/>
            <p:cNvSpPr/>
            <p:nvPr/>
          </p:nvSpPr>
          <p:spPr>
            <a:xfrm>
              <a:off y="898475" x="15639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29" id="329"/>
            <p:cNvSpPr/>
            <p:nvPr/>
          </p:nvSpPr>
          <p:spPr>
            <a:xfrm>
              <a:off y="898475" x="16090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0" id="330"/>
            <p:cNvSpPr/>
            <p:nvPr/>
          </p:nvSpPr>
          <p:spPr>
            <a:xfrm>
              <a:off y="898475" x="16541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1" id="331"/>
            <p:cNvSpPr/>
            <p:nvPr/>
          </p:nvSpPr>
          <p:spPr>
            <a:xfrm>
              <a:off y="898475" x="17030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2" id="332"/>
            <p:cNvSpPr/>
            <p:nvPr/>
          </p:nvSpPr>
          <p:spPr>
            <a:xfrm>
              <a:off y="898475" x="17481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3" id="333"/>
            <p:cNvSpPr/>
            <p:nvPr/>
          </p:nvSpPr>
          <p:spPr>
            <a:xfrm>
              <a:off y="898475" x="17969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4" id="334"/>
            <p:cNvSpPr/>
            <p:nvPr/>
          </p:nvSpPr>
          <p:spPr>
            <a:xfrm>
              <a:off y="898475" x="18421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5" id="335"/>
            <p:cNvSpPr/>
            <p:nvPr/>
          </p:nvSpPr>
          <p:spPr>
            <a:xfrm>
              <a:off y="898475" x="1890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6" id="336"/>
            <p:cNvSpPr/>
            <p:nvPr/>
          </p:nvSpPr>
          <p:spPr>
            <a:xfrm>
              <a:off y="898475" x="19360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7" id="337"/>
            <p:cNvSpPr/>
            <p:nvPr/>
          </p:nvSpPr>
          <p:spPr>
            <a:xfrm>
              <a:off y="898475" x="19812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8" id="338"/>
            <p:cNvSpPr/>
            <p:nvPr/>
          </p:nvSpPr>
          <p:spPr>
            <a:xfrm>
              <a:off y="898475" x="2030075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39" id="339"/>
            <p:cNvSpPr/>
            <p:nvPr/>
          </p:nvSpPr>
          <p:spPr>
            <a:xfrm>
              <a:off y="898475" x="2078925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0" id="340"/>
            <p:cNvSpPr/>
            <p:nvPr/>
          </p:nvSpPr>
          <p:spPr>
            <a:xfrm>
              <a:off y="898475" x="2131575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1" id="341"/>
            <p:cNvSpPr/>
            <p:nvPr/>
          </p:nvSpPr>
          <p:spPr>
            <a:xfrm>
              <a:off y="898475" x="218420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2" id="342"/>
            <p:cNvSpPr/>
            <p:nvPr/>
          </p:nvSpPr>
          <p:spPr>
            <a:xfrm>
              <a:off y="898475" x="2236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3" id="343"/>
            <p:cNvSpPr/>
            <p:nvPr/>
          </p:nvSpPr>
          <p:spPr>
            <a:xfrm>
              <a:off y="898475" x="22857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4" id="344"/>
            <p:cNvSpPr/>
            <p:nvPr/>
          </p:nvSpPr>
          <p:spPr>
            <a:xfrm>
              <a:off y="898475" x="23345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5" id="345"/>
            <p:cNvSpPr/>
            <p:nvPr/>
          </p:nvSpPr>
          <p:spPr>
            <a:xfrm>
              <a:off y="898475" x="23796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6" id="346"/>
            <p:cNvSpPr/>
            <p:nvPr/>
          </p:nvSpPr>
          <p:spPr>
            <a:xfrm>
              <a:off y="898475" x="24248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7" id="347"/>
            <p:cNvSpPr/>
            <p:nvPr/>
          </p:nvSpPr>
          <p:spPr>
            <a:xfrm>
              <a:off y="898475" x="24736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8" id="348"/>
            <p:cNvSpPr/>
            <p:nvPr/>
          </p:nvSpPr>
          <p:spPr>
            <a:xfrm>
              <a:off y="898475" x="25187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49" id="349"/>
            <p:cNvSpPr/>
            <p:nvPr/>
          </p:nvSpPr>
          <p:spPr>
            <a:xfrm>
              <a:off y="898475" x="25676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0" id="350"/>
            <p:cNvSpPr/>
            <p:nvPr/>
          </p:nvSpPr>
          <p:spPr>
            <a:xfrm>
              <a:off y="898475" x="26127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1" id="351"/>
            <p:cNvSpPr/>
            <p:nvPr/>
          </p:nvSpPr>
          <p:spPr>
            <a:xfrm>
              <a:off y="898475" x="26616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2" id="352"/>
            <p:cNvSpPr/>
            <p:nvPr/>
          </p:nvSpPr>
          <p:spPr>
            <a:xfrm>
              <a:off y="898475" x="27067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3" id="353"/>
            <p:cNvSpPr/>
            <p:nvPr/>
          </p:nvSpPr>
          <p:spPr>
            <a:xfrm>
              <a:off y="898475" x="27556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4" id="354"/>
            <p:cNvSpPr/>
            <p:nvPr/>
          </p:nvSpPr>
          <p:spPr>
            <a:xfrm>
              <a:off y="898475" x="28007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5" id="355"/>
            <p:cNvSpPr/>
            <p:nvPr/>
          </p:nvSpPr>
          <p:spPr>
            <a:xfrm>
              <a:off y="898475" x="28458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6" id="356"/>
            <p:cNvSpPr/>
            <p:nvPr/>
          </p:nvSpPr>
          <p:spPr>
            <a:xfrm>
              <a:off y="898475" x="28947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7" id="357"/>
            <p:cNvSpPr/>
            <p:nvPr/>
          </p:nvSpPr>
          <p:spPr>
            <a:xfrm>
              <a:off y="898475" x="2939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8" id="358"/>
            <p:cNvSpPr/>
            <p:nvPr/>
          </p:nvSpPr>
          <p:spPr>
            <a:xfrm>
              <a:off y="898475" x="2988700"/>
              <a:ext cy="2097775" cx="7550"/>
            </a:xfrm>
            <a:custGeom>
              <a:pathLst>
                <a:path extrusionOk="0" h="83911" w="302">
                  <a:moveTo>
                    <a:pt y="1" x="1"/>
                  </a:moveTo>
                  <a:lnTo>
                    <a:pt y="83911" x="1"/>
                  </a:lnTo>
                  <a:lnTo>
                    <a:pt y="83911" x="302"/>
                  </a:lnTo>
                  <a:lnTo>
                    <a:pt y="1" x="302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59" id="359"/>
            <p:cNvSpPr/>
            <p:nvPr/>
          </p:nvSpPr>
          <p:spPr>
            <a:xfrm>
              <a:off y="904600" x="9375"/>
              <a:ext cy="2088825" cx="2984050"/>
            </a:xfrm>
            <a:custGeom>
              <a:pathLst>
                <a:path extrusionOk="0" h="83553" w="119362" fill="none">
                  <a:moveTo>
                    <a:pt y="0" x="1"/>
                  </a:moveTo>
                  <a:lnTo>
                    <a:pt y="47745" x="1"/>
                  </a:lnTo>
                  <a:cubicBezTo>
                    <a:pt y="67519" x="1"/>
                    <a:pt y="83553" x="26721"/>
                    <a:pt y="83553" x="59681"/>
                  </a:cubicBezTo>
                  <a:cubicBezTo>
                    <a:pt y="83553" x="92642"/>
                    <a:pt y="67519" x="119362"/>
                    <a:pt y="47745" x="119362"/>
                  </a:cubicBezTo>
                  <a:cubicBezTo>
                    <a:pt y="47745" x="119362"/>
                    <a:pt y="47745" x="119362"/>
                    <a:pt y="47745" x="119362"/>
                  </a:cubicBezTo>
                  <a:lnTo>
                    <a:pt y="0" x="119362"/>
                  </a:lnTo>
                  <a:cubicBezTo>
                    <a:pt y="19775" x="119362"/>
                    <a:pt y="35808" x="92642"/>
                    <a:pt y="35808" x="59681"/>
                  </a:cubicBezTo>
                  <a:cubicBezTo>
                    <a:pt y="35808" x="26721"/>
                    <a:pt y="19775" x="1"/>
                    <a:pt y="0" x="1"/>
                  </a:cubicBezTo>
                  <a:close/>
                </a:path>
              </a:pathLst>
            </a:custGeom>
            <a:noFill/>
            <a:ln w="3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0" id="360"/>
            <p:cNvSpPr/>
            <p:nvPr/>
          </p:nvSpPr>
          <p:spPr>
            <a:xfrm>
              <a:off y="9375" x="9375"/>
              <a:ext cy="2984050" cx="2984050"/>
            </a:xfrm>
            <a:custGeom>
              <a:pathLst>
                <a:path extrusionOk="0" h="119362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lnTo>
                    <a:pt y="35809" x="1"/>
                  </a:lnTo>
                  <a:lnTo>
                    <a:pt y="83554" x="1"/>
                  </a:lnTo>
                  <a:cubicBezTo>
                    <a:pt y="103328" x="1"/>
                    <a:pt y="119362" x="26721"/>
                    <a:pt y="119362" x="59681"/>
                  </a:cubicBezTo>
                  <a:cubicBezTo>
                    <a:pt y="119362" x="92642"/>
                    <a:pt y="103328" x="119362"/>
                    <a:pt y="83554" x="119362"/>
                  </a:cubicBezTo>
                  <a:cubicBezTo>
                    <a:pt y="83554" x="119362"/>
                    <a:pt y="83554" x="119362"/>
                    <a:pt y="83554" x="119362"/>
                  </a:cubicBezTo>
                  <a:lnTo>
                    <a:pt y="35809" x="119362"/>
                  </a:lnTo>
                  <a:close/>
                </a:path>
              </a:pathLst>
            </a:custGeom>
            <a:noFill/>
            <a:ln w="7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grpSp>
        <p:nvGrpSpPr>
          <p:cNvPr name="Shape 361" id="361"/>
          <p:cNvGrpSpPr/>
          <p:nvPr/>
        </p:nvGrpSpPr>
        <p:grpSpPr>
          <a:xfrm>
            <a:off y="1009741" x="5256737"/>
            <a:ext cy="343522" cx="343522"/>
            <a:chOff y="3750" x="3750"/>
            <a:chExt cy="2992500" cx="2992500"/>
          </a:xfrm>
        </p:grpSpPr>
        <p:sp>
          <p:nvSpPr>
            <p:cNvPr name="Shape 362" id="362"/>
            <p:cNvSpPr/>
            <p:nvPr/>
          </p:nvSpPr>
          <p:spPr>
            <a:xfrm>
              <a:off y="3750" x="3750"/>
              <a:ext cy="3775" cx="2992500"/>
            </a:xfrm>
            <a:custGeom>
              <a:pathLst>
                <a:path extrusionOk="0" h="151" w="119700">
                  <a:moveTo>
                    <a:pt y="0" x="0"/>
                  </a:moveTo>
                  <a:lnTo>
                    <a:pt y="151" x="0"/>
                  </a:lnTo>
                  <a:lnTo>
                    <a:pt y="15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3" id="363"/>
            <p:cNvSpPr/>
            <p:nvPr/>
          </p:nvSpPr>
          <p:spPr>
            <a:xfrm>
              <a:off y="7500" x="3750"/>
              <a:ext cy="82750" cx="2992500"/>
            </a:xfrm>
            <a:custGeom>
              <a:pathLst>
                <a:path extrusionOk="0" h="3310" w="119700">
                  <a:moveTo>
                    <a:pt y="1" x="0"/>
                  </a:moveTo>
                  <a:lnTo>
                    <a:pt y="3309" x="0"/>
                  </a:lnTo>
                  <a:lnTo>
                    <a:pt y="3309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4" id="364"/>
            <p:cNvSpPr/>
            <p:nvPr/>
          </p:nvSpPr>
          <p:spPr>
            <a:xfrm>
              <a:off y="902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5" id="365"/>
            <p:cNvSpPr/>
            <p:nvPr/>
          </p:nvSpPr>
          <p:spPr>
            <a:xfrm>
              <a:off y="2030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6" id="366"/>
            <p:cNvSpPr/>
            <p:nvPr/>
          </p:nvSpPr>
          <p:spPr>
            <a:xfrm>
              <a:off y="31577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7" id="367"/>
            <p:cNvSpPr/>
            <p:nvPr/>
          </p:nvSpPr>
          <p:spPr>
            <a:xfrm>
              <a:off y="42855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8" id="368"/>
            <p:cNvSpPr/>
            <p:nvPr/>
          </p:nvSpPr>
          <p:spPr>
            <a:xfrm>
              <a:off y="54135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69" id="369"/>
            <p:cNvSpPr/>
            <p:nvPr/>
          </p:nvSpPr>
          <p:spPr>
            <a:xfrm>
              <a:off y="6541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0" id="370"/>
            <p:cNvSpPr/>
            <p:nvPr/>
          </p:nvSpPr>
          <p:spPr>
            <a:xfrm>
              <a:off y="766900" x="3750"/>
              <a:ext cy="109050" cx="2992500"/>
            </a:xfrm>
            <a:custGeom>
              <a:pathLst>
                <a:path extrusionOk="0" h="4362" w="119700">
                  <a:moveTo>
                    <a:pt y="1" x="0"/>
                  </a:moveTo>
                  <a:lnTo>
                    <a:pt y="4362" x="0"/>
                  </a:lnTo>
                  <a:lnTo>
                    <a:pt y="436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1" id="371"/>
            <p:cNvSpPr/>
            <p:nvPr/>
          </p:nvSpPr>
          <p:spPr>
            <a:xfrm>
              <a:off y="875925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2" id="372"/>
            <p:cNvSpPr/>
            <p:nvPr/>
          </p:nvSpPr>
          <p:spPr>
            <a:xfrm>
              <a:off y="988700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3" id="373"/>
            <p:cNvSpPr/>
            <p:nvPr/>
          </p:nvSpPr>
          <p:spPr>
            <a:xfrm>
              <a:off y="1101500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1" x="0"/>
                  </a:lnTo>
                  <a:lnTo>
                    <a:pt y="4511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4" id="374"/>
            <p:cNvSpPr/>
            <p:nvPr/>
          </p:nvSpPr>
          <p:spPr>
            <a:xfrm>
              <a:off y="121427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5" id="375"/>
            <p:cNvSpPr/>
            <p:nvPr/>
          </p:nvSpPr>
          <p:spPr>
            <a:xfrm>
              <a:off y="132705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6" id="376"/>
            <p:cNvSpPr/>
            <p:nvPr/>
          </p:nvSpPr>
          <p:spPr>
            <a:xfrm>
              <a:off y="1439825" x="3750"/>
              <a:ext cy="112825" cx="2992500"/>
            </a:xfrm>
            <a:custGeom>
              <a:pathLst>
                <a:path extrusionOk="0" h="4513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7" id="377"/>
            <p:cNvSpPr/>
            <p:nvPr/>
          </p:nvSpPr>
          <p:spPr>
            <a:xfrm>
              <a:off y="1552625" x="3750"/>
              <a:ext cy="112800" cx="2992500"/>
            </a:xfrm>
            <a:custGeom>
              <a:pathLst>
                <a:path extrusionOk="0" h="4512" w="119700">
                  <a:moveTo>
                    <a:pt y="0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0" x="11970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8" id="378"/>
            <p:cNvSpPr/>
            <p:nvPr/>
          </p:nvSpPr>
          <p:spPr>
            <a:xfrm>
              <a:off y="1665400" x="3750"/>
              <a:ext cy="112800" cx="2992500"/>
            </a:xfrm>
            <a:custGeom>
              <a:pathLst>
                <a:path extrusionOk="0" h="4512" w="119700">
                  <a:moveTo>
                    <a:pt y="1" x="0"/>
                  </a:moveTo>
                  <a:lnTo>
                    <a:pt y="4512" x="0"/>
                  </a:lnTo>
                  <a:lnTo>
                    <a:pt y="4512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79" id="379"/>
            <p:cNvSpPr/>
            <p:nvPr/>
          </p:nvSpPr>
          <p:spPr>
            <a:xfrm>
              <a:off y="1778175" x="3750"/>
              <a:ext cy="26350" cx="2992500"/>
            </a:xfrm>
            <a:custGeom>
              <a:pathLst>
                <a:path extrusionOk="0" h="1054" w="119700">
                  <a:moveTo>
                    <a:pt y="1" x="0"/>
                  </a:moveTo>
                  <a:lnTo>
                    <a:pt y="1053" x="0"/>
                  </a:lnTo>
                  <a:lnTo>
                    <a:pt y="1053" x="119700"/>
                  </a:lnTo>
                  <a:lnTo>
                    <a:pt y="1" x="119700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0" id="380"/>
            <p:cNvSpPr/>
            <p:nvPr/>
          </p:nvSpPr>
          <p:spPr>
            <a:xfrm>
              <a:off y="9375" x="9375"/>
              <a:ext cy="1790450" cx="2984050"/>
            </a:xfrm>
            <a:custGeom>
              <a:pathLst>
                <a:path extrusionOk="0" h="71618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cubicBezTo>
                    <a:pt y="55584" x="1"/>
                    <a:pt y="71617" x="26721"/>
                    <a:pt y="71617" x="59681"/>
                  </a:cubicBezTo>
                  <a:cubicBezTo>
                    <a:pt y="71617" x="92642"/>
                    <a:pt y="55584" x="119362"/>
                    <a:pt y="35809" x="119362"/>
                  </a:cubicBezTo>
                </a:path>
              </a:pathLst>
            </a:custGeom>
            <a:noFill/>
            <a:ln w="3525" cap="rnd">
              <a:solidFill>
                <a:srgbClr val="FFFF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1" id="381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2" id="382"/>
            <p:cNvSpPr/>
            <p:nvPr/>
          </p:nvSpPr>
          <p:spPr>
            <a:xfrm>
              <a:off y="315300" x="1501400"/>
              <a:ext cy="589325" cx="1020700"/>
            </a:xfrm>
            <a:custGeom>
              <a:pathLst>
                <a:path extrusionOk="0" h="23573" w="40828" fill="none">
                  <a:moveTo>
                    <a:pt y="16711" x="40827"/>
                  </a:moveTo>
                  <a:lnTo>
                    <a:pt y="1" x="40827"/>
                  </a:lnTo>
                  <a:lnTo>
                    <a:pt y="1" x="11889"/>
                  </a:lnTo>
                  <a:lnTo>
                    <a:pt y="6862" x="23779"/>
                  </a:lnTo>
                  <a:lnTo>
                    <a:pt y="20593" x="0"/>
                  </a:lnTo>
                  <a:lnTo>
                    <a:pt y="23572" x="5170"/>
                  </a:lnTo>
                  <a:lnTo>
                    <a:pt y="9850" x="28938"/>
                  </a:lnTo>
                  <a:lnTo>
                    <a:pt y="16711" x="40827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3" id="383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4" id="384"/>
            <p:cNvSpPr/>
            <p:nvPr/>
          </p:nvSpPr>
          <p:spPr>
            <a:xfrm>
              <a:off y="277950" x="416100"/>
              <a:ext cy="626675" cx="1085325"/>
            </a:xfrm>
            <a:custGeom>
              <a:pathLst>
                <a:path extrusionOk="0" h="25067" w="43413" fill="none">
                  <a:moveTo>
                    <a:pt y="8356" x="43412"/>
                  </a:moveTo>
                  <a:lnTo>
                    <a:pt y="23572" x="40828"/>
                  </a:lnTo>
                  <a:lnTo>
                    <a:pt y="25066" x="14474"/>
                  </a:lnTo>
                  <a:lnTo>
                    <a:pt y="18205" x="26354"/>
                  </a:lnTo>
                  <a:lnTo>
                    <a:pt y="2989" x="1"/>
                  </a:lnTo>
                  <a:lnTo>
                    <a:pt y="0" x="5170"/>
                  </a:lnTo>
                  <a:lnTo>
                    <a:pt y="15226" x="31523"/>
                  </a:lnTo>
                  <a:lnTo>
                    <a:pt y="8356" x="43412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5" id="385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6" id="386"/>
            <p:cNvSpPr/>
            <p:nvPr/>
          </p:nvSpPr>
          <p:spPr>
            <a:xfrm>
              <a:off y="904600" x="1501400"/>
              <a:ext cy="626650" cx="1085325"/>
            </a:xfrm>
            <a:custGeom>
              <a:pathLst>
                <a:path extrusionOk="0" h="25066" w="43413" fill="none">
                  <a:moveTo>
                    <a:pt y="16711" x="0"/>
                  </a:moveTo>
                  <a:lnTo>
                    <a:pt y="1495" x="2585"/>
                  </a:lnTo>
                  <a:lnTo>
                    <a:pt y="0" x="28938"/>
                  </a:lnTo>
                  <a:lnTo>
                    <a:pt y="6861" x="17059"/>
                  </a:lnTo>
                  <a:lnTo>
                    <a:pt y="22087" x="43412"/>
                  </a:lnTo>
                  <a:lnTo>
                    <a:pt y="25066" x="38243"/>
                  </a:lnTo>
                  <a:lnTo>
                    <a:pt y="9850" x="11889"/>
                  </a:lnTo>
                  <a:lnTo>
                    <a:pt y="1671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7" id="387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8" id="388"/>
            <p:cNvSpPr/>
            <p:nvPr/>
          </p:nvSpPr>
          <p:spPr>
            <a:xfrm>
              <a:off y="904600" x="480725"/>
              <a:ext cy="589300" cx="1020700"/>
            </a:xfrm>
            <a:custGeom>
              <a:pathLst>
                <a:path extrusionOk="0" h="23572" w="40828" fill="none">
                  <a:moveTo>
                    <a:pt y="6861" x="0"/>
                  </a:moveTo>
                  <a:lnTo>
                    <a:pt y="23572" x="0"/>
                  </a:lnTo>
                  <a:lnTo>
                    <a:pt y="23572" x="28938"/>
                  </a:lnTo>
                  <a:lnTo>
                    <a:pt y="16711" x="17059"/>
                  </a:lnTo>
                  <a:lnTo>
                    <a:pt y="2989" x="40827"/>
                  </a:lnTo>
                  <a:lnTo>
                    <a:pt y="0" x="35658"/>
                  </a:lnTo>
                  <a:lnTo>
                    <a:pt y="13731" x="11889"/>
                  </a:lnTo>
                  <a:lnTo>
                    <a:pt y="6861" x="0"/>
                  </a:lnTo>
                  <a:close/>
                </a:path>
              </a:pathLst>
            </a:custGeom>
            <a:noFill/>
            <a:ln w="117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9" id="389"/>
            <p:cNvSpPr/>
            <p:nvPr/>
          </p:nvSpPr>
          <p:spPr>
            <a:xfrm>
              <a:off y="898475" x="3750"/>
              <a:ext cy="2097775" cx="37625"/>
            </a:xfrm>
            <a:custGeom>
              <a:pathLst>
                <a:path extrusionOk="0" h="83911" w="1505">
                  <a:moveTo>
                    <a:pt y="1" x="0"/>
                  </a:moveTo>
                  <a:lnTo>
                    <a:pt y="83911" x="0"/>
                  </a:lnTo>
                  <a:lnTo>
                    <a:pt y="83911" x="1504"/>
                  </a:lnTo>
                  <a:lnTo>
                    <a:pt y="1" x="1504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0" id="390"/>
            <p:cNvSpPr/>
            <p:nvPr/>
          </p:nvSpPr>
          <p:spPr>
            <a:xfrm>
              <a:off y="898475" x="4135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1" id="391"/>
            <p:cNvSpPr/>
            <p:nvPr/>
          </p:nvSpPr>
          <p:spPr>
            <a:xfrm>
              <a:off y="898475" x="902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2" id="392"/>
            <p:cNvSpPr/>
            <p:nvPr/>
          </p:nvSpPr>
          <p:spPr>
            <a:xfrm>
              <a:off y="898475" x="1353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3" id="393"/>
            <p:cNvSpPr/>
            <p:nvPr/>
          </p:nvSpPr>
          <p:spPr>
            <a:xfrm>
              <a:off y="898475" x="1842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4" id="394"/>
            <p:cNvSpPr/>
            <p:nvPr/>
          </p:nvSpPr>
          <p:spPr>
            <a:xfrm>
              <a:off y="898475" x="2293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5" id="395"/>
            <p:cNvSpPr/>
            <p:nvPr/>
          </p:nvSpPr>
          <p:spPr>
            <a:xfrm>
              <a:off y="898475" x="2744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6" id="396"/>
            <p:cNvSpPr/>
            <p:nvPr/>
          </p:nvSpPr>
          <p:spPr>
            <a:xfrm>
              <a:off y="898475" x="3233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7" id="397"/>
            <p:cNvSpPr/>
            <p:nvPr/>
          </p:nvSpPr>
          <p:spPr>
            <a:xfrm>
              <a:off y="898475" x="3684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8" id="398"/>
            <p:cNvSpPr/>
            <p:nvPr/>
          </p:nvSpPr>
          <p:spPr>
            <a:xfrm>
              <a:off y="898475" x="4172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99" id="399"/>
            <p:cNvSpPr/>
            <p:nvPr/>
          </p:nvSpPr>
          <p:spPr>
            <a:xfrm>
              <a:off y="898475" x="4624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0" id="400"/>
            <p:cNvSpPr/>
            <p:nvPr/>
          </p:nvSpPr>
          <p:spPr>
            <a:xfrm>
              <a:off y="898475" x="5112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1" id="401"/>
            <p:cNvSpPr/>
            <p:nvPr/>
          </p:nvSpPr>
          <p:spPr>
            <a:xfrm>
              <a:off y="898475" x="5563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2" id="402"/>
            <p:cNvSpPr/>
            <p:nvPr/>
          </p:nvSpPr>
          <p:spPr>
            <a:xfrm>
              <a:off y="898475" x="6015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3" id="403"/>
            <p:cNvSpPr/>
            <p:nvPr/>
          </p:nvSpPr>
          <p:spPr>
            <a:xfrm>
              <a:off y="898475" x="6503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4" id="404"/>
            <p:cNvSpPr/>
            <p:nvPr/>
          </p:nvSpPr>
          <p:spPr>
            <a:xfrm>
              <a:off y="898475" x="6954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5" id="405"/>
            <p:cNvSpPr/>
            <p:nvPr/>
          </p:nvSpPr>
          <p:spPr>
            <a:xfrm>
              <a:off y="898475" x="7443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6" id="406"/>
            <p:cNvSpPr/>
            <p:nvPr/>
          </p:nvSpPr>
          <p:spPr>
            <a:xfrm>
              <a:off y="898475" x="796975"/>
              <a:ext cy="2097775" cx="52650"/>
            </a:xfrm>
            <a:custGeom>
              <a:pathLst>
                <a:path extrusionOk="0" h="83911" w="2106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7" id="407"/>
            <p:cNvSpPr/>
            <p:nvPr/>
          </p:nvSpPr>
          <p:spPr>
            <a:xfrm>
              <a:off y="898475" x="849600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8" id="408"/>
            <p:cNvSpPr/>
            <p:nvPr/>
          </p:nvSpPr>
          <p:spPr>
            <a:xfrm>
              <a:off y="898475" x="90225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09" id="409"/>
            <p:cNvSpPr/>
            <p:nvPr/>
          </p:nvSpPr>
          <p:spPr>
            <a:xfrm>
              <a:off y="898475" x="9548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0" id="410"/>
            <p:cNvSpPr/>
            <p:nvPr/>
          </p:nvSpPr>
          <p:spPr>
            <a:xfrm>
              <a:off y="898475" x="1000000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1" id="411"/>
            <p:cNvSpPr/>
            <p:nvPr/>
          </p:nvSpPr>
          <p:spPr>
            <a:xfrm>
              <a:off y="898475" x="10488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2" id="412"/>
            <p:cNvSpPr/>
            <p:nvPr/>
          </p:nvSpPr>
          <p:spPr>
            <a:xfrm>
              <a:off y="898475" x="1093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3" id="413"/>
            <p:cNvSpPr/>
            <p:nvPr/>
          </p:nvSpPr>
          <p:spPr>
            <a:xfrm>
              <a:off y="898475" x="11390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4" id="414"/>
            <p:cNvSpPr/>
            <p:nvPr/>
          </p:nvSpPr>
          <p:spPr>
            <a:xfrm>
              <a:off y="898475" x="11879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5" id="415"/>
            <p:cNvSpPr/>
            <p:nvPr/>
          </p:nvSpPr>
          <p:spPr>
            <a:xfrm>
              <a:off y="898475" x="12330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6" id="416"/>
            <p:cNvSpPr/>
            <p:nvPr/>
          </p:nvSpPr>
          <p:spPr>
            <a:xfrm>
              <a:off y="898475" x="12819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7" id="417"/>
            <p:cNvSpPr/>
            <p:nvPr/>
          </p:nvSpPr>
          <p:spPr>
            <a:xfrm>
              <a:off y="898475" x="13270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8" id="418"/>
            <p:cNvSpPr/>
            <p:nvPr/>
          </p:nvSpPr>
          <p:spPr>
            <a:xfrm>
              <a:off y="898475" x="13759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19" id="419"/>
            <p:cNvSpPr/>
            <p:nvPr/>
          </p:nvSpPr>
          <p:spPr>
            <a:xfrm>
              <a:off y="898475" x="14210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0" id="420"/>
            <p:cNvSpPr/>
            <p:nvPr/>
          </p:nvSpPr>
          <p:spPr>
            <a:xfrm>
              <a:off y="898475" x="1466150"/>
              <a:ext cy="2097775" cx="97775"/>
            </a:xfrm>
            <a:custGeom>
              <a:pathLst>
                <a:path extrusionOk="0" h="83911" w="3911">
                  <a:moveTo>
                    <a:pt y="1" x="1"/>
                  </a:moveTo>
                  <a:lnTo>
                    <a:pt y="83911" x="1"/>
                  </a:lnTo>
                  <a:lnTo>
                    <a:pt y="83911" x="3910"/>
                  </a:lnTo>
                  <a:lnTo>
                    <a:pt y="1" x="3910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1" id="421"/>
            <p:cNvSpPr/>
            <p:nvPr/>
          </p:nvSpPr>
          <p:spPr>
            <a:xfrm>
              <a:off y="898475" x="15639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2" id="422"/>
            <p:cNvSpPr/>
            <p:nvPr/>
          </p:nvSpPr>
          <p:spPr>
            <a:xfrm>
              <a:off y="898475" x="160900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3" id="423"/>
            <p:cNvSpPr/>
            <p:nvPr/>
          </p:nvSpPr>
          <p:spPr>
            <a:xfrm>
              <a:off y="898475" x="165412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4" id="424"/>
            <p:cNvSpPr/>
            <p:nvPr/>
          </p:nvSpPr>
          <p:spPr>
            <a:xfrm>
              <a:off y="898475" x="170300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5" id="425"/>
            <p:cNvSpPr/>
            <p:nvPr/>
          </p:nvSpPr>
          <p:spPr>
            <a:xfrm>
              <a:off y="898475" x="17481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6" id="426"/>
            <p:cNvSpPr/>
            <p:nvPr/>
          </p:nvSpPr>
          <p:spPr>
            <a:xfrm>
              <a:off y="898475" x="17969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7" id="427"/>
            <p:cNvSpPr/>
            <p:nvPr/>
          </p:nvSpPr>
          <p:spPr>
            <a:xfrm>
              <a:off y="898475" x="18421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8" id="428"/>
            <p:cNvSpPr/>
            <p:nvPr/>
          </p:nvSpPr>
          <p:spPr>
            <a:xfrm>
              <a:off y="898475" x="18909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9" id="429"/>
            <p:cNvSpPr/>
            <p:nvPr/>
          </p:nvSpPr>
          <p:spPr>
            <a:xfrm>
              <a:off y="898475" x="19360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0" id="430"/>
            <p:cNvSpPr/>
            <p:nvPr/>
          </p:nvSpPr>
          <p:spPr>
            <a:xfrm>
              <a:off y="898475" x="19812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1" id="431"/>
            <p:cNvSpPr/>
            <p:nvPr/>
          </p:nvSpPr>
          <p:spPr>
            <a:xfrm>
              <a:off y="898475" x="2030075"/>
              <a:ext cy="2097775" cx="48875"/>
            </a:xfrm>
            <a:custGeom>
              <a:pathLst>
                <a:path extrusionOk="0" h="83911" w="1955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2" id="432"/>
            <p:cNvSpPr/>
            <p:nvPr/>
          </p:nvSpPr>
          <p:spPr>
            <a:xfrm>
              <a:off y="898475" x="2078925"/>
              <a:ext cy="2097775" cx="52675"/>
            </a:xfrm>
            <a:custGeom>
              <a:pathLst>
                <a:path extrusionOk="0" h="83911" w="2107">
                  <a:moveTo>
                    <a:pt y="1" x="1"/>
                  </a:moveTo>
                  <a:lnTo>
                    <a:pt y="83911" x="1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3" id="433"/>
            <p:cNvSpPr/>
            <p:nvPr/>
          </p:nvSpPr>
          <p:spPr>
            <a:xfrm>
              <a:off y="898475" x="2131575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5"/>
                  </a:lnTo>
                  <a:lnTo>
                    <a:pt y="1" x="21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4" id="434"/>
            <p:cNvSpPr/>
            <p:nvPr/>
          </p:nvSpPr>
          <p:spPr>
            <a:xfrm>
              <a:off y="898475" x="2184200"/>
              <a:ext cy="2097775" cx="52650"/>
            </a:xfrm>
            <a:custGeom>
              <a:pathLst>
                <a:path extrusionOk="0" h="83911" w="2106">
                  <a:moveTo>
                    <a:pt y="1" x="0"/>
                  </a:moveTo>
                  <a:lnTo>
                    <a:pt y="83911" x="0"/>
                  </a:lnTo>
                  <a:lnTo>
                    <a:pt y="83911" x="2106"/>
                  </a:lnTo>
                  <a:lnTo>
                    <a:pt y="1" x="2106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5" id="435"/>
            <p:cNvSpPr/>
            <p:nvPr/>
          </p:nvSpPr>
          <p:spPr>
            <a:xfrm>
              <a:off y="898475" x="2236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6" id="436"/>
            <p:cNvSpPr/>
            <p:nvPr/>
          </p:nvSpPr>
          <p:spPr>
            <a:xfrm>
              <a:off y="898475" x="228570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7" id="437"/>
            <p:cNvSpPr/>
            <p:nvPr/>
          </p:nvSpPr>
          <p:spPr>
            <a:xfrm>
              <a:off y="898475" x="23345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8" id="438"/>
            <p:cNvSpPr/>
            <p:nvPr/>
          </p:nvSpPr>
          <p:spPr>
            <a:xfrm>
              <a:off y="898475" x="237967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39" id="439"/>
            <p:cNvSpPr/>
            <p:nvPr/>
          </p:nvSpPr>
          <p:spPr>
            <a:xfrm>
              <a:off y="898475" x="2424800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0" id="440"/>
            <p:cNvSpPr/>
            <p:nvPr/>
          </p:nvSpPr>
          <p:spPr>
            <a:xfrm>
              <a:off y="898475" x="247367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1" id="441"/>
            <p:cNvSpPr/>
            <p:nvPr/>
          </p:nvSpPr>
          <p:spPr>
            <a:xfrm>
              <a:off y="898475" x="251877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2" id="442"/>
            <p:cNvSpPr/>
            <p:nvPr/>
          </p:nvSpPr>
          <p:spPr>
            <a:xfrm>
              <a:off y="898475" x="2567650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3" id="443"/>
            <p:cNvSpPr/>
            <p:nvPr/>
          </p:nvSpPr>
          <p:spPr>
            <a:xfrm>
              <a:off y="898475" x="2612775"/>
              <a:ext cy="2097775" cx="48900"/>
            </a:xfrm>
            <a:custGeom>
              <a:pathLst>
                <a:path extrusionOk="0" h="83911" w="1956">
                  <a:moveTo>
                    <a:pt y="1" x="0"/>
                  </a:moveTo>
                  <a:lnTo>
                    <a:pt y="83911" x="0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4" id="444"/>
            <p:cNvSpPr/>
            <p:nvPr/>
          </p:nvSpPr>
          <p:spPr>
            <a:xfrm>
              <a:off y="898475" x="26616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5" id="445"/>
            <p:cNvSpPr/>
            <p:nvPr/>
          </p:nvSpPr>
          <p:spPr>
            <a:xfrm>
              <a:off y="898475" x="27067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6" id="446"/>
            <p:cNvSpPr/>
            <p:nvPr/>
          </p:nvSpPr>
          <p:spPr>
            <a:xfrm>
              <a:off y="898475" x="2755625"/>
              <a:ext cy="2097775" cx="45150"/>
            </a:xfrm>
            <a:custGeom>
              <a:pathLst>
                <a:path extrusionOk="0" h="83911" w="1806">
                  <a:moveTo>
                    <a:pt y="1" x="1"/>
                  </a:moveTo>
                  <a:lnTo>
                    <a:pt y="83911" x="1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7" id="447"/>
            <p:cNvSpPr/>
            <p:nvPr/>
          </p:nvSpPr>
          <p:spPr>
            <a:xfrm>
              <a:off y="898475" x="2800750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8" id="448"/>
            <p:cNvSpPr/>
            <p:nvPr/>
          </p:nvSpPr>
          <p:spPr>
            <a:xfrm>
              <a:off y="898475" x="2845850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5"/>
                  </a:lnTo>
                  <a:lnTo>
                    <a:pt y="1" x="1955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49" id="449"/>
            <p:cNvSpPr/>
            <p:nvPr/>
          </p:nvSpPr>
          <p:spPr>
            <a:xfrm>
              <a:off y="898475" x="2894725"/>
              <a:ext cy="2097775" cx="45125"/>
            </a:xfrm>
            <a:custGeom>
              <a:pathLst>
                <a:path extrusionOk="0" h="83911" w="1805">
                  <a:moveTo>
                    <a:pt y="1" x="0"/>
                  </a:moveTo>
                  <a:lnTo>
                    <a:pt y="83911" x="0"/>
                  </a:lnTo>
                  <a:lnTo>
                    <a:pt y="83911" x="1805"/>
                  </a:lnTo>
                  <a:lnTo>
                    <a:pt y="1" x="1805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50" id="450"/>
            <p:cNvSpPr/>
            <p:nvPr/>
          </p:nvSpPr>
          <p:spPr>
            <a:xfrm>
              <a:off y="898475" x="2939825"/>
              <a:ext cy="2097775" cx="48900"/>
            </a:xfrm>
            <a:custGeom>
              <a:pathLst>
                <a:path extrusionOk="0" h="83911" w="1956">
                  <a:moveTo>
                    <a:pt y="1" x="1"/>
                  </a:moveTo>
                  <a:lnTo>
                    <a:pt y="83911" x="1"/>
                  </a:lnTo>
                  <a:lnTo>
                    <a:pt y="83911" x="1956"/>
                  </a:lnTo>
                  <a:lnTo>
                    <a:pt y="1" x="1956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51" id="451"/>
            <p:cNvSpPr/>
            <p:nvPr/>
          </p:nvSpPr>
          <p:spPr>
            <a:xfrm>
              <a:off y="898475" x="2988700"/>
              <a:ext cy="2097775" cx="7550"/>
            </a:xfrm>
            <a:custGeom>
              <a:pathLst>
                <a:path extrusionOk="0" h="83911" w="302">
                  <a:moveTo>
                    <a:pt y="1" x="1"/>
                  </a:moveTo>
                  <a:lnTo>
                    <a:pt y="83911" x="1"/>
                  </a:lnTo>
                  <a:lnTo>
                    <a:pt y="83911" x="302"/>
                  </a:lnTo>
                  <a:lnTo>
                    <a:pt y="1" x="302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52" id="452"/>
            <p:cNvSpPr/>
            <p:nvPr/>
          </p:nvSpPr>
          <p:spPr>
            <a:xfrm>
              <a:off y="904600" x="9375"/>
              <a:ext cy="2088825" cx="2984050"/>
            </a:xfrm>
            <a:custGeom>
              <a:pathLst>
                <a:path extrusionOk="0" h="83553" w="119362" fill="none">
                  <a:moveTo>
                    <a:pt y="0" x="1"/>
                  </a:moveTo>
                  <a:lnTo>
                    <a:pt y="47745" x="1"/>
                  </a:lnTo>
                  <a:cubicBezTo>
                    <a:pt y="67519" x="1"/>
                    <a:pt y="83553" x="26721"/>
                    <a:pt y="83553" x="59681"/>
                  </a:cubicBezTo>
                  <a:cubicBezTo>
                    <a:pt y="83553" x="92642"/>
                    <a:pt y="67519" x="119362"/>
                    <a:pt y="47745" x="119362"/>
                  </a:cubicBezTo>
                  <a:cubicBezTo>
                    <a:pt y="47745" x="119362"/>
                    <a:pt y="47745" x="119362"/>
                    <a:pt y="47745" x="119362"/>
                  </a:cubicBezTo>
                  <a:lnTo>
                    <a:pt y="0" x="119362"/>
                  </a:lnTo>
                  <a:cubicBezTo>
                    <a:pt y="19775" x="119362"/>
                    <a:pt y="35808" x="92642"/>
                    <a:pt y="35808" x="59681"/>
                  </a:cubicBezTo>
                  <a:cubicBezTo>
                    <a:pt y="35808" x="26721"/>
                    <a:pt y="19775" x="1"/>
                    <a:pt y="0" x="1"/>
                  </a:cubicBezTo>
                  <a:close/>
                </a:path>
              </a:pathLst>
            </a:custGeom>
            <a:noFill/>
            <a:ln w="3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53" id="453"/>
            <p:cNvSpPr/>
            <p:nvPr/>
          </p:nvSpPr>
          <p:spPr>
            <a:xfrm>
              <a:off y="9375" x="9375"/>
              <a:ext cy="2984050" cx="2984050"/>
            </a:xfrm>
            <a:custGeom>
              <a:pathLst>
                <a:path extrusionOk="0" h="119362" w="119362" fill="none">
                  <a:moveTo>
                    <a:pt y="35809" x="119362"/>
                  </a:moveTo>
                  <a:cubicBezTo>
                    <a:pt y="16035" x="119362"/>
                    <a:pt y="1" x="92642"/>
                    <a:pt y="1" x="59681"/>
                  </a:cubicBezTo>
                  <a:cubicBezTo>
                    <a:pt y="1" x="26721"/>
                    <a:pt y="16035" x="1"/>
                    <a:pt y="35809" x="1"/>
                  </a:cubicBezTo>
                  <a:lnTo>
                    <a:pt y="35809" x="1"/>
                  </a:lnTo>
                  <a:lnTo>
                    <a:pt y="83554" x="1"/>
                  </a:lnTo>
                  <a:cubicBezTo>
                    <a:pt y="103328" x="1"/>
                    <a:pt y="119362" x="26721"/>
                    <a:pt y="119362" x="59681"/>
                  </a:cubicBezTo>
                  <a:cubicBezTo>
                    <a:pt y="119362" x="92642"/>
                    <a:pt y="103328" x="119362"/>
                    <a:pt y="83554" x="119362"/>
                  </a:cubicBezTo>
                  <a:cubicBezTo>
                    <a:pt y="83554" x="119362"/>
                    <a:pt y="83554" x="119362"/>
                    <a:pt y="83554" x="119362"/>
                  </a:cubicBezTo>
                  <a:lnTo>
                    <a:pt y="35809" x="119362"/>
                  </a:lnTo>
                  <a:close/>
                </a:path>
              </a:pathLst>
            </a:custGeom>
            <a:noFill/>
            <a:ln w="7525" cap="rnd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454" id="454"/>
          <p:cNvSpPr txBox="1"/>
          <p:nvPr/>
        </p:nvSpPr>
        <p:spPr>
          <a:xfrm>
            <a:off y="1447800" x="2819400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Alice’s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</a:p>
        </p:txBody>
      </p:sp>
      <p:sp>
        <p:nvSpPr>
          <p:cNvPr name="Shape 455" id="455"/>
          <p:cNvSpPr txBox="1"/>
          <p:nvPr/>
        </p:nvSpPr>
        <p:spPr>
          <a:xfrm>
            <a:off y="1447800" x="4988523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Bob’s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</a:p>
        </p:txBody>
      </p:sp>
      <p:grpSp>
        <p:nvGrpSpPr>
          <p:cNvPr name="Shape 456" id="456"/>
          <p:cNvGrpSpPr/>
          <p:nvPr/>
        </p:nvGrpSpPr>
        <p:grpSpPr>
          <a:xfrm>
            <a:off y="1989497" x="609600"/>
            <a:ext cy="4258902" cx="7848598"/>
            <a:chOff y="2294297" x="609600"/>
            <a:chExt cy="3352005" cx="7848598"/>
          </a:xfrm>
        </p:grpSpPr>
        <p:cxnSp>
          <p:nvCxnSpPr>
            <p:cNvPr name="Shape 457" id="457"/>
            <p:cNvCxnSpPr/>
            <p:nvPr/>
          </p:nvCxnSpPr>
          <p:spPr>
            <a:xfrm rot="-5400000">
              <a:off y="3969506" x="1599802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458" id="458"/>
            <p:cNvCxnSpPr/>
            <p:nvPr/>
          </p:nvCxnSpPr>
          <p:spPr>
            <a:xfrm rot="-5400000">
              <a:off y="3969506" x="38111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459" id="459"/>
            <p:cNvCxnSpPr/>
            <p:nvPr/>
          </p:nvCxnSpPr>
          <p:spPr>
            <a:xfrm rot="-5400000">
              <a:off y="3969506" x="-1065608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460" id="460"/>
            <p:cNvCxnSpPr/>
            <p:nvPr/>
          </p:nvCxnSpPr>
          <p:spPr>
            <a:xfrm rot="-5400000">
              <a:off y="3969506" x="2297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461" id="461"/>
            <p:cNvCxnSpPr/>
            <p:nvPr/>
          </p:nvCxnSpPr>
          <p:spPr>
            <a:xfrm rot="-5400000">
              <a:off y="3969506" x="525899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cxnSp>
          <p:nvCxnSpPr>
            <p:cNvPr name="Shape 462" id="462"/>
            <p:cNvCxnSpPr/>
            <p:nvPr/>
          </p:nvCxnSpPr>
          <p:spPr>
            <a:xfrm rot="-5400000">
              <a:off y="3969506" x="6781401"/>
              <a:ext cy="1587" cx="3352005"/>
            </a:xfrm>
            <a:prstGeom prst="straightConnector1">
              <a:avLst/>
            </a:prstGeom>
            <a:solidFill>
              <a:schemeClr val="accent1"/>
            </a:solidFill>
            <a:ln w="19050" cap="flat">
              <a:solidFill>
                <a:schemeClr val="dk1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sp>
        <p:nvSpPr>
          <p:cNvPr name="Shape 463" id="463"/>
          <p:cNvSpPr txBox="1"/>
          <p:nvPr/>
        </p:nvSpPr>
        <p:spPr>
          <a:xfrm>
            <a:off y="990600" x="2394769"/>
            <a:ext cy="5333999" cx="377743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464" id="464"/>
          <p:cNvSpPr txBox="1"/>
          <p:nvPr>
            <p:ph type="title"/>
          </p:nvPr>
        </p:nvSpPr>
        <p:spPr>
          <a:xfrm>
            <a:off y="-762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  <a:b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candidates as you get them</a:t>
            </a:r>
          </a:p>
        </p:txBody>
      </p:sp>
      <p:sp>
        <p:nvSpPr>
          <p:cNvPr name="Shape 465" id="46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  <p:sp>
        <p:nvSpPr>
          <p:cNvPr name="Shape 466" id="466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 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467" id="467"/>
          <p:cNvSpPr/>
          <p:nvPr/>
        </p:nvSpPr>
        <p:spPr>
          <a:xfrm>
            <a:off y="914801" x="1804164"/>
            <a:ext cy="533399" cx="2674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468" id="468"/>
          <p:cNvSpPr/>
          <p:nvPr/>
        </p:nvSpPr>
        <p:spPr>
          <a:xfrm>
            <a:off y="915916" x="6639839"/>
            <a:ext cy="531169" cx="5475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469" id="469"/>
          <p:cNvSpPr/>
          <p:nvPr/>
        </p:nvSpPr>
        <p:spPr>
          <a:xfrm>
            <a:off y="914400" x="381000"/>
            <a:ext cy="534205" cx="3840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470" id="470"/>
          <p:cNvSpPr txBox="1"/>
          <p:nvPr/>
        </p:nvSpPr>
        <p:spPr>
          <a:xfrm>
            <a:off y="1447800" x="111723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STUN 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</a:p>
        </p:txBody>
      </p:sp>
      <p:sp>
        <p:nvSpPr>
          <p:cNvPr name="Shape 471" id="471"/>
          <p:cNvSpPr/>
          <p:nvPr/>
        </p:nvSpPr>
        <p:spPr>
          <a:xfrm>
            <a:off y="914400" x="8226585"/>
            <a:ext cy="534205" cx="3840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472" id="472"/>
          <p:cNvSpPr txBox="1"/>
          <p:nvPr/>
        </p:nvSpPr>
        <p:spPr>
          <a:xfrm>
            <a:off y="1447800" x="7960324"/>
            <a:ext cy="457200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STUN </a:t>
            </a:r>
            <a:b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</a:p>
        </p:txBody>
      </p:sp>
      <p:sp>
        <p:nvSpPr>
          <p:cNvPr name="Shape 473" id="473"/>
          <p:cNvSpPr txBox="1"/>
          <p:nvPr/>
        </p:nvSpPr>
        <p:spPr>
          <a:xfrm>
            <a:off y="1447800" x="6436323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</a:p>
        </p:txBody>
      </p:sp>
      <p:sp>
        <p:nvSpPr>
          <p:cNvPr name="Shape 474" id="474"/>
          <p:cNvSpPr txBox="1"/>
          <p:nvPr/>
        </p:nvSpPr>
        <p:spPr>
          <a:xfrm>
            <a:off y="1447800" x="1447800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</a:p>
        </p:txBody>
      </p:sp>
      <p:sp>
        <p:nvSpPr>
          <p:cNvPr name="Shape 475" id="475"/>
          <p:cNvSpPr txBox="1"/>
          <p:nvPr>
            <p:ph type="body" idx="1"/>
          </p:nvPr>
        </p:nvSpPr>
        <p:spPr>
          <a:xfrm>
            <a:off y="6324600" x="1793669"/>
            <a:ext cy="533399" cx="555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4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2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Trickle ICE</a:t>
            </a:r>
          </a:p>
        </p:txBody>
      </p:sp>
      <p:grpSp>
        <p:nvGrpSpPr>
          <p:cNvPr name="Shape 476" id="476"/>
          <p:cNvGrpSpPr/>
          <p:nvPr/>
        </p:nvGrpSpPr>
        <p:grpSpPr>
          <a:xfrm>
            <a:off y="2294294" x="609599"/>
            <a:ext cy="1134705" cx="1295400"/>
            <a:chOff y="3428991" x="733971"/>
            <a:chExt cy="1134705" cx="3457030"/>
          </a:xfrm>
        </p:grpSpPr>
        <p:grpSp>
          <p:nvGrpSpPr>
            <p:cNvPr name="Shape 477" id="477"/>
            <p:cNvGrpSpPr/>
            <p:nvPr/>
          </p:nvGrpSpPr>
          <p:grpSpPr>
            <a:xfrm>
              <a:off y="3428991" x="733974"/>
              <a:ext cy="706667" cx="3457027"/>
              <a:chOff y="3071809" x="1234041"/>
              <a:chExt cy="462892" cx="6818793"/>
            </a:xfrm>
          </p:grpSpPr>
          <p:cxnSp>
            <p:nvCxnSpPr>
              <p:cNvPr name="Shape 478" id="478"/>
              <p:cNvCxnSpPr/>
              <p:nvPr/>
            </p:nvCxnSpPr>
            <p:spPr>
              <a:xfrm flipH="1">
                <a:off y="3071809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479" id="479"/>
              <p:cNvSpPr txBox="1"/>
              <p:nvPr/>
            </p:nvSpPr>
            <p:spPr>
              <a:xfrm>
                <a:off y="3323017" x="1822788"/>
                <a:ext cy="211685" cx="6096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discovery</a:t>
                </a:r>
              </a:p>
            </p:txBody>
          </p:sp>
        </p:grpSp>
        <p:cxnSp>
          <p:nvCxnSpPr>
            <p:cNvPr name="Shape 480" id="480"/>
            <p:cNvCxnSpPr/>
            <p:nvPr/>
          </p:nvCxnSpPr>
          <p:spPr>
            <a:xfrm flipH="1">
              <a:off y="4561273" x="733971"/>
              <a:ext cy="2423" cx="3457026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grpSp>
        <p:nvGrpSpPr>
          <p:cNvPr name="Shape 481" id="481"/>
          <p:cNvGrpSpPr/>
          <p:nvPr/>
        </p:nvGrpSpPr>
        <p:grpSpPr>
          <a:xfrm>
            <a:off y="2282996" x="6934199"/>
            <a:ext cy="1146002" cx="1447800"/>
            <a:chOff y="3428415" x="733972"/>
            <a:chExt cy="1146002" cx="3457029"/>
          </a:xfrm>
        </p:grpSpPr>
        <p:grpSp>
          <p:nvGrpSpPr>
            <p:cNvPr name="Shape 482" id="482"/>
            <p:cNvGrpSpPr/>
            <p:nvPr/>
          </p:nvGrpSpPr>
          <p:grpSpPr>
            <a:xfrm>
              <a:off y="3428415" x="733975"/>
              <a:ext cy="717392" cx="3457025"/>
              <a:chOff y="3071809" x="1234041"/>
              <a:chExt cy="469975" cx="6818793"/>
            </a:xfrm>
          </p:grpSpPr>
          <p:cxnSp>
            <p:nvCxnSpPr>
              <p:cNvPr name="Shape 483" id="483"/>
              <p:cNvCxnSpPr/>
              <p:nvPr/>
            </p:nvCxnSpPr>
            <p:spPr>
              <a:xfrm>
                <a:off y="3071809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484" id="484"/>
              <p:cNvSpPr txBox="1"/>
              <p:nvPr/>
            </p:nvSpPr>
            <p:spPr>
              <a:xfrm>
                <a:off y="3330075" x="1262408"/>
                <a:ext cy="211709" cx="6580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discovery</a:t>
                </a:r>
              </a:p>
            </p:txBody>
          </p:sp>
        </p:grpSp>
        <p:cxnSp>
          <p:nvCxnSpPr>
            <p:cNvPr name="Shape 485" id="485"/>
            <p:cNvCxnSpPr/>
            <p:nvPr/>
          </p:nvCxnSpPr>
          <p:spPr>
            <a:xfrm>
              <a:off y="4571994" x="733972"/>
              <a:ext cy="2423" cx="3457028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grpSp>
        <p:nvGrpSpPr>
          <p:cNvPr name="Shape 486" id="486"/>
          <p:cNvGrpSpPr/>
          <p:nvPr/>
        </p:nvGrpSpPr>
        <p:grpSpPr>
          <a:xfrm>
            <a:off y="1885046" x="1981202"/>
            <a:ext cy="324752" cx="4952997"/>
            <a:chOff y="2819400" x="1981202"/>
            <a:chExt cy="324752" cx="4952997"/>
          </a:xfrm>
        </p:grpSpPr>
        <p:sp>
          <p:nvSpPr>
            <p:cNvPr name="Shape 487" id="487"/>
            <p:cNvSpPr txBox="1"/>
            <p:nvPr/>
          </p:nvSpPr>
          <p:spPr>
            <a:xfrm>
              <a:off y="2819400" x="2089972"/>
              <a:ext cy="323164" cx="4598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>
              <a:pPr indent="0" marR="0" algn="ctr" marL="0" rtl="0" lvl="0">
                <a:buSzPct val="25000"/>
                <a:buNone/>
              </a:pPr>
              <a:r>
                <a:rPr lang="en_US" i="0" baseline="0" strike="noStrike" sz="1500" b="0" cap="none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offer and ICE description (and host candidates)</a:t>
              </a:r>
            </a:p>
          </p:txBody>
        </p:sp>
        <p:cxnSp>
          <p:nvCxnSpPr>
            <p:cNvPr name="Shape 488" id="488"/>
            <p:cNvCxnSpPr/>
            <p:nvPr/>
          </p:nvCxnSpPr>
          <p:spPr>
            <a:xfrm rot="10800000">
              <a:off y="3142564" x="1981202"/>
              <a:ext cy="1587" cx="4952997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grpSp>
        <p:nvGrpSpPr>
          <p:cNvPr name="Shape 489" id="489"/>
          <p:cNvGrpSpPr/>
          <p:nvPr/>
        </p:nvGrpSpPr>
        <p:grpSpPr>
          <a:xfrm>
            <a:off y="2266047" x="1981200"/>
            <a:ext cy="324752" cx="4952997"/>
            <a:chOff y="3180446" x="1981200"/>
            <a:chExt cy="324752" cx="4952997"/>
          </a:xfrm>
        </p:grpSpPr>
        <p:sp>
          <p:nvSpPr>
            <p:cNvPr name="Shape 490" id="490"/>
            <p:cNvSpPr txBox="1"/>
            <p:nvPr/>
          </p:nvSpPr>
          <p:spPr>
            <a:xfrm>
              <a:off y="3180446" x="2089969"/>
              <a:ext cy="323164" cx="4598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>
              <a:pPr indent="0" marR="0" algn="ctr" marL="0" rtl="0" lvl="0">
                <a:buSzPct val="25000"/>
                <a:buNone/>
              </a:pPr>
              <a:r>
                <a:rPr lang="en_US" i="0" baseline="0" strike="noStrike" sz="1500" b="0" cap="none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answer and ICE description (and host candidates)</a:t>
              </a:r>
            </a:p>
          </p:txBody>
        </p:sp>
        <p:cxnSp>
          <p:nvCxnSpPr>
            <p:cNvPr name="Shape 491" id="491"/>
            <p:cNvCxnSpPr/>
            <p:nvPr/>
          </p:nvCxnSpPr>
          <p:spPr>
            <a:xfrm rot="10800000" flipH="1">
              <a:off y="3503610" x="1981200"/>
              <a:ext cy="1587" cx="4952997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  <p:grpSp>
        <p:nvGrpSpPr>
          <p:cNvPr name="Shape 492" id="492"/>
          <p:cNvGrpSpPr/>
          <p:nvPr/>
        </p:nvGrpSpPr>
        <p:grpSpPr>
          <a:xfrm>
            <a:off y="2870555" x="1981199"/>
            <a:ext cy="1015666" cx="4952999"/>
            <a:chOff y="3202833" x="733972"/>
            <a:chExt cy="1015666" cx="3457029"/>
          </a:xfrm>
        </p:grpSpPr>
        <p:grpSp>
          <p:nvGrpSpPr>
            <p:cNvPr name="Shape 493" id="493"/>
            <p:cNvGrpSpPr/>
            <p:nvPr/>
          </p:nvGrpSpPr>
          <p:grpSpPr>
            <a:xfrm>
              <a:off y="3202833" x="733975"/>
              <a:ext cy="1015666" cx="3457025"/>
              <a:chOff y="2924023" x="1234041"/>
              <a:chExt cy="665378" cx="6818793"/>
            </a:xfrm>
          </p:grpSpPr>
          <p:cxnSp>
            <p:nvCxnSpPr>
              <p:cNvPr name="Shape 494" id="494"/>
              <p:cNvCxnSpPr/>
              <p:nvPr/>
            </p:nvCxnSpPr>
            <p:spPr>
              <a:xfrm>
                <a:off y="2938978" x="1234041"/>
                <a:ext cy="1587" cx="68187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>
                <a:solidFill>
                  <a:schemeClr val="dk1"/>
                </a:solidFill>
                <a:prstDash val="solid"/>
                <a:round/>
                <a:headEnd len="med" type="none" w="med"/>
                <a:tailEnd len="lg" type="stealth" w="lg"/>
              </a:ln>
            </p:spPr>
          </p:cxnSp>
          <p:sp>
            <p:nvSpPr>
              <p:cNvPr name="Shape 495" id="495"/>
              <p:cNvSpPr txBox="1"/>
              <p:nvPr/>
            </p:nvSpPr>
            <p:spPr>
              <a:xfrm>
                <a:off y="2924023" x="1262412"/>
                <a:ext cy="665378" cx="6580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buSzPct val="25000"/>
                  <a:buNone/>
                </a:pP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 </a:t>
                </a:r>
                <a:b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more candidates and </a:t>
                </a:r>
                <a:b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connectivity checks </a:t>
                </a:r>
                <a:b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_US" i="0" baseline="0" strike="noStrike" sz="1500" b="0" cap="none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</a:p>
            </p:txBody>
          </p:sp>
        </p:grpSp>
        <p:cxnSp>
          <p:nvCxnSpPr>
            <p:cNvPr name="Shape 496" id="496"/>
            <p:cNvCxnSpPr/>
            <p:nvPr/>
          </p:nvCxnSpPr>
          <p:spPr>
            <a:xfrm>
              <a:off y="4213821" x="733972"/>
              <a:ext cy="2423" cx="3457026"/>
            </a:xfrm>
            <a:prstGeom prst="straightConnector1">
              <a:avLst/>
            </a:prstGeom>
            <a:solidFill>
              <a:schemeClr val="accent1"/>
            </a:solidFill>
            <a:ln w="28575" cap="flat">
              <a:solidFill>
                <a:schemeClr val="dk1"/>
              </a:solidFill>
              <a:prstDash val="solid"/>
              <a:round/>
              <a:headEnd len="lg" type="stealth" w="lg"/>
              <a:tailEnd len="med" type="none" w="med"/>
            </a:ln>
          </p:spPr>
        </p:cxn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0" id="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1" id="5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sz="3600"/>
              <a:t>Current state</a:t>
            </a:r>
          </a:p>
        </p:txBody>
      </p:sp>
      <p:sp>
        <p:nvSpPr>
          <p:cNvPr name="Shape 502" id="502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Trickle IC</a:t>
            </a:r>
            <a:r>
              <a:rPr lang="en_US"/>
              <a:t>E </a:t>
            </a: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already implemented in </a:t>
            </a:r>
            <a:r>
              <a:rPr lang="en_US"/>
              <a:t>existing </a:t>
            </a: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signaling protocols and real-world apps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XMPP (XEP-0176)</a:t>
            </a:r>
            <a:r>
              <a:rPr lang="en_US"/>
              <a:t>, JSEP (Chrome)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Talk</a:t>
            </a:r>
            <a:r>
              <a:rPr lang="en_US"/>
              <a:t>, Empathy, </a:t>
            </a: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need to nail down the exact interactions with RFC 5245</a:t>
            </a:r>
          </a:p>
          <a:p>
            <a:pPr indent="-298450" marR="0" algn="l" marL="742950" rtl="0" lvl="1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 sz="3200"/>
              <a:t>draft-rescorla-mmusic-ice-trickle does this</a:t>
            </a:r>
          </a:p>
          <a:p>
            <a:r>
              <a:t/>
            </a:r>
          </a:p>
        </p:txBody>
      </p:sp>
      <p:sp>
        <p:nvSpPr>
          <p:cNvPr name="Shape 503" id="503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04" id="504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8" id="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9" id="509"/>
          <p:cNvSpPr txBox="1"/>
          <p:nvPr>
            <p:ph type="title"/>
          </p:nvPr>
        </p:nvSpPr>
        <p:spPr>
          <a:xfrm>
            <a:off y="762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6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to SIP, Offer/Answer and SDP</a:t>
            </a:r>
          </a:p>
        </p:txBody>
      </p:sp>
      <p:sp>
        <p:nvSpPr>
          <p:cNvPr name="Shape 510" id="510"/>
          <p:cNvSpPr txBox="1"/>
          <p:nvPr>
            <p:ph type="body" idx="1"/>
          </p:nvPr>
        </p:nvSpPr>
        <p:spPr>
          <a:xfrm>
            <a:off y="1066800" x="457200"/>
            <a:ext cy="5257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
</a:t>
            </a:r>
            <a:r>
              <a:rPr lang="en_US"/>
              <a:t>Extends existing ICE </a:t>
            </a:r>
            <a:r>
              <a:rPr lang="en_US" i="0" baseline="0" strike="noStrike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Offer/Answer Model</a:t>
            </a:r>
          </a:p>
          <a:p>
            <a:pPr indent="-301625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/>
              <a:t>Defines semantics for Trickle ICE</a:t>
            </a:r>
          </a:p>
          <a:p>
            <a:pPr indent="-285750" marR="0" algn="l" marL="742950" rtl="0" lvl="1">
              <a:spcBef>
                <a:spcPts val="480"/>
              </a:spcBef>
              <a:buClr>
                <a:schemeClr val="dk1"/>
              </a:buClr>
              <a:buSzPct val="75520"/>
              <a:buFont typeface="Arial"/>
              <a:buChar char="•"/>
            </a:pPr>
            <a:r>
              <a:rPr lang="en_US" i="0" baseline="0" strike="noStrike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 credentials are exchanged via offer/answer</a:t>
            </a:r>
          </a:p>
          <a:p>
            <a:pPr indent="-285750" marR="0" algn="l" marL="742950" rtl="0" lvl="1">
              <a:spcBef>
                <a:spcPts val="480"/>
              </a:spcBef>
              <a:buClr>
                <a:schemeClr val="dk1"/>
              </a:buClr>
              <a:buSzPct val="75520"/>
              <a:buFont typeface="Arial"/>
              <a:buChar char="•"/>
            </a:pPr>
            <a:r>
              <a:rPr lang="en_US"/>
              <a:t>More </a:t>
            </a:r>
            <a:r>
              <a:rPr lang="en_US" i="0" baseline="0" strike="noStrike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 candidates can be sent after credentials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/>
              <a:t>Defines SDP for negotiating Trickle ICE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_US"/>
              <a:t>Outer s</a:t>
            </a:r>
            <a:r>
              <a:rPr lang="en_US" i="0" baseline="0" strike="noStrike" sz="32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ignaling is left abstract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SIP message for candidates defined by this specification</a:t>
            </a:r>
          </a:p>
          <a:p>
            <a:r>
              <a:t/>
            </a:r>
          </a:p>
        </p:txBody>
      </p:sp>
      <p:sp>
        <p:nvSpPr>
          <p:cNvPr name="Shape 511" id="511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12" id="512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6" id="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7" id="517"/>
          <p:cNvSpPr txBox="1"/>
          <p:nvPr>
            <p:ph type="title"/>
          </p:nvPr>
        </p:nvSpPr>
        <p:spPr>
          <a:xfrm>
            <a:off y="3810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sz="3400"/>
              <a:t>Details for Trickle ICE</a:t>
            </a:r>
          </a:p>
        </p:txBody>
      </p:sp>
      <p:sp>
        <p:nvSpPr>
          <p:cNvPr name="Shape 518" id="518"/>
          <p:cNvSpPr txBox="1"/>
          <p:nvPr>
            <p:ph type="body" idx="1"/>
          </p:nvPr>
        </p:nvSpPr>
        <p:spPr>
          <a:xfrm>
            <a:off y="1417636" x="533400"/>
            <a:ext cy="4526100" cx="8153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sz="2800"/>
              <a:t>How to send additional candidates, and indicate that all candidates have been gathered</a:t>
            </a:r>
          </a:p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sz="2800"/>
              <a:t>How to handle ICE check list states when trickling</a:t>
            </a:r>
          </a:p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sz="2800"/>
              <a:t>How to keep</a:t>
            </a:r>
            <a:r>
              <a:rPr lang="en_US" i="0" baseline="0" strike="noStrike" sz="2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checks synchronized from both ends (since we can no longer rely on stream and pair ordering) </a:t>
            </a:r>
          </a:p>
        </p:txBody>
      </p:sp>
      <p:sp>
        <p:nvSpPr>
          <p:cNvPr name="Shape 519" id="519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20" id="520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4" id="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5" id="525"/>
          <p:cNvSpPr txBox="1"/>
          <p:nvPr>
            <p:ph type="title"/>
          </p:nvPr>
        </p:nvSpPr>
        <p:spPr>
          <a:xfrm>
            <a:off y="15240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4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end-of-candidates</a:t>
            </a:r>
          </a:p>
        </p:txBody>
      </p:sp>
      <p:sp>
        <p:nvSpPr>
          <p:cNvPr name="Shape 526" id="526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27" id="527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  <p:cxnSp>
        <p:nvCxnSpPr>
          <p:cNvPr name="Shape 528" id="528"/>
          <p:cNvCxnSpPr/>
          <p:nvPr/>
        </p:nvCxnSpPr>
        <p:spPr>
          <a:xfrm rot="-5400000">
            <a:off y="4118155" x="-223656"/>
            <a:ext cy="1587" cx="4258901"/>
          </a:xfrm>
          <a:prstGeom prst="straightConnector1">
            <a:avLst/>
          </a:prstGeom>
          <a:solidFill>
            <a:schemeClr val="accent1"/>
          </a:solidFill>
          <a:ln w="19050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529" id="529"/>
          <p:cNvCxnSpPr/>
          <p:nvPr/>
        </p:nvCxnSpPr>
        <p:spPr>
          <a:xfrm rot="-5400000">
            <a:off y="4118155" x="4805543"/>
            <a:ext cy="1587" cx="4258901"/>
          </a:xfrm>
          <a:prstGeom prst="straightConnector1">
            <a:avLst/>
          </a:prstGeom>
          <a:solidFill>
            <a:schemeClr val="accent1"/>
          </a:solidFill>
          <a:ln w="19050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530" id="530"/>
          <p:cNvSpPr/>
          <p:nvPr/>
        </p:nvSpPr>
        <p:spPr>
          <a:xfrm>
            <a:off y="914801" x="1804164"/>
            <a:ext cy="533399" cx="2674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531" id="531"/>
          <p:cNvSpPr/>
          <p:nvPr/>
        </p:nvSpPr>
        <p:spPr>
          <a:xfrm>
            <a:off y="915916" x="6639839"/>
            <a:ext cy="531169" cx="54759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532" id="532"/>
          <p:cNvSpPr txBox="1"/>
          <p:nvPr/>
        </p:nvSpPr>
        <p:spPr>
          <a:xfrm>
            <a:off y="1447800" x="6436323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</a:p>
        </p:txBody>
      </p:sp>
      <p:sp>
        <p:nvSpPr>
          <p:cNvPr name="Shape 533" id="533"/>
          <p:cNvSpPr txBox="1"/>
          <p:nvPr/>
        </p:nvSpPr>
        <p:spPr>
          <a:xfrm>
            <a:off y="1447800" x="1447800"/>
            <a:ext cy="304799" cx="9550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</a:p>
        </p:txBody>
      </p:sp>
      <p:cxnSp>
        <p:nvCxnSpPr>
          <p:cNvPr name="Shape 534" id="534"/>
          <p:cNvCxnSpPr/>
          <p:nvPr/>
        </p:nvCxnSpPr>
        <p:spPr>
          <a:xfrm>
            <a:off y="2119508" x="1981200"/>
            <a:ext cy="2423" cx="4952993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535" id="535"/>
          <p:cNvSpPr/>
          <p:nvPr/>
        </p:nvSpPr>
        <p:spPr>
          <a:xfrm>
            <a:off y="1752600" x="2057400"/>
            <a:ext cy="369332" cx="4572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All Candidates</a:t>
            </a:r>
          </a:p>
        </p:txBody>
      </p:sp>
      <p:sp>
        <p:nvSpPr>
          <p:cNvPr name="Shape 536" id="536"/>
          <p:cNvSpPr txBox="1"/>
          <p:nvPr/>
        </p:nvSpPr>
        <p:spPr>
          <a:xfrm>
            <a:off y="3135867" x="3295857"/>
            <a:ext cy="323164" cx="2419142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Checks Fail</a:t>
            </a:r>
          </a:p>
        </p:txBody>
      </p:sp>
      <p:cxnSp>
        <p:nvCxnSpPr>
          <p:cNvPr name="Shape 537" id="537"/>
          <p:cNvCxnSpPr/>
          <p:nvPr/>
        </p:nvCxnSpPr>
        <p:spPr>
          <a:xfrm flipH="1">
            <a:off y="5255376" x="1981206"/>
            <a:ext cy="2423" cx="4952993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538" id="538"/>
          <p:cNvSpPr/>
          <p:nvPr/>
        </p:nvSpPr>
        <p:spPr>
          <a:xfrm>
            <a:off y="4888467" x="2057406"/>
            <a:ext cy="369332" cx="4572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end-of-candidates</a:t>
            </a:r>
          </a:p>
        </p:txBody>
      </p:sp>
      <p:cxnSp>
        <p:nvCxnSpPr>
          <p:cNvPr name="Shape 539" id="539"/>
          <p:cNvCxnSpPr/>
          <p:nvPr/>
        </p:nvCxnSpPr>
        <p:spPr>
          <a:xfrm flipH="1">
            <a:off y="2667000" x="1981199"/>
            <a:ext cy="2423" cx="4952993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540" id="540"/>
          <p:cNvSpPr/>
          <p:nvPr/>
        </p:nvSpPr>
        <p:spPr>
          <a:xfrm>
            <a:off y="2297667" x="2057400"/>
            <a:ext cy="369332" cx="4572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Some Candidates</a:t>
            </a:r>
          </a:p>
        </p:txBody>
      </p:sp>
      <p:cxnSp>
        <p:nvCxnSpPr>
          <p:cNvPr name="Shape 541" id="541"/>
          <p:cNvCxnSpPr/>
          <p:nvPr/>
        </p:nvCxnSpPr>
        <p:spPr>
          <a:xfrm flipH="1">
            <a:off y="3971644" x="1981199"/>
            <a:ext cy="2423" cx="4952993"/>
          </a:xfrm>
          <a:prstGeom prst="straightConnector1">
            <a:avLst/>
          </a:prstGeom>
          <a:solidFill>
            <a:schemeClr val="accent1"/>
          </a:solidFill>
          <a:ln w="28575" cap="flat">
            <a:solidFill>
              <a:schemeClr val="dk1"/>
            </a:solidFill>
            <a:prstDash val="solid"/>
            <a:round/>
            <a:headEnd len="med" type="none" w="med"/>
            <a:tailEnd len="lg" type="stealth" w="lg"/>
          </a:ln>
        </p:spPr>
      </p:cxnSp>
      <p:sp>
        <p:nvSpPr>
          <p:cNvPr name="Shape 542" id="542"/>
          <p:cNvSpPr/>
          <p:nvPr/>
        </p:nvSpPr>
        <p:spPr>
          <a:xfrm>
            <a:off y="3604735" x="2057400"/>
            <a:ext cy="369332" cx="45720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8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Additional Candidates</a:t>
            </a:r>
          </a:p>
        </p:txBody>
      </p:sp>
      <p:sp>
        <p:nvSpPr>
          <p:cNvPr name="Shape 543" id="543"/>
          <p:cNvSpPr txBox="1"/>
          <p:nvPr/>
        </p:nvSpPr>
        <p:spPr>
          <a:xfrm>
            <a:off y="4412903" x="2784011"/>
            <a:ext cy="323164" cx="3404317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5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Connectivity Checks Succeed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7" id="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8" id="548"/>
          <p:cNvSpPr txBox="1"/>
          <p:nvPr>
            <p:ph type="title"/>
          </p:nvPr>
        </p:nvSpPr>
        <p:spPr>
          <a:xfrm>
            <a:off y="762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_US" i="0" baseline="0" strike="noStrike" sz="3600" b="0" cap="non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Backwards Compatibility</a:t>
            </a:r>
          </a:p>
        </p:txBody>
      </p:sp>
      <p:sp>
        <p:nvSpPr>
          <p:cNvPr name="Shape 549" id="549"/>
          <p:cNvSpPr txBox="1"/>
          <p:nvPr>
            <p:ph type="body" idx="1"/>
          </p:nvPr>
        </p:nvSpPr>
        <p:spPr>
          <a:xfrm>
            <a:off y="914400" x="457200"/>
            <a:ext cy="52577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sz="2800">
                <a:solidFill>
                  <a:srgbClr val="000000"/>
                </a:solidFill>
              </a:rPr>
              <a:t>
</a:t>
            </a:r>
            <a:r>
              <a:rPr lang="en_US" sz="2800">
                <a:solidFill>
                  <a:srgbClr val="000000"/>
                </a:solidFill>
              </a:rPr>
              <a:t>A non-Trickle callee can't handle a Trickle offer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sz="2800">
                <a:solidFill>
                  <a:srgbClr val="000000"/>
                </a:solidFill>
              </a:rPr>
              <a:t>Full Trickle</a:t>
            </a:r>
          </a:p>
          <a:p>
            <a:pPr indent="-301625" marR="0" algn="l" marL="742950" rtl="0" lvl="1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_US" i="0" baseline="0" strike="noStrike" sz="2800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know remote side supports Trickle ICE</a:t>
            </a:r>
            <a:r>
              <a:rPr lang="en_US"/>
              <a:t> </a:t>
            </a:r>
            <a:r>
              <a:rPr lang="en_US">
                <a:solidFill>
                  <a:srgbClr val="000000"/>
                </a:solidFill>
              </a:rPr>
              <a:t>(v</a:t>
            </a:r>
            <a:r>
              <a:rPr lang="en_US" i="0" baseline="0" strike="noStrike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 XMPP Disco, Cap Neg, or other out-of-band mechanism)</a:t>
            </a:r>
          </a:p>
          <a:p>
            <a:pPr indent="-285750" marR="0" algn="l" marL="742950" rtl="0" lvl="1">
              <a:spcBef>
                <a:spcPts val="480"/>
              </a:spcBef>
              <a:buClr>
                <a:schemeClr val="dk1"/>
              </a:buClr>
              <a:buSzPct val="75520"/>
              <a:buFont typeface="Arial"/>
              <a:buChar char="•"/>
            </a:pPr>
            <a:r>
              <a:rPr lang="en_US">
                <a:solidFill>
                  <a:srgbClr val="000000"/>
                </a:solidFill>
              </a:rPr>
              <a:t>Both caller and callee</a:t>
            </a:r>
            <a:r>
              <a:rPr lang="en_US" i="0" baseline="0" strike="noStrike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trickle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dk1"/>
              </a:buClr>
              <a:buSzPct val="113095"/>
              <a:buFont typeface="Arial"/>
              <a:buChar char="•"/>
            </a:pPr>
            <a:r>
              <a:rPr lang="en_US" sz="2800">
                <a:solidFill>
                  <a:srgbClr val="000000"/>
                </a:solidFill>
              </a:rPr>
              <a:t>Half Trickle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>
                <a:solidFill>
                  <a:srgbClr val="000000"/>
                </a:solidFill>
              </a:rPr>
              <a:t>Caller</a:t>
            </a:r>
            <a:r>
              <a:rPr lang="en_US" i="0" baseline="0" strike="noStrike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cannot trickle, but answerer can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lang="en_US" i="0" baseline="0" strike="noStrike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Still get half the latency savings</a:t>
            </a:r>
          </a:p>
        </p:txBody>
      </p:sp>
      <p:sp>
        <p:nvSpPr>
          <p:cNvPr name="Shape 550" id="550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draft-rescorla-mmusic-ice-trickle</a:t>
            </a:r>
            <a:b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_US" i="0" baseline="0" strike="noStrike" sz="1200" b="0" cap="non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E. Rescorla, J. Uberti, E. Ivov</a:t>
            </a:r>
          </a:p>
        </p:txBody>
      </p:sp>
      <p:sp>
        <p:nvSpPr>
          <p:cNvPr name="Shape 551" id="551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