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s/slide9.xml" ContentType="application/vnd.openxmlformats-officedocument.presentationml.slide+xml"/>
  <Default Extension="xml" ContentType="application/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4" r:id="rId3"/>
    <p:sldId id="265" r:id="rId4"/>
    <p:sldId id="267" r:id="rId5"/>
    <p:sldId id="275" r:id="rId6"/>
    <p:sldId id="268" r:id="rId7"/>
    <p:sldId id="271" r:id="rId8"/>
    <p:sldId id="269" r:id="rId9"/>
    <p:sldId id="273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t>3/11/12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t>3/11/12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E3B-544B-EC42-A974-30FC96DC6CB9}" type="datetime1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draft-rescorla-mmusic-ice-trickle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53B9-4DE2-3547-8D02-BB2E6C4C30F3}" type="datetime1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draft-rescorla-mmusic-ice-trickle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Trickle 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dirty="0" err="1" smtClean="0"/>
              <a:t>Incremental</a:t>
            </a:r>
            <a:r>
              <a:rPr lang="fr-FR" dirty="0" smtClean="0"/>
              <a:t> </a:t>
            </a:r>
            <a:r>
              <a:rPr lang="fr-FR" dirty="0" smtClean="0"/>
              <a:t>Provisioning </a:t>
            </a:r>
            <a:r>
              <a:rPr lang="fr-FR" dirty="0" smtClean="0"/>
              <a:t>of Candidates </a:t>
            </a:r>
            <a:r>
              <a:rPr lang="fr-FR" dirty="0" smtClean="0"/>
              <a:t>for the </a:t>
            </a:r>
            <a:r>
              <a:rPr lang="fr-FR" dirty="0" smtClean="0"/>
              <a:t>Interactive</a:t>
            </a:r>
            <a:r>
              <a:rPr lang="fr-FR" dirty="0" smtClean="0"/>
              <a:t> </a:t>
            </a:r>
            <a:r>
              <a:rPr lang="fr-FR" dirty="0" err="1" smtClean="0"/>
              <a:t>Connectivity</a:t>
            </a:r>
            <a:r>
              <a:rPr lang="fr-FR" dirty="0" smtClean="0"/>
              <a:t> </a:t>
            </a:r>
            <a:r>
              <a:rPr lang="fr-FR" dirty="0" smtClean="0"/>
              <a:t>Establishment </a:t>
            </a:r>
            <a:r>
              <a:rPr lang="fr-FR" dirty="0" smtClean="0"/>
              <a:t>(ICE) </a:t>
            </a:r>
            <a:r>
              <a:rPr lang="fr-FR" dirty="0" smtClean="0"/>
              <a:t>Protocol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err="1" smtClean="0"/>
              <a:t>draft-rescorla-mmusic-ice-trickle</a:t>
            </a:r>
            <a:endParaRPr lang="fr-FR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Eric </a:t>
            </a:r>
            <a:r>
              <a:rPr lang="en-US" dirty="0" err="1" smtClean="0"/>
              <a:t>Rescorla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Justin </a:t>
            </a:r>
            <a:r>
              <a:rPr lang="en-US" dirty="0" err="1" smtClean="0"/>
              <a:t>Uberti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Emil Ivov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draft-rescorla-mmusic-ice-trickle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SDP Details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SDP to indicate Trickle support</a:t>
            </a:r>
          </a:p>
          <a:p>
            <a:pPr lvl="1"/>
            <a:r>
              <a:rPr lang="fr-FR" dirty="0" smtClean="0"/>
              <a:t>a</a:t>
            </a:r>
            <a:r>
              <a:rPr lang="en-GB" dirty="0" smtClean="0"/>
              <a:t>=ice-</a:t>
            </a:r>
            <a:r>
              <a:rPr lang="en-GB" dirty="0" err="1" smtClean="0"/>
              <a:t>options:trickle</a:t>
            </a:r>
            <a:endParaRPr lang="en-GB" dirty="0" smtClean="0"/>
          </a:p>
          <a:p>
            <a:r>
              <a:rPr lang="en-GB" dirty="0" smtClean="0"/>
              <a:t>Need way to generate valid SDP with no candidates</a:t>
            </a:r>
          </a:p>
          <a:p>
            <a:pPr lvl="1"/>
            <a:r>
              <a:rPr lang="en-GB" dirty="0" smtClean="0"/>
              <a:t>For cases where we don’t want to send host candidates for privacy reasons</a:t>
            </a:r>
          </a:p>
          <a:p>
            <a:pPr lvl="1"/>
            <a:r>
              <a:rPr lang="fr-FR" dirty="0" smtClean="0"/>
              <a:t>C</a:t>
            </a:r>
            <a:r>
              <a:rPr lang="en-GB" dirty="0" smtClean="0"/>
              <a:t>=0.1.2.3</a:t>
            </a:r>
          </a:p>
          <a:p>
            <a:pPr lvl="1"/>
            <a:r>
              <a:rPr lang="fr-FR" dirty="0" smtClean="0"/>
              <a:t>M</a:t>
            </a:r>
            <a:r>
              <a:rPr lang="en-GB" dirty="0" smtClean="0"/>
              <a:t>=9999</a:t>
            </a:r>
          </a:p>
          <a:p>
            <a:pPr lvl="1"/>
            <a:r>
              <a:rPr lang="fr-FR" dirty="0" smtClean="0"/>
              <a:t>A</a:t>
            </a:r>
            <a:r>
              <a:rPr lang="en-GB" dirty="0" smtClean="0"/>
              <a:t>=candidate:0.1.2.3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</a:t>
            </a:r>
            <a:r>
              <a:rPr lang="en-GB" dirty="0" err="1" smtClean="0"/>
              <a:t>hy</a:t>
            </a:r>
            <a:endParaRPr lang="en-GB" dirty="0" smtClean="0"/>
          </a:p>
          <a:p>
            <a:pPr lvl="1"/>
            <a:r>
              <a:rPr lang="fr-FR" dirty="0" smtClean="0"/>
              <a:t>N</a:t>
            </a:r>
            <a:r>
              <a:rPr lang="en-GB" dirty="0" smtClean="0"/>
              <a:t>umbers (</a:t>
            </a:r>
            <a:r>
              <a:rPr lang="en-GB" dirty="0" err="1" smtClean="0"/>
              <a:t>justin</a:t>
            </a:r>
            <a:r>
              <a:rPr lang="en-GB" dirty="0" smtClean="0"/>
              <a:t>)</a:t>
            </a:r>
          </a:p>
          <a:p>
            <a:pPr lvl="1"/>
            <a:r>
              <a:rPr lang="fr-FR" dirty="0" smtClean="0"/>
              <a:t>C</a:t>
            </a:r>
            <a:r>
              <a:rPr lang="en-GB" dirty="0" smtClean="0"/>
              <a:t>all setup is delayed by this much</a:t>
            </a:r>
          </a:p>
          <a:p>
            <a:pPr lvl="1"/>
            <a:r>
              <a:rPr lang="en-US" dirty="0" smtClean="0"/>
              <a:t>Removes magic timeouts</a:t>
            </a:r>
            <a:endParaRPr lang="en-GB" dirty="0" smtClean="0"/>
          </a:p>
          <a:p>
            <a:pPr lvl="1"/>
            <a:r>
              <a:rPr lang="fr-FR" dirty="0" smtClean="0"/>
              <a:t>D</a:t>
            </a:r>
            <a:r>
              <a:rPr lang="en-GB" dirty="0" err="1" smtClean="0"/>
              <a:t>iscourages</a:t>
            </a:r>
            <a:r>
              <a:rPr lang="en-GB" dirty="0" smtClean="0"/>
              <a:t> using multiple STUN/TURN servers</a:t>
            </a:r>
          </a:p>
          <a:p>
            <a:pPr lvl="1"/>
            <a:r>
              <a:rPr lang="en-GB" dirty="0" smtClean="0"/>
              <a:t> Not always addressable via pre-call gathering</a:t>
            </a:r>
          </a:p>
          <a:p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router.emf"/>
          <p:cNvPicPr>
            <a:picLocks noChangeAspect="1"/>
          </p:cNvPicPr>
          <p:nvPr/>
        </p:nvPicPr>
        <p:blipFill>
          <a:blip r:embed="rId2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3110774" y="1009311"/>
            <a:ext cx="344383" cy="34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 descr="router.emf"/>
          <p:cNvPicPr>
            <a:picLocks noChangeAspect="1"/>
          </p:cNvPicPr>
          <p:nvPr/>
        </p:nvPicPr>
        <p:blipFill>
          <a:blip r:embed="rId2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256307" y="1009311"/>
            <a:ext cx="344383" cy="34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2819400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Alice’s</a:t>
            </a:r>
            <a:br>
              <a:rPr lang="en-US" sz="3200" dirty="0" smtClean="0"/>
            </a:br>
            <a:r>
              <a:rPr lang="en-US" sz="3200" dirty="0" smtClean="0"/>
              <a:t>NAT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885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Bob’s</a:t>
            </a:r>
            <a:br>
              <a:rPr lang="en-US" sz="3200" dirty="0" smtClean="0"/>
            </a:br>
            <a:r>
              <a:rPr lang="en-US" sz="3200" dirty="0" smtClean="0"/>
              <a:t>NAT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609600" y="1905000"/>
            <a:ext cx="7848599" cy="4258902"/>
            <a:chOff x="609600" y="2294298"/>
            <a:chExt cx="7848599" cy="3352006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065609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2297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necteur droit 39"/>
            <p:cNvCxnSpPr/>
            <p:nvPr/>
          </p:nvCxnSpPr>
          <p:spPr bwMode="auto">
            <a:xfrm rot="5400000" flipH="1" flipV="1">
              <a:off x="1599803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necteur droit 40"/>
            <p:cNvCxnSpPr/>
            <p:nvPr/>
          </p:nvCxnSpPr>
          <p:spPr bwMode="auto">
            <a:xfrm rot="5400000" flipH="1" flipV="1">
              <a:off x="38111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52589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6781402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ZoneTexte 66"/>
          <p:cNvSpPr txBox="1"/>
          <p:nvPr/>
        </p:nvSpPr>
        <p:spPr>
          <a:xfrm>
            <a:off x="2394770" y="990600"/>
            <a:ext cx="3777430" cy="533400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fr-FR" sz="1500" i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Problem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draft-rescorla-mmusic-ice-trickle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pic>
        <p:nvPicPr>
          <p:cNvPr id="21" name="Image 20" descr="mn.emf"/>
          <p:cNvPicPr>
            <a:picLocks noChangeAspect="1"/>
          </p:cNvPicPr>
          <p:nvPr/>
        </p:nvPicPr>
        <p:blipFill>
          <a:blip r:embed="rId3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804164" y="914802"/>
            <a:ext cx="26746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840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381000" y="914400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1117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STUN </a:t>
            </a:r>
            <a:br>
              <a:rPr lang="en-US" sz="3200" dirty="0" smtClean="0"/>
            </a:br>
            <a:r>
              <a:rPr lang="en-US" sz="3200" dirty="0" smtClean="0"/>
              <a:t>Server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6586" y="914400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79603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STUN </a:t>
            </a:r>
            <a:br>
              <a:rPr lang="en-US" sz="3200" dirty="0" smtClean="0"/>
            </a:br>
            <a:r>
              <a:rPr lang="en-US" sz="3200" dirty="0" smtClean="0"/>
              <a:t>Server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436324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Bob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4478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Alice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70" y="6324600"/>
            <a:ext cx="555666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Vanilla ICE Operation as per RFC 5245</a:t>
            </a:r>
          </a:p>
        </p:txBody>
      </p:sp>
      <p:grpSp>
        <p:nvGrpSpPr>
          <p:cNvPr id="50" name="Grouper 49"/>
          <p:cNvGrpSpPr/>
          <p:nvPr/>
        </p:nvGrpSpPr>
        <p:grpSpPr>
          <a:xfrm>
            <a:off x="609600" y="1981197"/>
            <a:ext cx="1295400" cy="1134705"/>
            <a:chOff x="733972" y="3428992"/>
            <a:chExt cx="3457030" cy="1134705"/>
          </a:xfrm>
        </p:grpSpPr>
        <p:grpSp>
          <p:nvGrpSpPr>
            <p:cNvPr id="44" name="Groupe 14"/>
            <p:cNvGrpSpPr/>
            <p:nvPr/>
          </p:nvGrpSpPr>
          <p:grpSpPr>
            <a:xfrm>
              <a:off x="733975" y="3428992"/>
              <a:ext cx="3457027" cy="706667"/>
              <a:chOff x="1234042" y="3071810"/>
              <a:chExt cx="6818793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22788" y="3323017"/>
                <a:ext cx="6096766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</a:t>
                </a:r>
                <a:r>
                  <a:rPr lang="fr-FR" sz="1500" i="0" dirty="0" err="1" smtClean="0"/>
                  <a:t>iscovery</a:t>
                </a:r>
                <a:endParaRPr lang="fr-FR" sz="1500" i="0" dirty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53" name="ZoneTexte 52"/>
          <p:cNvSpPr txBox="1"/>
          <p:nvPr/>
        </p:nvSpPr>
        <p:spPr>
          <a:xfrm>
            <a:off x="2438400" y="2943548"/>
            <a:ext cx="3901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dirty="0" smtClean="0"/>
              <a:t>offer and candidates</a:t>
            </a:r>
            <a:endParaRPr lang="fr-FR" sz="1500" i="0" dirty="0"/>
          </a:p>
        </p:txBody>
      </p:sp>
      <p:grpSp>
        <p:nvGrpSpPr>
          <p:cNvPr id="54" name="Grouper 53"/>
          <p:cNvGrpSpPr/>
          <p:nvPr/>
        </p:nvGrpSpPr>
        <p:grpSpPr>
          <a:xfrm>
            <a:off x="1981200" y="4967529"/>
            <a:ext cx="4953000" cy="1122597"/>
            <a:chOff x="733972" y="3225643"/>
            <a:chExt cx="3457030" cy="1122597"/>
          </a:xfrm>
        </p:grpSpPr>
        <p:grpSp>
          <p:nvGrpSpPr>
            <p:cNvPr id="55" name="Groupe 14"/>
            <p:cNvGrpSpPr/>
            <p:nvPr/>
          </p:nvGrpSpPr>
          <p:grpSpPr>
            <a:xfrm>
              <a:off x="733976" y="3225643"/>
              <a:ext cx="3457026" cy="914400"/>
              <a:chOff x="1234042" y="2938979"/>
              <a:chExt cx="6818793" cy="599040"/>
            </a:xfrm>
          </p:grpSpPr>
          <p:cxnSp>
            <p:nvCxnSpPr>
              <p:cNvPr id="57" name="Connecteur droit avec flèche 56"/>
              <p:cNvCxnSpPr/>
              <p:nvPr/>
            </p:nvCxnSpPr>
            <p:spPr bwMode="auto">
              <a:xfrm>
                <a:off x="1234042" y="2938979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8" name="ZoneTexte 57"/>
              <p:cNvSpPr txBox="1"/>
              <p:nvPr/>
            </p:nvSpPr>
            <p:spPr>
              <a:xfrm>
                <a:off x="1262412" y="3023863"/>
                <a:ext cx="6580615" cy="51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connectivity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</p:grpSp>
        <p:cxnSp>
          <p:nvCxnSpPr>
            <p:cNvPr id="56" name="Connecteur droit avec flèche 55"/>
            <p:cNvCxnSpPr/>
            <p:nvPr/>
          </p:nvCxnSpPr>
          <p:spPr bwMode="auto">
            <a:xfrm>
              <a:off x="733972" y="4345816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9" name="Connecteur droit avec flèche 58"/>
          <p:cNvCxnSpPr/>
          <p:nvPr/>
        </p:nvCxnSpPr>
        <p:spPr bwMode="auto">
          <a:xfrm rot="10800000" flipH="1">
            <a:off x="1981202" y="4714513"/>
            <a:ext cx="495299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ZoneTexte 59"/>
          <p:cNvSpPr txBox="1"/>
          <p:nvPr/>
        </p:nvSpPr>
        <p:spPr>
          <a:xfrm>
            <a:off x="2438400" y="4387335"/>
            <a:ext cx="3901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0" dirty="0" smtClean="0"/>
              <a:t>answer and candidates</a:t>
            </a:r>
            <a:endParaRPr lang="fr-FR" sz="1500" i="0" dirty="0"/>
          </a:p>
        </p:txBody>
      </p:sp>
      <p:grpSp>
        <p:nvGrpSpPr>
          <p:cNvPr id="61" name="Grouper 60"/>
          <p:cNvGrpSpPr/>
          <p:nvPr/>
        </p:nvGrpSpPr>
        <p:grpSpPr>
          <a:xfrm>
            <a:off x="6934200" y="3417699"/>
            <a:ext cx="1447800" cy="1146003"/>
            <a:chOff x="733972" y="3428416"/>
            <a:chExt cx="3457030" cy="1146003"/>
          </a:xfrm>
        </p:grpSpPr>
        <p:grpSp>
          <p:nvGrpSpPr>
            <p:cNvPr id="62" name="Groupe 14"/>
            <p:cNvGrpSpPr/>
            <p:nvPr/>
          </p:nvGrpSpPr>
          <p:grpSpPr>
            <a:xfrm>
              <a:off x="733976" y="3428416"/>
              <a:ext cx="3457026" cy="717392"/>
              <a:chOff x="1234042" y="3071810"/>
              <a:chExt cx="681879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1262409" y="3330075"/>
                <a:ext cx="6580615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err="1" smtClean="0"/>
                  <a:t>discovery</a:t>
                </a:r>
                <a:endParaRPr lang="fr-FR" sz="1500" i="0" dirty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1" name="Connecteur droit avec flèche 50"/>
          <p:cNvCxnSpPr/>
          <p:nvPr/>
        </p:nvCxnSpPr>
        <p:spPr bwMode="auto">
          <a:xfrm rot="10800000">
            <a:off x="1981202" y="3266713"/>
            <a:ext cx="495299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router.emf"/>
          <p:cNvPicPr>
            <a:picLocks noChangeAspect="1"/>
          </p:cNvPicPr>
          <p:nvPr/>
        </p:nvPicPr>
        <p:blipFill>
          <a:blip r:embed="rId2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3110774" y="1009311"/>
            <a:ext cx="344383" cy="34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 descr="router.emf"/>
          <p:cNvPicPr>
            <a:picLocks noChangeAspect="1"/>
          </p:cNvPicPr>
          <p:nvPr/>
        </p:nvPicPr>
        <p:blipFill>
          <a:blip r:embed="rId2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256307" y="1009311"/>
            <a:ext cx="344383" cy="34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2819400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Alice’s</a:t>
            </a:r>
            <a:br>
              <a:rPr lang="en-US" sz="3200" dirty="0" smtClean="0"/>
            </a:br>
            <a:r>
              <a:rPr lang="en-US" sz="3200" dirty="0" smtClean="0"/>
              <a:t>NAT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885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Bob’s</a:t>
            </a:r>
            <a:br>
              <a:rPr lang="en-US" sz="3200" dirty="0" smtClean="0"/>
            </a:br>
            <a:r>
              <a:rPr lang="en-US" sz="3200" dirty="0" smtClean="0"/>
              <a:t>NAT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er 65"/>
          <p:cNvGrpSpPr/>
          <p:nvPr/>
        </p:nvGrpSpPr>
        <p:grpSpPr>
          <a:xfrm>
            <a:off x="609600" y="1989498"/>
            <a:ext cx="7848599" cy="4258902"/>
            <a:chOff x="609600" y="2294298"/>
            <a:chExt cx="7848599" cy="3352006"/>
          </a:xfrm>
        </p:grpSpPr>
        <p:cxnSp>
          <p:nvCxnSpPr>
            <p:cNvPr id="40" name="Connecteur droit 39"/>
            <p:cNvCxnSpPr/>
            <p:nvPr/>
          </p:nvCxnSpPr>
          <p:spPr bwMode="auto">
            <a:xfrm rot="5400000" flipH="1" flipV="1">
              <a:off x="1599803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necteur droit 40"/>
            <p:cNvCxnSpPr/>
            <p:nvPr/>
          </p:nvCxnSpPr>
          <p:spPr bwMode="auto">
            <a:xfrm rot="5400000" flipH="1" flipV="1">
              <a:off x="38111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065609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2297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5258991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6781402" y="3969507"/>
              <a:ext cx="33520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ZoneTexte 68"/>
          <p:cNvSpPr txBox="1"/>
          <p:nvPr/>
        </p:nvSpPr>
        <p:spPr>
          <a:xfrm>
            <a:off x="2394770" y="990600"/>
            <a:ext cx="3777430" cy="533400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fr-FR" sz="1500" i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Solution</a:t>
            </a:r>
            <a:br>
              <a:rPr lang="en-US" sz="3200" dirty="0" smtClean="0"/>
            </a:br>
            <a:r>
              <a:rPr lang="en-US" sz="3200" dirty="0" smtClean="0"/>
              <a:t>send candidates as you get them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draft-rescorla-mmusic-ice-trickle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pic>
        <p:nvPicPr>
          <p:cNvPr id="21" name="Image 20" descr="mn.emf"/>
          <p:cNvPicPr>
            <a:picLocks noChangeAspect="1"/>
          </p:cNvPicPr>
          <p:nvPr/>
        </p:nvPicPr>
        <p:blipFill>
          <a:blip r:embed="rId3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804164" y="914802"/>
            <a:ext cx="26746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840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381000" y="914400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1117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STUN </a:t>
            </a:r>
            <a:br>
              <a:rPr lang="en-US" sz="3200" dirty="0" smtClean="0"/>
            </a:br>
            <a:r>
              <a:rPr lang="en-US" sz="3200" dirty="0" smtClean="0"/>
              <a:t>Server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226586" y="914400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7960324" y="1447800"/>
            <a:ext cx="955076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STUN </a:t>
            </a:r>
            <a:br>
              <a:rPr lang="en-US" sz="3200" dirty="0" smtClean="0"/>
            </a:br>
            <a:r>
              <a:rPr lang="en-US" sz="3200" dirty="0" smtClean="0"/>
              <a:t>Server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436324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Bob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4478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Alice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70" y="6324600"/>
            <a:ext cx="555666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Trickle ICE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609600" y="2294295"/>
            <a:ext cx="1295400" cy="1134705"/>
            <a:chOff x="733972" y="3428992"/>
            <a:chExt cx="3457030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733975" y="3428992"/>
              <a:ext cx="3457027" cy="706667"/>
              <a:chOff x="1234042" y="3071810"/>
              <a:chExt cx="6818793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22788" y="3323017"/>
                <a:ext cx="6096766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</a:t>
                </a:r>
                <a:r>
                  <a:rPr lang="fr-FR" sz="1500" i="0" dirty="0" err="1" smtClean="0"/>
                  <a:t>iscovery</a:t>
                </a:r>
                <a:endParaRPr lang="fr-FR" sz="1500" i="0" dirty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6934200" y="2282997"/>
            <a:ext cx="1447800" cy="1146003"/>
            <a:chOff x="733972" y="3428416"/>
            <a:chExt cx="345703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733976" y="3428416"/>
              <a:ext cx="3457026" cy="717392"/>
              <a:chOff x="1234042" y="3071810"/>
              <a:chExt cx="681879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1262409" y="3330075"/>
                <a:ext cx="6580615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err="1" smtClean="0"/>
                  <a:t>discovery</a:t>
                </a:r>
                <a:endParaRPr lang="fr-FR" sz="1500" i="0" dirty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0" name="Grouper 49"/>
          <p:cNvGrpSpPr/>
          <p:nvPr/>
        </p:nvGrpSpPr>
        <p:grpSpPr>
          <a:xfrm>
            <a:off x="1981202" y="1885047"/>
            <a:ext cx="4952998" cy="324753"/>
            <a:chOff x="1981202" y="2819400"/>
            <a:chExt cx="4952998" cy="324753"/>
          </a:xfrm>
        </p:grpSpPr>
        <p:sp>
          <p:nvSpPr>
            <p:cNvPr id="47" name="ZoneTexte 46"/>
            <p:cNvSpPr txBox="1"/>
            <p:nvPr/>
          </p:nvSpPr>
          <p:spPr>
            <a:xfrm>
              <a:off x="2089972" y="2819400"/>
              <a:ext cx="4598288" cy="3231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smtClean="0"/>
                <a:t>o</a:t>
              </a:r>
              <a:r>
                <a:rPr lang="en-US" sz="1500" i="0" dirty="0" err="1" smtClean="0"/>
                <a:t>ffer</a:t>
              </a:r>
              <a:r>
                <a:rPr lang="en-US" sz="1500" i="0" dirty="0" smtClean="0"/>
                <a:t> and ICE description </a:t>
              </a:r>
              <a:r>
                <a:rPr lang="en-US" sz="1500" dirty="0" smtClean="0"/>
                <a:t>(and host candidates)</a:t>
              </a:r>
              <a:endParaRPr lang="fr-FR" sz="1500" i="0" dirty="0"/>
            </a:p>
          </p:txBody>
        </p:sp>
        <p:cxnSp>
          <p:nvCxnSpPr>
            <p:cNvPr id="49" name="Connecteur droit avec flèche 48"/>
            <p:cNvCxnSpPr/>
            <p:nvPr/>
          </p:nvCxnSpPr>
          <p:spPr bwMode="auto">
            <a:xfrm rot="10800000">
              <a:off x="1981202" y="3142565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2" name="Grouper 51"/>
          <p:cNvGrpSpPr/>
          <p:nvPr/>
        </p:nvGrpSpPr>
        <p:grpSpPr>
          <a:xfrm>
            <a:off x="1981200" y="2266047"/>
            <a:ext cx="4952998" cy="324753"/>
            <a:chOff x="1981200" y="3180446"/>
            <a:chExt cx="4952998" cy="324753"/>
          </a:xfrm>
        </p:grpSpPr>
        <p:sp>
          <p:nvSpPr>
            <p:cNvPr id="54" name="ZoneTexte 53"/>
            <p:cNvSpPr txBox="1"/>
            <p:nvPr/>
          </p:nvSpPr>
          <p:spPr>
            <a:xfrm>
              <a:off x="2089970" y="3180446"/>
              <a:ext cx="4598288" cy="3231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a</a:t>
              </a:r>
              <a:r>
                <a:rPr lang="en-US" sz="1500" i="0" dirty="0" err="1" smtClean="0"/>
                <a:t>nswer</a:t>
              </a:r>
              <a:r>
                <a:rPr lang="en-US" sz="1500" i="0" dirty="0" smtClean="0"/>
                <a:t> and ICE description </a:t>
              </a:r>
              <a:r>
                <a:rPr lang="en-US" sz="1500" dirty="0" smtClean="0"/>
                <a:t>(and host candidates)</a:t>
              </a:r>
              <a:endParaRPr lang="fr-FR" sz="1500" i="0" dirty="0"/>
            </a:p>
          </p:txBody>
        </p:sp>
        <p:cxnSp>
          <p:nvCxnSpPr>
            <p:cNvPr id="55" name="Connecteur droit avec flèche 54"/>
            <p:cNvCxnSpPr/>
            <p:nvPr/>
          </p:nvCxnSpPr>
          <p:spPr bwMode="auto">
            <a:xfrm rot="10800000" flipH="1">
              <a:off x="1981200" y="3503611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1" name="Grouper 53"/>
          <p:cNvGrpSpPr/>
          <p:nvPr/>
        </p:nvGrpSpPr>
        <p:grpSpPr>
          <a:xfrm>
            <a:off x="1981200" y="2870537"/>
            <a:ext cx="4953000" cy="1015663"/>
            <a:chOff x="733972" y="3202815"/>
            <a:chExt cx="3457030" cy="1015663"/>
          </a:xfrm>
        </p:grpSpPr>
        <p:grpSp>
          <p:nvGrpSpPr>
            <p:cNvPr id="62" name="Groupe 14"/>
            <p:cNvGrpSpPr/>
            <p:nvPr/>
          </p:nvGrpSpPr>
          <p:grpSpPr>
            <a:xfrm>
              <a:off x="733976" y="3202833"/>
              <a:ext cx="3457026" cy="1015667"/>
              <a:chOff x="1234042" y="2924023"/>
              <a:chExt cx="6818793" cy="665379"/>
            </a:xfrm>
          </p:grpSpPr>
          <p:cxnSp>
            <p:nvCxnSpPr>
              <p:cNvPr id="67" name="Connecteur droit avec flèche 66"/>
              <p:cNvCxnSpPr/>
              <p:nvPr/>
            </p:nvCxnSpPr>
            <p:spPr bwMode="auto">
              <a:xfrm>
                <a:off x="1234042" y="2938979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8" name="ZoneTexte 67"/>
              <p:cNvSpPr txBox="1"/>
              <p:nvPr/>
            </p:nvSpPr>
            <p:spPr>
              <a:xfrm>
                <a:off x="1262412" y="2924023"/>
                <a:ext cx="6580615" cy="66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smtClean="0"/>
                  <a:t>more candidates and 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connectivity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</p:grpSp>
        <p:cxnSp>
          <p:nvCxnSpPr>
            <p:cNvPr id="66" name="Connecteur droit avec flèche 65"/>
            <p:cNvCxnSpPr/>
            <p:nvPr/>
          </p:nvCxnSpPr>
          <p:spPr bwMode="auto">
            <a:xfrm>
              <a:off x="733972" y="4213822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protocols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Trickle is already implemented in </a:t>
            </a:r>
            <a:r>
              <a:rPr lang="en-GB" dirty="0" err="1" smtClean="0"/>
              <a:t>signaling</a:t>
            </a:r>
            <a:r>
              <a:rPr lang="en-GB" dirty="0" smtClean="0"/>
              <a:t> protocols</a:t>
            </a:r>
          </a:p>
          <a:p>
            <a:pPr lvl="1"/>
            <a:r>
              <a:rPr lang="en-GB" dirty="0" smtClean="0"/>
              <a:t>XMPP (XEP-0176)</a:t>
            </a:r>
          </a:p>
          <a:p>
            <a:pPr lvl="1"/>
            <a:r>
              <a:rPr lang="en-GB" dirty="0" err="1" smtClean="0"/>
              <a:t>WebRTC</a:t>
            </a:r>
            <a:r>
              <a:rPr lang="en-GB" dirty="0" smtClean="0"/>
              <a:t> (Chrome)</a:t>
            </a:r>
          </a:p>
          <a:p>
            <a:r>
              <a:rPr lang="en-GB" dirty="0" smtClean="0"/>
              <a:t>Used in real-world applications</a:t>
            </a:r>
          </a:p>
          <a:p>
            <a:pPr lvl="1"/>
            <a:r>
              <a:rPr lang="en-GB" dirty="0" smtClean="0"/>
              <a:t>Google Talk etc</a:t>
            </a:r>
          </a:p>
          <a:p>
            <a:r>
              <a:rPr lang="en-GB" dirty="0" smtClean="0"/>
              <a:t>But we need to nail down the exact interaction with RFC 5245</a:t>
            </a: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What’s missing in RFC5245 </a:t>
            </a:r>
            <a:br>
              <a:rPr lang="en-US" sz="3400" dirty="0" smtClean="0"/>
            </a:br>
            <a:r>
              <a:rPr lang="en-US" sz="3400" dirty="0" smtClean="0"/>
              <a:t>Why is trickling not currently compatible</a:t>
            </a:r>
            <a:endParaRPr lang="en-GB" sz="3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798637"/>
            <a:ext cx="81534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We need to know how long to wait for additional candidates (an end-of-candidates message)</a:t>
            </a:r>
          </a:p>
          <a:p>
            <a:endParaRPr lang="en-GB" sz="2800" dirty="0" smtClean="0"/>
          </a:p>
          <a:p>
            <a:r>
              <a:rPr lang="en-GB" sz="2800" dirty="0" smtClean="0"/>
              <a:t>We need to know exactly how to update check list states</a:t>
            </a:r>
          </a:p>
          <a:p>
            <a:endParaRPr lang="en-GB" sz="2800" dirty="0" smtClean="0"/>
          </a:p>
          <a:p>
            <a:r>
              <a:rPr lang="en-GB" sz="2800" dirty="0" smtClean="0"/>
              <a:t>We need to keep checks synchronized from both ends (since we can no longer rely on stream and pair ordering) </a:t>
            </a:r>
          </a:p>
          <a:p>
            <a:endParaRPr lang="en-GB" sz="2800" dirty="0" smtClean="0"/>
          </a:p>
          <a:p>
            <a:r>
              <a:rPr lang="en-GB" sz="2800" dirty="0" smtClean="0"/>
              <a:t>Even if we deliver them additional </a:t>
            </a:r>
            <a:r>
              <a:rPr lang="en-GB" sz="2800" dirty="0" smtClean="0"/>
              <a:t>candidates are likely to be ignored or cause problems with Vanilla ICE </a:t>
            </a:r>
            <a:r>
              <a:rPr lang="en-GB" sz="2800" dirty="0" smtClean="0"/>
              <a:t>implementations</a:t>
            </a:r>
          </a:p>
          <a:p>
            <a:pPr lvl="1"/>
            <a:r>
              <a:rPr lang="fr-FR" sz="2400" dirty="0" smtClean="0"/>
              <a:t>L</a:t>
            </a:r>
            <a:r>
              <a:rPr lang="en-GB" sz="2400" dirty="0" err="1" smtClean="0"/>
              <a:t>ack</a:t>
            </a:r>
            <a:r>
              <a:rPr lang="en-GB" sz="2400" dirty="0" smtClean="0"/>
              <a:t> of host candidates in an offer/answer would probably result in a failure</a:t>
            </a:r>
          </a:p>
          <a:p>
            <a:pPr lvl="1"/>
            <a:r>
              <a:rPr lang="en-GB" sz="2400" dirty="0" smtClean="0"/>
              <a:t>Premature failures in cases where lack of connectivity for the first set of candidates can be easily determined 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Resolve SDP-specific Issues.</a:t>
            </a:r>
            <a:endParaRPr lang="en-GB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end-of-candidates</a:t>
            </a:r>
            <a:endParaRPr lang="en-GB" sz="3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223657" y="41181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4805543" y="41181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Image 17" descr="mn.emf"/>
          <p:cNvPicPr>
            <a:picLocks noChangeAspect="1"/>
          </p:cNvPicPr>
          <p:nvPr/>
        </p:nvPicPr>
        <p:blipFill>
          <a:blip r:embed="rId2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804164" y="914802"/>
            <a:ext cx="26746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 descr="cn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40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6436324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Bob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478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Alice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/>
          <p:nvPr/>
        </p:nvCxnSpPr>
        <p:spPr bwMode="auto">
          <a:xfrm>
            <a:off x="1981200" y="2119508"/>
            <a:ext cx="4952994" cy="24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Rectangle 32"/>
          <p:cNvSpPr/>
          <p:nvPr/>
        </p:nvSpPr>
        <p:spPr>
          <a:xfrm>
            <a:off x="2057400" y="175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smtClean="0"/>
              <a:t>D</a:t>
            </a:r>
            <a:r>
              <a:rPr lang="fr-FR" dirty="0" err="1" smtClean="0"/>
              <a:t>elivers</a:t>
            </a:r>
            <a:r>
              <a:rPr lang="fr-FR" dirty="0" smtClean="0"/>
              <a:t> All Candidates</a:t>
            </a:r>
            <a:endParaRPr lang="en-GB" dirty="0"/>
          </a:p>
        </p:txBody>
      </p:sp>
      <p:sp>
        <p:nvSpPr>
          <p:cNvPr id="40" name="ZoneTexte 39"/>
          <p:cNvSpPr txBox="1"/>
          <p:nvPr/>
        </p:nvSpPr>
        <p:spPr>
          <a:xfrm>
            <a:off x="3295858" y="3135868"/>
            <a:ext cx="2419142" cy="323165"/>
          </a:xfrm>
          <a:prstGeom prst="rect">
            <a:avLst/>
          </a:prstGeom>
          <a:solidFill>
            <a:srgbClr val="D996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i="0" dirty="0" smtClean="0"/>
              <a:t>Connectivity Checks Fail</a:t>
            </a:r>
            <a:endParaRPr lang="fr-FR" sz="1500" i="0" dirty="0"/>
          </a:p>
        </p:txBody>
      </p:sp>
      <p:cxnSp>
        <p:nvCxnSpPr>
          <p:cNvPr id="41" name="Connecteur droit avec flèche 40"/>
          <p:cNvCxnSpPr/>
          <p:nvPr/>
        </p:nvCxnSpPr>
        <p:spPr bwMode="auto">
          <a:xfrm flipH="1">
            <a:off x="1981206" y="5255376"/>
            <a:ext cx="4952994" cy="24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41"/>
          <p:cNvSpPr/>
          <p:nvPr/>
        </p:nvSpPr>
        <p:spPr>
          <a:xfrm>
            <a:off x="2057406" y="4888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smtClean="0"/>
              <a:t>e</a:t>
            </a:r>
            <a:r>
              <a:rPr lang="en-US" dirty="0" err="1" smtClean="0"/>
              <a:t>nd</a:t>
            </a:r>
            <a:r>
              <a:rPr lang="en-US" dirty="0" smtClean="0"/>
              <a:t>-of-candidates</a:t>
            </a:r>
            <a:endParaRPr lang="en-GB" dirty="0"/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>
            <a:off x="1981200" y="2667000"/>
            <a:ext cx="4952994" cy="24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ectangle 52"/>
          <p:cNvSpPr/>
          <p:nvPr/>
        </p:nvSpPr>
        <p:spPr>
          <a:xfrm>
            <a:off x="2057400" y="2297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smtClean="0"/>
              <a:t>D</a:t>
            </a:r>
            <a:r>
              <a:rPr lang="fr-FR" dirty="0" err="1" smtClean="0"/>
              <a:t>elivers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Candidates</a:t>
            </a:r>
            <a:endParaRPr lang="en-GB" dirty="0"/>
          </a:p>
        </p:txBody>
      </p:sp>
      <p:cxnSp>
        <p:nvCxnSpPr>
          <p:cNvPr id="55" name="Connecteur droit avec flèche 54"/>
          <p:cNvCxnSpPr/>
          <p:nvPr/>
        </p:nvCxnSpPr>
        <p:spPr bwMode="auto">
          <a:xfrm flipH="1">
            <a:off x="1981200" y="3971644"/>
            <a:ext cx="4952994" cy="24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6" name="Rectangle 55"/>
          <p:cNvSpPr/>
          <p:nvPr/>
        </p:nvSpPr>
        <p:spPr>
          <a:xfrm>
            <a:off x="2057400" y="3604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 smtClean="0"/>
              <a:t>D</a:t>
            </a:r>
            <a:r>
              <a:rPr lang="fr-FR" dirty="0" err="1" smtClean="0"/>
              <a:t>elivers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Candidates</a:t>
            </a:r>
            <a:endParaRPr lang="en-GB" dirty="0"/>
          </a:p>
        </p:txBody>
      </p:sp>
      <p:sp>
        <p:nvSpPr>
          <p:cNvPr id="57" name="ZoneTexte 56"/>
          <p:cNvSpPr txBox="1"/>
          <p:nvPr/>
        </p:nvSpPr>
        <p:spPr>
          <a:xfrm>
            <a:off x="2784012" y="4412903"/>
            <a:ext cx="3404318" cy="323165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i="0" dirty="0" smtClean="0"/>
              <a:t>New Connectivity Checks Succeed</a:t>
            </a:r>
            <a:endParaRPr lang="fr-FR" sz="1500" i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Relationship to SIP, Offer/Answer and SDP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257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Uses Offer/Answer Model</a:t>
            </a:r>
          </a:p>
          <a:p>
            <a:pPr lvl="1"/>
            <a:r>
              <a:rPr lang="en-GB" sz="2400" dirty="0" smtClean="0"/>
              <a:t>ICE credentials are exchanged via offer/answer</a:t>
            </a:r>
          </a:p>
          <a:p>
            <a:pPr lvl="1"/>
            <a:r>
              <a:rPr lang="en-GB" sz="2400" dirty="0" smtClean="0"/>
              <a:t>ICE candidates can be sent after credentials</a:t>
            </a:r>
          </a:p>
          <a:p>
            <a:r>
              <a:rPr lang="en-GB" dirty="0" err="1" smtClean="0"/>
              <a:t>Signaling</a:t>
            </a:r>
            <a:r>
              <a:rPr lang="en-GB" dirty="0" smtClean="0"/>
              <a:t> is left abstract</a:t>
            </a:r>
          </a:p>
          <a:p>
            <a:pPr lvl="1"/>
            <a:r>
              <a:rPr lang="en-GB" dirty="0" smtClean="0"/>
              <a:t>No SIP message for candidates defined by this specification</a:t>
            </a:r>
            <a:endParaRPr lang="en-US" dirty="0" smtClean="0"/>
          </a:p>
          <a:p>
            <a:endParaRPr lang="en-GB" sz="2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Backwards Compatibility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>
                <a:solidFill>
                  <a:prstClr val="black"/>
                </a:solidFill>
              </a:rPr>
              <a:t>If you know remote side supports Trickle</a:t>
            </a:r>
          </a:p>
          <a:p>
            <a:pPr lvl="1"/>
            <a:r>
              <a:rPr lang="fr-FR" sz="2400" dirty="0" smtClean="0">
                <a:solidFill>
                  <a:prstClr val="black"/>
                </a:solidFill>
              </a:rPr>
              <a:t>V</a:t>
            </a:r>
            <a:r>
              <a:rPr lang="en-GB" sz="2400" dirty="0" err="1" smtClean="0">
                <a:solidFill>
                  <a:prstClr val="black"/>
                </a:solidFill>
              </a:rPr>
              <a:t>ia</a:t>
            </a:r>
            <a:r>
              <a:rPr lang="en-GB" sz="2400" dirty="0" smtClean="0">
                <a:solidFill>
                  <a:prstClr val="black"/>
                </a:solidFill>
              </a:rPr>
              <a:t> XMPP Disco, Cap </a:t>
            </a:r>
            <a:r>
              <a:rPr lang="en-GB" sz="2400" dirty="0" err="1" smtClean="0">
                <a:solidFill>
                  <a:prstClr val="black"/>
                </a:solidFill>
              </a:rPr>
              <a:t>Neg</a:t>
            </a:r>
            <a:r>
              <a:rPr lang="en-GB" sz="2400" dirty="0" smtClean="0">
                <a:solidFill>
                  <a:prstClr val="black"/>
                </a:solidFill>
              </a:rPr>
              <a:t>, or other out-of-band mechanism</a:t>
            </a:r>
          </a:p>
          <a:p>
            <a:pPr lvl="1"/>
            <a:r>
              <a:rPr lang="en-GB" sz="2400" dirty="0" err="1" smtClean="0">
                <a:solidFill>
                  <a:prstClr val="black"/>
                </a:solidFill>
              </a:rPr>
              <a:t>Offerer</a:t>
            </a:r>
            <a:r>
              <a:rPr lang="en-GB" sz="2400" dirty="0" smtClean="0">
                <a:solidFill>
                  <a:prstClr val="black"/>
                </a:solidFill>
              </a:rPr>
              <a:t> can trickle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If not</a:t>
            </a:r>
          </a:p>
          <a:p>
            <a:pPr lvl="1"/>
            <a:r>
              <a:rPr lang="en-GB" dirty="0" err="1" smtClean="0">
                <a:solidFill>
                  <a:prstClr val="black"/>
                </a:solidFill>
              </a:rPr>
              <a:t>Offerer</a:t>
            </a:r>
            <a:r>
              <a:rPr lang="en-GB" dirty="0" smtClean="0">
                <a:solidFill>
                  <a:prstClr val="black"/>
                </a:solidFill>
              </a:rPr>
              <a:t> cannot trickle, but answerer can</a:t>
            </a:r>
          </a:p>
          <a:p>
            <a:pPr lvl="1"/>
            <a:r>
              <a:rPr lang="en-GB" dirty="0" smtClean="0">
                <a:solidFill>
                  <a:prstClr val="black"/>
                </a:solidFill>
              </a:rPr>
              <a:t>Still get half the latency savings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draft-rescorla-mmusic-ice-trickle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695</Words>
  <Application>Microsoft Office PowerPoint</Application>
  <PresentationFormat>Présentation à l'écran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Trickle ICE </vt:lpstr>
      <vt:lpstr>Intro</vt:lpstr>
      <vt:lpstr>The Problem</vt:lpstr>
      <vt:lpstr>The Solution send candidates as you get them</vt:lpstr>
      <vt:lpstr>Other protocols</vt:lpstr>
      <vt:lpstr>What’s missing in RFC5245  Why is trickling not currently compatible</vt:lpstr>
      <vt:lpstr>end-of-candidates</vt:lpstr>
      <vt:lpstr>Relationship to SIP, Offer/Answer and SDP</vt:lpstr>
      <vt:lpstr>Backwards Compatibility</vt:lpstr>
      <vt:lpstr>SDP Details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426</cp:revision>
  <cp:lastPrinted>2012-11-04T21:50:32Z</cp:lastPrinted>
  <dcterms:created xsi:type="dcterms:W3CDTF">2012-11-03T16:01:30Z</dcterms:created>
  <dcterms:modified xsi:type="dcterms:W3CDTF">2012-11-04T23:30:39Z</dcterms:modified>
</cp:coreProperties>
</file>