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png" ContentType="image/png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Default Extension="emf" ContentType="image/x-emf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s/slide33.xml" ContentType="application/vnd.openxmlformats-officedocument.presentationml.slide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21" r:id="rId2"/>
    <p:sldId id="313" r:id="rId3"/>
    <p:sldId id="322" r:id="rId4"/>
    <p:sldId id="323" r:id="rId5"/>
    <p:sldId id="277" r:id="rId6"/>
    <p:sldId id="279" r:id="rId7"/>
    <p:sldId id="310" r:id="rId8"/>
    <p:sldId id="317" r:id="rId9"/>
    <p:sldId id="299" r:id="rId10"/>
    <p:sldId id="315" r:id="rId11"/>
    <p:sldId id="314" r:id="rId12"/>
    <p:sldId id="316" r:id="rId13"/>
    <p:sldId id="325" r:id="rId14"/>
    <p:sldId id="318" r:id="rId15"/>
    <p:sldId id="331" r:id="rId16"/>
    <p:sldId id="329" r:id="rId17"/>
    <p:sldId id="330" r:id="rId18"/>
    <p:sldId id="327" r:id="rId19"/>
    <p:sldId id="326" r:id="rId20"/>
    <p:sldId id="333" r:id="rId21"/>
    <p:sldId id="334" r:id="rId22"/>
    <p:sldId id="343" r:id="rId23"/>
    <p:sldId id="335" r:id="rId24"/>
    <p:sldId id="332" r:id="rId25"/>
    <p:sldId id="337" r:id="rId26"/>
    <p:sldId id="338" r:id="rId27"/>
    <p:sldId id="339" r:id="rId28"/>
    <p:sldId id="336" r:id="rId29"/>
    <p:sldId id="290" r:id="rId30"/>
    <p:sldId id="320" r:id="rId31"/>
    <p:sldId id="340" r:id="rId32"/>
    <p:sldId id="341" r:id="rId33"/>
    <p:sldId id="34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F6469"/>
    <a:srgbClr val="DD6C9B"/>
    <a:srgbClr val="7F7F7F"/>
    <a:srgbClr val="FF945E"/>
    <a:srgbClr val="D79EC2"/>
    <a:srgbClr val="4BBCE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48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945A8-4ECC-4446-95C0-F242758BE8EC}" type="datetimeFigureOut">
              <a:rPr lang="fr-FR" smtClean="0"/>
              <a:pPr/>
              <a:t>2/03/14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12C0-A4F1-1543-9CD1-8BDFA67E078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8E47D-22F5-2D40-B7D0-8E2E39F8CE8C}" type="datetimeFigureOut">
              <a:rPr lang="fr-FR" smtClean="0"/>
              <a:pPr/>
              <a:t>2/03/14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3AD73-69C0-9246-ACB2-577FD21DCC3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AE5E-B942-7347-9C44-8931FA9851BC}" type="datetime1">
              <a:rPr lang="en-US" smtClean="0"/>
              <a:pPr/>
              <a:t>2/03/14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draft-ietf-mmusic-trickle-ice</a:t>
            </a:r>
            <a:r>
              <a:rPr lang="fr-FR" dirty="0" smtClean="0"/>
              <a:t> </a:t>
            </a:r>
            <a:r>
              <a:rPr lang="fr-FR" dirty="0" smtClean="0"/>
              <a:t>E. </a:t>
            </a:r>
            <a:r>
              <a:rPr lang="fr-FR" dirty="0" err="1" smtClean="0"/>
              <a:t>Rescorla</a:t>
            </a:r>
            <a:r>
              <a:rPr lang="fr-FR" dirty="0" smtClean="0"/>
              <a:t>, J. </a:t>
            </a:r>
            <a:r>
              <a:rPr lang="fr-FR" dirty="0" err="1" smtClean="0"/>
              <a:t>Uberti</a:t>
            </a:r>
            <a:r>
              <a:rPr lang="fr-FR" dirty="0" smtClean="0"/>
              <a:t>, E. Ivov</a:t>
            </a:r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3BB8-67C3-44C4-A9E3-5652E069104A}" type="slidenum">
              <a:rPr lang="en-US" smtClean="0"/>
              <a:pPr/>
              <a:t>‹#›</a:t>
            </a:fld>
            <a:r>
              <a:rPr lang="fr-FR" dirty="0" smtClean="0"/>
              <a:t>/16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0B8FC-63EE-6D44-8E97-9E3030D544D9}" type="datetime1">
              <a:rPr lang="en-US" smtClean="0"/>
              <a:pPr/>
              <a:t>2/03/14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draft-ietf-mmusic-trickle-ice</a:t>
            </a:r>
            <a:r>
              <a:rPr lang="fr-FR" dirty="0" smtClean="0"/>
              <a:t> </a:t>
            </a:r>
            <a:r>
              <a:rPr lang="fr-FR" dirty="0" smtClean="0"/>
              <a:t>E. </a:t>
            </a:r>
            <a:r>
              <a:rPr lang="fr-FR" dirty="0" err="1" smtClean="0"/>
              <a:t>Rescorla</a:t>
            </a:r>
            <a:r>
              <a:rPr lang="fr-FR" dirty="0" smtClean="0"/>
              <a:t>, J. </a:t>
            </a:r>
            <a:r>
              <a:rPr lang="fr-FR" dirty="0" err="1" smtClean="0"/>
              <a:t>Uberti</a:t>
            </a:r>
            <a:r>
              <a:rPr lang="fr-FR" dirty="0" smtClean="0"/>
              <a:t>, E. Ivov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3BB8-67C3-44C4-A9E3-5652E069104A}" type="slidenum">
              <a:rPr lang="en-US" smtClean="0"/>
              <a:pPr/>
              <a:t>‹#›</a:t>
            </a:fld>
            <a:r>
              <a:rPr lang="fr-FR" dirty="0" smtClean="0"/>
              <a:t>/16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971799" y="2895600"/>
            <a:ext cx="7696200" cy="1143000"/>
          </a:xfrm>
        </p:spPr>
        <p:txBody>
          <a:bodyPr>
            <a:noAutofit/>
          </a:bodyPr>
          <a:lstStyle/>
          <a:p>
            <a:r>
              <a:rPr lang="en-US" sz="15000" b="1" dirty="0" smtClean="0">
                <a:solidFill>
                  <a:srgbClr val="54BBF3"/>
                </a:solidFill>
                <a:latin typeface="Yanone Kaffeesatz Light"/>
                <a:cs typeface="Yanone Kaffeesatz Light"/>
              </a:rPr>
              <a:t>TRICKLE ICE</a:t>
            </a:r>
            <a:endParaRPr lang="en-GB" sz="15000" b="1" dirty="0"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11064"/>
            <a:ext cx="8229600" cy="762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z="475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</a:t>
            </a:r>
            <a:r>
              <a:rPr lang="fr-FR" sz="475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Ivov, Eric </a:t>
            </a:r>
            <a:r>
              <a:rPr lang="fr-FR" sz="475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Rescorla</a:t>
            </a:r>
            <a:r>
              <a:rPr lang="fr-FR" sz="475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Justin </a:t>
            </a:r>
            <a:r>
              <a:rPr lang="fr-FR" sz="475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Uberti</a:t>
            </a:r>
            <a:endParaRPr lang="fr-FR" sz="4750" b="1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21304"/>
            <a:ext cx="81534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700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draft</a:t>
            </a:r>
            <a:r>
              <a:rPr lang="fr-FR" sz="5700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-ietf-mmusic-trickle-</a:t>
            </a:r>
            <a:r>
              <a:rPr lang="fr-FR" sz="5700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ice</a:t>
            </a:r>
            <a:endParaRPr lang="en-GB" sz="5700" b="1" dirty="0" smtClean="0">
              <a:solidFill>
                <a:srgbClr val="FF6469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2" name="Grouper 12"/>
          <p:cNvGrpSpPr/>
          <p:nvPr/>
        </p:nvGrpSpPr>
        <p:grpSpPr>
          <a:xfrm>
            <a:off x="1600200" y="3124200"/>
            <a:ext cx="6553200" cy="609600"/>
            <a:chOff x="1905000" y="2057400"/>
            <a:chExt cx="7010400" cy="609600"/>
          </a:xfrm>
        </p:grpSpPr>
        <p:sp>
          <p:nvSpPr>
            <p:cNvPr id="10" name="Rectangle 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4BBCEE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smtClean="0">
                  <a:latin typeface="Yanone Kaffeesatz Bold"/>
                  <a:cs typeface="Yanone Kaffeesatz Bold"/>
                </a:rPr>
                <a:t>90%</a:t>
              </a:r>
              <a:endParaRPr lang="en-GB" sz="28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48600" y="2057400"/>
              <a:ext cx="10668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1485900" y="3733800"/>
            <a:ext cx="3962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just">
              <a:spcBef>
                <a:spcPct val="20000"/>
              </a:spcBef>
            </a:pPr>
            <a:r>
              <a:rPr kumimoji="0" lang="fr-FR" sz="51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I NEED REVIEWS!</a:t>
            </a:r>
            <a:endParaRPr kumimoji="0" lang="fr-FR" sz="5150" b="1" i="0" u="none" strike="noStrike" kern="1200" cap="none" spc="0" normalizeH="0" baseline="0" noProof="0" dirty="0" smtClean="0">
              <a:ln>
                <a:noFill/>
              </a:ln>
              <a:solidFill>
                <a:srgbClr val="D79EC2"/>
              </a:solidFill>
              <a:effectLst/>
              <a:uLnTx/>
              <a:uFillTx/>
              <a:latin typeface="Yanone Kaffeesatz Light"/>
              <a:ea typeface="+mn-ea"/>
              <a:cs typeface="Yanone Kaffeesatz Light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438400" y="3733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endParaRPr kumimoji="0" lang="fr-FR" sz="5150" b="1" i="0" u="none" strike="noStrike" kern="1200" cap="none" spc="0" normalizeH="0" baseline="0" noProof="0" dirty="0" smtClean="0">
              <a:ln>
                <a:noFill/>
              </a:ln>
              <a:solidFill>
                <a:srgbClr val="D79EC2"/>
              </a:solidFill>
              <a:effectLst/>
              <a:uLnTx/>
              <a:uFillTx/>
              <a:latin typeface="Yanone Kaffeesatz Light"/>
              <a:ea typeface="+mn-ea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11064"/>
            <a:ext cx="8229600" cy="762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z="475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</a:t>
            </a:r>
            <a:r>
              <a:rPr lang="fr-FR" sz="475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Ivov, Eric </a:t>
            </a:r>
            <a:r>
              <a:rPr lang="fr-FR" sz="475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Rescorla</a:t>
            </a:r>
            <a:r>
              <a:rPr lang="fr-FR" sz="475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Justin </a:t>
            </a:r>
            <a:r>
              <a:rPr lang="fr-FR" sz="475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Uberti</a:t>
            </a:r>
            <a:endParaRPr lang="fr-FR" sz="4750" b="1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21304"/>
            <a:ext cx="81534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700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draft</a:t>
            </a:r>
            <a:r>
              <a:rPr lang="fr-FR" sz="5700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-ietf-mmusic-trickle-</a:t>
            </a:r>
            <a:r>
              <a:rPr lang="fr-FR" sz="5700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ice</a:t>
            </a:r>
            <a:endParaRPr lang="en-GB" sz="5700" b="1" dirty="0" smtClean="0">
              <a:solidFill>
                <a:srgbClr val="FF6469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4" name="Grouper 12"/>
          <p:cNvGrpSpPr/>
          <p:nvPr/>
        </p:nvGrpSpPr>
        <p:grpSpPr>
          <a:xfrm>
            <a:off x="1600200" y="3124200"/>
            <a:ext cx="6553200" cy="609600"/>
            <a:chOff x="1905000" y="2057400"/>
            <a:chExt cx="7010400" cy="609600"/>
          </a:xfrm>
        </p:grpSpPr>
        <p:sp>
          <p:nvSpPr>
            <p:cNvPr id="10" name="Rectangle 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4BBCEE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smtClean="0">
                  <a:latin typeface="Yanone Kaffeesatz Bold"/>
                  <a:cs typeface="Yanone Kaffeesatz Bold"/>
                </a:rPr>
                <a:t>90%</a:t>
              </a:r>
              <a:endParaRPr lang="en-GB" sz="28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48600" y="2057400"/>
              <a:ext cx="10668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1485900" y="3733800"/>
            <a:ext cx="3962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just">
              <a:spcBef>
                <a:spcPct val="20000"/>
              </a:spcBef>
            </a:pPr>
            <a:r>
              <a:rPr kumimoji="0" lang="fr-FR" sz="51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I NEED REVIEWS!</a:t>
            </a:r>
            <a:endParaRPr kumimoji="0" lang="fr-FR" sz="5150" b="1" i="0" u="none" strike="noStrike" kern="1200" cap="none" spc="0" normalizeH="0" baseline="0" noProof="0" dirty="0" smtClean="0">
              <a:ln>
                <a:noFill/>
              </a:ln>
              <a:solidFill>
                <a:srgbClr val="D79EC2"/>
              </a:solidFill>
              <a:effectLst/>
              <a:uLnTx/>
              <a:uFillTx/>
              <a:latin typeface="Yanone Kaffeesatz Light"/>
              <a:ea typeface="+mn-ea"/>
              <a:cs typeface="Yanone Kaffeesatz Light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438400" y="3733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kumimoji="0" lang="fr-FR" sz="515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9EC2"/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PRETTY PLEASE ?!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1219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Emil Ivov, Enrico Marocco,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 </a:t>
            </a:r>
            <a:r>
              <a:rPr kumimoji="0" lang="fr-FR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Christer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 </a:t>
            </a:r>
            <a:r>
              <a:rPr kumimoji="0" lang="fr-FR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Holmberg</a:t>
            </a:r>
            <a:endParaRPr kumimoji="0" lang="fr-FR" sz="4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Yanone Kaffeesatz Light"/>
              <a:ea typeface="+mn-ea"/>
              <a:cs typeface="Yanone Kaffeesatz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5067" y="609600"/>
            <a:ext cx="8153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950" dirty="0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draft-ivov-mmusic-trickle-ice-sip</a:t>
            </a:r>
            <a:endParaRPr lang="en-GB" sz="495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5" name="Grouper 13"/>
          <p:cNvGrpSpPr/>
          <p:nvPr/>
        </p:nvGrpSpPr>
        <p:grpSpPr>
          <a:xfrm>
            <a:off x="1524000" y="1981200"/>
            <a:ext cx="6553200" cy="609600"/>
            <a:chOff x="1905000" y="2057400"/>
            <a:chExt cx="7010400" cy="609600"/>
          </a:xfrm>
        </p:grpSpPr>
        <p:sp>
          <p:nvSpPr>
            <p:cNvPr id="15" name="Rectangle 14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D79EC2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smtClean="0">
                  <a:latin typeface="Yanone Kaffeesatz Bold"/>
                  <a:cs typeface="Yanone Kaffeesatz Bold"/>
                </a:rPr>
                <a:t>60%</a:t>
              </a:r>
              <a:endParaRPr lang="en-GB" sz="28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67400" y="2057400"/>
              <a:ext cx="30480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651933" y="3344333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Emil Ivov, Adam </a:t>
            </a:r>
            <a:r>
              <a:rPr kumimoji="0" lang="fr-FR" sz="475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Roach</a:t>
            </a: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, </a:t>
            </a:r>
            <a:r>
              <a:rPr kumimoji="0" lang="fr-FR" sz="475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Anyone</a:t>
            </a: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 </a:t>
            </a:r>
            <a:r>
              <a:rPr kumimoji="0" lang="fr-FR" sz="475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Else</a:t>
            </a: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5800" y="2743200"/>
            <a:ext cx="8153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draft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-ivov-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disspatch-sdpfrag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-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03</a:t>
            </a:r>
            <a:endParaRPr lang="en-GB" sz="4950" b="1" dirty="0" smtClean="0">
              <a:solidFill>
                <a:srgbClr val="FF945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7" name="Grouper 18"/>
          <p:cNvGrpSpPr/>
          <p:nvPr/>
        </p:nvGrpSpPr>
        <p:grpSpPr>
          <a:xfrm>
            <a:off x="1524000" y="4114800"/>
            <a:ext cx="6553200" cy="609600"/>
            <a:chOff x="1905000" y="2057400"/>
            <a:chExt cx="70104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noFill/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smtClean="0">
                  <a:solidFill>
                    <a:srgbClr val="7F7F7F"/>
                  </a:solidFill>
                  <a:latin typeface="Yanone Kaffeesatz Bold"/>
                  <a:cs typeface="Yanone Kaffeesatz Bold"/>
                </a:rPr>
                <a:t>30%</a:t>
              </a:r>
              <a:endParaRPr lang="en-GB" sz="2800" b="1" dirty="0">
                <a:solidFill>
                  <a:srgbClr val="7F7F7F"/>
                </a:solidFill>
                <a:latin typeface="Yanone Kaffeesatz Bold"/>
                <a:cs typeface="Yanone Kaffeesatz Bold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057400"/>
              <a:ext cx="2438400" cy="609600"/>
            </a:xfrm>
            <a:prstGeom prst="rect">
              <a:avLst/>
            </a:prstGeom>
            <a:solidFill>
              <a:srgbClr val="FF94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spect="1"/>
          </p:cNvSpPr>
          <p:nvPr/>
        </p:nvSpPr>
        <p:spPr>
          <a:xfrm>
            <a:off x="762000" y="1488519"/>
            <a:ext cx="8001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8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CURRENT STATE</a:t>
            </a:r>
            <a:endParaRPr lang="en-GB" sz="128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685800" y="3043297"/>
            <a:ext cx="8077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5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AND CONSENSUS</a:t>
            </a:r>
            <a:endParaRPr lang="en-GB" sz="125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14</a:t>
            </a:fld>
            <a:r>
              <a:rPr lang="fr-FR" dirty="0" smtClean="0"/>
              <a:t>/16</a:t>
            </a:r>
            <a:endParaRPr lang="en-US" dirty="0"/>
          </a:p>
        </p:txBody>
      </p:sp>
      <p:cxnSp>
        <p:nvCxnSpPr>
          <p:cNvPr id="8" name="Connecteur droit 7"/>
          <p:cNvCxnSpPr/>
          <p:nvPr/>
        </p:nvCxnSpPr>
        <p:spPr bwMode="auto">
          <a:xfrm rot="5400000" flipH="1" flipV="1">
            <a:off x="4998619" y="35085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necteur droit 8"/>
          <p:cNvCxnSpPr/>
          <p:nvPr/>
        </p:nvCxnSpPr>
        <p:spPr bwMode="auto">
          <a:xfrm rot="5400000" flipH="1" flipV="1">
            <a:off x="6288867" y="35085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Image 9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916" y="254290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221434" y="2527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655524" y="786173"/>
            <a:ext cx="156467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/>
              <a:t>TURN Server</a:t>
            </a:r>
            <a:r>
              <a:rPr lang="en-US" sz="1400" dirty="0" smtClean="0"/>
              <a:t> </a:t>
            </a:r>
            <a:r>
              <a:rPr lang="en-US" sz="1400" dirty="0" smtClean="0"/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629400" y="786173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254933" y="33720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4943" y="33720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er 42"/>
          <p:cNvGrpSpPr/>
          <p:nvPr/>
        </p:nvGrpSpPr>
        <p:grpSpPr>
          <a:xfrm>
            <a:off x="152400" y="252773"/>
            <a:ext cx="1401972" cy="990600"/>
            <a:chOff x="-299648" y="914400"/>
            <a:chExt cx="1401972" cy="990600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FR" sz="1400" dirty="0" smtClean="0"/>
                <a:t>STUN Server</a:t>
              </a:r>
              <a:r>
                <a:rPr lang="en-US" sz="1400" dirty="0" smtClean="0"/>
                <a:t> 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" name="Grouper 49"/>
          <p:cNvGrpSpPr/>
          <p:nvPr/>
        </p:nvGrpSpPr>
        <p:grpSpPr>
          <a:xfrm>
            <a:off x="1635724" y="253175"/>
            <a:ext cx="955076" cy="837798"/>
            <a:chOff x="955076" y="914802"/>
            <a:chExt cx="955076" cy="837798"/>
          </a:xfrm>
        </p:grpSpPr>
        <p:pic>
          <p:nvPicPr>
            <p:cNvPr id="20" name="Image 19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" name="Grouper 49"/>
          <p:cNvGrpSpPr/>
          <p:nvPr/>
        </p:nvGrpSpPr>
        <p:grpSpPr>
          <a:xfrm>
            <a:off x="685801" y="1319001"/>
            <a:ext cx="1666368" cy="612596"/>
            <a:chOff x="202124" y="3428423"/>
            <a:chExt cx="4751648" cy="612596"/>
          </a:xfrm>
        </p:grpSpPr>
        <p:grpSp>
          <p:nvGrpSpPr>
            <p:cNvPr id="7" name="Groupe 14"/>
            <p:cNvGrpSpPr/>
            <p:nvPr/>
          </p:nvGrpSpPr>
          <p:grpSpPr>
            <a:xfrm>
              <a:off x="202124" y="3428423"/>
              <a:ext cx="4751648" cy="476098"/>
              <a:chOff x="184996" y="3071810"/>
              <a:chExt cx="9372360" cy="311899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43" name="Connecteur droit avec flèche 42"/>
          <p:cNvCxnSpPr/>
          <p:nvPr/>
        </p:nvCxnSpPr>
        <p:spPr bwMode="auto">
          <a:xfrm rot="10800000">
            <a:off x="2326795" y="1895113"/>
            <a:ext cx="458709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8" name="Rectangle 57"/>
          <p:cNvSpPr>
            <a:spLocks noChangeAspect="1"/>
          </p:cNvSpPr>
          <p:nvPr/>
        </p:nvSpPr>
        <p:spPr>
          <a:xfrm>
            <a:off x="2209800" y="76200"/>
            <a:ext cx="48006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5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HALF TRICKLE (BAU)</a:t>
            </a:r>
            <a:endParaRPr lang="en-GB" sz="55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5800" y="2133600"/>
            <a:ext cx="8001000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dirty="0" smtClean="0">
                <a:latin typeface="Courier New"/>
                <a:cs typeface="Courier New"/>
              </a:rPr>
              <a:t>v</a:t>
            </a:r>
            <a:r>
              <a:rPr lang="fr-FR" dirty="0" smtClean="0">
                <a:latin typeface="Courier New"/>
                <a:cs typeface="Courier New"/>
              </a:rPr>
              <a:t>=0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…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a=</a:t>
            </a:r>
            <a:r>
              <a:rPr lang="fr-FR" b="1" dirty="0" err="1" smtClean="0">
                <a:latin typeface="Courier New"/>
                <a:cs typeface="Courier New"/>
              </a:rPr>
              <a:t>ice-options:trickle</a:t>
            </a:r>
            <a:endParaRPr lang="fr-FR" b="1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=ice-pwd:asd88fgpdd777uzjYhagZg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=ice-ufrag:8hhY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m</a:t>
            </a:r>
            <a:r>
              <a:rPr lang="fr-FR" dirty="0" smtClean="0">
                <a:latin typeface="Courier New"/>
                <a:cs typeface="Courier New"/>
              </a:rPr>
              <a:t>=audio 45664 RTP/AVP 0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=rtpmap:0 PCMU/8000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=candidate:1 1 UDP </a:t>
            </a:r>
            <a:r>
              <a:rPr lang="fr-FR" dirty="0" smtClean="0">
                <a:latin typeface="Courier New"/>
                <a:cs typeface="Courier New"/>
              </a:rPr>
              <a:t>2121 </a:t>
            </a:r>
            <a:r>
              <a:rPr lang="fr-FR" dirty="0" smtClean="0">
                <a:latin typeface="Courier New"/>
                <a:cs typeface="Courier New"/>
              </a:rPr>
              <a:t>10.0.1.1 8998 </a:t>
            </a:r>
            <a:r>
              <a:rPr lang="fr-FR" dirty="0" err="1" smtClean="0">
                <a:latin typeface="Courier New"/>
                <a:cs typeface="Courier New"/>
              </a:rPr>
              <a:t>typ</a:t>
            </a:r>
            <a:r>
              <a:rPr lang="fr-FR" dirty="0" smtClean="0">
                <a:latin typeface="Courier New"/>
                <a:cs typeface="Courier New"/>
              </a:rPr>
              <a:t> host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=candidate:2 1 UDP </a:t>
            </a:r>
            <a:r>
              <a:rPr lang="fr-FR" dirty="0" smtClean="0">
                <a:latin typeface="Courier New"/>
                <a:cs typeface="Courier New"/>
              </a:rPr>
              <a:t>1615 </a:t>
            </a:r>
            <a:r>
              <a:rPr lang="fr-FR" dirty="0" smtClean="0">
                <a:latin typeface="Courier New"/>
                <a:cs typeface="Courier New"/>
              </a:rPr>
              <a:t>192.0.2.3 45664 </a:t>
            </a:r>
            <a:r>
              <a:rPr lang="fr-FR" dirty="0" err="1" smtClean="0">
                <a:latin typeface="Courier New"/>
                <a:cs typeface="Courier New"/>
              </a:rPr>
              <a:t>typ</a:t>
            </a:r>
            <a:r>
              <a:rPr lang="fr-FR" dirty="0" smtClean="0">
                <a:latin typeface="Courier New"/>
                <a:cs typeface="Courier New"/>
              </a:rPr>
              <a:t> </a:t>
            </a:r>
            <a:r>
              <a:rPr lang="fr-FR" dirty="0" err="1" smtClean="0">
                <a:latin typeface="Courier New"/>
                <a:cs typeface="Courier New"/>
              </a:rPr>
              <a:t>srflx</a:t>
            </a:r>
            <a:r>
              <a:rPr lang="fr-FR" dirty="0" smtClean="0">
                <a:latin typeface="Courier New"/>
                <a:cs typeface="Courier New"/>
              </a:rPr>
              <a:t> </a:t>
            </a:r>
            <a:r>
              <a:rPr lang="fr-FR" dirty="0" err="1" smtClean="0">
                <a:latin typeface="Courier New"/>
                <a:cs typeface="Courier New"/>
              </a:rPr>
              <a:t>raddr</a:t>
            </a:r>
            <a:endParaRPr lang="fr-FR" dirty="0" smtClean="0">
              <a:latin typeface="Courier New"/>
              <a:cs typeface="Courier New"/>
            </a:endParaRP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1524000" y="1505635"/>
            <a:ext cx="640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INVITE (</a:t>
            </a:r>
            <a:r>
              <a:rPr lang="fr-FR" sz="1500" dirty="0" err="1" smtClean="0"/>
              <a:t>Offer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15</a:t>
            </a:fld>
            <a:r>
              <a:rPr lang="fr-FR" dirty="0" smtClean="0"/>
              <a:t>/16</a:t>
            </a:r>
            <a:endParaRPr lang="en-US" dirty="0"/>
          </a:p>
        </p:txBody>
      </p:sp>
      <p:pic>
        <p:nvPicPr>
          <p:cNvPr id="10" name="Image 9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916" y="254290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221434" y="2527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655524" y="786173"/>
            <a:ext cx="156467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/>
              <a:t>TURN Server</a:t>
            </a:r>
            <a:r>
              <a:rPr lang="en-US" sz="1400" dirty="0" smtClean="0"/>
              <a:t>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629400" y="786173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254933" y="33720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4943" y="33720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er 42"/>
          <p:cNvGrpSpPr/>
          <p:nvPr/>
        </p:nvGrpSpPr>
        <p:grpSpPr>
          <a:xfrm>
            <a:off x="152400" y="252773"/>
            <a:ext cx="1401972" cy="990600"/>
            <a:chOff x="-299648" y="914400"/>
            <a:chExt cx="1401972" cy="990600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FR" sz="1400" dirty="0" smtClean="0"/>
                <a:t>STUN Server</a:t>
              </a:r>
              <a:r>
                <a:rPr lang="en-US" sz="1400" dirty="0" smtClean="0"/>
                <a:t> </a:t>
              </a:r>
              <a:r>
                <a:rPr lang="en-US" sz="1400" dirty="0" smtClean="0"/>
                <a:t>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Grouper 49"/>
          <p:cNvGrpSpPr/>
          <p:nvPr/>
        </p:nvGrpSpPr>
        <p:grpSpPr>
          <a:xfrm>
            <a:off x="1635724" y="253175"/>
            <a:ext cx="955076" cy="837798"/>
            <a:chOff x="955076" y="914802"/>
            <a:chExt cx="955076" cy="837798"/>
          </a:xfrm>
        </p:grpSpPr>
        <p:pic>
          <p:nvPicPr>
            <p:cNvPr id="20" name="Image 19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" name="Grouper 49"/>
          <p:cNvGrpSpPr/>
          <p:nvPr/>
        </p:nvGrpSpPr>
        <p:grpSpPr>
          <a:xfrm>
            <a:off x="685801" y="1319001"/>
            <a:ext cx="1666368" cy="612596"/>
            <a:chOff x="202124" y="3428423"/>
            <a:chExt cx="4751648" cy="612596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23"/>
              <a:ext cx="4751648" cy="476098"/>
              <a:chOff x="184996" y="3071810"/>
              <a:chExt cx="9372360" cy="311899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43" name="Connecteur droit avec flèche 42"/>
          <p:cNvCxnSpPr/>
          <p:nvPr/>
        </p:nvCxnSpPr>
        <p:spPr bwMode="auto">
          <a:xfrm rot="10800000">
            <a:off x="2326795" y="1429615"/>
            <a:ext cx="458709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8" name="Rectangle 57"/>
          <p:cNvSpPr>
            <a:spLocks noChangeAspect="1"/>
          </p:cNvSpPr>
          <p:nvPr/>
        </p:nvSpPr>
        <p:spPr>
          <a:xfrm>
            <a:off x="2667000" y="-101263"/>
            <a:ext cx="3886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FULL TRICKLE</a:t>
            </a:r>
            <a:endParaRPr lang="en-GB" sz="60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60" name="Connecteur droit 59"/>
          <p:cNvCxnSpPr/>
          <p:nvPr/>
        </p:nvCxnSpPr>
        <p:spPr bwMode="auto">
          <a:xfrm rot="5400000" flipH="1" flipV="1">
            <a:off x="4998619" y="35085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Connecteur droit 60"/>
          <p:cNvCxnSpPr/>
          <p:nvPr/>
        </p:nvCxnSpPr>
        <p:spPr bwMode="auto">
          <a:xfrm rot="5400000" flipH="1" flipV="1">
            <a:off x="6288867" y="35085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ectangle 62"/>
          <p:cNvSpPr>
            <a:spLocks noChangeAspect="1"/>
          </p:cNvSpPr>
          <p:nvPr/>
        </p:nvSpPr>
        <p:spPr>
          <a:xfrm>
            <a:off x="609600" y="2133600"/>
            <a:ext cx="8077200" cy="3662303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endParaRPr lang="en-GB" sz="125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524000" y="1058502"/>
            <a:ext cx="640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INVITE (</a:t>
            </a:r>
            <a:r>
              <a:rPr lang="fr-FR" sz="1500" dirty="0" err="1" smtClean="0"/>
              <a:t>Offer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16</a:t>
            </a:fld>
            <a:r>
              <a:rPr lang="fr-FR" dirty="0" smtClean="0"/>
              <a:t>/16</a:t>
            </a:r>
            <a:endParaRPr lang="en-US" dirty="0"/>
          </a:p>
        </p:txBody>
      </p:sp>
      <p:pic>
        <p:nvPicPr>
          <p:cNvPr id="10" name="Image 9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916" y="254290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221434" y="2527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655524" y="786173"/>
            <a:ext cx="156467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/>
              <a:t>TURN Server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629400" y="786173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254933" y="33720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4943" y="33720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er 42"/>
          <p:cNvGrpSpPr/>
          <p:nvPr/>
        </p:nvGrpSpPr>
        <p:grpSpPr>
          <a:xfrm>
            <a:off x="152400" y="252773"/>
            <a:ext cx="1401972" cy="990600"/>
            <a:chOff x="-299648" y="914400"/>
            <a:chExt cx="1401972" cy="990600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FR" sz="1400" dirty="0" smtClean="0"/>
                <a:t>STUN Server</a:t>
              </a:r>
              <a:r>
                <a:rPr lang="en-US" sz="1400" dirty="0" smtClean="0"/>
                <a:t> </a:t>
              </a:r>
              <a:r>
                <a:rPr lang="en-US" sz="1400" dirty="0" smtClean="0"/>
                <a:t>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Grouper 49"/>
          <p:cNvGrpSpPr/>
          <p:nvPr/>
        </p:nvGrpSpPr>
        <p:grpSpPr>
          <a:xfrm>
            <a:off x="1635724" y="253175"/>
            <a:ext cx="955076" cy="837798"/>
            <a:chOff x="955076" y="914802"/>
            <a:chExt cx="955076" cy="837798"/>
          </a:xfrm>
        </p:grpSpPr>
        <p:pic>
          <p:nvPicPr>
            <p:cNvPr id="20" name="Image 19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" name="Grouper 49"/>
          <p:cNvGrpSpPr/>
          <p:nvPr/>
        </p:nvGrpSpPr>
        <p:grpSpPr>
          <a:xfrm>
            <a:off x="685801" y="1319001"/>
            <a:ext cx="1666368" cy="612596"/>
            <a:chOff x="202124" y="3428423"/>
            <a:chExt cx="4751648" cy="612596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23"/>
              <a:ext cx="4751648" cy="476098"/>
              <a:chOff x="184996" y="3071810"/>
              <a:chExt cx="9372360" cy="311899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43" name="Connecteur droit avec flèche 42"/>
          <p:cNvCxnSpPr/>
          <p:nvPr/>
        </p:nvCxnSpPr>
        <p:spPr bwMode="auto">
          <a:xfrm rot="10800000">
            <a:off x="2326795" y="1429615"/>
            <a:ext cx="458709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8" name="Rectangle 57"/>
          <p:cNvSpPr>
            <a:spLocks noChangeAspect="1"/>
          </p:cNvSpPr>
          <p:nvPr/>
        </p:nvSpPr>
        <p:spPr>
          <a:xfrm>
            <a:off x="2667000" y="-101263"/>
            <a:ext cx="3886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FULL TRICKLE</a:t>
            </a:r>
            <a:endParaRPr lang="en-GB" sz="60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60" name="Connecteur droit 59"/>
          <p:cNvCxnSpPr/>
          <p:nvPr/>
        </p:nvCxnSpPr>
        <p:spPr bwMode="auto">
          <a:xfrm rot="5400000" flipH="1" flipV="1">
            <a:off x="4998619" y="35085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Connecteur droit 60"/>
          <p:cNvCxnSpPr/>
          <p:nvPr/>
        </p:nvCxnSpPr>
        <p:spPr bwMode="auto">
          <a:xfrm rot="5400000" flipH="1" flipV="1">
            <a:off x="6288867" y="35085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ectangle 62"/>
          <p:cNvSpPr>
            <a:spLocks noChangeAspect="1"/>
          </p:cNvSpPr>
          <p:nvPr/>
        </p:nvSpPr>
        <p:spPr>
          <a:xfrm>
            <a:off x="609600" y="2133600"/>
            <a:ext cx="8077200" cy="3662303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endParaRPr lang="en-GB" sz="125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524000" y="1058502"/>
            <a:ext cx="640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INVITE (</a:t>
            </a:r>
            <a:r>
              <a:rPr lang="fr-FR" sz="1500" dirty="0" err="1" smtClean="0"/>
              <a:t>Offer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sp>
        <p:nvSpPr>
          <p:cNvPr id="33" name="Rectangle 32"/>
          <p:cNvSpPr/>
          <p:nvPr/>
        </p:nvSpPr>
        <p:spPr>
          <a:xfrm>
            <a:off x="685800" y="2374880"/>
            <a:ext cx="80010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dirty="0" smtClean="0">
                <a:latin typeface="Courier New"/>
                <a:cs typeface="Courier New"/>
              </a:rPr>
              <a:t>v</a:t>
            </a:r>
            <a:r>
              <a:rPr lang="fr-FR" dirty="0" smtClean="0">
                <a:latin typeface="Courier New"/>
                <a:cs typeface="Courier New"/>
              </a:rPr>
              <a:t>=0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…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c=</a:t>
            </a:r>
            <a:r>
              <a:rPr lang="fr-FR" b="1" dirty="0" smtClean="0">
                <a:latin typeface="Courier New"/>
                <a:cs typeface="Courier New"/>
              </a:rPr>
              <a:t>IN </a:t>
            </a:r>
            <a:r>
              <a:rPr lang="fr-FR" b="1" dirty="0" smtClean="0">
                <a:latin typeface="Courier New"/>
                <a:cs typeface="Courier New"/>
              </a:rPr>
              <a:t>IP6 ::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a=</a:t>
            </a:r>
            <a:r>
              <a:rPr lang="fr-FR" b="1" dirty="0" err="1" smtClean="0">
                <a:latin typeface="Courier New"/>
                <a:cs typeface="Courier New"/>
              </a:rPr>
              <a:t>ice-options:trickle</a:t>
            </a:r>
            <a:endParaRPr lang="fr-FR" b="1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=ice-</a:t>
            </a:r>
            <a:r>
              <a:rPr lang="fr-FR" dirty="0" smtClean="0">
                <a:latin typeface="Courier New"/>
                <a:cs typeface="Courier New"/>
              </a:rPr>
              <a:t>pwd:asd88fgpdd7</a:t>
            </a:r>
          </a:p>
          <a:p>
            <a:r>
              <a:rPr lang="fr-FR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=ice-ufrag:8hhY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b="1" dirty="0" smtClean="0">
                <a:latin typeface="Courier New"/>
                <a:cs typeface="Courier New"/>
              </a:rPr>
              <a:t>m</a:t>
            </a:r>
            <a:r>
              <a:rPr lang="fr-FR" b="1" dirty="0" smtClean="0">
                <a:latin typeface="Courier New"/>
                <a:cs typeface="Courier New"/>
              </a:rPr>
              <a:t>=audio</a:t>
            </a:r>
            <a:r>
              <a:rPr lang="fr-FR" b="1" dirty="0" smtClean="0">
                <a:latin typeface="Courier New"/>
                <a:cs typeface="Courier New"/>
              </a:rPr>
              <a:t> 9</a:t>
            </a:r>
            <a:r>
              <a:rPr lang="fr-FR" dirty="0" smtClean="0">
                <a:latin typeface="Courier New"/>
                <a:cs typeface="Courier New"/>
              </a:rPr>
              <a:t> </a:t>
            </a:r>
            <a:r>
              <a:rPr lang="fr-FR" dirty="0" smtClean="0">
                <a:latin typeface="Courier New"/>
                <a:cs typeface="Courier New"/>
              </a:rPr>
              <a:t>RTP/AVP </a:t>
            </a:r>
            <a:r>
              <a:rPr lang="fr-FR" dirty="0" smtClean="0">
                <a:latin typeface="Courier New"/>
                <a:cs typeface="Courier New"/>
              </a:rPr>
              <a:t>0 96</a:t>
            </a:r>
          </a:p>
          <a:p>
            <a:r>
              <a:rPr lang="fr-FR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=rtpmap:0 PCMU/</a:t>
            </a:r>
            <a:r>
              <a:rPr lang="fr-FR" dirty="0" smtClean="0">
                <a:latin typeface="Courier New"/>
                <a:cs typeface="Courier New"/>
              </a:rPr>
              <a:t>8000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a=rtpmap</a:t>
            </a:r>
            <a:r>
              <a:rPr lang="fr-FR" dirty="0" smtClean="0">
                <a:latin typeface="Courier New"/>
                <a:cs typeface="Courier New"/>
              </a:rPr>
              <a:t>:96 opus/48000/2</a:t>
            </a: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en-GB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17</a:t>
            </a:fld>
            <a:r>
              <a:rPr lang="fr-FR" dirty="0" smtClean="0"/>
              <a:t>/16</a:t>
            </a:r>
            <a:endParaRPr lang="en-US" dirty="0"/>
          </a:p>
        </p:txBody>
      </p:sp>
      <p:pic>
        <p:nvPicPr>
          <p:cNvPr id="10" name="Image 9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916" y="254290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221434" y="2527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655524" y="786173"/>
            <a:ext cx="156467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/>
              <a:t>TURN Server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629400" y="786173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254933" y="33720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4943" y="33720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645124" y="2527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r 49"/>
          <p:cNvGrpSpPr/>
          <p:nvPr/>
        </p:nvGrpSpPr>
        <p:grpSpPr>
          <a:xfrm>
            <a:off x="1635724" y="253175"/>
            <a:ext cx="955076" cy="837798"/>
            <a:chOff x="955076" y="914802"/>
            <a:chExt cx="955076" cy="837798"/>
          </a:xfrm>
        </p:grpSpPr>
        <p:pic>
          <p:nvPicPr>
            <p:cNvPr id="20" name="Image 19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" name="Grouper 49"/>
          <p:cNvGrpSpPr/>
          <p:nvPr/>
        </p:nvGrpSpPr>
        <p:grpSpPr>
          <a:xfrm>
            <a:off x="685801" y="1319001"/>
            <a:ext cx="1666368" cy="612596"/>
            <a:chOff x="202124" y="3428423"/>
            <a:chExt cx="4751648" cy="612596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23"/>
              <a:ext cx="4751648" cy="476098"/>
              <a:chOff x="184996" y="3071810"/>
              <a:chExt cx="9372360" cy="311899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43" name="Connecteur droit avec flèche 42"/>
          <p:cNvCxnSpPr/>
          <p:nvPr/>
        </p:nvCxnSpPr>
        <p:spPr bwMode="auto">
          <a:xfrm rot="10800000">
            <a:off x="2326795" y="1429615"/>
            <a:ext cx="458709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8" name="Rectangle 57"/>
          <p:cNvSpPr>
            <a:spLocks noChangeAspect="1"/>
          </p:cNvSpPr>
          <p:nvPr/>
        </p:nvSpPr>
        <p:spPr>
          <a:xfrm>
            <a:off x="2667000" y="-101263"/>
            <a:ext cx="3886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FULL TRICKLE</a:t>
            </a:r>
            <a:endParaRPr lang="en-GB" sz="60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60" name="Connecteur droit 59"/>
          <p:cNvCxnSpPr/>
          <p:nvPr/>
        </p:nvCxnSpPr>
        <p:spPr bwMode="auto">
          <a:xfrm rot="5400000" flipH="1" flipV="1">
            <a:off x="4998619" y="35085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Connecteur droit 60"/>
          <p:cNvCxnSpPr/>
          <p:nvPr/>
        </p:nvCxnSpPr>
        <p:spPr bwMode="auto">
          <a:xfrm rot="5400000" flipH="1" flipV="1">
            <a:off x="6288867" y="35085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ectangle 62"/>
          <p:cNvSpPr>
            <a:spLocks noChangeAspect="1"/>
          </p:cNvSpPr>
          <p:nvPr/>
        </p:nvSpPr>
        <p:spPr>
          <a:xfrm>
            <a:off x="609600" y="2133600"/>
            <a:ext cx="8077200" cy="3662303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endParaRPr lang="en-GB" sz="125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5800" y="2374880"/>
            <a:ext cx="80010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dirty="0" smtClean="0">
                <a:latin typeface="Courier New"/>
                <a:cs typeface="Courier New"/>
              </a:rPr>
              <a:t>v</a:t>
            </a:r>
            <a:r>
              <a:rPr lang="fr-FR" dirty="0" smtClean="0">
                <a:latin typeface="Courier New"/>
                <a:cs typeface="Courier New"/>
              </a:rPr>
              <a:t>=0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…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c=</a:t>
            </a:r>
            <a:r>
              <a:rPr lang="fr-FR" b="1" dirty="0" smtClean="0">
                <a:latin typeface="Courier New"/>
                <a:cs typeface="Courier New"/>
              </a:rPr>
              <a:t>IN </a:t>
            </a:r>
            <a:r>
              <a:rPr lang="fr-FR" b="1" dirty="0" smtClean="0">
                <a:latin typeface="Courier New"/>
                <a:cs typeface="Courier New"/>
              </a:rPr>
              <a:t>IP6 ::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a=</a:t>
            </a:r>
            <a:r>
              <a:rPr lang="fr-FR" b="1" dirty="0" err="1" smtClean="0">
                <a:latin typeface="Courier New"/>
                <a:cs typeface="Courier New"/>
              </a:rPr>
              <a:t>ice-options:trickle</a:t>
            </a:r>
            <a:endParaRPr lang="fr-FR" b="1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=ice-</a:t>
            </a:r>
            <a:r>
              <a:rPr lang="fr-FR" dirty="0" smtClean="0">
                <a:latin typeface="Courier New"/>
                <a:cs typeface="Courier New"/>
              </a:rPr>
              <a:t>pwd:asd88fgpdd7</a:t>
            </a:r>
          </a:p>
          <a:p>
            <a:r>
              <a:rPr lang="fr-FR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=ice-ufrag:8hhY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b="1" dirty="0" smtClean="0">
                <a:latin typeface="Courier New"/>
                <a:cs typeface="Courier New"/>
              </a:rPr>
              <a:t>m</a:t>
            </a:r>
            <a:r>
              <a:rPr lang="fr-FR" b="1" dirty="0" smtClean="0">
                <a:latin typeface="Courier New"/>
                <a:cs typeface="Courier New"/>
              </a:rPr>
              <a:t>=audio</a:t>
            </a:r>
            <a:r>
              <a:rPr lang="fr-FR" b="1" dirty="0" smtClean="0">
                <a:latin typeface="Courier New"/>
                <a:cs typeface="Courier New"/>
              </a:rPr>
              <a:t> 9</a:t>
            </a:r>
            <a:r>
              <a:rPr lang="fr-FR" dirty="0" smtClean="0">
                <a:latin typeface="Courier New"/>
                <a:cs typeface="Courier New"/>
              </a:rPr>
              <a:t> </a:t>
            </a:r>
            <a:r>
              <a:rPr lang="fr-FR" dirty="0" smtClean="0">
                <a:latin typeface="Courier New"/>
                <a:cs typeface="Courier New"/>
              </a:rPr>
              <a:t>RTP/AVP </a:t>
            </a:r>
            <a:r>
              <a:rPr lang="fr-FR" dirty="0" smtClean="0">
                <a:latin typeface="Courier New"/>
                <a:cs typeface="Courier New"/>
              </a:rPr>
              <a:t>0 96</a:t>
            </a:r>
          </a:p>
          <a:p>
            <a:r>
              <a:rPr lang="fr-FR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=rtpmap:0 PCMU/</a:t>
            </a:r>
            <a:r>
              <a:rPr lang="fr-FR" dirty="0" smtClean="0">
                <a:latin typeface="Courier New"/>
                <a:cs typeface="Courier New"/>
              </a:rPr>
              <a:t>8000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a=rtpmap</a:t>
            </a:r>
            <a:r>
              <a:rPr lang="fr-FR" dirty="0" smtClean="0">
                <a:latin typeface="Courier New"/>
                <a:cs typeface="Courier New"/>
              </a:rPr>
              <a:t>:96 opus/48000/2</a:t>
            </a: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886200" y="3124200"/>
            <a:ext cx="5486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DD6C9B"/>
                </a:solidFill>
                <a:latin typeface="Yanone Kaffeesatz Light"/>
                <a:cs typeface="Yanone Kaffeesatz Light"/>
              </a:rPr>
              <a:t>WOULDN’T APPROVE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219734" y="4267200"/>
            <a:ext cx="487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35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neither</a:t>
            </a:r>
            <a:r>
              <a:rPr lang="fr-FR" sz="43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35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would</a:t>
            </a:r>
            <a:r>
              <a:rPr lang="fr-FR" sz="43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RFC3264 </a:t>
            </a:r>
            <a:r>
              <a:rPr lang="fr-FR" sz="435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UAs</a:t>
            </a:r>
            <a:endParaRPr lang="en-GB" sz="4350" b="1" dirty="0">
              <a:solidFill>
                <a:srgbClr val="7F7F7F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886200" y="2108537"/>
            <a:ext cx="5486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DD6C9B"/>
                </a:solidFill>
                <a:latin typeface="Yanone Kaffeesatz Light"/>
                <a:cs typeface="Yanone Kaffeesatz Light"/>
              </a:rPr>
              <a:t>VANILLA ICE AGENTS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524000" y="1058502"/>
            <a:ext cx="640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INVITE (</a:t>
            </a:r>
            <a:r>
              <a:rPr lang="fr-FR" sz="1500" dirty="0" err="1" smtClean="0"/>
              <a:t>Offer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52400" y="786173"/>
            <a:ext cx="1401972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/>
              <a:t>STUN Server</a:t>
            </a:r>
            <a:r>
              <a:rPr lang="en-US" sz="1400" dirty="0" smtClean="0"/>
              <a:t> </a:t>
            </a:r>
            <a:r>
              <a:rPr lang="en-US" sz="1400" dirty="0" smtClean="0"/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18</a:t>
            </a:fld>
            <a:r>
              <a:rPr lang="fr-FR" dirty="0" smtClean="0"/>
              <a:t>/16</a:t>
            </a:r>
            <a:endParaRPr lang="en-US" dirty="0"/>
          </a:p>
        </p:txBody>
      </p:sp>
      <p:pic>
        <p:nvPicPr>
          <p:cNvPr id="10" name="Image 9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916" y="254290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221434" y="2527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655524" y="786173"/>
            <a:ext cx="156467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/>
              <a:t>TURN Server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629400" y="786173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254933" y="33720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4943" y="33720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645124" y="2527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r 49"/>
          <p:cNvGrpSpPr/>
          <p:nvPr/>
        </p:nvGrpSpPr>
        <p:grpSpPr>
          <a:xfrm>
            <a:off x="1635724" y="253175"/>
            <a:ext cx="955076" cy="837798"/>
            <a:chOff x="955076" y="914802"/>
            <a:chExt cx="955076" cy="837798"/>
          </a:xfrm>
        </p:grpSpPr>
        <p:pic>
          <p:nvPicPr>
            <p:cNvPr id="20" name="Image 19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" name="Grouper 49"/>
          <p:cNvGrpSpPr/>
          <p:nvPr/>
        </p:nvGrpSpPr>
        <p:grpSpPr>
          <a:xfrm>
            <a:off x="685801" y="1319001"/>
            <a:ext cx="1666368" cy="612596"/>
            <a:chOff x="202124" y="3428423"/>
            <a:chExt cx="4751648" cy="612596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23"/>
              <a:ext cx="4751648" cy="476098"/>
              <a:chOff x="184996" y="3071810"/>
              <a:chExt cx="9372360" cy="311899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43" name="Connecteur droit avec flèche 42"/>
          <p:cNvCxnSpPr/>
          <p:nvPr/>
        </p:nvCxnSpPr>
        <p:spPr bwMode="auto">
          <a:xfrm rot="10800000">
            <a:off x="2326795" y="1429615"/>
            <a:ext cx="458709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8" name="Rectangle 57"/>
          <p:cNvSpPr>
            <a:spLocks noChangeAspect="1"/>
          </p:cNvSpPr>
          <p:nvPr/>
        </p:nvSpPr>
        <p:spPr>
          <a:xfrm>
            <a:off x="2667000" y="-101263"/>
            <a:ext cx="3886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FULL TRICKLE</a:t>
            </a:r>
            <a:endParaRPr lang="en-GB" sz="60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60" name="Connecteur droit 59"/>
          <p:cNvCxnSpPr/>
          <p:nvPr/>
        </p:nvCxnSpPr>
        <p:spPr bwMode="auto">
          <a:xfrm rot="5400000" flipH="1" flipV="1">
            <a:off x="4998619" y="35085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Connecteur droit 60"/>
          <p:cNvCxnSpPr/>
          <p:nvPr/>
        </p:nvCxnSpPr>
        <p:spPr bwMode="auto">
          <a:xfrm rot="5400000" flipH="1" flipV="1">
            <a:off x="6288867" y="35085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ectangle 62"/>
          <p:cNvSpPr>
            <a:spLocks noChangeAspect="1"/>
          </p:cNvSpPr>
          <p:nvPr/>
        </p:nvSpPr>
        <p:spPr>
          <a:xfrm>
            <a:off x="609600" y="2133600"/>
            <a:ext cx="8077200" cy="3662303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endParaRPr lang="en-GB" sz="125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228600" y="2357497"/>
            <a:ext cx="8915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trickle support has been confirmed in a previous O/A</a:t>
            </a:r>
            <a:endParaRPr lang="en-GB" sz="40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4" name="Rectangle 63"/>
          <p:cNvSpPr>
            <a:spLocks noChangeAspect="1"/>
          </p:cNvSpPr>
          <p:nvPr/>
        </p:nvSpPr>
        <p:spPr>
          <a:xfrm>
            <a:off x="228600" y="3071336"/>
            <a:ext cx="8915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200" b="1" dirty="0" smtClean="0">
                <a:solidFill>
                  <a:srgbClr val="DD6C9B"/>
                </a:solidFill>
                <a:latin typeface="Yanone Kaffeesatz Light"/>
                <a:cs typeface="Yanone Kaffeesatz Light"/>
              </a:rPr>
              <a:t>trickle support discovered with RFC3840 and GRUU</a:t>
            </a:r>
            <a:endParaRPr lang="en-GB" sz="4200" b="1" dirty="0" smtClean="0">
              <a:solidFill>
                <a:srgbClr val="DD6C9B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5" name="Rectangle 64"/>
          <p:cNvSpPr>
            <a:spLocks noChangeAspect="1"/>
          </p:cNvSpPr>
          <p:nvPr/>
        </p:nvSpPr>
        <p:spPr>
          <a:xfrm>
            <a:off x="228600" y="3864114"/>
            <a:ext cx="8915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accent4">
                    <a:lumMod val="75000"/>
                  </a:schemeClr>
                </a:solidFill>
                <a:latin typeface="Yanone Kaffeesatz Light"/>
                <a:cs typeface="Yanone Kaffeesatz Light"/>
              </a:rPr>
              <a:t>trickle support has been forced through configuration</a:t>
            </a:r>
            <a:endParaRPr lang="en-GB" sz="4000" b="1" dirty="0" smtClean="0">
              <a:solidFill>
                <a:schemeClr val="accent4">
                  <a:lumMod val="75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524000" y="1058502"/>
            <a:ext cx="640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INVITE (</a:t>
            </a:r>
            <a:r>
              <a:rPr lang="fr-FR" sz="1500" dirty="0" err="1" smtClean="0"/>
              <a:t>Offer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52400" y="786173"/>
            <a:ext cx="1401972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/>
              <a:t>STUN Server</a:t>
            </a:r>
            <a:r>
              <a:rPr lang="en-US" sz="1400" dirty="0" smtClean="0"/>
              <a:t> </a:t>
            </a:r>
            <a:r>
              <a:rPr lang="en-US" sz="1400" dirty="0" smtClean="0"/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19</a:t>
            </a:fld>
            <a:r>
              <a:rPr lang="fr-FR" dirty="0" smtClean="0"/>
              <a:t>/16</a:t>
            </a:r>
            <a:endParaRPr lang="en-US" dirty="0"/>
          </a:p>
        </p:txBody>
      </p:sp>
      <p:pic>
        <p:nvPicPr>
          <p:cNvPr id="10" name="Image 9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916" y="254290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221434" y="2527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655524" y="786173"/>
            <a:ext cx="156467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/>
              <a:t>TURN Server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629400" y="786173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254933" y="33720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4943" y="33720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645124" y="2527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r 49"/>
          <p:cNvGrpSpPr/>
          <p:nvPr/>
        </p:nvGrpSpPr>
        <p:grpSpPr>
          <a:xfrm>
            <a:off x="1635724" y="253175"/>
            <a:ext cx="955076" cy="837798"/>
            <a:chOff x="955076" y="914802"/>
            <a:chExt cx="955076" cy="837798"/>
          </a:xfrm>
        </p:grpSpPr>
        <p:pic>
          <p:nvPicPr>
            <p:cNvPr id="20" name="Image 19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" name="Grouper 49"/>
          <p:cNvGrpSpPr/>
          <p:nvPr/>
        </p:nvGrpSpPr>
        <p:grpSpPr>
          <a:xfrm>
            <a:off x="685801" y="1319001"/>
            <a:ext cx="1666368" cy="612596"/>
            <a:chOff x="202124" y="3428423"/>
            <a:chExt cx="4751648" cy="612596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23"/>
              <a:ext cx="4751648" cy="476098"/>
              <a:chOff x="184996" y="3071810"/>
              <a:chExt cx="9372360" cy="311899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43" name="Connecteur droit avec flèche 42"/>
          <p:cNvCxnSpPr/>
          <p:nvPr/>
        </p:nvCxnSpPr>
        <p:spPr bwMode="auto">
          <a:xfrm rot="10800000">
            <a:off x="2326795" y="1429615"/>
            <a:ext cx="458709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Connecteur droit avec flèche 51"/>
          <p:cNvCxnSpPr/>
          <p:nvPr/>
        </p:nvCxnSpPr>
        <p:spPr bwMode="auto">
          <a:xfrm rot="10800000" flipH="1">
            <a:off x="2331774" y="1828980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331774" y="1515702"/>
            <a:ext cx="4726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180 (</a:t>
            </a:r>
            <a:r>
              <a:rPr lang="fr-FR" sz="1500" dirty="0" err="1" smtClean="0"/>
              <a:t>Answer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2362200" y="83403"/>
            <a:ext cx="449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7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ANY TRICKLE (ANSWER)</a:t>
            </a:r>
            <a:endParaRPr lang="en-GB" sz="47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56" name="Connecteur droit 55"/>
          <p:cNvCxnSpPr/>
          <p:nvPr/>
        </p:nvCxnSpPr>
        <p:spPr bwMode="auto">
          <a:xfrm rot="5400000" flipH="1" flipV="1">
            <a:off x="4998619" y="35085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 rot="5400000" flipH="1" flipV="1">
            <a:off x="6288867" y="35085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609600" y="3043297"/>
            <a:ext cx="8077200" cy="3662303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endParaRPr lang="en-GB" sz="125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62" name="Grouper 60"/>
          <p:cNvGrpSpPr/>
          <p:nvPr/>
        </p:nvGrpSpPr>
        <p:grpSpPr>
          <a:xfrm>
            <a:off x="7026882" y="1741306"/>
            <a:ext cx="1659918" cy="941569"/>
            <a:chOff x="352267" y="3428423"/>
            <a:chExt cx="4707890" cy="941569"/>
          </a:xfrm>
        </p:grpSpPr>
        <p:grpSp>
          <p:nvGrpSpPr>
            <p:cNvPr id="63" name="Groupe 14"/>
            <p:cNvGrpSpPr/>
            <p:nvPr/>
          </p:nvGrpSpPr>
          <p:grpSpPr>
            <a:xfrm>
              <a:off x="352267" y="3428423"/>
              <a:ext cx="4707890" cy="578935"/>
              <a:chOff x="481142" y="3071810"/>
              <a:chExt cx="9286053" cy="379269"/>
            </a:xfrm>
          </p:grpSpPr>
          <p:cxnSp>
            <p:nvCxnSpPr>
              <p:cNvPr id="65" name="Connecteur droit avec flèche 64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6" name="ZoneTexte 65"/>
              <p:cNvSpPr txBox="1"/>
              <p:nvPr/>
            </p:nvSpPr>
            <p:spPr>
              <a:xfrm>
                <a:off x="481142" y="3239369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64" name="Connecteur droit avec flèche 63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70" name="Connecteur droit avec flèche 69"/>
          <p:cNvCxnSpPr/>
          <p:nvPr/>
        </p:nvCxnSpPr>
        <p:spPr bwMode="auto">
          <a:xfrm rot="10800000" flipH="1">
            <a:off x="2331774" y="1828980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4" name="Rectangle 73"/>
          <p:cNvSpPr/>
          <p:nvPr/>
        </p:nvSpPr>
        <p:spPr>
          <a:xfrm>
            <a:off x="2819400" y="3048000"/>
            <a:ext cx="41148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dirty="0" smtClean="0">
                <a:latin typeface="Courier New"/>
                <a:cs typeface="Courier New"/>
              </a:rPr>
              <a:t>v</a:t>
            </a:r>
            <a:r>
              <a:rPr lang="fr-FR" dirty="0" smtClean="0">
                <a:latin typeface="Courier New"/>
                <a:cs typeface="Courier New"/>
              </a:rPr>
              <a:t>=0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…</a:t>
            </a:r>
          </a:p>
          <a:p>
            <a:r>
              <a:rPr lang="fr-FR" dirty="0" smtClean="0">
                <a:latin typeface="Courier New"/>
                <a:cs typeface="Courier New"/>
              </a:rPr>
              <a:t>c=IN IP4 </a:t>
            </a:r>
            <a:r>
              <a:rPr lang="fr-FR" dirty="0" smtClean="0">
                <a:latin typeface="Courier New"/>
                <a:cs typeface="Courier New"/>
              </a:rPr>
              <a:t>192.0.2.3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a=</a:t>
            </a:r>
            <a:r>
              <a:rPr lang="fr-FR" b="1" dirty="0" err="1" smtClean="0">
                <a:latin typeface="Courier New"/>
                <a:cs typeface="Courier New"/>
              </a:rPr>
              <a:t>ice-options:trickle</a:t>
            </a:r>
            <a:endParaRPr lang="fr-FR" b="1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=ice-</a:t>
            </a:r>
            <a:r>
              <a:rPr lang="fr-FR" dirty="0" smtClean="0">
                <a:latin typeface="Courier New"/>
                <a:cs typeface="Courier New"/>
              </a:rPr>
              <a:t>pwd:dsa99de8</a:t>
            </a:r>
            <a:r>
              <a:rPr lang="fr-FR" dirty="0" err="1" smtClean="0">
                <a:latin typeface="Courier New"/>
                <a:cs typeface="Courier New"/>
              </a:rPr>
              <a:t>fqp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=ice-ufrag</a:t>
            </a:r>
            <a:r>
              <a:rPr lang="fr-FR" dirty="0" smtClean="0">
                <a:latin typeface="Courier New"/>
                <a:cs typeface="Courier New"/>
              </a:rPr>
              <a:t>:9abW</a:t>
            </a:r>
          </a:p>
          <a:p>
            <a:r>
              <a:rPr lang="fr-FR" dirty="0" smtClean="0">
                <a:latin typeface="Courier New"/>
                <a:cs typeface="Courier New"/>
              </a:rPr>
              <a:t>m</a:t>
            </a:r>
            <a:r>
              <a:rPr lang="fr-FR" dirty="0" smtClean="0">
                <a:latin typeface="Courier New"/>
                <a:cs typeface="Courier New"/>
              </a:rPr>
              <a:t>=audio</a:t>
            </a:r>
            <a:r>
              <a:rPr lang="fr-FR" dirty="0" smtClean="0">
                <a:latin typeface="Courier New"/>
                <a:cs typeface="Courier New"/>
              </a:rPr>
              <a:t> 35888 </a:t>
            </a:r>
            <a:r>
              <a:rPr lang="fr-FR" dirty="0" smtClean="0">
                <a:latin typeface="Courier New"/>
                <a:cs typeface="Courier New"/>
              </a:rPr>
              <a:t>RTP/AVP </a:t>
            </a:r>
            <a:r>
              <a:rPr lang="fr-FR" dirty="0" smtClean="0">
                <a:latin typeface="Courier New"/>
                <a:cs typeface="Courier New"/>
              </a:rPr>
              <a:t>0 96</a:t>
            </a:r>
          </a:p>
          <a:p>
            <a:r>
              <a:rPr lang="fr-FR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=rtpmap:0 PCMU/</a:t>
            </a:r>
            <a:r>
              <a:rPr lang="fr-FR" dirty="0" smtClean="0">
                <a:latin typeface="Courier New"/>
                <a:cs typeface="Courier New"/>
              </a:rPr>
              <a:t>8000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a=rtpmap</a:t>
            </a:r>
            <a:r>
              <a:rPr lang="fr-FR" dirty="0" smtClean="0">
                <a:latin typeface="Courier New"/>
                <a:cs typeface="Courier New"/>
              </a:rPr>
              <a:t>:96 opus/48000/2</a:t>
            </a: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en-GB" dirty="0">
              <a:latin typeface="Courier New"/>
              <a:cs typeface="Courier New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1524000" y="1058502"/>
            <a:ext cx="640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INVITE (</a:t>
            </a:r>
            <a:r>
              <a:rPr lang="fr-FR" sz="1500" dirty="0" err="1" smtClean="0"/>
              <a:t>Offer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152400" y="786173"/>
            <a:ext cx="1401972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/>
              <a:t>STUN Server</a:t>
            </a:r>
            <a:r>
              <a:rPr lang="en-US" sz="1400" dirty="0" smtClean="0"/>
              <a:t> </a:t>
            </a:r>
            <a:r>
              <a:rPr lang="en-US" sz="1400" dirty="0" smtClean="0"/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971799" y="2895600"/>
            <a:ext cx="7696200" cy="1143000"/>
          </a:xfrm>
        </p:spPr>
        <p:txBody>
          <a:bodyPr>
            <a:noAutofit/>
          </a:bodyPr>
          <a:lstStyle/>
          <a:p>
            <a:r>
              <a:rPr lang="en-US" sz="15000" b="1" dirty="0" smtClean="0">
                <a:solidFill>
                  <a:srgbClr val="54BBF3"/>
                </a:solidFill>
                <a:latin typeface="Yanone Kaffeesatz Light"/>
                <a:cs typeface="Yanone Kaffeesatz Light"/>
              </a:rPr>
              <a:t>TRICKLE ICE</a:t>
            </a:r>
            <a:endParaRPr lang="en-GB" sz="15000" b="1" dirty="0">
              <a:latin typeface="Yanone Kaffeesatz Light"/>
              <a:cs typeface="Yanone Kaffeesatz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693931"/>
            <a:ext cx="8229600" cy="762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z="475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</a:t>
            </a:r>
            <a:r>
              <a:rPr lang="fr-FR" sz="475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Ivov, Eric </a:t>
            </a:r>
            <a:r>
              <a:rPr lang="fr-FR" sz="475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Rescorla</a:t>
            </a:r>
            <a:r>
              <a:rPr lang="fr-FR" sz="475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Justin </a:t>
            </a:r>
            <a:r>
              <a:rPr lang="fr-FR" sz="475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Uberti</a:t>
            </a:r>
            <a:endParaRPr lang="fr-FR" sz="4750" b="1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4171"/>
            <a:ext cx="81534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700" dirty="0" smtClean="0">
                <a:solidFill>
                  <a:srgbClr val="FF6666"/>
                </a:solidFill>
                <a:latin typeface="Yanone Kaffeesatz Light"/>
                <a:cs typeface="Yanone Kaffeesatz Light"/>
              </a:rPr>
              <a:t>draft</a:t>
            </a:r>
            <a:r>
              <a:rPr lang="fr-FR" sz="5700" dirty="0" smtClean="0">
                <a:solidFill>
                  <a:srgbClr val="FF6666"/>
                </a:solidFill>
                <a:latin typeface="Yanone Kaffeesatz Light"/>
                <a:cs typeface="Yanone Kaffeesatz Light"/>
              </a:rPr>
              <a:t>-ietf-mmusic-trickle-</a:t>
            </a:r>
            <a:r>
              <a:rPr lang="fr-FR" sz="5700" dirty="0" smtClean="0">
                <a:solidFill>
                  <a:srgbClr val="FF6666"/>
                </a:solidFill>
                <a:latin typeface="Yanone Kaffeesatz Light"/>
                <a:cs typeface="Yanone Kaffeesatz Light"/>
              </a:rPr>
              <a:t>ice</a:t>
            </a:r>
            <a:endParaRPr lang="en-GB" sz="5700" b="1" dirty="0" smtClean="0">
              <a:solidFill>
                <a:srgbClr val="FF0000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4" name="Grouper 12"/>
          <p:cNvGrpSpPr/>
          <p:nvPr/>
        </p:nvGrpSpPr>
        <p:grpSpPr>
          <a:xfrm>
            <a:off x="2133600" y="1507067"/>
            <a:ext cx="6553200" cy="609600"/>
            <a:chOff x="1905000" y="2057400"/>
            <a:chExt cx="7010400" cy="609600"/>
          </a:xfrm>
        </p:grpSpPr>
        <p:sp>
          <p:nvSpPr>
            <p:cNvPr id="10" name="Rectangle 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4BBCEE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smtClean="0">
                  <a:latin typeface="Yanone Kaffeesatz Bold"/>
                  <a:cs typeface="Yanone Kaffeesatz Bold"/>
                </a:rPr>
                <a:t>90%</a:t>
              </a:r>
              <a:endParaRPr lang="en-GB" sz="28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48600" y="2057400"/>
              <a:ext cx="10668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20</a:t>
            </a:fld>
            <a:r>
              <a:rPr lang="fr-FR" dirty="0" smtClean="0"/>
              <a:t>/16</a:t>
            </a:r>
            <a:endParaRPr lang="en-US" dirty="0"/>
          </a:p>
        </p:txBody>
      </p:sp>
      <p:pic>
        <p:nvPicPr>
          <p:cNvPr id="10" name="Image 9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916" y="254290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221434" y="2527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655524" y="786173"/>
            <a:ext cx="156467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/>
              <a:t>TURN Server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629400" y="786173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254933" y="33720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4943" y="33720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645124" y="2527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r 49"/>
          <p:cNvGrpSpPr/>
          <p:nvPr/>
        </p:nvGrpSpPr>
        <p:grpSpPr>
          <a:xfrm>
            <a:off x="1635724" y="253175"/>
            <a:ext cx="955076" cy="837798"/>
            <a:chOff x="955076" y="914802"/>
            <a:chExt cx="955076" cy="837798"/>
          </a:xfrm>
        </p:grpSpPr>
        <p:pic>
          <p:nvPicPr>
            <p:cNvPr id="20" name="Image 19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" name="Grouper 49"/>
          <p:cNvGrpSpPr/>
          <p:nvPr/>
        </p:nvGrpSpPr>
        <p:grpSpPr>
          <a:xfrm>
            <a:off x="685801" y="1319001"/>
            <a:ext cx="1666368" cy="612596"/>
            <a:chOff x="202124" y="3428423"/>
            <a:chExt cx="4751648" cy="612596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23"/>
              <a:ext cx="4751648" cy="476098"/>
              <a:chOff x="184996" y="3071810"/>
              <a:chExt cx="9372360" cy="311899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43" name="Connecteur droit avec flèche 42"/>
          <p:cNvCxnSpPr/>
          <p:nvPr/>
        </p:nvCxnSpPr>
        <p:spPr bwMode="auto">
          <a:xfrm rot="10800000">
            <a:off x="2326795" y="1429615"/>
            <a:ext cx="458709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Connecteur droit avec flèche 51"/>
          <p:cNvCxnSpPr/>
          <p:nvPr/>
        </p:nvCxnSpPr>
        <p:spPr bwMode="auto">
          <a:xfrm rot="10800000" flipH="1">
            <a:off x="2331774" y="1828980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331774" y="1515702"/>
            <a:ext cx="4726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180 (</a:t>
            </a:r>
            <a:r>
              <a:rPr lang="fr-FR" sz="1500" dirty="0" err="1" smtClean="0"/>
              <a:t>Answer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cxnSp>
        <p:nvCxnSpPr>
          <p:cNvPr id="56" name="Connecteur droit 55"/>
          <p:cNvCxnSpPr/>
          <p:nvPr/>
        </p:nvCxnSpPr>
        <p:spPr bwMode="auto">
          <a:xfrm rot="5400000" flipH="1" flipV="1">
            <a:off x="4998619" y="35085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 rot="5400000" flipH="1" flipV="1">
            <a:off x="6288867" y="35085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609600" y="3043297"/>
            <a:ext cx="8077200" cy="3662303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endParaRPr lang="en-GB" sz="125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8" name="Grouper 60"/>
          <p:cNvGrpSpPr/>
          <p:nvPr/>
        </p:nvGrpSpPr>
        <p:grpSpPr>
          <a:xfrm>
            <a:off x="7026882" y="1741306"/>
            <a:ext cx="1659918" cy="941569"/>
            <a:chOff x="352267" y="3428423"/>
            <a:chExt cx="4707890" cy="941569"/>
          </a:xfrm>
        </p:grpSpPr>
        <p:grpSp>
          <p:nvGrpSpPr>
            <p:cNvPr id="9" name="Groupe 14"/>
            <p:cNvGrpSpPr/>
            <p:nvPr/>
          </p:nvGrpSpPr>
          <p:grpSpPr>
            <a:xfrm>
              <a:off x="352267" y="3428423"/>
              <a:ext cx="4707890" cy="578935"/>
              <a:chOff x="481142" y="3071810"/>
              <a:chExt cx="9286053" cy="379269"/>
            </a:xfrm>
          </p:grpSpPr>
          <p:cxnSp>
            <p:nvCxnSpPr>
              <p:cNvPr id="65" name="Connecteur droit avec flèche 64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6" name="ZoneTexte 65"/>
              <p:cNvSpPr txBox="1"/>
              <p:nvPr/>
            </p:nvSpPr>
            <p:spPr>
              <a:xfrm>
                <a:off x="481142" y="3239369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64" name="Connecteur droit avec flèche 63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70" name="Connecteur droit avec flèche 69"/>
          <p:cNvCxnSpPr/>
          <p:nvPr/>
        </p:nvCxnSpPr>
        <p:spPr bwMode="auto">
          <a:xfrm rot="10800000" flipH="1">
            <a:off x="2331774" y="1828980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1" name="Connecteur droit avec flèche 70"/>
          <p:cNvCxnSpPr/>
          <p:nvPr/>
        </p:nvCxnSpPr>
        <p:spPr bwMode="auto">
          <a:xfrm rot="10800000" flipH="1">
            <a:off x="2331774" y="2218098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ZoneTexte 71"/>
          <p:cNvSpPr txBox="1"/>
          <p:nvPr/>
        </p:nvSpPr>
        <p:spPr>
          <a:xfrm>
            <a:off x="2331774" y="1905000"/>
            <a:ext cx="4726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180 (</a:t>
            </a:r>
            <a:r>
              <a:rPr lang="fr-FR" sz="1500" dirty="0" err="1" smtClean="0"/>
              <a:t>Answer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sp>
        <p:nvSpPr>
          <p:cNvPr id="73" name="ZoneTexte 72"/>
          <p:cNvSpPr txBox="1"/>
          <p:nvPr/>
        </p:nvSpPr>
        <p:spPr>
          <a:xfrm>
            <a:off x="2331774" y="2125302"/>
            <a:ext cx="472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i="0" dirty="0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2362200" y="83403"/>
            <a:ext cx="449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7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ANY TRICKLE (ANSWER)</a:t>
            </a:r>
            <a:endParaRPr lang="en-GB" sz="47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19400" y="3048000"/>
            <a:ext cx="41148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dirty="0" smtClean="0">
                <a:latin typeface="Courier New"/>
                <a:cs typeface="Courier New"/>
              </a:rPr>
              <a:t>v</a:t>
            </a:r>
            <a:r>
              <a:rPr lang="fr-FR" dirty="0" smtClean="0">
                <a:latin typeface="Courier New"/>
                <a:cs typeface="Courier New"/>
              </a:rPr>
              <a:t>=0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…</a:t>
            </a:r>
          </a:p>
          <a:p>
            <a:r>
              <a:rPr lang="fr-FR" dirty="0" smtClean="0">
                <a:latin typeface="Courier New"/>
                <a:cs typeface="Courier New"/>
              </a:rPr>
              <a:t>c=IN IP4 </a:t>
            </a:r>
            <a:r>
              <a:rPr lang="fr-FR" dirty="0" smtClean="0">
                <a:latin typeface="Courier New"/>
                <a:cs typeface="Courier New"/>
              </a:rPr>
              <a:t>192.0.2.3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a=</a:t>
            </a:r>
            <a:r>
              <a:rPr lang="fr-FR" b="1" dirty="0" err="1" smtClean="0">
                <a:latin typeface="Courier New"/>
                <a:cs typeface="Courier New"/>
              </a:rPr>
              <a:t>ice-options:trickle</a:t>
            </a:r>
            <a:endParaRPr lang="fr-FR" b="1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=ice-</a:t>
            </a:r>
            <a:r>
              <a:rPr lang="fr-FR" dirty="0" smtClean="0">
                <a:latin typeface="Courier New"/>
                <a:cs typeface="Courier New"/>
              </a:rPr>
              <a:t>pwd:dsa99de8</a:t>
            </a:r>
            <a:r>
              <a:rPr lang="fr-FR" dirty="0" err="1" smtClean="0">
                <a:latin typeface="Courier New"/>
                <a:cs typeface="Courier New"/>
              </a:rPr>
              <a:t>fqp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=ice-ufrag</a:t>
            </a:r>
            <a:r>
              <a:rPr lang="fr-FR" dirty="0" smtClean="0">
                <a:latin typeface="Courier New"/>
                <a:cs typeface="Courier New"/>
              </a:rPr>
              <a:t>:9abW</a:t>
            </a:r>
          </a:p>
          <a:p>
            <a:r>
              <a:rPr lang="fr-FR" dirty="0" smtClean="0">
                <a:latin typeface="Courier New"/>
                <a:cs typeface="Courier New"/>
              </a:rPr>
              <a:t>m</a:t>
            </a:r>
            <a:r>
              <a:rPr lang="fr-FR" dirty="0" smtClean="0">
                <a:latin typeface="Courier New"/>
                <a:cs typeface="Courier New"/>
              </a:rPr>
              <a:t>=audio</a:t>
            </a:r>
            <a:r>
              <a:rPr lang="fr-FR" dirty="0" smtClean="0">
                <a:latin typeface="Courier New"/>
                <a:cs typeface="Courier New"/>
              </a:rPr>
              <a:t> 35888 </a:t>
            </a:r>
            <a:r>
              <a:rPr lang="fr-FR" dirty="0" smtClean="0">
                <a:latin typeface="Courier New"/>
                <a:cs typeface="Courier New"/>
              </a:rPr>
              <a:t>RTP/AVP </a:t>
            </a:r>
            <a:r>
              <a:rPr lang="fr-FR" dirty="0" smtClean="0">
                <a:latin typeface="Courier New"/>
                <a:cs typeface="Courier New"/>
              </a:rPr>
              <a:t>0 96</a:t>
            </a:r>
          </a:p>
          <a:p>
            <a:r>
              <a:rPr lang="fr-FR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=rtpmap:0 PCMU/</a:t>
            </a:r>
            <a:r>
              <a:rPr lang="fr-FR" dirty="0" smtClean="0">
                <a:latin typeface="Courier New"/>
                <a:cs typeface="Courier New"/>
              </a:rPr>
              <a:t>8000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a=rtpmap</a:t>
            </a:r>
            <a:r>
              <a:rPr lang="fr-FR" dirty="0" smtClean="0">
                <a:latin typeface="Courier New"/>
                <a:cs typeface="Courier New"/>
              </a:rPr>
              <a:t>:96 opus/48000/2</a:t>
            </a: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en-GB" dirty="0">
              <a:latin typeface="Courier New"/>
              <a:cs typeface="Courier New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524000" y="1058502"/>
            <a:ext cx="640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INVITE (</a:t>
            </a:r>
            <a:r>
              <a:rPr lang="fr-FR" sz="1500" dirty="0" err="1" smtClean="0"/>
              <a:t>Offer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152400" y="786173"/>
            <a:ext cx="1401972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/>
              <a:t>STUN Server</a:t>
            </a:r>
            <a:r>
              <a:rPr lang="en-US" sz="1400" dirty="0" smtClean="0"/>
              <a:t> </a:t>
            </a:r>
            <a:r>
              <a:rPr lang="en-US" sz="1400" dirty="0" smtClean="0"/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21</a:t>
            </a:fld>
            <a:r>
              <a:rPr lang="fr-FR" dirty="0" smtClean="0"/>
              <a:t>/16</a:t>
            </a:r>
            <a:endParaRPr lang="en-US" dirty="0"/>
          </a:p>
        </p:txBody>
      </p:sp>
      <p:pic>
        <p:nvPicPr>
          <p:cNvPr id="10" name="Image 9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916" y="254290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221434" y="2527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655524" y="786173"/>
            <a:ext cx="156467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/>
              <a:t>TURN Server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629400" y="786173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254933" y="33720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4943" y="33720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er 42"/>
          <p:cNvGrpSpPr/>
          <p:nvPr/>
        </p:nvGrpSpPr>
        <p:grpSpPr>
          <a:xfrm>
            <a:off x="152400" y="252773"/>
            <a:ext cx="1401972" cy="990600"/>
            <a:chOff x="-299648" y="914400"/>
            <a:chExt cx="1401972" cy="990600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FR" sz="1400" dirty="0" smtClean="0"/>
                <a:t>STUN Server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Grouper 49"/>
          <p:cNvGrpSpPr/>
          <p:nvPr/>
        </p:nvGrpSpPr>
        <p:grpSpPr>
          <a:xfrm>
            <a:off x="1635724" y="253175"/>
            <a:ext cx="955076" cy="837798"/>
            <a:chOff x="955076" y="914802"/>
            <a:chExt cx="955076" cy="837798"/>
          </a:xfrm>
        </p:grpSpPr>
        <p:pic>
          <p:nvPicPr>
            <p:cNvPr id="20" name="Image 19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" name="Grouper 49"/>
          <p:cNvGrpSpPr/>
          <p:nvPr/>
        </p:nvGrpSpPr>
        <p:grpSpPr>
          <a:xfrm>
            <a:off x="685801" y="1319001"/>
            <a:ext cx="1666368" cy="612596"/>
            <a:chOff x="202124" y="3428423"/>
            <a:chExt cx="4751648" cy="612596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23"/>
              <a:ext cx="4751648" cy="476098"/>
              <a:chOff x="184996" y="3071810"/>
              <a:chExt cx="9372360" cy="311899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43" name="Connecteur droit avec flèche 42"/>
          <p:cNvCxnSpPr/>
          <p:nvPr/>
        </p:nvCxnSpPr>
        <p:spPr bwMode="auto">
          <a:xfrm rot="10800000">
            <a:off x="2326795" y="1429615"/>
            <a:ext cx="458709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Connecteur droit avec flèche 51"/>
          <p:cNvCxnSpPr/>
          <p:nvPr/>
        </p:nvCxnSpPr>
        <p:spPr bwMode="auto">
          <a:xfrm rot="10800000" flipH="1">
            <a:off x="2331774" y="1828980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331774" y="1515702"/>
            <a:ext cx="4726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180 (</a:t>
            </a:r>
            <a:r>
              <a:rPr lang="fr-FR" sz="1500" dirty="0" err="1" smtClean="0"/>
              <a:t>Answer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cxnSp>
        <p:nvCxnSpPr>
          <p:cNvPr id="56" name="Connecteur droit 55"/>
          <p:cNvCxnSpPr/>
          <p:nvPr/>
        </p:nvCxnSpPr>
        <p:spPr bwMode="auto">
          <a:xfrm rot="5400000" flipH="1" flipV="1">
            <a:off x="4998619" y="35085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 rot="5400000" flipH="1" flipV="1">
            <a:off x="6288867" y="35085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609600" y="3048000"/>
            <a:ext cx="8077200" cy="3662303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endParaRPr lang="en-GB" sz="125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8" name="Grouper 60"/>
          <p:cNvGrpSpPr/>
          <p:nvPr/>
        </p:nvGrpSpPr>
        <p:grpSpPr>
          <a:xfrm>
            <a:off x="7026882" y="1741306"/>
            <a:ext cx="1659918" cy="941569"/>
            <a:chOff x="352267" y="3428423"/>
            <a:chExt cx="4707890" cy="941569"/>
          </a:xfrm>
        </p:grpSpPr>
        <p:grpSp>
          <p:nvGrpSpPr>
            <p:cNvPr id="9" name="Groupe 14"/>
            <p:cNvGrpSpPr/>
            <p:nvPr/>
          </p:nvGrpSpPr>
          <p:grpSpPr>
            <a:xfrm>
              <a:off x="352267" y="3428423"/>
              <a:ext cx="4707890" cy="578935"/>
              <a:chOff x="481142" y="3071810"/>
              <a:chExt cx="9286053" cy="379269"/>
            </a:xfrm>
          </p:grpSpPr>
          <p:cxnSp>
            <p:nvCxnSpPr>
              <p:cNvPr id="65" name="Connecteur droit avec flèche 64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6" name="ZoneTexte 65"/>
              <p:cNvSpPr txBox="1"/>
              <p:nvPr/>
            </p:nvSpPr>
            <p:spPr>
              <a:xfrm>
                <a:off x="481142" y="3239369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64" name="Connecteur droit avec flèche 63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6" name="Grouper 60"/>
          <p:cNvGrpSpPr/>
          <p:nvPr/>
        </p:nvGrpSpPr>
        <p:grpSpPr>
          <a:xfrm>
            <a:off x="1855769" y="2564137"/>
            <a:ext cx="5564020" cy="323165"/>
            <a:chOff x="1855769" y="3810000"/>
            <a:chExt cx="5564020" cy="323165"/>
          </a:xfrm>
        </p:grpSpPr>
        <p:sp>
          <p:nvSpPr>
            <p:cNvPr id="68" name="ZoneTexte 67"/>
            <p:cNvSpPr txBox="1"/>
            <p:nvPr/>
          </p:nvSpPr>
          <p:spPr>
            <a:xfrm>
              <a:off x="1855769" y="3810000"/>
              <a:ext cx="55640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PRACK</a:t>
              </a:r>
              <a:endParaRPr lang="fr-FR" sz="1500" i="0" dirty="0"/>
            </a:p>
          </p:txBody>
        </p:sp>
        <p:cxnSp>
          <p:nvCxnSpPr>
            <p:cNvPr id="69" name="Connecteur droit avec flèche 68"/>
            <p:cNvCxnSpPr/>
            <p:nvPr/>
          </p:nvCxnSpPr>
          <p:spPr bwMode="auto">
            <a:xfrm flipH="1">
              <a:off x="2364586" y="4130741"/>
              <a:ext cx="4599883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70" name="Connecteur droit avec flèche 69"/>
          <p:cNvCxnSpPr/>
          <p:nvPr/>
        </p:nvCxnSpPr>
        <p:spPr bwMode="auto">
          <a:xfrm rot="10800000" flipH="1">
            <a:off x="2331774" y="1828980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1" name="Connecteur droit avec flèche 70"/>
          <p:cNvCxnSpPr/>
          <p:nvPr/>
        </p:nvCxnSpPr>
        <p:spPr bwMode="auto">
          <a:xfrm rot="10800000" flipH="1">
            <a:off x="2331774" y="2218098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ZoneTexte 71"/>
          <p:cNvSpPr txBox="1"/>
          <p:nvPr/>
        </p:nvSpPr>
        <p:spPr>
          <a:xfrm>
            <a:off x="2331774" y="1905000"/>
            <a:ext cx="4726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180 (</a:t>
            </a:r>
            <a:r>
              <a:rPr lang="fr-FR" sz="1500" dirty="0" err="1" smtClean="0"/>
              <a:t>Answer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sp>
        <p:nvSpPr>
          <p:cNvPr id="73" name="ZoneTexte 72"/>
          <p:cNvSpPr txBox="1"/>
          <p:nvPr/>
        </p:nvSpPr>
        <p:spPr>
          <a:xfrm>
            <a:off x="2331774" y="2125302"/>
            <a:ext cx="472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i="0" dirty="0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2362200" y="83403"/>
            <a:ext cx="449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7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ANY TRICKLE (ANSWER)</a:t>
            </a:r>
            <a:endParaRPr lang="en-GB" sz="47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524000" y="1058502"/>
            <a:ext cx="640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INVITE (</a:t>
            </a:r>
            <a:r>
              <a:rPr lang="fr-FR" sz="1500" dirty="0" err="1" smtClean="0"/>
              <a:t>Offer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22</a:t>
            </a:fld>
            <a:r>
              <a:rPr lang="fr-FR" dirty="0" smtClean="0"/>
              <a:t>/16</a:t>
            </a:r>
            <a:endParaRPr lang="en-US" dirty="0"/>
          </a:p>
        </p:txBody>
      </p:sp>
      <p:pic>
        <p:nvPicPr>
          <p:cNvPr id="10" name="Image 9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916" y="254290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221434" y="2527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655524" y="786173"/>
            <a:ext cx="156467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/>
              <a:t>TURN Server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629400" y="786173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254933" y="33720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4943" y="33720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er 42"/>
          <p:cNvGrpSpPr/>
          <p:nvPr/>
        </p:nvGrpSpPr>
        <p:grpSpPr>
          <a:xfrm>
            <a:off x="152400" y="252773"/>
            <a:ext cx="1401972" cy="990600"/>
            <a:chOff x="-299648" y="914400"/>
            <a:chExt cx="1401972" cy="990600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FR" sz="1400" dirty="0" smtClean="0"/>
                <a:t>STUN Server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Grouper 49"/>
          <p:cNvGrpSpPr/>
          <p:nvPr/>
        </p:nvGrpSpPr>
        <p:grpSpPr>
          <a:xfrm>
            <a:off x="1635724" y="253175"/>
            <a:ext cx="955076" cy="837798"/>
            <a:chOff x="955076" y="914802"/>
            <a:chExt cx="955076" cy="837798"/>
          </a:xfrm>
        </p:grpSpPr>
        <p:pic>
          <p:nvPicPr>
            <p:cNvPr id="20" name="Image 19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" name="Grouper 49"/>
          <p:cNvGrpSpPr/>
          <p:nvPr/>
        </p:nvGrpSpPr>
        <p:grpSpPr>
          <a:xfrm>
            <a:off x="685801" y="1319001"/>
            <a:ext cx="1666368" cy="612596"/>
            <a:chOff x="202124" y="3428423"/>
            <a:chExt cx="4751648" cy="612596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23"/>
              <a:ext cx="4751648" cy="476098"/>
              <a:chOff x="184996" y="3071810"/>
              <a:chExt cx="9372360" cy="311899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43" name="Connecteur droit avec flèche 42"/>
          <p:cNvCxnSpPr/>
          <p:nvPr/>
        </p:nvCxnSpPr>
        <p:spPr bwMode="auto">
          <a:xfrm rot="10800000">
            <a:off x="2326795" y="1429615"/>
            <a:ext cx="458709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Connecteur droit avec flèche 51"/>
          <p:cNvCxnSpPr/>
          <p:nvPr/>
        </p:nvCxnSpPr>
        <p:spPr bwMode="auto">
          <a:xfrm rot="10800000" flipH="1">
            <a:off x="2331774" y="1828980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331774" y="1515702"/>
            <a:ext cx="4726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180 (</a:t>
            </a:r>
            <a:r>
              <a:rPr lang="fr-FR" sz="1500" dirty="0" err="1" smtClean="0"/>
              <a:t>Answer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cxnSp>
        <p:nvCxnSpPr>
          <p:cNvPr id="56" name="Connecteur droit 55"/>
          <p:cNvCxnSpPr/>
          <p:nvPr/>
        </p:nvCxnSpPr>
        <p:spPr bwMode="auto">
          <a:xfrm rot="5400000" flipH="1" flipV="1">
            <a:off x="4998619" y="35085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 rot="5400000" flipH="1" flipV="1">
            <a:off x="6288867" y="35085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609600" y="3048000"/>
            <a:ext cx="8077200" cy="3662303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endParaRPr lang="en-GB" sz="125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7" name="Grouper 60"/>
          <p:cNvGrpSpPr/>
          <p:nvPr/>
        </p:nvGrpSpPr>
        <p:grpSpPr>
          <a:xfrm>
            <a:off x="7026882" y="1741306"/>
            <a:ext cx="1659918" cy="941569"/>
            <a:chOff x="352267" y="3428423"/>
            <a:chExt cx="4707890" cy="941569"/>
          </a:xfrm>
        </p:grpSpPr>
        <p:grpSp>
          <p:nvGrpSpPr>
            <p:cNvPr id="8" name="Groupe 14"/>
            <p:cNvGrpSpPr/>
            <p:nvPr/>
          </p:nvGrpSpPr>
          <p:grpSpPr>
            <a:xfrm>
              <a:off x="352267" y="3428423"/>
              <a:ext cx="4707890" cy="578935"/>
              <a:chOff x="481142" y="3071810"/>
              <a:chExt cx="9286053" cy="379269"/>
            </a:xfrm>
          </p:grpSpPr>
          <p:cxnSp>
            <p:nvCxnSpPr>
              <p:cNvPr id="65" name="Connecteur droit avec flèche 64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6" name="ZoneTexte 65"/>
              <p:cNvSpPr txBox="1"/>
              <p:nvPr/>
            </p:nvSpPr>
            <p:spPr>
              <a:xfrm>
                <a:off x="481142" y="3239369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64" name="Connecteur droit avec flèche 63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9" name="Grouper 60"/>
          <p:cNvGrpSpPr/>
          <p:nvPr/>
        </p:nvGrpSpPr>
        <p:grpSpPr>
          <a:xfrm>
            <a:off x="1855769" y="2564137"/>
            <a:ext cx="5564020" cy="323165"/>
            <a:chOff x="1855769" y="3810000"/>
            <a:chExt cx="5564020" cy="323165"/>
          </a:xfrm>
        </p:grpSpPr>
        <p:sp>
          <p:nvSpPr>
            <p:cNvPr id="68" name="ZoneTexte 67"/>
            <p:cNvSpPr txBox="1"/>
            <p:nvPr/>
          </p:nvSpPr>
          <p:spPr>
            <a:xfrm>
              <a:off x="1855769" y="3810000"/>
              <a:ext cx="55640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PRACK</a:t>
              </a:r>
              <a:endParaRPr lang="fr-FR" sz="1500" i="0" dirty="0"/>
            </a:p>
          </p:txBody>
        </p:sp>
        <p:cxnSp>
          <p:nvCxnSpPr>
            <p:cNvPr id="69" name="Connecteur droit avec flèche 68"/>
            <p:cNvCxnSpPr/>
            <p:nvPr/>
          </p:nvCxnSpPr>
          <p:spPr bwMode="auto">
            <a:xfrm flipH="1">
              <a:off x="2364586" y="4130741"/>
              <a:ext cx="4599883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70" name="Connecteur droit avec flèche 69"/>
          <p:cNvCxnSpPr/>
          <p:nvPr/>
        </p:nvCxnSpPr>
        <p:spPr bwMode="auto">
          <a:xfrm rot="10800000" flipH="1">
            <a:off x="2331774" y="1828980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1" name="Connecteur droit avec flèche 70"/>
          <p:cNvCxnSpPr/>
          <p:nvPr/>
        </p:nvCxnSpPr>
        <p:spPr bwMode="auto">
          <a:xfrm rot="10800000" flipH="1">
            <a:off x="2331774" y="2218098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ZoneTexte 71"/>
          <p:cNvSpPr txBox="1"/>
          <p:nvPr/>
        </p:nvSpPr>
        <p:spPr>
          <a:xfrm>
            <a:off x="2331774" y="1905000"/>
            <a:ext cx="4726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180 (</a:t>
            </a:r>
            <a:r>
              <a:rPr lang="fr-FR" sz="1500" dirty="0" err="1" smtClean="0"/>
              <a:t>Answer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sp>
        <p:nvSpPr>
          <p:cNvPr id="73" name="ZoneTexte 72"/>
          <p:cNvSpPr txBox="1"/>
          <p:nvPr/>
        </p:nvSpPr>
        <p:spPr>
          <a:xfrm>
            <a:off x="2331774" y="2125302"/>
            <a:ext cx="472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i="0" dirty="0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2362200" y="83403"/>
            <a:ext cx="449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7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ANY TRICKLE (ANSWER)</a:t>
            </a:r>
            <a:endParaRPr lang="en-GB" sz="47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524000" y="1058502"/>
            <a:ext cx="640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INVITE (</a:t>
            </a:r>
            <a:r>
              <a:rPr lang="fr-FR" sz="1500" dirty="0" err="1" smtClean="0"/>
              <a:t>Offer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228600" y="2895600"/>
            <a:ext cx="8915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0" b="1" dirty="0" smtClean="0">
                <a:solidFill>
                  <a:srgbClr val="DD6C9B"/>
                </a:solidFill>
                <a:latin typeface="Yanone Kaffeesatz Light"/>
                <a:cs typeface="Yanone Kaffeesatz Light"/>
              </a:rPr>
              <a:t>SERIOUSLY? 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43000" y="4957227"/>
            <a:ext cx="69462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2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AGAIN WITH THE PRACK?</a:t>
            </a:r>
            <a:endParaRPr lang="en-GB" sz="72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23</a:t>
            </a:fld>
            <a:r>
              <a:rPr lang="fr-FR" dirty="0" smtClean="0"/>
              <a:t>/16</a:t>
            </a:r>
            <a:endParaRPr lang="en-US" dirty="0"/>
          </a:p>
        </p:txBody>
      </p:sp>
      <p:pic>
        <p:nvPicPr>
          <p:cNvPr id="10" name="Image 9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916" y="254290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221434" y="2527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655524" y="786173"/>
            <a:ext cx="156467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/>
              <a:t>TURN Server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629400" y="786173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254933" y="33720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4943" y="33720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645124" y="2527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r 49"/>
          <p:cNvGrpSpPr/>
          <p:nvPr/>
        </p:nvGrpSpPr>
        <p:grpSpPr>
          <a:xfrm>
            <a:off x="1635724" y="253175"/>
            <a:ext cx="955076" cy="837798"/>
            <a:chOff x="955076" y="914802"/>
            <a:chExt cx="955076" cy="837798"/>
          </a:xfrm>
        </p:grpSpPr>
        <p:pic>
          <p:nvPicPr>
            <p:cNvPr id="20" name="Image 19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" name="Grouper 49"/>
          <p:cNvGrpSpPr/>
          <p:nvPr/>
        </p:nvGrpSpPr>
        <p:grpSpPr>
          <a:xfrm>
            <a:off x="685801" y="1319001"/>
            <a:ext cx="1666368" cy="612596"/>
            <a:chOff x="202124" y="3428423"/>
            <a:chExt cx="4751648" cy="612596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23"/>
              <a:ext cx="4751648" cy="476098"/>
              <a:chOff x="184996" y="3071810"/>
              <a:chExt cx="9372360" cy="311899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43" name="Connecteur droit avec flèche 42"/>
          <p:cNvCxnSpPr/>
          <p:nvPr/>
        </p:nvCxnSpPr>
        <p:spPr bwMode="auto">
          <a:xfrm rot="10800000">
            <a:off x="2326795" y="1429615"/>
            <a:ext cx="458709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Connecteur droit avec flèche 51"/>
          <p:cNvCxnSpPr/>
          <p:nvPr/>
        </p:nvCxnSpPr>
        <p:spPr bwMode="auto">
          <a:xfrm rot="10800000" flipH="1">
            <a:off x="2331774" y="1828980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331774" y="1515702"/>
            <a:ext cx="4726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180 (</a:t>
            </a:r>
            <a:r>
              <a:rPr lang="fr-FR" sz="1500" dirty="0" err="1" smtClean="0"/>
              <a:t>Answer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cxnSp>
        <p:nvCxnSpPr>
          <p:cNvPr id="56" name="Connecteur droit 55"/>
          <p:cNvCxnSpPr/>
          <p:nvPr/>
        </p:nvCxnSpPr>
        <p:spPr bwMode="auto">
          <a:xfrm rot="5400000" flipH="1" flipV="1">
            <a:off x="4998619" y="35085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 rot="5400000" flipH="1" flipV="1">
            <a:off x="6288867" y="35085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609600" y="3043297"/>
            <a:ext cx="8077200" cy="3662303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endParaRPr lang="en-GB" sz="125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8" name="Grouper 60"/>
          <p:cNvGrpSpPr/>
          <p:nvPr/>
        </p:nvGrpSpPr>
        <p:grpSpPr>
          <a:xfrm>
            <a:off x="7026882" y="1741306"/>
            <a:ext cx="1659918" cy="941569"/>
            <a:chOff x="352267" y="3428423"/>
            <a:chExt cx="4707890" cy="941569"/>
          </a:xfrm>
        </p:grpSpPr>
        <p:grpSp>
          <p:nvGrpSpPr>
            <p:cNvPr id="9" name="Groupe 14"/>
            <p:cNvGrpSpPr/>
            <p:nvPr/>
          </p:nvGrpSpPr>
          <p:grpSpPr>
            <a:xfrm>
              <a:off x="352267" y="3428423"/>
              <a:ext cx="4707890" cy="578935"/>
              <a:chOff x="481142" y="3071810"/>
              <a:chExt cx="9286053" cy="379269"/>
            </a:xfrm>
          </p:grpSpPr>
          <p:cxnSp>
            <p:nvCxnSpPr>
              <p:cNvPr id="65" name="Connecteur droit avec flèche 64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6" name="ZoneTexte 65"/>
              <p:cNvSpPr txBox="1"/>
              <p:nvPr/>
            </p:nvSpPr>
            <p:spPr>
              <a:xfrm>
                <a:off x="481142" y="3239369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64" name="Connecteur droit avec flèche 63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6" name="Grouper 60"/>
          <p:cNvGrpSpPr/>
          <p:nvPr/>
        </p:nvGrpSpPr>
        <p:grpSpPr>
          <a:xfrm>
            <a:off x="1855769" y="2564137"/>
            <a:ext cx="5564020" cy="323165"/>
            <a:chOff x="1855769" y="3810000"/>
            <a:chExt cx="5564020" cy="323165"/>
          </a:xfrm>
        </p:grpSpPr>
        <p:sp>
          <p:nvSpPr>
            <p:cNvPr id="68" name="ZoneTexte 67"/>
            <p:cNvSpPr txBox="1"/>
            <p:nvPr/>
          </p:nvSpPr>
          <p:spPr>
            <a:xfrm>
              <a:off x="1855769" y="3810000"/>
              <a:ext cx="55640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INFO </a:t>
              </a:r>
              <a:r>
                <a:rPr lang="fr-FR" sz="1500" dirty="0" smtClean="0"/>
                <a:t>(more </a:t>
              </a:r>
              <a:r>
                <a:rPr lang="fr-FR" sz="1500" dirty="0" err="1" smtClean="0"/>
                <a:t>cands</a:t>
              </a:r>
              <a:r>
                <a:rPr lang="fr-FR" sz="1500" dirty="0" smtClean="0"/>
                <a:t> / </a:t>
              </a:r>
              <a:r>
                <a:rPr lang="fr-FR" sz="1500" dirty="0" err="1" smtClean="0"/>
                <a:t>end-of-candidates</a:t>
              </a:r>
              <a:r>
                <a:rPr lang="fr-FR" sz="1500" dirty="0" smtClean="0"/>
                <a:t>)</a:t>
              </a:r>
              <a:endParaRPr lang="fr-FR" sz="1500" i="0" dirty="0"/>
            </a:p>
          </p:txBody>
        </p:sp>
        <p:cxnSp>
          <p:nvCxnSpPr>
            <p:cNvPr id="69" name="Connecteur droit avec flèche 68"/>
            <p:cNvCxnSpPr/>
            <p:nvPr/>
          </p:nvCxnSpPr>
          <p:spPr bwMode="auto">
            <a:xfrm flipH="1">
              <a:off x="2364586" y="4130741"/>
              <a:ext cx="4599883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70" name="Connecteur droit avec flèche 69"/>
          <p:cNvCxnSpPr/>
          <p:nvPr/>
        </p:nvCxnSpPr>
        <p:spPr bwMode="auto">
          <a:xfrm rot="10800000" flipH="1">
            <a:off x="2331774" y="1828980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1" name="Connecteur droit avec flèche 70"/>
          <p:cNvCxnSpPr/>
          <p:nvPr/>
        </p:nvCxnSpPr>
        <p:spPr bwMode="auto">
          <a:xfrm rot="10800000" flipH="1">
            <a:off x="2331774" y="2218098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ZoneTexte 71"/>
          <p:cNvSpPr txBox="1"/>
          <p:nvPr/>
        </p:nvSpPr>
        <p:spPr>
          <a:xfrm>
            <a:off x="2331774" y="1905000"/>
            <a:ext cx="4726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180 (</a:t>
            </a:r>
            <a:r>
              <a:rPr lang="fr-FR" sz="1500" dirty="0" err="1" smtClean="0"/>
              <a:t>Answer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sp>
        <p:nvSpPr>
          <p:cNvPr id="73" name="ZoneTexte 72"/>
          <p:cNvSpPr txBox="1"/>
          <p:nvPr/>
        </p:nvSpPr>
        <p:spPr>
          <a:xfrm>
            <a:off x="2331774" y="2125302"/>
            <a:ext cx="472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i="0" dirty="0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2362200" y="83403"/>
            <a:ext cx="449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7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ANY TRICKLE (ANSWER)</a:t>
            </a:r>
            <a:endParaRPr lang="en-GB" sz="47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86000" y="35052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/>
                <a:cs typeface="Courier New"/>
              </a:rPr>
              <a:t>INFO </a:t>
            </a:r>
            <a:r>
              <a:rPr lang="en-GB" dirty="0" err="1" smtClean="0">
                <a:latin typeface="Courier New"/>
                <a:cs typeface="Courier New"/>
              </a:rPr>
              <a:t>sip:bob@</a:t>
            </a:r>
            <a:r>
              <a:rPr lang="en-GB" dirty="0" err="1" smtClean="0">
                <a:latin typeface="Courier New"/>
                <a:cs typeface="Courier New"/>
              </a:rPr>
              <a:t>example.com</a:t>
            </a:r>
            <a:r>
              <a:rPr lang="en-GB" dirty="0" smtClean="0">
                <a:latin typeface="Courier New"/>
                <a:cs typeface="Courier New"/>
              </a:rPr>
              <a:t> SIP/2.0</a:t>
            </a:r>
          </a:p>
          <a:p>
            <a:r>
              <a:rPr lang="en-GB" dirty="0" smtClean="0">
                <a:latin typeface="Courier New"/>
                <a:cs typeface="Courier New"/>
              </a:rPr>
              <a:t>...</a:t>
            </a:r>
          </a:p>
          <a:p>
            <a:r>
              <a:rPr lang="en-GB" dirty="0" smtClean="0">
                <a:latin typeface="Courier New"/>
                <a:cs typeface="Courier New"/>
              </a:rPr>
              <a:t>Info-Package: trickle-ice</a:t>
            </a:r>
          </a:p>
          <a:p>
            <a:r>
              <a:rPr lang="en-GB" dirty="0" smtClean="0">
                <a:latin typeface="Courier New"/>
                <a:cs typeface="Courier New"/>
              </a:rPr>
              <a:t>Content</a:t>
            </a:r>
            <a:r>
              <a:rPr lang="en-GB" dirty="0" smtClean="0">
                <a:latin typeface="Courier New"/>
                <a:cs typeface="Courier New"/>
              </a:rPr>
              <a:t>-Type</a:t>
            </a:r>
            <a:r>
              <a:rPr lang="en-GB" dirty="0" smtClean="0">
                <a:latin typeface="Courier New"/>
                <a:cs typeface="Courier New"/>
              </a:rPr>
              <a:t>: </a:t>
            </a:r>
            <a:r>
              <a:rPr lang="en-GB" b="1" dirty="0" smtClean="0">
                <a:latin typeface="Courier New"/>
                <a:cs typeface="Courier New"/>
              </a:rPr>
              <a:t>application/</a:t>
            </a:r>
            <a:r>
              <a:rPr lang="en-GB" b="1" dirty="0" err="1" smtClean="0">
                <a:latin typeface="Courier New"/>
                <a:cs typeface="Courier New"/>
              </a:rPr>
              <a:t>sdpfrag</a:t>
            </a:r>
            <a:endParaRPr lang="en-GB" b="1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Content-Disposition: Info-Package</a:t>
            </a:r>
          </a:p>
          <a:p>
            <a:r>
              <a:rPr lang="en-GB" dirty="0" smtClean="0">
                <a:latin typeface="Courier New"/>
                <a:cs typeface="Courier New"/>
              </a:rPr>
              <a:t>Content</a:t>
            </a:r>
            <a:r>
              <a:rPr lang="en-GB" dirty="0" smtClean="0">
                <a:latin typeface="Courier New"/>
                <a:cs typeface="Courier New"/>
              </a:rPr>
              <a:t>-Length</a:t>
            </a:r>
            <a:r>
              <a:rPr lang="en-GB" dirty="0" smtClean="0">
                <a:latin typeface="Courier New"/>
                <a:cs typeface="Courier New"/>
              </a:rPr>
              <a:t>: ...</a:t>
            </a:r>
          </a:p>
          <a:p>
            <a:endParaRPr lang="en-GB" dirty="0" smtClean="0">
              <a:latin typeface="Courier New"/>
              <a:cs typeface="Courier New"/>
            </a:endParaRPr>
          </a:p>
          <a:p>
            <a:r>
              <a:rPr lang="en-GB" b="1" dirty="0" smtClean="0">
                <a:latin typeface="Courier New"/>
                <a:cs typeface="Courier New"/>
              </a:rPr>
              <a:t>a</a:t>
            </a:r>
            <a:r>
              <a:rPr lang="en-GB" b="1" dirty="0" smtClean="0">
                <a:latin typeface="Courier New"/>
                <a:cs typeface="Courier New"/>
              </a:rPr>
              <a:t>=end-of-candidates</a:t>
            </a: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-1390471" y="3447872"/>
            <a:ext cx="5486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5000" b="1" dirty="0" smtClean="0">
                <a:solidFill>
                  <a:srgbClr val="DD6C9B"/>
                </a:solidFill>
                <a:latin typeface="Yanone Kaffeesatz Light"/>
                <a:cs typeface="Yanone Kaffeesatz Light"/>
              </a:rPr>
              <a:t>ACK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1524000" y="1058502"/>
            <a:ext cx="640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INVITE (</a:t>
            </a:r>
            <a:r>
              <a:rPr lang="fr-FR" sz="1500" dirty="0" err="1" smtClean="0"/>
              <a:t>Offer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52400" y="786173"/>
            <a:ext cx="1401972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/>
              <a:t>STUN Server</a:t>
            </a:r>
            <a:r>
              <a:rPr lang="en-US" sz="1400" dirty="0" smtClean="0"/>
              <a:t> </a:t>
            </a:r>
            <a:r>
              <a:rPr lang="en-US" sz="1400" dirty="0" smtClean="0"/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24</a:t>
            </a:fld>
            <a:r>
              <a:rPr lang="fr-FR" dirty="0" smtClean="0"/>
              <a:t>/16</a:t>
            </a:r>
            <a:endParaRPr lang="en-US" dirty="0"/>
          </a:p>
        </p:txBody>
      </p:sp>
      <p:grpSp>
        <p:nvGrpSpPr>
          <p:cNvPr id="4" name="Grouper 49"/>
          <p:cNvGrpSpPr/>
          <p:nvPr/>
        </p:nvGrpSpPr>
        <p:grpSpPr>
          <a:xfrm>
            <a:off x="685801" y="1319001"/>
            <a:ext cx="1666368" cy="612596"/>
            <a:chOff x="202124" y="3428423"/>
            <a:chExt cx="4751648" cy="612596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23"/>
              <a:ext cx="4751648" cy="476098"/>
              <a:chOff x="184996" y="3071810"/>
              <a:chExt cx="9372360" cy="311899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7" name="Grouper 60"/>
          <p:cNvGrpSpPr/>
          <p:nvPr/>
        </p:nvGrpSpPr>
        <p:grpSpPr>
          <a:xfrm>
            <a:off x="7026882" y="1741306"/>
            <a:ext cx="1659918" cy="941569"/>
            <a:chOff x="352267" y="3428423"/>
            <a:chExt cx="4707890" cy="941569"/>
          </a:xfrm>
        </p:grpSpPr>
        <p:grpSp>
          <p:nvGrpSpPr>
            <p:cNvPr id="8" name="Groupe 14"/>
            <p:cNvGrpSpPr/>
            <p:nvPr/>
          </p:nvGrpSpPr>
          <p:grpSpPr>
            <a:xfrm>
              <a:off x="352267" y="3428423"/>
              <a:ext cx="4707890" cy="578935"/>
              <a:chOff x="481142" y="3071810"/>
              <a:chExt cx="9286053" cy="379269"/>
            </a:xfrm>
          </p:grpSpPr>
          <p:cxnSp>
            <p:nvCxnSpPr>
              <p:cNvPr id="30" name="Connecteur droit avec flèche 29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1" name="ZoneTexte 30"/>
              <p:cNvSpPr txBox="1"/>
              <p:nvPr/>
            </p:nvSpPr>
            <p:spPr>
              <a:xfrm>
                <a:off x="481142" y="3239369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9" name="Connecteur droit avec flèche 28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2" name="Grouper 53"/>
          <p:cNvGrpSpPr/>
          <p:nvPr/>
        </p:nvGrpSpPr>
        <p:grpSpPr>
          <a:xfrm>
            <a:off x="1524001" y="1058502"/>
            <a:ext cx="6400800" cy="372701"/>
            <a:chOff x="3783253" y="2895600"/>
            <a:chExt cx="2077008" cy="372701"/>
          </a:xfrm>
        </p:grpSpPr>
        <p:sp>
          <p:nvSpPr>
            <p:cNvPr id="40" name="ZoneTexte 39"/>
            <p:cNvSpPr txBox="1"/>
            <p:nvPr/>
          </p:nvSpPr>
          <p:spPr>
            <a:xfrm>
              <a:off x="3783253" y="2895600"/>
              <a:ext cx="207700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INVITE (</a:t>
              </a:r>
              <a:r>
                <a:rPr lang="fr-FR" sz="1500" dirty="0" err="1" smtClean="0"/>
                <a:t>Offer</a:t>
              </a:r>
              <a:r>
                <a:rPr lang="fr-FR" sz="1500" dirty="0" smtClean="0"/>
                <a:t>)</a:t>
              </a:r>
              <a:endParaRPr lang="fr-FR" sz="1500" i="0" dirty="0"/>
            </a:p>
          </p:txBody>
        </p:sp>
        <p:cxnSp>
          <p:nvCxnSpPr>
            <p:cNvPr id="43" name="Connecteur droit avec flèche 42"/>
            <p:cNvCxnSpPr/>
            <p:nvPr/>
          </p:nvCxnSpPr>
          <p:spPr bwMode="auto">
            <a:xfrm rot="10800000">
              <a:off x="4043753" y="3266713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3" name="Grouper 60"/>
          <p:cNvGrpSpPr/>
          <p:nvPr/>
        </p:nvGrpSpPr>
        <p:grpSpPr>
          <a:xfrm>
            <a:off x="1855769" y="2564137"/>
            <a:ext cx="5564020" cy="323165"/>
            <a:chOff x="1855769" y="3810000"/>
            <a:chExt cx="5564020" cy="323165"/>
          </a:xfrm>
        </p:grpSpPr>
        <p:sp>
          <p:nvSpPr>
            <p:cNvPr id="50" name="ZoneTexte 49"/>
            <p:cNvSpPr txBox="1"/>
            <p:nvPr/>
          </p:nvSpPr>
          <p:spPr>
            <a:xfrm>
              <a:off x="1855769" y="3810000"/>
              <a:ext cx="55640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PRACK / INFO (more </a:t>
              </a:r>
              <a:r>
                <a:rPr lang="fr-FR" sz="1500" dirty="0" err="1" smtClean="0"/>
                <a:t>cands</a:t>
              </a:r>
              <a:r>
                <a:rPr lang="fr-FR" sz="1500" dirty="0" smtClean="0"/>
                <a:t> / </a:t>
              </a:r>
              <a:r>
                <a:rPr lang="fr-FR" sz="1500" dirty="0" err="1" smtClean="0"/>
                <a:t>end-of-candidates</a:t>
              </a:r>
              <a:r>
                <a:rPr lang="fr-FR" sz="1500" dirty="0" smtClean="0"/>
                <a:t>)</a:t>
              </a:r>
              <a:endParaRPr lang="fr-FR" sz="1500" i="0" dirty="0"/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flipH="1">
              <a:off x="2364586" y="4130741"/>
              <a:ext cx="4599883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52" name="Connecteur droit avec flèche 51"/>
          <p:cNvCxnSpPr/>
          <p:nvPr/>
        </p:nvCxnSpPr>
        <p:spPr bwMode="auto">
          <a:xfrm rot="10800000" flipH="1">
            <a:off x="2331774" y="1828980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331774" y="1515702"/>
            <a:ext cx="4726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180 (</a:t>
            </a:r>
            <a:r>
              <a:rPr lang="fr-FR" sz="1500" dirty="0" err="1" smtClean="0"/>
              <a:t>Answer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cxnSp>
        <p:nvCxnSpPr>
          <p:cNvPr id="54" name="Connecteur droit avec flèche 53"/>
          <p:cNvCxnSpPr/>
          <p:nvPr/>
        </p:nvCxnSpPr>
        <p:spPr bwMode="auto">
          <a:xfrm rot="10800000" flipH="1">
            <a:off x="2331774" y="2199913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5" name="ZoneTexte 54"/>
          <p:cNvSpPr txBox="1"/>
          <p:nvPr/>
        </p:nvSpPr>
        <p:spPr>
          <a:xfrm>
            <a:off x="2331774" y="1886635"/>
            <a:ext cx="4726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180 (</a:t>
            </a:r>
            <a:r>
              <a:rPr lang="fr-FR" sz="1500" dirty="0" err="1" smtClean="0"/>
              <a:t>Answer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sp>
        <p:nvSpPr>
          <p:cNvPr id="57" name="ZoneTexte 56"/>
          <p:cNvSpPr txBox="1"/>
          <p:nvPr/>
        </p:nvSpPr>
        <p:spPr>
          <a:xfrm>
            <a:off x="2331774" y="2125302"/>
            <a:ext cx="472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i="0" dirty="0"/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624099" y="3741196"/>
            <a:ext cx="499723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-364223" y="3741196"/>
            <a:ext cx="499723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/>
          <p:nvPr/>
        </p:nvCxnSpPr>
        <p:spPr bwMode="auto">
          <a:xfrm rot="5400000" flipH="1" flipV="1">
            <a:off x="4629453" y="3901389"/>
            <a:ext cx="499723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 rot="5400000" flipH="1" flipV="1">
            <a:off x="5919701" y="3901389"/>
            <a:ext cx="499723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Connecteur droit avec flèche 62"/>
          <p:cNvCxnSpPr/>
          <p:nvPr/>
        </p:nvCxnSpPr>
        <p:spPr bwMode="auto">
          <a:xfrm rot="10800000" flipH="1">
            <a:off x="2168614" y="3427411"/>
            <a:ext cx="491798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ZoneTexte 71"/>
          <p:cNvSpPr txBox="1"/>
          <p:nvPr/>
        </p:nvSpPr>
        <p:spPr>
          <a:xfrm>
            <a:off x="1827380" y="3029635"/>
            <a:ext cx="55640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INFO </a:t>
            </a:r>
            <a:r>
              <a:rPr lang="fr-FR" sz="1500" dirty="0" smtClean="0"/>
              <a:t>(more </a:t>
            </a:r>
            <a:r>
              <a:rPr lang="fr-FR" sz="1500" dirty="0" smtClean="0"/>
              <a:t>candidates)</a:t>
            </a:r>
            <a:endParaRPr lang="fr-FR" sz="1500" i="0" dirty="0"/>
          </a:p>
        </p:txBody>
      </p:sp>
      <p:cxnSp>
        <p:nvCxnSpPr>
          <p:cNvPr id="73" name="Connecteur droit avec flèche 72"/>
          <p:cNvCxnSpPr/>
          <p:nvPr/>
        </p:nvCxnSpPr>
        <p:spPr bwMode="auto">
          <a:xfrm rot="10800000" flipH="1">
            <a:off x="2168614" y="3656011"/>
            <a:ext cx="491798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4" name="Connecteur droit avec flèche 73"/>
          <p:cNvCxnSpPr/>
          <p:nvPr/>
        </p:nvCxnSpPr>
        <p:spPr bwMode="auto">
          <a:xfrm rot="10800000" flipH="1">
            <a:off x="2168614" y="3884611"/>
            <a:ext cx="491798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5" name="Rectangle 74"/>
          <p:cNvSpPr>
            <a:spLocks noChangeAspect="1"/>
          </p:cNvSpPr>
          <p:nvPr/>
        </p:nvSpPr>
        <p:spPr>
          <a:xfrm>
            <a:off x="533400" y="3581400"/>
            <a:ext cx="8077200" cy="32004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endParaRPr lang="en-GB" sz="125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4800" y="4321076"/>
            <a:ext cx="929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urier New"/>
                <a:cs typeface="Courier New"/>
              </a:rPr>
              <a:t>INFO </a:t>
            </a:r>
            <a:r>
              <a:rPr lang="en-GB" sz="1600" dirty="0" err="1" smtClean="0">
                <a:latin typeface="Courier New"/>
                <a:cs typeface="Courier New"/>
              </a:rPr>
              <a:t>sip:alice@</a:t>
            </a:r>
            <a:r>
              <a:rPr lang="en-GB" sz="1600" dirty="0" err="1" smtClean="0">
                <a:latin typeface="Courier New"/>
                <a:cs typeface="Courier New"/>
              </a:rPr>
              <a:t>example.com</a:t>
            </a:r>
            <a:r>
              <a:rPr lang="en-GB" sz="1600" dirty="0" smtClean="0">
                <a:latin typeface="Courier New"/>
                <a:cs typeface="Courier New"/>
              </a:rPr>
              <a:t> SIP/2.0</a:t>
            </a:r>
          </a:p>
          <a:p>
            <a:r>
              <a:rPr lang="en-GB" sz="1600" dirty="0" smtClean="0">
                <a:latin typeface="Courier New"/>
                <a:cs typeface="Courier New"/>
              </a:rPr>
              <a:t>...</a:t>
            </a:r>
            <a:endParaRPr lang="en-GB" sz="1600" dirty="0" smtClean="0">
              <a:latin typeface="Courier New"/>
              <a:cs typeface="Courier New"/>
            </a:endParaRPr>
          </a:p>
          <a:p>
            <a:r>
              <a:rPr lang="en-GB" sz="1600" dirty="0" smtClean="0">
                <a:latin typeface="Courier New"/>
                <a:cs typeface="Courier New"/>
              </a:rPr>
              <a:t>Content-Type</a:t>
            </a:r>
            <a:r>
              <a:rPr lang="en-GB" sz="1600" dirty="0" smtClean="0">
                <a:latin typeface="Courier New"/>
                <a:cs typeface="Courier New"/>
              </a:rPr>
              <a:t>: </a:t>
            </a:r>
            <a:r>
              <a:rPr lang="en-GB" sz="1600" b="1" dirty="0" smtClean="0">
                <a:latin typeface="Courier New"/>
                <a:cs typeface="Courier New"/>
              </a:rPr>
              <a:t>application/</a:t>
            </a:r>
            <a:r>
              <a:rPr lang="en-GB" sz="1600" b="1" dirty="0" err="1" smtClean="0">
                <a:latin typeface="Courier New"/>
                <a:cs typeface="Courier New"/>
              </a:rPr>
              <a:t>sdpfrag</a:t>
            </a:r>
            <a:endParaRPr lang="en-GB" sz="1600" b="1" dirty="0" smtClean="0">
              <a:latin typeface="Courier New"/>
              <a:cs typeface="Courier New"/>
            </a:endParaRPr>
          </a:p>
          <a:p>
            <a:endParaRPr lang="en-GB" sz="1600" dirty="0" smtClean="0">
              <a:latin typeface="Courier New"/>
              <a:cs typeface="Courier New"/>
            </a:endParaRPr>
          </a:p>
          <a:p>
            <a:r>
              <a:rPr lang="fr-FR" sz="1600" dirty="0" smtClean="0">
                <a:latin typeface="Courier New"/>
                <a:cs typeface="Courier New"/>
              </a:rPr>
              <a:t>a=candidate:2207823 1 </a:t>
            </a:r>
            <a:r>
              <a:rPr lang="fr-FR" sz="1600" dirty="0" err="1" smtClean="0">
                <a:latin typeface="Courier New"/>
                <a:cs typeface="Courier New"/>
              </a:rPr>
              <a:t>udp</a:t>
            </a:r>
            <a:r>
              <a:rPr lang="fr-FR" sz="1600" dirty="0" smtClean="0">
                <a:latin typeface="Courier New"/>
                <a:cs typeface="Courier New"/>
              </a:rPr>
              <a:t> 2113937151 192.168.1.148 57599 </a:t>
            </a:r>
            <a:r>
              <a:rPr lang="fr-FR" sz="1600" dirty="0" err="1" smtClean="0">
                <a:latin typeface="Courier New"/>
                <a:cs typeface="Courier New"/>
              </a:rPr>
              <a:t>typ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smtClean="0">
                <a:latin typeface="Courier New"/>
                <a:cs typeface="Courier New"/>
              </a:rPr>
              <a:t>host</a:t>
            </a:r>
          </a:p>
          <a:p>
            <a:endParaRPr lang="en-GB" sz="1600" dirty="0" smtClean="0">
              <a:latin typeface="Courier New"/>
              <a:cs typeface="Courier New"/>
            </a:endParaRPr>
          </a:p>
        </p:txBody>
      </p:sp>
      <p:pic>
        <p:nvPicPr>
          <p:cNvPr id="79" name="Image 78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40" y="254290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221434" y="2527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1" name="Content Placeholder 2"/>
          <p:cNvSpPr txBox="1">
            <a:spLocks/>
          </p:cNvSpPr>
          <p:nvPr/>
        </p:nvSpPr>
        <p:spPr>
          <a:xfrm>
            <a:off x="7655524" y="786173"/>
            <a:ext cx="156467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/>
              <a:t>TURN Server</a:t>
            </a:r>
            <a:r>
              <a:rPr lang="en-US" sz="1400" dirty="0" smtClean="0"/>
              <a:t> </a:t>
            </a:r>
            <a:r>
              <a:rPr lang="en-US" sz="1400" dirty="0" smtClean="0"/>
              <a:t> </a:t>
            </a:r>
            <a:r>
              <a:rPr lang="en-US" sz="1400" dirty="0" smtClean="0"/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6741124" y="786173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3" name="Grouper 42"/>
          <p:cNvGrpSpPr/>
          <p:nvPr/>
        </p:nvGrpSpPr>
        <p:grpSpPr>
          <a:xfrm>
            <a:off x="152400" y="252773"/>
            <a:ext cx="1401972" cy="990600"/>
            <a:chOff x="-299648" y="914400"/>
            <a:chExt cx="1401972" cy="990600"/>
          </a:xfrm>
        </p:grpSpPr>
        <p:pic>
          <p:nvPicPr>
            <p:cNvPr id="84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5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FR" sz="1400" dirty="0" smtClean="0"/>
                <a:t>TURN Server</a:t>
              </a:r>
              <a:r>
                <a:rPr lang="en-US" sz="1400" dirty="0" smtClean="0"/>
                <a:t> </a:t>
              </a:r>
              <a:r>
                <a:rPr lang="en-US" sz="1400" dirty="0" smtClean="0"/>
                <a:t>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86" name="Grouper 49"/>
          <p:cNvGrpSpPr/>
          <p:nvPr/>
        </p:nvGrpSpPr>
        <p:grpSpPr>
          <a:xfrm>
            <a:off x="1524000" y="253175"/>
            <a:ext cx="955076" cy="837798"/>
            <a:chOff x="955076" y="914802"/>
            <a:chExt cx="955076" cy="837798"/>
          </a:xfrm>
        </p:grpSpPr>
        <p:pic>
          <p:nvPicPr>
            <p:cNvPr id="87" name="Image 86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8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9" name="Rectangle 88"/>
          <p:cNvSpPr>
            <a:spLocks noChangeAspect="1"/>
          </p:cNvSpPr>
          <p:nvPr/>
        </p:nvSpPr>
        <p:spPr>
          <a:xfrm>
            <a:off x="2209800" y="159603"/>
            <a:ext cx="480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INCREMENTAL TRICKLING</a:t>
            </a:r>
            <a:endParaRPr lang="en-GB" sz="48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25</a:t>
            </a:fld>
            <a:r>
              <a:rPr lang="fr-FR" dirty="0" smtClean="0"/>
              <a:t>/16</a:t>
            </a:r>
            <a:endParaRPr lang="en-US" dirty="0"/>
          </a:p>
        </p:txBody>
      </p:sp>
      <p:grpSp>
        <p:nvGrpSpPr>
          <p:cNvPr id="4" name="Grouper 49"/>
          <p:cNvGrpSpPr/>
          <p:nvPr/>
        </p:nvGrpSpPr>
        <p:grpSpPr>
          <a:xfrm>
            <a:off x="685801" y="1319001"/>
            <a:ext cx="1666368" cy="612596"/>
            <a:chOff x="202124" y="3428423"/>
            <a:chExt cx="4751648" cy="612596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23"/>
              <a:ext cx="4751648" cy="476098"/>
              <a:chOff x="184996" y="3071810"/>
              <a:chExt cx="9372360" cy="311899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7" name="Grouper 60"/>
          <p:cNvGrpSpPr/>
          <p:nvPr/>
        </p:nvGrpSpPr>
        <p:grpSpPr>
          <a:xfrm>
            <a:off x="7026882" y="1741306"/>
            <a:ext cx="1659918" cy="941569"/>
            <a:chOff x="352267" y="3428423"/>
            <a:chExt cx="4707890" cy="941569"/>
          </a:xfrm>
        </p:grpSpPr>
        <p:grpSp>
          <p:nvGrpSpPr>
            <p:cNvPr id="8" name="Groupe 14"/>
            <p:cNvGrpSpPr/>
            <p:nvPr/>
          </p:nvGrpSpPr>
          <p:grpSpPr>
            <a:xfrm>
              <a:off x="352267" y="3428423"/>
              <a:ext cx="4707890" cy="578935"/>
              <a:chOff x="481142" y="3071810"/>
              <a:chExt cx="9286053" cy="379269"/>
            </a:xfrm>
          </p:grpSpPr>
          <p:cxnSp>
            <p:nvCxnSpPr>
              <p:cNvPr id="30" name="Connecteur droit avec flèche 29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1" name="ZoneTexte 30"/>
              <p:cNvSpPr txBox="1"/>
              <p:nvPr/>
            </p:nvSpPr>
            <p:spPr>
              <a:xfrm>
                <a:off x="481142" y="3239369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9" name="Connecteur droit avec flèche 28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9" name="Grouper 53"/>
          <p:cNvGrpSpPr/>
          <p:nvPr/>
        </p:nvGrpSpPr>
        <p:grpSpPr>
          <a:xfrm>
            <a:off x="1524001" y="1058502"/>
            <a:ext cx="6400800" cy="372701"/>
            <a:chOff x="3783253" y="2895600"/>
            <a:chExt cx="2077008" cy="372701"/>
          </a:xfrm>
        </p:grpSpPr>
        <p:sp>
          <p:nvSpPr>
            <p:cNvPr id="40" name="ZoneTexte 39"/>
            <p:cNvSpPr txBox="1"/>
            <p:nvPr/>
          </p:nvSpPr>
          <p:spPr>
            <a:xfrm>
              <a:off x="3783253" y="2895600"/>
              <a:ext cx="207700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INVITE (</a:t>
              </a:r>
              <a:r>
                <a:rPr lang="fr-FR" sz="1500" dirty="0" err="1" smtClean="0"/>
                <a:t>Offer</a:t>
              </a:r>
              <a:r>
                <a:rPr lang="fr-FR" sz="1500" dirty="0" smtClean="0"/>
                <a:t>)</a:t>
              </a:r>
              <a:endParaRPr lang="fr-FR" sz="1500" i="0" dirty="0"/>
            </a:p>
          </p:txBody>
        </p:sp>
        <p:cxnSp>
          <p:nvCxnSpPr>
            <p:cNvPr id="43" name="Connecteur droit avec flèche 42"/>
            <p:cNvCxnSpPr/>
            <p:nvPr/>
          </p:nvCxnSpPr>
          <p:spPr bwMode="auto">
            <a:xfrm rot="10800000">
              <a:off x="4043753" y="3266713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6" name="Grouper 60"/>
          <p:cNvGrpSpPr/>
          <p:nvPr/>
        </p:nvGrpSpPr>
        <p:grpSpPr>
          <a:xfrm>
            <a:off x="1855769" y="2564137"/>
            <a:ext cx="5564020" cy="323165"/>
            <a:chOff x="1855769" y="3810000"/>
            <a:chExt cx="5564020" cy="323165"/>
          </a:xfrm>
        </p:grpSpPr>
        <p:sp>
          <p:nvSpPr>
            <p:cNvPr id="50" name="ZoneTexte 49"/>
            <p:cNvSpPr txBox="1"/>
            <p:nvPr/>
          </p:nvSpPr>
          <p:spPr>
            <a:xfrm>
              <a:off x="1855769" y="3810000"/>
              <a:ext cx="55640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PRACK / INFO (more </a:t>
              </a:r>
              <a:r>
                <a:rPr lang="fr-FR" sz="1500" dirty="0" err="1" smtClean="0"/>
                <a:t>cands</a:t>
              </a:r>
              <a:r>
                <a:rPr lang="fr-FR" sz="1500" dirty="0" smtClean="0"/>
                <a:t> / </a:t>
              </a:r>
              <a:r>
                <a:rPr lang="fr-FR" sz="1500" dirty="0" err="1" smtClean="0"/>
                <a:t>end-of-candidates</a:t>
              </a:r>
              <a:r>
                <a:rPr lang="fr-FR" sz="1500" dirty="0" smtClean="0"/>
                <a:t>)</a:t>
              </a:r>
              <a:endParaRPr lang="fr-FR" sz="1500" i="0" dirty="0"/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flipH="1">
              <a:off x="2364586" y="4130741"/>
              <a:ext cx="4599883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52" name="Connecteur droit avec flèche 51"/>
          <p:cNvCxnSpPr/>
          <p:nvPr/>
        </p:nvCxnSpPr>
        <p:spPr bwMode="auto">
          <a:xfrm rot="10800000" flipH="1">
            <a:off x="2331774" y="1828980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331774" y="1515702"/>
            <a:ext cx="4726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180 (</a:t>
            </a:r>
            <a:r>
              <a:rPr lang="fr-FR" sz="1500" dirty="0" err="1" smtClean="0"/>
              <a:t>Answer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cxnSp>
        <p:nvCxnSpPr>
          <p:cNvPr id="54" name="Connecteur droit avec flèche 53"/>
          <p:cNvCxnSpPr/>
          <p:nvPr/>
        </p:nvCxnSpPr>
        <p:spPr bwMode="auto">
          <a:xfrm rot="10800000" flipH="1">
            <a:off x="2331774" y="2199913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5" name="ZoneTexte 54"/>
          <p:cNvSpPr txBox="1"/>
          <p:nvPr/>
        </p:nvSpPr>
        <p:spPr>
          <a:xfrm>
            <a:off x="2331774" y="1886635"/>
            <a:ext cx="4726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180 (</a:t>
            </a:r>
            <a:r>
              <a:rPr lang="fr-FR" sz="1500" dirty="0" err="1" smtClean="0"/>
              <a:t>Answer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sp>
        <p:nvSpPr>
          <p:cNvPr id="57" name="ZoneTexte 56"/>
          <p:cNvSpPr txBox="1"/>
          <p:nvPr/>
        </p:nvSpPr>
        <p:spPr>
          <a:xfrm>
            <a:off x="2331774" y="2125302"/>
            <a:ext cx="472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i="0" dirty="0"/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624099" y="3741196"/>
            <a:ext cx="499723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-364223" y="3741196"/>
            <a:ext cx="499723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/>
          <p:nvPr/>
        </p:nvCxnSpPr>
        <p:spPr bwMode="auto">
          <a:xfrm rot="5400000" flipH="1" flipV="1">
            <a:off x="4629453" y="3901389"/>
            <a:ext cx="499723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 rot="5400000" flipH="1" flipV="1">
            <a:off x="5919701" y="3901389"/>
            <a:ext cx="499723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Connecteur droit avec flèche 62"/>
          <p:cNvCxnSpPr/>
          <p:nvPr/>
        </p:nvCxnSpPr>
        <p:spPr bwMode="auto">
          <a:xfrm rot="10800000" flipH="1">
            <a:off x="2168614" y="3427411"/>
            <a:ext cx="491798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ZoneTexte 71"/>
          <p:cNvSpPr txBox="1"/>
          <p:nvPr/>
        </p:nvSpPr>
        <p:spPr>
          <a:xfrm>
            <a:off x="1827380" y="3029635"/>
            <a:ext cx="55640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INFO </a:t>
            </a:r>
            <a:r>
              <a:rPr lang="fr-FR" sz="1500" dirty="0" smtClean="0"/>
              <a:t>(more </a:t>
            </a:r>
            <a:r>
              <a:rPr lang="fr-FR" sz="1500" dirty="0" smtClean="0"/>
              <a:t>candidates)</a:t>
            </a:r>
            <a:endParaRPr lang="fr-FR" sz="1500" i="0" dirty="0"/>
          </a:p>
        </p:txBody>
      </p:sp>
      <p:cxnSp>
        <p:nvCxnSpPr>
          <p:cNvPr id="73" name="Connecteur droit avec flèche 72"/>
          <p:cNvCxnSpPr/>
          <p:nvPr/>
        </p:nvCxnSpPr>
        <p:spPr bwMode="auto">
          <a:xfrm rot="10800000" flipH="1">
            <a:off x="2168614" y="3656011"/>
            <a:ext cx="491798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4" name="Connecteur droit avec flèche 73"/>
          <p:cNvCxnSpPr/>
          <p:nvPr/>
        </p:nvCxnSpPr>
        <p:spPr bwMode="auto">
          <a:xfrm rot="10800000" flipH="1">
            <a:off x="2168614" y="3884611"/>
            <a:ext cx="491798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5" name="Rectangle 74"/>
          <p:cNvSpPr>
            <a:spLocks noChangeAspect="1"/>
          </p:cNvSpPr>
          <p:nvPr/>
        </p:nvSpPr>
        <p:spPr>
          <a:xfrm>
            <a:off x="533400" y="3581400"/>
            <a:ext cx="8077200" cy="32004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endParaRPr lang="en-GB" sz="125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4800" y="4321076"/>
            <a:ext cx="9296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urier New"/>
                <a:cs typeface="Courier New"/>
              </a:rPr>
              <a:t>INFO </a:t>
            </a:r>
            <a:r>
              <a:rPr lang="en-GB" sz="1600" dirty="0" err="1" smtClean="0">
                <a:latin typeface="Courier New"/>
                <a:cs typeface="Courier New"/>
              </a:rPr>
              <a:t>sip:alice@</a:t>
            </a:r>
            <a:r>
              <a:rPr lang="en-GB" sz="1600" dirty="0" err="1" smtClean="0">
                <a:latin typeface="Courier New"/>
                <a:cs typeface="Courier New"/>
              </a:rPr>
              <a:t>example.com</a:t>
            </a:r>
            <a:r>
              <a:rPr lang="en-GB" sz="1600" dirty="0" smtClean="0">
                <a:latin typeface="Courier New"/>
                <a:cs typeface="Courier New"/>
              </a:rPr>
              <a:t> SIP/2.0</a:t>
            </a:r>
          </a:p>
          <a:p>
            <a:r>
              <a:rPr lang="en-GB" sz="1600" dirty="0" smtClean="0">
                <a:latin typeface="Courier New"/>
                <a:cs typeface="Courier New"/>
              </a:rPr>
              <a:t>...</a:t>
            </a:r>
            <a:endParaRPr lang="en-GB" sz="1600" dirty="0" smtClean="0">
              <a:latin typeface="Courier New"/>
              <a:cs typeface="Courier New"/>
            </a:endParaRPr>
          </a:p>
          <a:p>
            <a:r>
              <a:rPr lang="en-GB" sz="1600" dirty="0" smtClean="0">
                <a:latin typeface="Courier New"/>
                <a:cs typeface="Courier New"/>
              </a:rPr>
              <a:t>Content-Type</a:t>
            </a:r>
            <a:r>
              <a:rPr lang="en-GB" sz="1600" dirty="0" smtClean="0">
                <a:latin typeface="Courier New"/>
                <a:cs typeface="Courier New"/>
              </a:rPr>
              <a:t>: </a:t>
            </a:r>
            <a:r>
              <a:rPr lang="en-GB" sz="1600" b="1" dirty="0" smtClean="0">
                <a:latin typeface="Courier New"/>
                <a:cs typeface="Courier New"/>
              </a:rPr>
              <a:t>application/</a:t>
            </a:r>
            <a:r>
              <a:rPr lang="en-GB" sz="1600" b="1" dirty="0" err="1" smtClean="0">
                <a:latin typeface="Courier New"/>
                <a:cs typeface="Courier New"/>
              </a:rPr>
              <a:t>sdpfrag</a:t>
            </a:r>
            <a:endParaRPr lang="en-GB" sz="1600" b="1" dirty="0" smtClean="0">
              <a:latin typeface="Courier New"/>
              <a:cs typeface="Courier New"/>
            </a:endParaRPr>
          </a:p>
          <a:p>
            <a:endParaRPr lang="en-GB" sz="1600" dirty="0" smtClean="0">
              <a:latin typeface="Courier New"/>
              <a:cs typeface="Courier New"/>
            </a:endParaRPr>
          </a:p>
          <a:p>
            <a:r>
              <a:rPr lang="fr-FR" sz="1600" dirty="0" smtClean="0">
                <a:latin typeface="Courier New"/>
                <a:cs typeface="Courier New"/>
              </a:rPr>
              <a:t>a=candidate:2207823 1 </a:t>
            </a:r>
            <a:r>
              <a:rPr lang="fr-FR" sz="1600" dirty="0" err="1" smtClean="0">
                <a:latin typeface="Courier New"/>
                <a:cs typeface="Courier New"/>
              </a:rPr>
              <a:t>udp</a:t>
            </a:r>
            <a:r>
              <a:rPr lang="fr-FR" sz="1600" dirty="0" smtClean="0">
                <a:latin typeface="Courier New"/>
                <a:cs typeface="Courier New"/>
              </a:rPr>
              <a:t> 2113937151 192.168.1.148 57599 </a:t>
            </a:r>
            <a:r>
              <a:rPr lang="fr-FR" sz="1600" dirty="0" err="1" smtClean="0">
                <a:latin typeface="Courier New"/>
                <a:cs typeface="Courier New"/>
              </a:rPr>
              <a:t>typ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smtClean="0">
                <a:latin typeface="Courier New"/>
                <a:cs typeface="Courier New"/>
              </a:rPr>
              <a:t>host</a:t>
            </a:r>
          </a:p>
          <a:p>
            <a:r>
              <a:rPr lang="fr-FR" sz="1600" b="1" dirty="0" smtClean="0">
                <a:latin typeface="Courier New"/>
                <a:cs typeface="Courier New"/>
              </a:rPr>
              <a:t>a</a:t>
            </a:r>
            <a:r>
              <a:rPr lang="fr-FR" sz="1600" b="1" dirty="0" smtClean="0">
                <a:latin typeface="Courier New"/>
                <a:cs typeface="Courier New"/>
              </a:rPr>
              <a:t>=candidate:4782591 1 </a:t>
            </a:r>
            <a:r>
              <a:rPr lang="fr-FR" sz="1600" b="1" dirty="0" err="1" smtClean="0">
                <a:latin typeface="Courier New"/>
                <a:cs typeface="Courier New"/>
              </a:rPr>
              <a:t>udp</a:t>
            </a:r>
            <a:r>
              <a:rPr lang="fr-FR" sz="1600" b="1" dirty="0" smtClean="0">
                <a:latin typeface="Courier New"/>
                <a:cs typeface="Courier New"/>
              </a:rPr>
              <a:t> 1845501695 86.177.14.166 57599 </a:t>
            </a:r>
            <a:r>
              <a:rPr lang="fr-FR" sz="1600" b="1" dirty="0" err="1" smtClean="0">
                <a:latin typeface="Courier New"/>
                <a:cs typeface="Courier New"/>
              </a:rPr>
              <a:t>typ</a:t>
            </a:r>
            <a:r>
              <a:rPr lang="fr-FR" sz="1600" b="1" dirty="0" smtClean="0">
                <a:latin typeface="Courier New"/>
                <a:cs typeface="Courier New"/>
              </a:rPr>
              <a:t> </a:t>
            </a:r>
            <a:r>
              <a:rPr lang="fr-FR" sz="1600" b="1" dirty="0" err="1" smtClean="0">
                <a:latin typeface="Courier New"/>
                <a:cs typeface="Courier New"/>
              </a:rPr>
              <a:t>srflx</a:t>
            </a:r>
            <a:endParaRPr lang="fr-FR" sz="1600" b="1" dirty="0" smtClean="0">
              <a:latin typeface="Courier New"/>
              <a:cs typeface="Courier New"/>
            </a:endParaRPr>
          </a:p>
          <a:p>
            <a:r>
              <a:rPr lang="fr-FR" sz="1600" b="1" dirty="0" smtClean="0">
                <a:latin typeface="Courier New"/>
                <a:cs typeface="Courier New"/>
              </a:rPr>
              <a:t>a</a:t>
            </a:r>
            <a:r>
              <a:rPr lang="fr-FR" sz="1600" b="1" dirty="0" smtClean="0">
                <a:latin typeface="Courier New"/>
                <a:cs typeface="Courier New"/>
              </a:rPr>
              <a:t>=candidate:3973020 1 </a:t>
            </a:r>
            <a:r>
              <a:rPr lang="fr-FR" sz="1600" b="1" dirty="0" err="1" smtClean="0">
                <a:latin typeface="Courier New"/>
                <a:cs typeface="Courier New"/>
              </a:rPr>
              <a:t>udp</a:t>
            </a:r>
            <a:r>
              <a:rPr lang="fr-FR" sz="1600" b="1" dirty="0" smtClean="0">
                <a:latin typeface="Courier New"/>
                <a:cs typeface="Courier New"/>
              </a:rPr>
              <a:t> 16785151 192.158.30.23 50673 </a:t>
            </a:r>
            <a:r>
              <a:rPr lang="fr-FR" sz="1600" b="1" dirty="0" err="1" smtClean="0">
                <a:latin typeface="Courier New"/>
                <a:cs typeface="Courier New"/>
              </a:rPr>
              <a:t>typ</a:t>
            </a:r>
            <a:r>
              <a:rPr lang="fr-FR" sz="1600" b="1" dirty="0" smtClean="0">
                <a:latin typeface="Courier New"/>
                <a:cs typeface="Courier New"/>
              </a:rPr>
              <a:t> </a:t>
            </a:r>
            <a:r>
              <a:rPr lang="fr-FR" sz="1600" b="1" dirty="0" err="1" smtClean="0">
                <a:latin typeface="Courier New"/>
                <a:cs typeface="Courier New"/>
              </a:rPr>
              <a:t>relay</a:t>
            </a:r>
            <a:endParaRPr lang="fr-FR" sz="1600" b="1" dirty="0" smtClean="0">
              <a:latin typeface="Courier New"/>
              <a:cs typeface="Courier New"/>
            </a:endParaRPr>
          </a:p>
        </p:txBody>
      </p:sp>
      <p:cxnSp>
        <p:nvCxnSpPr>
          <p:cNvPr id="77" name="Connecteur droit avec flèche 76"/>
          <p:cNvCxnSpPr/>
          <p:nvPr/>
        </p:nvCxnSpPr>
        <p:spPr bwMode="auto">
          <a:xfrm rot="10800000" flipH="1">
            <a:off x="2168614" y="3656011"/>
            <a:ext cx="491798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47" name="Image 46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40" y="254290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221434" y="2527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Content Placeholder 2"/>
          <p:cNvSpPr txBox="1">
            <a:spLocks/>
          </p:cNvSpPr>
          <p:nvPr/>
        </p:nvSpPr>
        <p:spPr>
          <a:xfrm>
            <a:off x="7655524" y="786173"/>
            <a:ext cx="156467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/>
              <a:t>TURN Server</a:t>
            </a:r>
            <a:r>
              <a:rPr lang="en-US" sz="1400" dirty="0" smtClean="0"/>
              <a:t> </a:t>
            </a:r>
            <a:r>
              <a:rPr lang="en-US" sz="1400" dirty="0" smtClean="0"/>
              <a:t> </a:t>
            </a:r>
            <a:r>
              <a:rPr lang="en-US" sz="1400" dirty="0" smtClean="0"/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6741124" y="786173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" name="Grouper 42"/>
          <p:cNvGrpSpPr/>
          <p:nvPr/>
        </p:nvGrpSpPr>
        <p:grpSpPr>
          <a:xfrm>
            <a:off x="152400" y="252773"/>
            <a:ext cx="1401972" cy="990600"/>
            <a:chOff x="-299648" y="914400"/>
            <a:chExt cx="1401972" cy="990600"/>
          </a:xfrm>
        </p:grpSpPr>
        <p:pic>
          <p:nvPicPr>
            <p:cNvPr id="62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FR" sz="1400" dirty="0" smtClean="0"/>
                <a:t>TURN Server</a:t>
              </a:r>
              <a:r>
                <a:rPr lang="en-US" sz="1400" dirty="0" smtClean="0"/>
                <a:t> </a:t>
              </a:r>
              <a:r>
                <a:rPr lang="en-US" sz="1400" dirty="0" smtClean="0"/>
                <a:t>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5" name="Grouper 49"/>
          <p:cNvGrpSpPr/>
          <p:nvPr/>
        </p:nvGrpSpPr>
        <p:grpSpPr>
          <a:xfrm>
            <a:off x="1524000" y="253175"/>
            <a:ext cx="955076" cy="837798"/>
            <a:chOff x="955076" y="914802"/>
            <a:chExt cx="955076" cy="837798"/>
          </a:xfrm>
        </p:grpSpPr>
        <p:pic>
          <p:nvPicPr>
            <p:cNvPr id="66" name="Image 65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8" name="Rectangle 67"/>
          <p:cNvSpPr>
            <a:spLocks noChangeAspect="1"/>
          </p:cNvSpPr>
          <p:nvPr/>
        </p:nvSpPr>
        <p:spPr>
          <a:xfrm>
            <a:off x="2209800" y="159603"/>
            <a:ext cx="480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INCREMENTAL TRICKLING</a:t>
            </a:r>
            <a:endParaRPr lang="en-GB" sz="48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26</a:t>
            </a:fld>
            <a:r>
              <a:rPr lang="fr-FR" dirty="0" smtClean="0"/>
              <a:t>/16</a:t>
            </a:r>
            <a:endParaRPr lang="en-US" dirty="0"/>
          </a:p>
        </p:txBody>
      </p:sp>
      <p:grpSp>
        <p:nvGrpSpPr>
          <p:cNvPr id="4" name="Grouper 49"/>
          <p:cNvGrpSpPr/>
          <p:nvPr/>
        </p:nvGrpSpPr>
        <p:grpSpPr>
          <a:xfrm>
            <a:off x="685801" y="1319001"/>
            <a:ext cx="1666368" cy="612596"/>
            <a:chOff x="202124" y="3428423"/>
            <a:chExt cx="4751648" cy="612596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23"/>
              <a:ext cx="4751648" cy="476098"/>
              <a:chOff x="184996" y="3071810"/>
              <a:chExt cx="9372360" cy="311899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7" name="Grouper 60"/>
          <p:cNvGrpSpPr/>
          <p:nvPr/>
        </p:nvGrpSpPr>
        <p:grpSpPr>
          <a:xfrm>
            <a:off x="7026882" y="1741306"/>
            <a:ext cx="1659918" cy="941569"/>
            <a:chOff x="352267" y="3428423"/>
            <a:chExt cx="4707890" cy="941569"/>
          </a:xfrm>
        </p:grpSpPr>
        <p:grpSp>
          <p:nvGrpSpPr>
            <p:cNvPr id="8" name="Groupe 14"/>
            <p:cNvGrpSpPr/>
            <p:nvPr/>
          </p:nvGrpSpPr>
          <p:grpSpPr>
            <a:xfrm>
              <a:off x="352267" y="3428423"/>
              <a:ext cx="4707890" cy="578935"/>
              <a:chOff x="481142" y="3071810"/>
              <a:chExt cx="9286053" cy="379269"/>
            </a:xfrm>
          </p:grpSpPr>
          <p:cxnSp>
            <p:nvCxnSpPr>
              <p:cNvPr id="30" name="Connecteur droit avec flèche 29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1" name="ZoneTexte 30"/>
              <p:cNvSpPr txBox="1"/>
              <p:nvPr/>
            </p:nvSpPr>
            <p:spPr>
              <a:xfrm>
                <a:off x="481142" y="3239369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9" name="Connecteur droit avec flèche 28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9" name="Grouper 53"/>
          <p:cNvGrpSpPr/>
          <p:nvPr/>
        </p:nvGrpSpPr>
        <p:grpSpPr>
          <a:xfrm>
            <a:off x="1524001" y="1058502"/>
            <a:ext cx="6400800" cy="372701"/>
            <a:chOff x="3783253" y="2895600"/>
            <a:chExt cx="2077008" cy="372701"/>
          </a:xfrm>
        </p:grpSpPr>
        <p:sp>
          <p:nvSpPr>
            <p:cNvPr id="40" name="ZoneTexte 39"/>
            <p:cNvSpPr txBox="1"/>
            <p:nvPr/>
          </p:nvSpPr>
          <p:spPr>
            <a:xfrm>
              <a:off x="3783253" y="2895600"/>
              <a:ext cx="207700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INVITE (</a:t>
              </a:r>
              <a:r>
                <a:rPr lang="fr-FR" sz="1500" dirty="0" err="1" smtClean="0"/>
                <a:t>Offer</a:t>
              </a:r>
              <a:r>
                <a:rPr lang="fr-FR" sz="1500" dirty="0" smtClean="0"/>
                <a:t>)</a:t>
              </a:r>
              <a:endParaRPr lang="fr-FR" sz="1500" i="0" dirty="0"/>
            </a:p>
          </p:txBody>
        </p:sp>
        <p:cxnSp>
          <p:nvCxnSpPr>
            <p:cNvPr id="43" name="Connecteur droit avec flèche 42"/>
            <p:cNvCxnSpPr/>
            <p:nvPr/>
          </p:nvCxnSpPr>
          <p:spPr bwMode="auto">
            <a:xfrm rot="10800000">
              <a:off x="4043753" y="3266713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6" name="Grouper 60"/>
          <p:cNvGrpSpPr/>
          <p:nvPr/>
        </p:nvGrpSpPr>
        <p:grpSpPr>
          <a:xfrm>
            <a:off x="1855769" y="2564137"/>
            <a:ext cx="5564020" cy="323165"/>
            <a:chOff x="1855769" y="3810000"/>
            <a:chExt cx="5564020" cy="323165"/>
          </a:xfrm>
        </p:grpSpPr>
        <p:sp>
          <p:nvSpPr>
            <p:cNvPr id="50" name="ZoneTexte 49"/>
            <p:cNvSpPr txBox="1"/>
            <p:nvPr/>
          </p:nvSpPr>
          <p:spPr>
            <a:xfrm>
              <a:off x="1855769" y="3810000"/>
              <a:ext cx="55640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PRACK / INFO (more </a:t>
              </a:r>
              <a:r>
                <a:rPr lang="fr-FR" sz="1500" dirty="0" err="1" smtClean="0"/>
                <a:t>cands</a:t>
              </a:r>
              <a:r>
                <a:rPr lang="fr-FR" sz="1500" dirty="0" smtClean="0"/>
                <a:t> / </a:t>
              </a:r>
              <a:r>
                <a:rPr lang="fr-FR" sz="1500" dirty="0" err="1" smtClean="0"/>
                <a:t>end-of-candidates</a:t>
              </a:r>
              <a:r>
                <a:rPr lang="fr-FR" sz="1500" dirty="0" smtClean="0"/>
                <a:t>)</a:t>
              </a:r>
              <a:endParaRPr lang="fr-FR" sz="1500" i="0" dirty="0"/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flipH="1">
              <a:off x="2364586" y="4130741"/>
              <a:ext cx="4599883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52" name="Connecteur droit avec flèche 51"/>
          <p:cNvCxnSpPr/>
          <p:nvPr/>
        </p:nvCxnSpPr>
        <p:spPr bwMode="auto">
          <a:xfrm rot="10800000" flipH="1">
            <a:off x="2331774" y="1828980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331774" y="1515702"/>
            <a:ext cx="4726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180 (</a:t>
            </a:r>
            <a:r>
              <a:rPr lang="fr-FR" sz="1500" dirty="0" err="1" smtClean="0"/>
              <a:t>Answer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cxnSp>
        <p:nvCxnSpPr>
          <p:cNvPr id="54" name="Connecteur droit avec flèche 53"/>
          <p:cNvCxnSpPr/>
          <p:nvPr/>
        </p:nvCxnSpPr>
        <p:spPr bwMode="auto">
          <a:xfrm rot="10800000" flipH="1">
            <a:off x="2331774" y="2199913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5" name="ZoneTexte 54"/>
          <p:cNvSpPr txBox="1"/>
          <p:nvPr/>
        </p:nvSpPr>
        <p:spPr>
          <a:xfrm>
            <a:off x="2331774" y="1886635"/>
            <a:ext cx="4726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180 (</a:t>
            </a:r>
            <a:r>
              <a:rPr lang="fr-FR" sz="1500" dirty="0" err="1" smtClean="0"/>
              <a:t>Answer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sp>
        <p:nvSpPr>
          <p:cNvPr id="57" name="ZoneTexte 56"/>
          <p:cNvSpPr txBox="1"/>
          <p:nvPr/>
        </p:nvSpPr>
        <p:spPr>
          <a:xfrm>
            <a:off x="2331774" y="2125302"/>
            <a:ext cx="472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i="0" dirty="0"/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624099" y="3741196"/>
            <a:ext cx="499723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-364223" y="3741196"/>
            <a:ext cx="499723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/>
          <p:nvPr/>
        </p:nvCxnSpPr>
        <p:spPr bwMode="auto">
          <a:xfrm rot="5400000" flipH="1" flipV="1">
            <a:off x="4629453" y="3901389"/>
            <a:ext cx="499723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 rot="5400000" flipH="1" flipV="1">
            <a:off x="5919701" y="3901389"/>
            <a:ext cx="499723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Connecteur droit avec flèche 62"/>
          <p:cNvCxnSpPr/>
          <p:nvPr/>
        </p:nvCxnSpPr>
        <p:spPr bwMode="auto">
          <a:xfrm rot="10800000" flipH="1">
            <a:off x="2168614" y="3427411"/>
            <a:ext cx="491798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ZoneTexte 71"/>
          <p:cNvSpPr txBox="1"/>
          <p:nvPr/>
        </p:nvSpPr>
        <p:spPr>
          <a:xfrm>
            <a:off x="1827380" y="3029635"/>
            <a:ext cx="55640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INFO </a:t>
            </a:r>
            <a:r>
              <a:rPr lang="fr-FR" sz="1500" dirty="0" smtClean="0"/>
              <a:t>(more </a:t>
            </a:r>
            <a:r>
              <a:rPr lang="fr-FR" sz="1500" dirty="0" smtClean="0"/>
              <a:t>candidates)</a:t>
            </a:r>
            <a:endParaRPr lang="fr-FR" sz="1500" i="0" dirty="0"/>
          </a:p>
        </p:txBody>
      </p:sp>
      <p:cxnSp>
        <p:nvCxnSpPr>
          <p:cNvPr id="73" name="Connecteur droit avec flèche 72"/>
          <p:cNvCxnSpPr/>
          <p:nvPr/>
        </p:nvCxnSpPr>
        <p:spPr bwMode="auto">
          <a:xfrm rot="10800000" flipH="1">
            <a:off x="2168614" y="3656011"/>
            <a:ext cx="491798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4" name="Connecteur droit avec flèche 73"/>
          <p:cNvCxnSpPr/>
          <p:nvPr/>
        </p:nvCxnSpPr>
        <p:spPr bwMode="auto">
          <a:xfrm rot="10800000" flipH="1">
            <a:off x="2168614" y="3884611"/>
            <a:ext cx="491798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5" name="Rectangle 74"/>
          <p:cNvSpPr>
            <a:spLocks noChangeAspect="1"/>
          </p:cNvSpPr>
          <p:nvPr/>
        </p:nvSpPr>
        <p:spPr>
          <a:xfrm>
            <a:off x="533400" y="3581400"/>
            <a:ext cx="8077200" cy="32004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endParaRPr lang="en-GB" sz="125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4800" y="4321076"/>
            <a:ext cx="929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urier New"/>
                <a:cs typeface="Courier New"/>
              </a:rPr>
              <a:t>INFO </a:t>
            </a:r>
            <a:r>
              <a:rPr lang="en-GB" sz="1600" dirty="0" err="1" smtClean="0">
                <a:latin typeface="Courier New"/>
                <a:cs typeface="Courier New"/>
              </a:rPr>
              <a:t>sip:alice@</a:t>
            </a:r>
            <a:r>
              <a:rPr lang="en-GB" sz="1600" dirty="0" err="1" smtClean="0">
                <a:latin typeface="Courier New"/>
                <a:cs typeface="Courier New"/>
              </a:rPr>
              <a:t>example.com</a:t>
            </a:r>
            <a:r>
              <a:rPr lang="en-GB" sz="1600" dirty="0" smtClean="0">
                <a:latin typeface="Courier New"/>
                <a:cs typeface="Courier New"/>
              </a:rPr>
              <a:t> SIP/2.0</a:t>
            </a:r>
          </a:p>
          <a:p>
            <a:r>
              <a:rPr lang="en-GB" sz="1600" dirty="0" smtClean="0">
                <a:latin typeface="Courier New"/>
                <a:cs typeface="Courier New"/>
              </a:rPr>
              <a:t>...</a:t>
            </a:r>
            <a:endParaRPr lang="en-GB" sz="1600" dirty="0" smtClean="0">
              <a:latin typeface="Courier New"/>
              <a:cs typeface="Courier New"/>
            </a:endParaRPr>
          </a:p>
          <a:p>
            <a:r>
              <a:rPr lang="en-GB" sz="1600" dirty="0" smtClean="0">
                <a:latin typeface="Courier New"/>
                <a:cs typeface="Courier New"/>
              </a:rPr>
              <a:t>Content-Type</a:t>
            </a:r>
            <a:r>
              <a:rPr lang="en-GB" sz="1600" dirty="0" smtClean="0">
                <a:latin typeface="Courier New"/>
                <a:cs typeface="Courier New"/>
              </a:rPr>
              <a:t>: </a:t>
            </a:r>
            <a:r>
              <a:rPr lang="en-GB" sz="1600" b="1" dirty="0" smtClean="0">
                <a:latin typeface="Courier New"/>
                <a:cs typeface="Courier New"/>
              </a:rPr>
              <a:t>application/</a:t>
            </a:r>
            <a:r>
              <a:rPr lang="en-GB" sz="1600" b="1" dirty="0" err="1" smtClean="0">
                <a:latin typeface="Courier New"/>
                <a:cs typeface="Courier New"/>
              </a:rPr>
              <a:t>sdpfrag</a:t>
            </a:r>
            <a:endParaRPr lang="en-GB" sz="1600" b="1" dirty="0" smtClean="0">
              <a:latin typeface="Courier New"/>
              <a:cs typeface="Courier New"/>
            </a:endParaRPr>
          </a:p>
          <a:p>
            <a:endParaRPr lang="en-GB" sz="1600" dirty="0" smtClean="0">
              <a:latin typeface="Courier New"/>
              <a:cs typeface="Courier New"/>
            </a:endParaRPr>
          </a:p>
          <a:p>
            <a:r>
              <a:rPr lang="fr-FR" sz="1600" dirty="0" smtClean="0">
                <a:latin typeface="Courier New"/>
                <a:cs typeface="Courier New"/>
              </a:rPr>
              <a:t>a=candidate:2207823 1 </a:t>
            </a:r>
            <a:r>
              <a:rPr lang="fr-FR" sz="1600" dirty="0" err="1" smtClean="0">
                <a:latin typeface="Courier New"/>
                <a:cs typeface="Courier New"/>
              </a:rPr>
              <a:t>udp</a:t>
            </a:r>
            <a:r>
              <a:rPr lang="fr-FR" sz="1600" dirty="0" smtClean="0">
                <a:latin typeface="Courier New"/>
                <a:cs typeface="Courier New"/>
              </a:rPr>
              <a:t> 2113937151 192.168.1.148 57599 </a:t>
            </a:r>
            <a:r>
              <a:rPr lang="fr-FR" sz="1600" dirty="0" err="1" smtClean="0">
                <a:latin typeface="Courier New"/>
                <a:cs typeface="Courier New"/>
              </a:rPr>
              <a:t>typ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smtClean="0">
                <a:latin typeface="Courier New"/>
                <a:cs typeface="Courier New"/>
              </a:rPr>
              <a:t>host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a</a:t>
            </a:r>
            <a:r>
              <a:rPr lang="fr-FR" sz="1600" dirty="0" smtClean="0">
                <a:latin typeface="Courier New"/>
                <a:cs typeface="Courier New"/>
              </a:rPr>
              <a:t>=candidate:4782591 1 </a:t>
            </a:r>
            <a:r>
              <a:rPr lang="fr-FR" sz="1600" dirty="0" err="1" smtClean="0">
                <a:latin typeface="Courier New"/>
                <a:cs typeface="Courier New"/>
              </a:rPr>
              <a:t>udp</a:t>
            </a:r>
            <a:r>
              <a:rPr lang="fr-FR" sz="1600" dirty="0" smtClean="0">
                <a:latin typeface="Courier New"/>
                <a:cs typeface="Courier New"/>
              </a:rPr>
              <a:t> 1845501695 86.177.14.166 57599 </a:t>
            </a:r>
            <a:r>
              <a:rPr lang="fr-FR" sz="1600" dirty="0" err="1" smtClean="0">
                <a:latin typeface="Courier New"/>
                <a:cs typeface="Courier New"/>
              </a:rPr>
              <a:t>typ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srflx</a:t>
            </a:r>
            <a:endParaRPr lang="fr-FR" sz="1600" dirty="0" smtClean="0">
              <a:latin typeface="Courier New"/>
              <a:cs typeface="Courier New"/>
            </a:endParaRPr>
          </a:p>
          <a:p>
            <a:r>
              <a:rPr lang="fr-FR" sz="1600" dirty="0" smtClean="0">
                <a:latin typeface="Courier New"/>
                <a:cs typeface="Courier New"/>
              </a:rPr>
              <a:t>a</a:t>
            </a:r>
            <a:r>
              <a:rPr lang="fr-FR" sz="1600" dirty="0" smtClean="0">
                <a:latin typeface="Courier New"/>
                <a:cs typeface="Courier New"/>
              </a:rPr>
              <a:t>=candidate:3973020 1 </a:t>
            </a:r>
            <a:r>
              <a:rPr lang="fr-FR" sz="1600" dirty="0" err="1" smtClean="0">
                <a:latin typeface="Courier New"/>
                <a:cs typeface="Courier New"/>
              </a:rPr>
              <a:t>udp</a:t>
            </a:r>
            <a:r>
              <a:rPr lang="fr-FR" sz="1600" dirty="0" smtClean="0">
                <a:latin typeface="Courier New"/>
                <a:cs typeface="Courier New"/>
              </a:rPr>
              <a:t> 16785151 192.158.30.23 50673 </a:t>
            </a:r>
            <a:r>
              <a:rPr lang="fr-FR" sz="1600" dirty="0" err="1" smtClean="0">
                <a:latin typeface="Courier New"/>
                <a:cs typeface="Courier New"/>
              </a:rPr>
              <a:t>typ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relay</a:t>
            </a:r>
            <a:endParaRPr lang="fr-FR" sz="1600" dirty="0" smtClean="0">
              <a:latin typeface="Courier New"/>
              <a:cs typeface="Courier New"/>
            </a:endParaRPr>
          </a:p>
          <a:p>
            <a:r>
              <a:rPr lang="fr-FR" sz="1600" b="1" dirty="0" smtClean="0">
                <a:latin typeface="Courier New"/>
                <a:cs typeface="Courier New"/>
              </a:rPr>
              <a:t>a</a:t>
            </a:r>
            <a:r>
              <a:rPr lang="fr-FR" sz="1600" b="1" dirty="0" smtClean="0">
                <a:latin typeface="Courier New"/>
                <a:cs typeface="Courier New"/>
              </a:rPr>
              <a:t>=candidate:3973028 1 </a:t>
            </a:r>
            <a:r>
              <a:rPr lang="fr-FR" sz="1600" b="1" dirty="0" err="1" smtClean="0">
                <a:latin typeface="Courier New"/>
                <a:cs typeface="Courier New"/>
              </a:rPr>
              <a:t>udp</a:t>
            </a:r>
            <a:r>
              <a:rPr lang="fr-FR" sz="1600" b="1" dirty="0" smtClean="0">
                <a:latin typeface="Courier New"/>
                <a:cs typeface="Courier New"/>
              </a:rPr>
              <a:t> 33562367 192.158.30.23 61506 </a:t>
            </a:r>
            <a:r>
              <a:rPr lang="fr-FR" sz="1600" b="1" dirty="0" err="1" smtClean="0">
                <a:latin typeface="Courier New"/>
                <a:cs typeface="Courier New"/>
              </a:rPr>
              <a:t>typ</a:t>
            </a:r>
            <a:r>
              <a:rPr lang="fr-FR" sz="1600" b="1" dirty="0" smtClean="0">
                <a:latin typeface="Courier New"/>
                <a:cs typeface="Courier New"/>
              </a:rPr>
              <a:t> </a:t>
            </a:r>
            <a:r>
              <a:rPr lang="fr-FR" sz="1600" b="1" dirty="0" err="1" smtClean="0">
                <a:latin typeface="Courier New"/>
                <a:cs typeface="Courier New"/>
              </a:rPr>
              <a:t>relay</a:t>
            </a:r>
            <a:endParaRPr lang="en-GB" sz="1600" b="1" dirty="0" smtClean="0">
              <a:latin typeface="Courier New"/>
              <a:cs typeface="Courier New"/>
            </a:endParaRPr>
          </a:p>
          <a:p>
            <a:endParaRPr lang="en-GB" sz="1600" dirty="0" smtClean="0">
              <a:latin typeface="Courier New"/>
              <a:cs typeface="Courier New"/>
            </a:endParaRPr>
          </a:p>
        </p:txBody>
      </p:sp>
      <p:cxnSp>
        <p:nvCxnSpPr>
          <p:cNvPr id="77" name="Connecteur droit avec flèche 76"/>
          <p:cNvCxnSpPr/>
          <p:nvPr/>
        </p:nvCxnSpPr>
        <p:spPr bwMode="auto">
          <a:xfrm rot="10800000" flipH="1">
            <a:off x="2168614" y="3656011"/>
            <a:ext cx="491798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8" name="Connecteur droit avec flèche 77"/>
          <p:cNvCxnSpPr/>
          <p:nvPr/>
        </p:nvCxnSpPr>
        <p:spPr bwMode="auto">
          <a:xfrm rot="10800000" flipH="1">
            <a:off x="2168614" y="3884611"/>
            <a:ext cx="491798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47" name="Image 46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40" y="254290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221434" y="2527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Content Placeholder 2"/>
          <p:cNvSpPr txBox="1">
            <a:spLocks/>
          </p:cNvSpPr>
          <p:nvPr/>
        </p:nvSpPr>
        <p:spPr>
          <a:xfrm>
            <a:off x="7655524" y="786173"/>
            <a:ext cx="156467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/>
              <a:t>TURN Server</a:t>
            </a:r>
            <a:r>
              <a:rPr lang="en-US" sz="1400" dirty="0" smtClean="0"/>
              <a:t> </a:t>
            </a:r>
            <a:r>
              <a:rPr lang="en-US" sz="1400" dirty="0" smtClean="0"/>
              <a:t> </a:t>
            </a:r>
            <a:r>
              <a:rPr lang="en-US" sz="1400" dirty="0" smtClean="0"/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6741124" y="786173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" name="Grouper 42"/>
          <p:cNvGrpSpPr/>
          <p:nvPr/>
        </p:nvGrpSpPr>
        <p:grpSpPr>
          <a:xfrm>
            <a:off x="152400" y="252773"/>
            <a:ext cx="1401972" cy="990600"/>
            <a:chOff x="-299648" y="914400"/>
            <a:chExt cx="1401972" cy="990600"/>
          </a:xfrm>
        </p:grpSpPr>
        <p:pic>
          <p:nvPicPr>
            <p:cNvPr id="62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FR" sz="1400" dirty="0" smtClean="0"/>
                <a:t>TURN Server</a:t>
              </a:r>
              <a:r>
                <a:rPr lang="en-US" sz="1400" dirty="0" smtClean="0"/>
                <a:t> </a:t>
              </a:r>
              <a:r>
                <a:rPr lang="en-US" sz="1400" dirty="0" smtClean="0"/>
                <a:t>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5" name="Grouper 49"/>
          <p:cNvGrpSpPr/>
          <p:nvPr/>
        </p:nvGrpSpPr>
        <p:grpSpPr>
          <a:xfrm>
            <a:off x="1524000" y="253175"/>
            <a:ext cx="955076" cy="837798"/>
            <a:chOff x="955076" y="914802"/>
            <a:chExt cx="955076" cy="837798"/>
          </a:xfrm>
        </p:grpSpPr>
        <p:pic>
          <p:nvPicPr>
            <p:cNvPr id="66" name="Image 65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8" name="Rectangle 67"/>
          <p:cNvSpPr>
            <a:spLocks noChangeAspect="1"/>
          </p:cNvSpPr>
          <p:nvPr/>
        </p:nvSpPr>
        <p:spPr>
          <a:xfrm>
            <a:off x="2209800" y="159603"/>
            <a:ext cx="480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INCREMENTAL TRICKLING</a:t>
            </a:r>
            <a:endParaRPr lang="en-GB" sz="48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27</a:t>
            </a:fld>
            <a:r>
              <a:rPr lang="fr-FR" dirty="0" smtClean="0"/>
              <a:t>/16</a:t>
            </a:r>
            <a:endParaRPr lang="en-US" dirty="0"/>
          </a:p>
        </p:txBody>
      </p:sp>
      <p:grpSp>
        <p:nvGrpSpPr>
          <p:cNvPr id="2" name="Grouper 49"/>
          <p:cNvGrpSpPr/>
          <p:nvPr/>
        </p:nvGrpSpPr>
        <p:grpSpPr>
          <a:xfrm>
            <a:off x="685801" y="1319001"/>
            <a:ext cx="1666368" cy="612596"/>
            <a:chOff x="202124" y="3428423"/>
            <a:chExt cx="4751648" cy="612596"/>
          </a:xfrm>
        </p:grpSpPr>
        <p:grpSp>
          <p:nvGrpSpPr>
            <p:cNvPr id="3" name="Groupe 14"/>
            <p:cNvGrpSpPr/>
            <p:nvPr/>
          </p:nvGrpSpPr>
          <p:grpSpPr>
            <a:xfrm>
              <a:off x="202124" y="3428423"/>
              <a:ext cx="4751648" cy="476098"/>
              <a:chOff x="184996" y="3071810"/>
              <a:chExt cx="9372360" cy="311899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4" name="Grouper 60"/>
          <p:cNvGrpSpPr/>
          <p:nvPr/>
        </p:nvGrpSpPr>
        <p:grpSpPr>
          <a:xfrm>
            <a:off x="7026882" y="1741306"/>
            <a:ext cx="1659918" cy="941569"/>
            <a:chOff x="352267" y="3428423"/>
            <a:chExt cx="4707890" cy="941569"/>
          </a:xfrm>
        </p:grpSpPr>
        <p:grpSp>
          <p:nvGrpSpPr>
            <p:cNvPr id="5" name="Groupe 14"/>
            <p:cNvGrpSpPr/>
            <p:nvPr/>
          </p:nvGrpSpPr>
          <p:grpSpPr>
            <a:xfrm>
              <a:off x="352267" y="3428423"/>
              <a:ext cx="4707890" cy="578935"/>
              <a:chOff x="481142" y="3071810"/>
              <a:chExt cx="9286053" cy="379269"/>
            </a:xfrm>
          </p:grpSpPr>
          <p:cxnSp>
            <p:nvCxnSpPr>
              <p:cNvPr id="30" name="Connecteur droit avec flèche 29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1" name="ZoneTexte 30"/>
              <p:cNvSpPr txBox="1"/>
              <p:nvPr/>
            </p:nvSpPr>
            <p:spPr>
              <a:xfrm>
                <a:off x="481142" y="3239369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9" name="Connecteur droit avec flèche 28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7" name="Grouper 53"/>
          <p:cNvGrpSpPr/>
          <p:nvPr/>
        </p:nvGrpSpPr>
        <p:grpSpPr>
          <a:xfrm>
            <a:off x="1524001" y="1058502"/>
            <a:ext cx="6400800" cy="372701"/>
            <a:chOff x="3783253" y="2895600"/>
            <a:chExt cx="2077008" cy="372701"/>
          </a:xfrm>
        </p:grpSpPr>
        <p:sp>
          <p:nvSpPr>
            <p:cNvPr id="40" name="ZoneTexte 39"/>
            <p:cNvSpPr txBox="1"/>
            <p:nvPr/>
          </p:nvSpPr>
          <p:spPr>
            <a:xfrm>
              <a:off x="3783253" y="2895600"/>
              <a:ext cx="207700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INVITE (</a:t>
              </a:r>
              <a:r>
                <a:rPr lang="fr-FR" sz="1500" dirty="0" err="1" smtClean="0"/>
                <a:t>Offer</a:t>
              </a:r>
              <a:r>
                <a:rPr lang="fr-FR" sz="1500" dirty="0" smtClean="0"/>
                <a:t>)</a:t>
              </a:r>
              <a:endParaRPr lang="fr-FR" sz="1500" i="0" dirty="0"/>
            </a:p>
          </p:txBody>
        </p:sp>
        <p:cxnSp>
          <p:nvCxnSpPr>
            <p:cNvPr id="43" name="Connecteur droit avec flèche 42"/>
            <p:cNvCxnSpPr/>
            <p:nvPr/>
          </p:nvCxnSpPr>
          <p:spPr bwMode="auto">
            <a:xfrm rot="10800000">
              <a:off x="4043753" y="3266713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8" name="Grouper 60"/>
          <p:cNvGrpSpPr/>
          <p:nvPr/>
        </p:nvGrpSpPr>
        <p:grpSpPr>
          <a:xfrm>
            <a:off x="1855769" y="2564137"/>
            <a:ext cx="5564020" cy="323165"/>
            <a:chOff x="1855769" y="3810000"/>
            <a:chExt cx="5564020" cy="323165"/>
          </a:xfrm>
        </p:grpSpPr>
        <p:sp>
          <p:nvSpPr>
            <p:cNvPr id="50" name="ZoneTexte 49"/>
            <p:cNvSpPr txBox="1"/>
            <p:nvPr/>
          </p:nvSpPr>
          <p:spPr>
            <a:xfrm>
              <a:off x="1855769" y="3810000"/>
              <a:ext cx="55640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PRACK / INFO (more </a:t>
              </a:r>
              <a:r>
                <a:rPr lang="fr-FR" sz="1500" dirty="0" err="1" smtClean="0"/>
                <a:t>cands</a:t>
              </a:r>
              <a:r>
                <a:rPr lang="fr-FR" sz="1500" dirty="0" smtClean="0"/>
                <a:t> / </a:t>
              </a:r>
              <a:r>
                <a:rPr lang="fr-FR" sz="1500" dirty="0" err="1" smtClean="0"/>
                <a:t>end-of-candidates</a:t>
              </a:r>
              <a:r>
                <a:rPr lang="fr-FR" sz="1500" dirty="0" smtClean="0"/>
                <a:t>)</a:t>
              </a:r>
              <a:endParaRPr lang="fr-FR" sz="1500" i="0" dirty="0"/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flipH="1">
              <a:off x="2364586" y="4130741"/>
              <a:ext cx="4599883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52" name="Connecteur droit avec flèche 51"/>
          <p:cNvCxnSpPr/>
          <p:nvPr/>
        </p:nvCxnSpPr>
        <p:spPr bwMode="auto">
          <a:xfrm rot="10800000" flipH="1">
            <a:off x="2331774" y="1828980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331774" y="1515702"/>
            <a:ext cx="4726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180 (</a:t>
            </a:r>
            <a:r>
              <a:rPr lang="fr-FR" sz="1500" dirty="0" err="1" smtClean="0"/>
              <a:t>Answer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cxnSp>
        <p:nvCxnSpPr>
          <p:cNvPr id="54" name="Connecteur droit avec flèche 53"/>
          <p:cNvCxnSpPr/>
          <p:nvPr/>
        </p:nvCxnSpPr>
        <p:spPr bwMode="auto">
          <a:xfrm rot="10800000" flipH="1">
            <a:off x="2331774" y="2199913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5" name="ZoneTexte 54"/>
          <p:cNvSpPr txBox="1"/>
          <p:nvPr/>
        </p:nvSpPr>
        <p:spPr>
          <a:xfrm>
            <a:off x="2331774" y="1886635"/>
            <a:ext cx="4726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180 (</a:t>
            </a:r>
            <a:r>
              <a:rPr lang="fr-FR" sz="1500" dirty="0" err="1" smtClean="0"/>
              <a:t>Answer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sp>
        <p:nvSpPr>
          <p:cNvPr id="57" name="ZoneTexte 56"/>
          <p:cNvSpPr txBox="1"/>
          <p:nvPr/>
        </p:nvSpPr>
        <p:spPr>
          <a:xfrm>
            <a:off x="2331774" y="2125302"/>
            <a:ext cx="472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i="0" dirty="0"/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624099" y="3741196"/>
            <a:ext cx="499723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-364223" y="3741196"/>
            <a:ext cx="499723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/>
          <p:nvPr/>
        </p:nvCxnSpPr>
        <p:spPr bwMode="auto">
          <a:xfrm rot="5400000" flipH="1" flipV="1">
            <a:off x="4629453" y="3901389"/>
            <a:ext cx="499723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 rot="5400000" flipH="1" flipV="1">
            <a:off x="5919701" y="3901389"/>
            <a:ext cx="499723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Connecteur droit avec flèche 62"/>
          <p:cNvCxnSpPr/>
          <p:nvPr/>
        </p:nvCxnSpPr>
        <p:spPr bwMode="auto">
          <a:xfrm rot="10800000" flipH="1">
            <a:off x="2168614" y="3427411"/>
            <a:ext cx="491798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ZoneTexte 71"/>
          <p:cNvSpPr txBox="1"/>
          <p:nvPr/>
        </p:nvSpPr>
        <p:spPr>
          <a:xfrm>
            <a:off x="1827380" y="3029635"/>
            <a:ext cx="55640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INFO </a:t>
            </a:r>
            <a:r>
              <a:rPr lang="fr-FR" sz="1500" dirty="0" smtClean="0"/>
              <a:t>(more </a:t>
            </a:r>
            <a:r>
              <a:rPr lang="fr-FR" sz="1500" dirty="0" smtClean="0"/>
              <a:t>candidates)</a:t>
            </a:r>
            <a:endParaRPr lang="fr-FR" sz="1500" i="0" dirty="0"/>
          </a:p>
        </p:txBody>
      </p:sp>
      <p:cxnSp>
        <p:nvCxnSpPr>
          <p:cNvPr id="73" name="Connecteur droit avec flèche 72"/>
          <p:cNvCxnSpPr/>
          <p:nvPr/>
        </p:nvCxnSpPr>
        <p:spPr bwMode="auto">
          <a:xfrm rot="10800000" flipH="1">
            <a:off x="2168614" y="3656011"/>
            <a:ext cx="491798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4" name="Connecteur droit avec flèche 73"/>
          <p:cNvCxnSpPr/>
          <p:nvPr/>
        </p:nvCxnSpPr>
        <p:spPr bwMode="auto">
          <a:xfrm rot="10800000" flipH="1">
            <a:off x="2168614" y="3884611"/>
            <a:ext cx="491798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5" name="Rectangle 74"/>
          <p:cNvSpPr>
            <a:spLocks noChangeAspect="1"/>
          </p:cNvSpPr>
          <p:nvPr/>
        </p:nvSpPr>
        <p:spPr>
          <a:xfrm>
            <a:off x="533400" y="3581400"/>
            <a:ext cx="8077200" cy="32004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endParaRPr lang="en-GB" sz="125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4800" y="4813518"/>
            <a:ext cx="9296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600" dirty="0" smtClean="0">
              <a:latin typeface="Courier New"/>
              <a:cs typeface="Courier New"/>
            </a:endParaRPr>
          </a:p>
          <a:p>
            <a:endParaRPr lang="en-GB" sz="1600" dirty="0" smtClean="0">
              <a:latin typeface="Courier New"/>
              <a:cs typeface="Courier New"/>
            </a:endParaRPr>
          </a:p>
          <a:p>
            <a:r>
              <a:rPr lang="fr-FR" sz="1600" dirty="0" smtClean="0">
                <a:latin typeface="Courier New"/>
                <a:cs typeface="Courier New"/>
              </a:rPr>
              <a:t>a=candidate:2207823 1 </a:t>
            </a:r>
            <a:r>
              <a:rPr lang="fr-FR" sz="1600" dirty="0" err="1" smtClean="0">
                <a:latin typeface="Courier New"/>
                <a:cs typeface="Courier New"/>
              </a:rPr>
              <a:t>udp</a:t>
            </a:r>
            <a:r>
              <a:rPr lang="fr-FR" sz="1600" dirty="0" smtClean="0">
                <a:latin typeface="Courier New"/>
                <a:cs typeface="Courier New"/>
              </a:rPr>
              <a:t> 2113937151 192.168.1.148 57599 </a:t>
            </a:r>
            <a:r>
              <a:rPr lang="fr-FR" sz="1600" dirty="0" err="1" smtClean="0">
                <a:latin typeface="Courier New"/>
                <a:cs typeface="Courier New"/>
              </a:rPr>
              <a:t>typ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smtClean="0">
                <a:latin typeface="Courier New"/>
                <a:cs typeface="Courier New"/>
              </a:rPr>
              <a:t>host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a</a:t>
            </a:r>
            <a:r>
              <a:rPr lang="fr-FR" sz="1600" dirty="0" smtClean="0">
                <a:latin typeface="Courier New"/>
                <a:cs typeface="Courier New"/>
              </a:rPr>
              <a:t>=candidate:4782591 1 </a:t>
            </a:r>
            <a:r>
              <a:rPr lang="fr-FR" sz="1600" dirty="0" err="1" smtClean="0">
                <a:latin typeface="Courier New"/>
                <a:cs typeface="Courier New"/>
              </a:rPr>
              <a:t>udp</a:t>
            </a:r>
            <a:r>
              <a:rPr lang="fr-FR" sz="1600" dirty="0" smtClean="0">
                <a:latin typeface="Courier New"/>
                <a:cs typeface="Courier New"/>
              </a:rPr>
              <a:t> 1845501695 86.177.14.166 57599 </a:t>
            </a:r>
            <a:r>
              <a:rPr lang="fr-FR" sz="1600" dirty="0" err="1" smtClean="0">
                <a:latin typeface="Courier New"/>
                <a:cs typeface="Courier New"/>
              </a:rPr>
              <a:t>typ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srflx</a:t>
            </a:r>
            <a:endParaRPr lang="fr-FR" sz="1600" dirty="0" smtClean="0">
              <a:latin typeface="Courier New"/>
              <a:cs typeface="Courier New"/>
            </a:endParaRPr>
          </a:p>
          <a:p>
            <a:r>
              <a:rPr lang="fr-FR" sz="1600" dirty="0" smtClean="0">
                <a:latin typeface="Courier New"/>
                <a:cs typeface="Courier New"/>
              </a:rPr>
              <a:t>a</a:t>
            </a:r>
            <a:r>
              <a:rPr lang="fr-FR" sz="1600" dirty="0" smtClean="0">
                <a:latin typeface="Courier New"/>
                <a:cs typeface="Courier New"/>
              </a:rPr>
              <a:t>=candidate:3973020 1 </a:t>
            </a:r>
            <a:r>
              <a:rPr lang="fr-FR" sz="1600" dirty="0" err="1" smtClean="0">
                <a:latin typeface="Courier New"/>
                <a:cs typeface="Courier New"/>
              </a:rPr>
              <a:t>udp</a:t>
            </a:r>
            <a:r>
              <a:rPr lang="fr-FR" sz="1600" dirty="0" smtClean="0">
                <a:latin typeface="Courier New"/>
                <a:cs typeface="Courier New"/>
              </a:rPr>
              <a:t> 16785151 192.158.30.23 50673 </a:t>
            </a:r>
            <a:r>
              <a:rPr lang="fr-FR" sz="1600" dirty="0" err="1" smtClean="0">
                <a:latin typeface="Courier New"/>
                <a:cs typeface="Courier New"/>
              </a:rPr>
              <a:t>typ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relay</a:t>
            </a:r>
            <a:endParaRPr lang="fr-FR" sz="1600" dirty="0" smtClean="0">
              <a:latin typeface="Courier New"/>
              <a:cs typeface="Courier New"/>
            </a:endParaRPr>
          </a:p>
          <a:p>
            <a:r>
              <a:rPr lang="fr-FR" sz="1600" b="1" dirty="0" smtClean="0">
                <a:latin typeface="Courier New"/>
                <a:cs typeface="Courier New"/>
              </a:rPr>
              <a:t>a</a:t>
            </a:r>
            <a:r>
              <a:rPr lang="fr-FR" sz="1600" b="1" dirty="0" smtClean="0">
                <a:latin typeface="Courier New"/>
                <a:cs typeface="Courier New"/>
              </a:rPr>
              <a:t>=candidate:3973028 1 </a:t>
            </a:r>
            <a:r>
              <a:rPr lang="fr-FR" sz="1600" b="1" dirty="0" err="1" smtClean="0">
                <a:latin typeface="Courier New"/>
                <a:cs typeface="Courier New"/>
              </a:rPr>
              <a:t>udp</a:t>
            </a:r>
            <a:r>
              <a:rPr lang="fr-FR" sz="1600" b="1" dirty="0" smtClean="0">
                <a:latin typeface="Courier New"/>
                <a:cs typeface="Courier New"/>
              </a:rPr>
              <a:t> 33562367 192.158.30.23 61506 </a:t>
            </a:r>
            <a:r>
              <a:rPr lang="fr-FR" sz="1600" b="1" dirty="0" err="1" smtClean="0">
                <a:latin typeface="Courier New"/>
                <a:cs typeface="Courier New"/>
              </a:rPr>
              <a:t>typ</a:t>
            </a:r>
            <a:r>
              <a:rPr lang="fr-FR" sz="1600" b="1" dirty="0" smtClean="0">
                <a:latin typeface="Courier New"/>
                <a:cs typeface="Courier New"/>
              </a:rPr>
              <a:t> </a:t>
            </a:r>
            <a:r>
              <a:rPr lang="fr-FR" sz="1600" b="1" dirty="0" err="1" smtClean="0">
                <a:latin typeface="Courier New"/>
                <a:cs typeface="Courier New"/>
              </a:rPr>
              <a:t>relay</a:t>
            </a:r>
            <a:endParaRPr lang="en-GB" sz="1600" b="1" dirty="0" smtClean="0">
              <a:latin typeface="Courier New"/>
              <a:cs typeface="Courier New"/>
            </a:endParaRPr>
          </a:p>
          <a:p>
            <a:endParaRPr lang="en-GB" sz="1600" dirty="0" smtClean="0">
              <a:latin typeface="Courier New"/>
              <a:cs typeface="Courier New"/>
            </a:endParaRPr>
          </a:p>
        </p:txBody>
      </p:sp>
      <p:cxnSp>
        <p:nvCxnSpPr>
          <p:cNvPr id="77" name="Connecteur droit avec flèche 76"/>
          <p:cNvCxnSpPr/>
          <p:nvPr/>
        </p:nvCxnSpPr>
        <p:spPr bwMode="auto">
          <a:xfrm rot="10800000" flipH="1">
            <a:off x="2168614" y="3656011"/>
            <a:ext cx="491798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8" name="Connecteur droit avec flèche 77"/>
          <p:cNvCxnSpPr/>
          <p:nvPr/>
        </p:nvCxnSpPr>
        <p:spPr bwMode="auto">
          <a:xfrm rot="10800000" flipH="1">
            <a:off x="2168614" y="3884611"/>
            <a:ext cx="491798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47" name="Image 46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40" y="254290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221434" y="2527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Content Placeholder 2"/>
          <p:cNvSpPr txBox="1">
            <a:spLocks/>
          </p:cNvSpPr>
          <p:nvPr/>
        </p:nvSpPr>
        <p:spPr>
          <a:xfrm>
            <a:off x="7655524" y="786173"/>
            <a:ext cx="156467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/>
              <a:t>TURN Server</a:t>
            </a:r>
            <a:r>
              <a:rPr lang="en-US" sz="1400" dirty="0" smtClean="0"/>
              <a:t> </a:t>
            </a:r>
            <a:r>
              <a:rPr lang="en-US" sz="1400" dirty="0" smtClean="0"/>
              <a:t> </a:t>
            </a:r>
            <a:r>
              <a:rPr lang="en-US" sz="1400" dirty="0" smtClean="0"/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6741124" y="786173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er 42"/>
          <p:cNvGrpSpPr/>
          <p:nvPr/>
        </p:nvGrpSpPr>
        <p:grpSpPr>
          <a:xfrm>
            <a:off x="152400" y="252773"/>
            <a:ext cx="1401972" cy="990600"/>
            <a:chOff x="-299648" y="914400"/>
            <a:chExt cx="1401972" cy="990600"/>
          </a:xfrm>
        </p:grpSpPr>
        <p:pic>
          <p:nvPicPr>
            <p:cNvPr id="62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FR" sz="1400" dirty="0" smtClean="0"/>
                <a:t>TURN Server</a:t>
              </a:r>
              <a:r>
                <a:rPr lang="en-US" sz="1400" dirty="0" smtClean="0"/>
                <a:t> </a:t>
              </a:r>
              <a:r>
                <a:rPr lang="en-US" sz="1400" dirty="0" smtClean="0"/>
                <a:t>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" name="Grouper 49"/>
          <p:cNvGrpSpPr/>
          <p:nvPr/>
        </p:nvGrpSpPr>
        <p:grpSpPr>
          <a:xfrm>
            <a:off x="1524000" y="253175"/>
            <a:ext cx="955076" cy="837798"/>
            <a:chOff x="955076" y="914802"/>
            <a:chExt cx="955076" cy="837798"/>
          </a:xfrm>
        </p:grpSpPr>
        <p:pic>
          <p:nvPicPr>
            <p:cNvPr id="66" name="Image 65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8" name="Rectangle 67"/>
          <p:cNvSpPr>
            <a:spLocks noChangeAspect="1"/>
          </p:cNvSpPr>
          <p:nvPr/>
        </p:nvSpPr>
        <p:spPr>
          <a:xfrm>
            <a:off x="2209800" y="159603"/>
            <a:ext cx="480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INCREMENTAL TRICKLING</a:t>
            </a:r>
            <a:endParaRPr lang="en-GB" sz="48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84" name="Rectangle 83"/>
          <p:cNvSpPr>
            <a:spLocks noChangeAspect="1"/>
          </p:cNvSpPr>
          <p:nvPr/>
        </p:nvSpPr>
        <p:spPr>
          <a:xfrm>
            <a:off x="-76200" y="4442936"/>
            <a:ext cx="891540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900" b="1" dirty="0" smtClean="0">
                <a:solidFill>
                  <a:srgbClr val="DD6C9B"/>
                </a:solidFill>
                <a:latin typeface="Yanone Kaffeesatz Light"/>
                <a:cs typeface="Yanone Kaffeesatz Light"/>
              </a:rPr>
              <a:t>NOW WE DON’T HAVE TO CARE ABOUT MISORDERED </a:t>
            </a:r>
            <a:r>
              <a:rPr lang="en-GB" sz="3900" b="1" dirty="0" err="1" smtClean="0">
                <a:solidFill>
                  <a:srgbClr val="DD6C9B"/>
                </a:solidFill>
                <a:latin typeface="Yanone Kaffeesatz Light"/>
                <a:cs typeface="Yanone Kaffeesatz Light"/>
              </a:rPr>
              <a:t>INFOs</a:t>
            </a:r>
            <a:endParaRPr lang="en-GB" sz="3900" b="1" dirty="0" smtClean="0">
              <a:solidFill>
                <a:srgbClr val="DD6C9B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28</a:t>
            </a:fld>
            <a:r>
              <a:rPr lang="fr-FR" dirty="0" smtClean="0"/>
              <a:t>/16</a:t>
            </a:r>
            <a:endParaRPr lang="en-US" dirty="0"/>
          </a:p>
        </p:txBody>
      </p:sp>
      <p:grpSp>
        <p:nvGrpSpPr>
          <p:cNvPr id="4" name="Grouper 49"/>
          <p:cNvGrpSpPr/>
          <p:nvPr/>
        </p:nvGrpSpPr>
        <p:grpSpPr>
          <a:xfrm>
            <a:off x="685801" y="1319001"/>
            <a:ext cx="1666368" cy="612596"/>
            <a:chOff x="202124" y="3428423"/>
            <a:chExt cx="4751648" cy="612596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23"/>
              <a:ext cx="4751648" cy="476098"/>
              <a:chOff x="184996" y="3071810"/>
              <a:chExt cx="9372360" cy="311899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7" name="Grouper 60"/>
          <p:cNvGrpSpPr/>
          <p:nvPr/>
        </p:nvGrpSpPr>
        <p:grpSpPr>
          <a:xfrm>
            <a:off x="7026882" y="1741306"/>
            <a:ext cx="1659918" cy="941569"/>
            <a:chOff x="352267" y="3428423"/>
            <a:chExt cx="4707890" cy="941569"/>
          </a:xfrm>
        </p:grpSpPr>
        <p:grpSp>
          <p:nvGrpSpPr>
            <p:cNvPr id="8" name="Groupe 14"/>
            <p:cNvGrpSpPr/>
            <p:nvPr/>
          </p:nvGrpSpPr>
          <p:grpSpPr>
            <a:xfrm>
              <a:off x="352267" y="3428423"/>
              <a:ext cx="4707890" cy="578935"/>
              <a:chOff x="481142" y="3071810"/>
              <a:chExt cx="9286053" cy="379269"/>
            </a:xfrm>
          </p:grpSpPr>
          <p:cxnSp>
            <p:nvCxnSpPr>
              <p:cNvPr id="30" name="Connecteur droit avec flèche 29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1" name="ZoneTexte 30"/>
              <p:cNvSpPr txBox="1"/>
              <p:nvPr/>
            </p:nvSpPr>
            <p:spPr>
              <a:xfrm>
                <a:off x="481142" y="3239369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9" name="Connecteur droit avec flèche 28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9" name="Grouper 53"/>
          <p:cNvGrpSpPr/>
          <p:nvPr/>
        </p:nvGrpSpPr>
        <p:grpSpPr>
          <a:xfrm>
            <a:off x="1094392" y="5010835"/>
            <a:ext cx="7211408" cy="323165"/>
            <a:chOff x="3714225" y="3276600"/>
            <a:chExt cx="2182601" cy="323165"/>
          </a:xfrm>
        </p:grpSpPr>
        <p:cxnSp>
          <p:nvCxnSpPr>
            <p:cNvPr id="34" name="Connecteur droit avec flèche 33"/>
            <p:cNvCxnSpPr/>
            <p:nvPr/>
          </p:nvCxnSpPr>
          <p:spPr bwMode="auto">
            <a:xfrm rot="10800000" flipH="1">
              <a:off x="4043753" y="3589878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5" name="ZoneTexte 34"/>
            <p:cNvSpPr txBox="1"/>
            <p:nvPr/>
          </p:nvSpPr>
          <p:spPr>
            <a:xfrm>
              <a:off x="3714225" y="3276600"/>
              <a:ext cx="21826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5245 SIP </a:t>
              </a:r>
              <a:r>
                <a:rPr lang="fr-FR" sz="1500" dirty="0" err="1" smtClean="0"/>
                <a:t>re-INVITE</a:t>
              </a:r>
              <a:r>
                <a:rPr lang="fr-FR" sz="1500" dirty="0" smtClean="0"/>
                <a:t> / 200 </a:t>
              </a:r>
              <a:r>
                <a:rPr lang="fr-FR" sz="1500" dirty="0" smtClean="0"/>
                <a:t>OK / ACK</a:t>
              </a:r>
              <a:endParaRPr lang="fr-FR" sz="1500" i="0" dirty="0"/>
            </a:p>
          </p:txBody>
        </p:sp>
      </p:grpSp>
      <p:sp>
        <p:nvSpPr>
          <p:cNvPr id="48" name="ZoneTexte 47"/>
          <p:cNvSpPr txBox="1"/>
          <p:nvPr/>
        </p:nvSpPr>
        <p:spPr>
          <a:xfrm>
            <a:off x="2268234" y="4267200"/>
            <a:ext cx="48183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200 OK (</a:t>
            </a:r>
            <a:r>
              <a:rPr lang="fr-FR" sz="1500" dirty="0" err="1" smtClean="0"/>
              <a:t>Answer</a:t>
            </a:r>
            <a:r>
              <a:rPr lang="fr-FR" sz="1500" dirty="0" smtClean="0"/>
              <a:t> </a:t>
            </a:r>
            <a:r>
              <a:rPr lang="fr-FR" sz="1500" dirty="0" err="1" smtClean="0"/>
              <a:t>from</a:t>
            </a:r>
            <a:r>
              <a:rPr lang="fr-FR" sz="1500" dirty="0" smtClean="0"/>
              <a:t> 180</a:t>
            </a:r>
            <a:r>
              <a:rPr lang="fr-FR" sz="1500" dirty="0" smtClean="0"/>
              <a:t>) / ACK</a:t>
            </a:r>
            <a:endParaRPr lang="fr-FR" sz="1500" i="0" dirty="0"/>
          </a:p>
        </p:txBody>
      </p:sp>
      <p:sp>
        <p:nvSpPr>
          <p:cNvPr id="49" name="Double flèche horizontale 48"/>
          <p:cNvSpPr/>
          <p:nvPr/>
        </p:nvSpPr>
        <p:spPr>
          <a:xfrm>
            <a:off x="2239402" y="5562600"/>
            <a:ext cx="4770998" cy="609600"/>
          </a:xfrm>
          <a:prstGeom prst="leftRightArrow">
            <a:avLst>
              <a:gd name="adj1" fmla="val 68141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latin typeface="Yanone Kaffeesatz Regular"/>
                <a:cs typeface="Yanone Kaffeesatz Regular"/>
              </a:rPr>
              <a:t>media</a:t>
            </a:r>
            <a:endParaRPr lang="en-GB" sz="2800" dirty="0">
              <a:latin typeface="Yanone Kaffeesatz Regular"/>
              <a:cs typeface="Yanone Kaffeesatz Regular"/>
            </a:endParaRPr>
          </a:p>
        </p:txBody>
      </p:sp>
      <p:grpSp>
        <p:nvGrpSpPr>
          <p:cNvPr id="16" name="Grouper 53"/>
          <p:cNvGrpSpPr/>
          <p:nvPr/>
        </p:nvGrpSpPr>
        <p:grpSpPr>
          <a:xfrm>
            <a:off x="1524001" y="1058502"/>
            <a:ext cx="6400800" cy="372701"/>
            <a:chOff x="3783253" y="2895600"/>
            <a:chExt cx="2077008" cy="372701"/>
          </a:xfrm>
        </p:grpSpPr>
        <p:sp>
          <p:nvSpPr>
            <p:cNvPr id="40" name="ZoneTexte 39"/>
            <p:cNvSpPr txBox="1"/>
            <p:nvPr/>
          </p:nvSpPr>
          <p:spPr>
            <a:xfrm>
              <a:off x="3783253" y="2895600"/>
              <a:ext cx="207700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INVITE (</a:t>
              </a:r>
              <a:r>
                <a:rPr lang="fr-FR" sz="1500" dirty="0" err="1" smtClean="0"/>
                <a:t>Offer</a:t>
              </a:r>
              <a:r>
                <a:rPr lang="fr-FR" sz="1500" dirty="0" smtClean="0"/>
                <a:t>)</a:t>
              </a:r>
              <a:endParaRPr lang="fr-FR" sz="1500" i="0" dirty="0"/>
            </a:p>
          </p:txBody>
        </p:sp>
        <p:cxnSp>
          <p:nvCxnSpPr>
            <p:cNvPr id="43" name="Connecteur droit avec flèche 42"/>
            <p:cNvCxnSpPr/>
            <p:nvPr/>
          </p:nvCxnSpPr>
          <p:spPr bwMode="auto">
            <a:xfrm rot="10800000">
              <a:off x="4043753" y="3266713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9" name="Grouper 60"/>
          <p:cNvGrpSpPr/>
          <p:nvPr/>
        </p:nvGrpSpPr>
        <p:grpSpPr>
          <a:xfrm>
            <a:off x="1855769" y="2564137"/>
            <a:ext cx="5564020" cy="323165"/>
            <a:chOff x="1855769" y="3810000"/>
            <a:chExt cx="5564020" cy="323165"/>
          </a:xfrm>
        </p:grpSpPr>
        <p:sp>
          <p:nvSpPr>
            <p:cNvPr id="50" name="ZoneTexte 49"/>
            <p:cNvSpPr txBox="1"/>
            <p:nvPr/>
          </p:nvSpPr>
          <p:spPr>
            <a:xfrm>
              <a:off x="1855769" y="3810000"/>
              <a:ext cx="55640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PRACK / INFO (more </a:t>
              </a:r>
              <a:r>
                <a:rPr lang="fr-FR" sz="1500" dirty="0" err="1" smtClean="0"/>
                <a:t>cands</a:t>
              </a:r>
              <a:r>
                <a:rPr lang="fr-FR" sz="1500" dirty="0" smtClean="0"/>
                <a:t> / </a:t>
              </a:r>
              <a:r>
                <a:rPr lang="fr-FR" sz="1500" dirty="0" err="1" smtClean="0"/>
                <a:t>end-of-candidates</a:t>
              </a:r>
              <a:r>
                <a:rPr lang="fr-FR" sz="1500" dirty="0" smtClean="0"/>
                <a:t>)</a:t>
              </a:r>
              <a:endParaRPr lang="fr-FR" sz="1500" i="0" dirty="0"/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flipH="1">
              <a:off x="2364586" y="4130741"/>
              <a:ext cx="4599883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52" name="Connecteur droit avec flèche 51"/>
          <p:cNvCxnSpPr/>
          <p:nvPr/>
        </p:nvCxnSpPr>
        <p:spPr bwMode="auto">
          <a:xfrm rot="10800000" flipH="1">
            <a:off x="2331774" y="1828980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331774" y="1515702"/>
            <a:ext cx="4726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180 (</a:t>
            </a:r>
            <a:r>
              <a:rPr lang="fr-FR" sz="1500" dirty="0" err="1" smtClean="0"/>
              <a:t>Answer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cxnSp>
        <p:nvCxnSpPr>
          <p:cNvPr id="54" name="Connecteur droit avec flèche 53"/>
          <p:cNvCxnSpPr/>
          <p:nvPr/>
        </p:nvCxnSpPr>
        <p:spPr bwMode="auto">
          <a:xfrm rot="10800000" flipH="1">
            <a:off x="2331774" y="2199913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5" name="ZoneTexte 54"/>
          <p:cNvSpPr txBox="1"/>
          <p:nvPr/>
        </p:nvSpPr>
        <p:spPr>
          <a:xfrm>
            <a:off x="2331774" y="1886635"/>
            <a:ext cx="4726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180 (</a:t>
            </a:r>
            <a:r>
              <a:rPr lang="fr-FR" sz="1500" dirty="0" err="1" smtClean="0"/>
              <a:t>Answer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sp>
        <p:nvSpPr>
          <p:cNvPr id="57" name="ZoneTexte 56"/>
          <p:cNvSpPr txBox="1"/>
          <p:nvPr/>
        </p:nvSpPr>
        <p:spPr>
          <a:xfrm>
            <a:off x="2331774" y="2125302"/>
            <a:ext cx="472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i="0" dirty="0"/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624099" y="3741196"/>
            <a:ext cx="499723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-364223" y="3741196"/>
            <a:ext cx="499723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/>
          <p:nvPr/>
        </p:nvCxnSpPr>
        <p:spPr bwMode="auto">
          <a:xfrm rot="5400000" flipH="1" flipV="1">
            <a:off x="4629453" y="3901389"/>
            <a:ext cx="499723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 rot="5400000" flipH="1" flipV="1">
            <a:off x="5919701" y="3901389"/>
            <a:ext cx="499723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2667000" y="-101263"/>
            <a:ext cx="3886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ALL OF IT</a:t>
            </a:r>
            <a:endParaRPr lang="en-GB" sz="60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62" name="Connecteur droit avec flèche 61"/>
          <p:cNvCxnSpPr/>
          <p:nvPr/>
        </p:nvCxnSpPr>
        <p:spPr bwMode="auto">
          <a:xfrm rot="10800000" flipH="1">
            <a:off x="2168614" y="4648200"/>
            <a:ext cx="491798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3" name="Connecteur droit avec flèche 62"/>
          <p:cNvCxnSpPr/>
          <p:nvPr/>
        </p:nvCxnSpPr>
        <p:spPr bwMode="auto">
          <a:xfrm rot="10800000" flipH="1">
            <a:off x="2168614" y="3351211"/>
            <a:ext cx="491798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4" name="Connecteur droit avec flèche 63"/>
          <p:cNvCxnSpPr/>
          <p:nvPr/>
        </p:nvCxnSpPr>
        <p:spPr bwMode="auto">
          <a:xfrm rot="10800000" flipH="1">
            <a:off x="2168614" y="3578222"/>
            <a:ext cx="491798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5" name="Connecteur droit avec flèche 64"/>
          <p:cNvCxnSpPr/>
          <p:nvPr/>
        </p:nvCxnSpPr>
        <p:spPr bwMode="auto">
          <a:xfrm rot="10800000" flipH="1">
            <a:off x="2168614" y="3810000"/>
            <a:ext cx="491798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6" name="Connecteur droit avec flèche 65"/>
          <p:cNvCxnSpPr/>
          <p:nvPr/>
        </p:nvCxnSpPr>
        <p:spPr bwMode="auto">
          <a:xfrm rot="10800000" flipH="1">
            <a:off x="2168614" y="4037011"/>
            <a:ext cx="491798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6" name="ZoneTexte 45"/>
          <p:cNvSpPr txBox="1"/>
          <p:nvPr/>
        </p:nvSpPr>
        <p:spPr>
          <a:xfrm>
            <a:off x="3076212" y="3429000"/>
            <a:ext cx="31213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more </a:t>
            </a:r>
            <a:r>
              <a:rPr lang="fr-FR" sz="24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candidates  </a:t>
            </a:r>
            <a:r>
              <a:rPr lang="fr-FR" sz="24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&amp; </a:t>
            </a:r>
            <a:r>
              <a:rPr lang="fr-FR" sz="24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conn</a:t>
            </a:r>
            <a:r>
              <a:rPr lang="fr-FR" sz="24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24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checks</a:t>
            </a:r>
            <a:endParaRPr lang="fr-FR" sz="2400" b="1" i="0" dirty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pic>
        <p:nvPicPr>
          <p:cNvPr id="58" name="Image 57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40" y="254290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221434" y="2527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Content Placeholder 2"/>
          <p:cNvSpPr txBox="1">
            <a:spLocks/>
          </p:cNvSpPr>
          <p:nvPr/>
        </p:nvSpPr>
        <p:spPr>
          <a:xfrm>
            <a:off x="7655524" y="786173"/>
            <a:ext cx="156467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/>
              <a:t>TURN Server</a:t>
            </a:r>
            <a:r>
              <a:rPr lang="en-US" sz="1400" dirty="0" smtClean="0"/>
              <a:t> </a:t>
            </a:r>
            <a:r>
              <a:rPr lang="en-US" sz="1400" dirty="0" smtClean="0"/>
              <a:t> </a:t>
            </a:r>
            <a:r>
              <a:rPr lang="en-US" sz="1400" dirty="0" smtClean="0"/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6741124" y="786173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9" name="Grouper 42"/>
          <p:cNvGrpSpPr/>
          <p:nvPr/>
        </p:nvGrpSpPr>
        <p:grpSpPr>
          <a:xfrm>
            <a:off x="152400" y="252773"/>
            <a:ext cx="1401972" cy="990600"/>
            <a:chOff x="-299648" y="914400"/>
            <a:chExt cx="1401972" cy="990600"/>
          </a:xfrm>
        </p:grpSpPr>
        <p:pic>
          <p:nvPicPr>
            <p:cNvPr id="70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1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FR" sz="1400" dirty="0" smtClean="0"/>
                <a:t>TURN Server</a:t>
              </a:r>
              <a:r>
                <a:rPr lang="en-US" sz="1400" dirty="0" smtClean="0"/>
                <a:t> </a:t>
              </a:r>
              <a:r>
                <a:rPr lang="en-US" sz="1400" dirty="0" smtClean="0"/>
                <a:t>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2" name="Grouper 49"/>
          <p:cNvGrpSpPr/>
          <p:nvPr/>
        </p:nvGrpSpPr>
        <p:grpSpPr>
          <a:xfrm>
            <a:off x="1524000" y="253175"/>
            <a:ext cx="955076" cy="837798"/>
            <a:chOff x="955076" y="914802"/>
            <a:chExt cx="955076" cy="837798"/>
          </a:xfrm>
        </p:grpSpPr>
        <p:pic>
          <p:nvPicPr>
            <p:cNvPr id="73" name="Image 72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4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Yanone Kaffeesatz Light"/>
                <a:cs typeface="Yanone Kaffeesatz Light"/>
              </a:rPr>
              <a:t>a</a:t>
            </a:r>
            <a:r>
              <a:rPr lang="en-GB" dirty="0" err="1" smtClean="0">
                <a:latin typeface="Yanone Kaffeesatz Light"/>
                <a:cs typeface="Yanone Kaffeesatz Light"/>
              </a:rPr>
              <a:t>pplication/sdpfrag</a:t>
            </a:r>
            <a:endParaRPr lang="en-GB" sz="6600" dirty="0"/>
          </a:p>
        </p:txBody>
      </p:sp>
      <p:sp>
        <p:nvSpPr>
          <p:cNvPr id="7" name="Rectangle 6"/>
          <p:cNvSpPr/>
          <p:nvPr/>
        </p:nvSpPr>
        <p:spPr>
          <a:xfrm>
            <a:off x="457200" y="1716881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/>
                <a:cs typeface="Courier New"/>
              </a:rPr>
              <a:t>INFO </a:t>
            </a:r>
            <a:r>
              <a:rPr lang="en-GB" dirty="0" err="1" smtClean="0">
                <a:latin typeface="Courier New"/>
                <a:cs typeface="Courier New"/>
              </a:rPr>
              <a:t>sip:alice@example.com</a:t>
            </a:r>
            <a:r>
              <a:rPr lang="en-GB" dirty="0" smtClean="0">
                <a:latin typeface="Courier New"/>
                <a:cs typeface="Courier New"/>
              </a:rPr>
              <a:t> SIP/2.0</a:t>
            </a:r>
          </a:p>
          <a:p>
            <a:r>
              <a:rPr lang="en-GB" dirty="0" smtClean="0">
                <a:latin typeface="Courier New"/>
                <a:cs typeface="Courier New"/>
              </a:rPr>
              <a:t>...</a:t>
            </a:r>
          </a:p>
          <a:p>
            <a:r>
              <a:rPr lang="en-GB" dirty="0" smtClean="0">
                <a:latin typeface="Courier New"/>
                <a:cs typeface="Courier New"/>
              </a:rPr>
              <a:t>Info-Package: trickle-ice</a:t>
            </a:r>
          </a:p>
          <a:p>
            <a:r>
              <a:rPr lang="en-GB" dirty="0" smtClean="0">
                <a:latin typeface="Courier New"/>
                <a:cs typeface="Courier New"/>
              </a:rPr>
              <a:t>Content</a:t>
            </a:r>
            <a:r>
              <a:rPr lang="en-GB" dirty="0" smtClean="0">
                <a:latin typeface="Courier New"/>
                <a:cs typeface="Courier New"/>
              </a:rPr>
              <a:t>-Type</a:t>
            </a:r>
            <a:r>
              <a:rPr lang="en-GB" dirty="0" smtClean="0">
                <a:latin typeface="Courier New"/>
                <a:cs typeface="Courier New"/>
              </a:rPr>
              <a:t>: </a:t>
            </a:r>
            <a:r>
              <a:rPr lang="en-GB" b="1" dirty="0" smtClean="0">
                <a:latin typeface="Courier New"/>
                <a:cs typeface="Courier New"/>
              </a:rPr>
              <a:t>application/</a:t>
            </a:r>
            <a:r>
              <a:rPr lang="en-GB" b="1" dirty="0" err="1" smtClean="0">
                <a:latin typeface="Courier New"/>
                <a:cs typeface="Courier New"/>
              </a:rPr>
              <a:t>sdpfrag</a:t>
            </a:r>
            <a:endParaRPr lang="en-GB" b="1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Content-Disposition: Info-Package</a:t>
            </a:r>
          </a:p>
          <a:p>
            <a:r>
              <a:rPr lang="en-GB" dirty="0" smtClean="0">
                <a:latin typeface="Courier New"/>
                <a:cs typeface="Courier New"/>
              </a:rPr>
              <a:t>Content</a:t>
            </a:r>
            <a:r>
              <a:rPr lang="en-GB" dirty="0" smtClean="0">
                <a:latin typeface="Courier New"/>
                <a:cs typeface="Courier New"/>
              </a:rPr>
              <a:t>-Length</a:t>
            </a:r>
            <a:r>
              <a:rPr lang="en-GB" dirty="0" smtClean="0">
                <a:latin typeface="Courier New"/>
                <a:cs typeface="Courier New"/>
              </a:rPr>
              <a:t>: ...</a:t>
            </a:r>
          </a:p>
          <a:p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a=mid:1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a=candidate:1 1 UDP 1658497328 192.168.100.33 5000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host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a=candidate:2 1 UDP 1658497328 96.1.2.3 5000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srflx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a=mid:2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a=candidate:2 1 UDP 1658497328 96.1.2.3 5002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srflx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a=end-of-candidates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29</a:t>
            </a:fld>
            <a:r>
              <a:rPr lang="fr-FR" dirty="0" smtClean="0"/>
              <a:t>/16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971799" y="2895600"/>
            <a:ext cx="7696200" cy="1143000"/>
          </a:xfrm>
        </p:spPr>
        <p:txBody>
          <a:bodyPr>
            <a:noAutofit/>
          </a:bodyPr>
          <a:lstStyle/>
          <a:p>
            <a:r>
              <a:rPr lang="en-US" sz="15000" b="1" dirty="0" smtClean="0">
                <a:solidFill>
                  <a:srgbClr val="54BBF3"/>
                </a:solidFill>
                <a:latin typeface="Yanone Kaffeesatz Light"/>
                <a:cs typeface="Yanone Kaffeesatz Light"/>
              </a:rPr>
              <a:t>TRICKLE ICE</a:t>
            </a:r>
            <a:endParaRPr lang="en-GB" sz="15000" b="1" dirty="0">
              <a:latin typeface="Yanone Kaffeesatz Light"/>
              <a:cs typeface="Yanone Kaffeesatz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693931"/>
            <a:ext cx="8229600" cy="762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z="475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</a:t>
            </a:r>
            <a:r>
              <a:rPr lang="fr-FR" sz="475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Ivov, Eric </a:t>
            </a:r>
            <a:r>
              <a:rPr lang="fr-FR" sz="475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Rescorla</a:t>
            </a:r>
            <a:r>
              <a:rPr lang="fr-FR" sz="475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Justin </a:t>
            </a:r>
            <a:r>
              <a:rPr lang="fr-FR" sz="475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Uberti</a:t>
            </a:r>
            <a:endParaRPr lang="fr-FR" sz="4750" b="1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4171"/>
            <a:ext cx="81534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700" dirty="0" smtClean="0">
                <a:solidFill>
                  <a:srgbClr val="FF6666"/>
                </a:solidFill>
                <a:latin typeface="Yanone Kaffeesatz Light"/>
                <a:cs typeface="Yanone Kaffeesatz Light"/>
              </a:rPr>
              <a:t>draft</a:t>
            </a:r>
            <a:r>
              <a:rPr lang="fr-FR" sz="5700" dirty="0" smtClean="0">
                <a:solidFill>
                  <a:srgbClr val="FF6666"/>
                </a:solidFill>
                <a:latin typeface="Yanone Kaffeesatz Light"/>
                <a:cs typeface="Yanone Kaffeesatz Light"/>
              </a:rPr>
              <a:t>-ietf-mmusic-trickle-</a:t>
            </a:r>
            <a:r>
              <a:rPr lang="fr-FR" sz="5700" dirty="0" smtClean="0">
                <a:solidFill>
                  <a:srgbClr val="FF6666"/>
                </a:solidFill>
                <a:latin typeface="Yanone Kaffeesatz Light"/>
                <a:cs typeface="Yanone Kaffeesatz Light"/>
              </a:rPr>
              <a:t>ice</a:t>
            </a:r>
            <a:endParaRPr lang="en-GB" sz="5700" b="1" dirty="0" smtClean="0">
              <a:solidFill>
                <a:srgbClr val="FF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95400" y="2878667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Emil Ivov, Enrico Marocco,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 </a:t>
            </a:r>
            <a:r>
              <a:rPr kumimoji="0" lang="fr-FR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Christer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 </a:t>
            </a:r>
            <a:r>
              <a:rPr kumimoji="0" lang="fr-FR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Holmberg</a:t>
            </a:r>
            <a:endParaRPr kumimoji="0" lang="fr-FR" sz="4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Yanone Kaffeesatz Light"/>
              <a:ea typeface="+mn-ea"/>
              <a:cs typeface="Yanone Kaffeesatz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54667" y="2269067"/>
            <a:ext cx="8153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950" dirty="0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draft-ivov-mmusic-trickle-ice-sip</a:t>
            </a:r>
            <a:endParaRPr lang="en-GB" sz="495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4" name="Grouper 12"/>
          <p:cNvGrpSpPr/>
          <p:nvPr/>
        </p:nvGrpSpPr>
        <p:grpSpPr>
          <a:xfrm>
            <a:off x="2133600" y="1507067"/>
            <a:ext cx="6553200" cy="609600"/>
            <a:chOff x="1905000" y="2057400"/>
            <a:chExt cx="7010400" cy="609600"/>
          </a:xfrm>
        </p:grpSpPr>
        <p:sp>
          <p:nvSpPr>
            <p:cNvPr id="10" name="Rectangle 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4BBCEE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smtClean="0">
                  <a:latin typeface="Yanone Kaffeesatz Bold"/>
                  <a:cs typeface="Yanone Kaffeesatz Bold"/>
                </a:rPr>
                <a:t>90%</a:t>
              </a:r>
              <a:endParaRPr lang="en-GB" sz="28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48600" y="2057400"/>
              <a:ext cx="10668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grpSp>
        <p:nvGrpSpPr>
          <p:cNvPr id="5" name="Grouper 13"/>
          <p:cNvGrpSpPr/>
          <p:nvPr/>
        </p:nvGrpSpPr>
        <p:grpSpPr>
          <a:xfrm>
            <a:off x="2133600" y="3640667"/>
            <a:ext cx="6553200" cy="609600"/>
            <a:chOff x="1905000" y="2057400"/>
            <a:chExt cx="7010400" cy="609600"/>
          </a:xfrm>
        </p:grpSpPr>
        <p:sp>
          <p:nvSpPr>
            <p:cNvPr id="15" name="Rectangle 14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D79EC2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smtClean="0">
                  <a:latin typeface="Yanone Kaffeesatz Bold"/>
                  <a:cs typeface="Yanone Kaffeesatz Bold"/>
                </a:rPr>
                <a:t>60%</a:t>
              </a:r>
              <a:endParaRPr lang="en-GB" sz="28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67400" y="2057400"/>
              <a:ext cx="30480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651933" y="1363133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Emil Ivov, Adam </a:t>
            </a:r>
            <a:r>
              <a:rPr kumimoji="0" lang="fr-FR" sz="475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Roach</a:t>
            </a: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, </a:t>
            </a:r>
            <a:r>
              <a:rPr kumimoji="0" lang="fr-FR" sz="475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Anyone</a:t>
            </a: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 </a:t>
            </a:r>
            <a:r>
              <a:rPr kumimoji="0" lang="fr-FR" sz="475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Else</a:t>
            </a: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5800" y="762000"/>
            <a:ext cx="8153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draft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-ivov-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disspatch-sdpfrag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-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03</a:t>
            </a:r>
            <a:endParaRPr lang="en-GB" sz="4950" b="1" dirty="0" smtClean="0">
              <a:solidFill>
                <a:srgbClr val="FF945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3" name="Grouper 18"/>
          <p:cNvGrpSpPr/>
          <p:nvPr/>
        </p:nvGrpSpPr>
        <p:grpSpPr>
          <a:xfrm>
            <a:off x="1524000" y="2133600"/>
            <a:ext cx="6553200" cy="609600"/>
            <a:chOff x="1905000" y="2057400"/>
            <a:chExt cx="70104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noFill/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smtClean="0">
                  <a:solidFill>
                    <a:srgbClr val="7F7F7F"/>
                  </a:solidFill>
                  <a:latin typeface="Yanone Kaffeesatz Bold"/>
                  <a:cs typeface="Yanone Kaffeesatz Bold"/>
                </a:rPr>
                <a:t>30%</a:t>
              </a:r>
              <a:endParaRPr lang="en-GB" sz="2800" b="1" dirty="0">
                <a:solidFill>
                  <a:srgbClr val="7F7F7F"/>
                </a:solidFill>
                <a:latin typeface="Yanone Kaffeesatz Bold"/>
                <a:cs typeface="Yanone Kaffeesatz Bold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057400"/>
              <a:ext cx="2438400" cy="609600"/>
            </a:xfrm>
            <a:prstGeom prst="rect">
              <a:avLst/>
            </a:prstGeom>
            <a:solidFill>
              <a:srgbClr val="FF94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0" y="2856637"/>
            <a:ext cx="81534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000" b="1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Content-Type</a:t>
            </a:r>
            <a:r>
              <a:rPr lang="fr-FR" sz="5000" b="1" dirty="0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: application/</a:t>
            </a:r>
            <a:r>
              <a:rPr lang="fr-FR" sz="5000" b="1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sdpfrag</a:t>
            </a:r>
            <a:endParaRPr lang="en-GB" sz="50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51933" y="1363133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Emil Ivov, Adam </a:t>
            </a:r>
            <a:r>
              <a:rPr kumimoji="0" lang="fr-FR" sz="475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Roach</a:t>
            </a: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, </a:t>
            </a:r>
            <a:r>
              <a:rPr kumimoji="0" lang="fr-FR" sz="475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Anyone</a:t>
            </a: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 </a:t>
            </a:r>
            <a:r>
              <a:rPr kumimoji="0" lang="fr-FR" sz="475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Else</a:t>
            </a: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5800" y="762000"/>
            <a:ext cx="8153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draft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-ivov-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disspatch-sdpfrag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-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03</a:t>
            </a:r>
            <a:endParaRPr lang="en-GB" sz="4950" b="1" dirty="0" smtClean="0">
              <a:solidFill>
                <a:srgbClr val="FF945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2" name="Grouper 18"/>
          <p:cNvGrpSpPr/>
          <p:nvPr/>
        </p:nvGrpSpPr>
        <p:grpSpPr>
          <a:xfrm>
            <a:off x="1524000" y="2133600"/>
            <a:ext cx="6553200" cy="609600"/>
            <a:chOff x="1905000" y="2057400"/>
            <a:chExt cx="70104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noFill/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smtClean="0">
                  <a:solidFill>
                    <a:srgbClr val="7F7F7F"/>
                  </a:solidFill>
                  <a:latin typeface="Yanone Kaffeesatz Bold"/>
                  <a:cs typeface="Yanone Kaffeesatz Bold"/>
                </a:rPr>
                <a:t>30%</a:t>
              </a:r>
              <a:endParaRPr lang="en-GB" sz="2800" b="1" dirty="0">
                <a:solidFill>
                  <a:srgbClr val="7F7F7F"/>
                </a:solidFill>
                <a:latin typeface="Yanone Kaffeesatz Bold"/>
                <a:cs typeface="Yanone Kaffeesatz Bold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057400"/>
              <a:ext cx="2438400" cy="609600"/>
            </a:xfrm>
            <a:prstGeom prst="rect">
              <a:avLst/>
            </a:prstGeom>
            <a:solidFill>
              <a:srgbClr val="FF94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524000" y="3732073"/>
            <a:ext cx="67818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/>
                <a:cs typeface="Courier New"/>
              </a:rPr>
              <a:t>a</a:t>
            </a:r>
            <a:r>
              <a:rPr lang="en-GB" dirty="0" smtClean="0">
                <a:latin typeface="Courier New"/>
                <a:cs typeface="Courier New"/>
              </a:rPr>
              <a:t>=mid:1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a=candidate:1 1 UDP </a:t>
            </a:r>
            <a:r>
              <a:rPr lang="en-GB" dirty="0" smtClean="0">
                <a:latin typeface="Courier New"/>
                <a:cs typeface="Courier New"/>
              </a:rPr>
              <a:t>165 1.18.10.33 </a:t>
            </a:r>
            <a:r>
              <a:rPr lang="en-GB" dirty="0" smtClean="0">
                <a:latin typeface="Courier New"/>
                <a:cs typeface="Courier New"/>
              </a:rPr>
              <a:t>5000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host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a=candidate:2 1 UDP </a:t>
            </a:r>
            <a:r>
              <a:rPr lang="en-GB" dirty="0" smtClean="0">
                <a:latin typeface="Courier New"/>
                <a:cs typeface="Courier New"/>
              </a:rPr>
              <a:t>168 91.21.2.3 </a:t>
            </a:r>
            <a:r>
              <a:rPr lang="en-GB" dirty="0" smtClean="0">
                <a:latin typeface="Courier New"/>
                <a:cs typeface="Courier New"/>
              </a:rPr>
              <a:t>5000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srflx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a=mid:2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a=candidate:2 1 UDP </a:t>
            </a:r>
            <a:r>
              <a:rPr lang="en-GB" dirty="0" smtClean="0">
                <a:latin typeface="Courier New"/>
                <a:cs typeface="Courier New"/>
              </a:rPr>
              <a:t>164 96.11.2.3 </a:t>
            </a:r>
            <a:r>
              <a:rPr lang="en-GB" dirty="0" smtClean="0">
                <a:latin typeface="Courier New"/>
                <a:cs typeface="Courier New"/>
              </a:rPr>
              <a:t>5002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srflx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a=end-of-candidates</a:t>
            </a:r>
            <a:endParaRPr lang="en-GB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0" y="2856637"/>
            <a:ext cx="81534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000" b="1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Content-Type</a:t>
            </a:r>
            <a:r>
              <a:rPr lang="fr-FR" sz="5000" b="1" dirty="0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: application/</a:t>
            </a:r>
            <a:r>
              <a:rPr lang="fr-FR" sz="5000" b="1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sdpfrag</a:t>
            </a:r>
            <a:endParaRPr lang="en-GB" sz="50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51933" y="1363133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Emil Ivov, Adam </a:t>
            </a:r>
            <a:r>
              <a:rPr kumimoji="0" lang="fr-FR" sz="475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Roach</a:t>
            </a: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, </a:t>
            </a:r>
            <a:r>
              <a:rPr kumimoji="0" lang="fr-FR" sz="475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Anyone</a:t>
            </a: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 </a:t>
            </a:r>
            <a:r>
              <a:rPr kumimoji="0" lang="fr-FR" sz="475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Else</a:t>
            </a: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5800" y="762000"/>
            <a:ext cx="8153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draft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-ivov-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disspatch-sdpfrag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-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03</a:t>
            </a:r>
            <a:endParaRPr lang="en-GB" sz="4950" b="1" dirty="0" smtClean="0">
              <a:solidFill>
                <a:srgbClr val="FF945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2" name="Grouper 18"/>
          <p:cNvGrpSpPr/>
          <p:nvPr/>
        </p:nvGrpSpPr>
        <p:grpSpPr>
          <a:xfrm>
            <a:off x="1524000" y="2133600"/>
            <a:ext cx="6553200" cy="609600"/>
            <a:chOff x="1905000" y="2057400"/>
            <a:chExt cx="70104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noFill/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smtClean="0">
                  <a:solidFill>
                    <a:srgbClr val="7F7F7F"/>
                  </a:solidFill>
                  <a:latin typeface="Yanone Kaffeesatz Bold"/>
                  <a:cs typeface="Yanone Kaffeesatz Bold"/>
                </a:rPr>
                <a:t>30%</a:t>
              </a:r>
              <a:endParaRPr lang="en-GB" sz="2800" b="1" dirty="0">
                <a:solidFill>
                  <a:srgbClr val="7F7F7F"/>
                </a:solidFill>
                <a:latin typeface="Yanone Kaffeesatz Bold"/>
                <a:cs typeface="Yanone Kaffeesatz Bold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057400"/>
              <a:ext cx="2438400" cy="609600"/>
            </a:xfrm>
            <a:prstGeom prst="rect">
              <a:avLst/>
            </a:prstGeom>
            <a:solidFill>
              <a:srgbClr val="FF94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524000" y="3581400"/>
            <a:ext cx="8153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42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means</a:t>
            </a:r>
            <a:r>
              <a:rPr lang="fr-FR" sz="42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: </a:t>
            </a:r>
            <a:r>
              <a:rPr lang="fr-FR" sz="42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any</a:t>
            </a:r>
            <a:r>
              <a:rPr lang="fr-FR" sz="42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2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syntactically</a:t>
            </a:r>
            <a:r>
              <a:rPr lang="fr-FR" sz="42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2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valid</a:t>
            </a:r>
            <a:r>
              <a:rPr lang="fr-FR" sz="42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line of SDP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4000" y="4139624"/>
            <a:ext cx="6776214" cy="607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33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any </a:t>
            </a:r>
            <a:r>
              <a:rPr lang="en-GB" sz="33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combination</a:t>
            </a:r>
            <a:r>
              <a:rPr lang="en-GB" sz="33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of such </a:t>
            </a:r>
            <a:r>
              <a:rPr lang="en-GB" sz="33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lines in no particular </a:t>
            </a:r>
            <a:r>
              <a:rPr lang="en-GB" sz="33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order</a:t>
            </a:r>
            <a:endParaRPr lang="en-GB" sz="335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0" y="2856637"/>
            <a:ext cx="81534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000" b="1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Content-Type</a:t>
            </a:r>
            <a:r>
              <a:rPr lang="fr-FR" sz="5000" b="1" dirty="0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: application/</a:t>
            </a:r>
            <a:r>
              <a:rPr lang="fr-FR" sz="5000" b="1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sdpfrag</a:t>
            </a:r>
            <a:endParaRPr lang="en-GB" sz="50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51933" y="1363133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Emil Ivov, Adam </a:t>
            </a:r>
            <a:r>
              <a:rPr kumimoji="0" lang="fr-FR" sz="475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Roach</a:t>
            </a: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, </a:t>
            </a:r>
            <a:r>
              <a:rPr kumimoji="0" lang="fr-FR" sz="475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Anyone</a:t>
            </a: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 </a:t>
            </a:r>
            <a:r>
              <a:rPr kumimoji="0" lang="fr-FR" sz="475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Else</a:t>
            </a: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5800" y="762000"/>
            <a:ext cx="8153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draft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-ivov-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disspatch-sdpfrag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-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03</a:t>
            </a:r>
            <a:endParaRPr lang="en-GB" sz="4950" b="1" dirty="0" smtClean="0">
              <a:solidFill>
                <a:srgbClr val="FF945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2" name="Grouper 18"/>
          <p:cNvGrpSpPr/>
          <p:nvPr/>
        </p:nvGrpSpPr>
        <p:grpSpPr>
          <a:xfrm>
            <a:off x="1524000" y="2133600"/>
            <a:ext cx="6553200" cy="609600"/>
            <a:chOff x="1905000" y="2057400"/>
            <a:chExt cx="70104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noFill/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smtClean="0">
                  <a:solidFill>
                    <a:srgbClr val="7F7F7F"/>
                  </a:solidFill>
                  <a:latin typeface="Yanone Kaffeesatz Bold"/>
                  <a:cs typeface="Yanone Kaffeesatz Bold"/>
                </a:rPr>
                <a:t>30%</a:t>
              </a:r>
              <a:endParaRPr lang="en-GB" sz="2800" b="1" dirty="0">
                <a:solidFill>
                  <a:srgbClr val="7F7F7F"/>
                </a:solidFill>
                <a:latin typeface="Yanone Kaffeesatz Bold"/>
                <a:cs typeface="Yanone Kaffeesatz Bold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057400"/>
              <a:ext cx="2438400" cy="609600"/>
            </a:xfrm>
            <a:prstGeom prst="rect">
              <a:avLst/>
            </a:prstGeom>
            <a:solidFill>
              <a:srgbClr val="FF94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524000" y="3581400"/>
            <a:ext cx="8153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42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means</a:t>
            </a:r>
            <a:r>
              <a:rPr lang="fr-FR" sz="42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: </a:t>
            </a:r>
            <a:r>
              <a:rPr lang="fr-FR" sz="42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any</a:t>
            </a:r>
            <a:r>
              <a:rPr lang="fr-FR" sz="42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2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syntactically</a:t>
            </a:r>
            <a:r>
              <a:rPr lang="fr-FR" sz="42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2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valid</a:t>
            </a:r>
            <a:r>
              <a:rPr lang="fr-FR" sz="42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line of SDP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0" y="4883498"/>
            <a:ext cx="2362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no semantics;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4000" y="4139624"/>
            <a:ext cx="6776214" cy="607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33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any </a:t>
            </a:r>
            <a:r>
              <a:rPr lang="en-GB" sz="33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combination</a:t>
            </a:r>
            <a:r>
              <a:rPr lang="en-GB" sz="33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of such </a:t>
            </a:r>
            <a:r>
              <a:rPr lang="en-GB" sz="33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lines in no particular </a:t>
            </a:r>
            <a:r>
              <a:rPr lang="en-GB" sz="33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order</a:t>
            </a:r>
            <a:endParaRPr lang="en-GB" sz="335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52800" y="4876800"/>
            <a:ext cx="6934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similar to: message/</a:t>
            </a:r>
            <a:r>
              <a:rPr lang="en-GB" sz="3200" b="1" dirty="0" err="1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sipfrag</a:t>
            </a:r>
            <a:r>
              <a:rPr lang="en-GB" sz="32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 (RFC3420)</a:t>
            </a:r>
            <a:endParaRPr lang="fr-FR" sz="32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  <a:p>
            <a:pPr algn="just"/>
            <a:endParaRPr lang="en-GB" sz="32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971799" y="2895600"/>
            <a:ext cx="7696200" cy="1143000"/>
          </a:xfrm>
        </p:spPr>
        <p:txBody>
          <a:bodyPr>
            <a:noAutofit/>
          </a:bodyPr>
          <a:lstStyle/>
          <a:p>
            <a:r>
              <a:rPr lang="en-US" sz="15000" b="1" dirty="0" smtClean="0">
                <a:solidFill>
                  <a:srgbClr val="54BBF3"/>
                </a:solidFill>
                <a:latin typeface="Yanone Kaffeesatz Light"/>
                <a:cs typeface="Yanone Kaffeesatz Light"/>
              </a:rPr>
              <a:t>TRICKLE ICE</a:t>
            </a:r>
            <a:endParaRPr lang="en-GB" sz="15000" b="1" dirty="0">
              <a:latin typeface="Yanone Kaffeesatz Light"/>
              <a:cs typeface="Yanone Kaffeesatz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693931"/>
            <a:ext cx="8229600" cy="762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z="475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</a:t>
            </a:r>
            <a:r>
              <a:rPr lang="fr-FR" sz="475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Ivov, Eric </a:t>
            </a:r>
            <a:r>
              <a:rPr lang="fr-FR" sz="475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Rescorla</a:t>
            </a:r>
            <a:r>
              <a:rPr lang="fr-FR" sz="475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Justin </a:t>
            </a:r>
            <a:r>
              <a:rPr lang="fr-FR" sz="475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Uberti</a:t>
            </a:r>
            <a:endParaRPr lang="fr-FR" sz="4750" b="1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4171"/>
            <a:ext cx="81534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700" dirty="0" smtClean="0">
                <a:solidFill>
                  <a:srgbClr val="FF6666"/>
                </a:solidFill>
                <a:latin typeface="Yanone Kaffeesatz Light"/>
                <a:cs typeface="Yanone Kaffeesatz Light"/>
              </a:rPr>
              <a:t>draft</a:t>
            </a:r>
            <a:r>
              <a:rPr lang="fr-FR" sz="5700" dirty="0" smtClean="0">
                <a:solidFill>
                  <a:srgbClr val="FF6666"/>
                </a:solidFill>
                <a:latin typeface="Yanone Kaffeesatz Light"/>
                <a:cs typeface="Yanone Kaffeesatz Light"/>
              </a:rPr>
              <a:t>-ietf-mmusic-trickle-</a:t>
            </a:r>
            <a:r>
              <a:rPr lang="fr-FR" sz="5700" dirty="0" smtClean="0">
                <a:solidFill>
                  <a:srgbClr val="FF6666"/>
                </a:solidFill>
                <a:latin typeface="Yanone Kaffeesatz Light"/>
                <a:cs typeface="Yanone Kaffeesatz Light"/>
              </a:rPr>
              <a:t>ice</a:t>
            </a:r>
            <a:endParaRPr lang="en-GB" sz="5700" b="1" dirty="0" smtClean="0">
              <a:solidFill>
                <a:srgbClr val="FF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95400" y="2878667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Emil Ivov, Enrico Marocco,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 </a:t>
            </a:r>
            <a:r>
              <a:rPr kumimoji="0" lang="fr-FR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Christer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 </a:t>
            </a:r>
            <a:r>
              <a:rPr kumimoji="0" lang="fr-FR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Holmberg</a:t>
            </a:r>
            <a:endParaRPr kumimoji="0" lang="fr-FR" sz="4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Yanone Kaffeesatz Light"/>
              <a:ea typeface="+mn-ea"/>
              <a:cs typeface="Yanone Kaffeesatz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54667" y="2269067"/>
            <a:ext cx="8153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950" dirty="0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draft-ivov-mmusic-trickle-ice-sip</a:t>
            </a:r>
            <a:endParaRPr lang="en-GB" sz="495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4" name="Grouper 12"/>
          <p:cNvGrpSpPr/>
          <p:nvPr/>
        </p:nvGrpSpPr>
        <p:grpSpPr>
          <a:xfrm>
            <a:off x="2133600" y="1507067"/>
            <a:ext cx="6553200" cy="609600"/>
            <a:chOff x="1905000" y="2057400"/>
            <a:chExt cx="7010400" cy="609600"/>
          </a:xfrm>
        </p:grpSpPr>
        <p:sp>
          <p:nvSpPr>
            <p:cNvPr id="10" name="Rectangle 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4BBCEE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smtClean="0">
                  <a:latin typeface="Yanone Kaffeesatz Bold"/>
                  <a:cs typeface="Yanone Kaffeesatz Bold"/>
                </a:rPr>
                <a:t>90%</a:t>
              </a:r>
              <a:endParaRPr lang="en-GB" sz="28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48600" y="2057400"/>
              <a:ext cx="10668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grpSp>
        <p:nvGrpSpPr>
          <p:cNvPr id="5" name="Grouper 13"/>
          <p:cNvGrpSpPr/>
          <p:nvPr/>
        </p:nvGrpSpPr>
        <p:grpSpPr>
          <a:xfrm>
            <a:off x="2133600" y="3640667"/>
            <a:ext cx="6553200" cy="609600"/>
            <a:chOff x="1905000" y="2057400"/>
            <a:chExt cx="7010400" cy="609600"/>
          </a:xfrm>
        </p:grpSpPr>
        <p:sp>
          <p:nvSpPr>
            <p:cNvPr id="15" name="Rectangle 14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D79EC2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smtClean="0">
                  <a:latin typeface="Yanone Kaffeesatz Bold"/>
                  <a:cs typeface="Yanone Kaffeesatz Bold"/>
                </a:rPr>
                <a:t>60%</a:t>
              </a:r>
              <a:endParaRPr lang="en-GB" sz="28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67400" y="2057400"/>
              <a:ext cx="30480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1261533" y="5003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Emil Ivov, Adam </a:t>
            </a:r>
            <a:r>
              <a:rPr kumimoji="0" lang="fr-FR" sz="475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Roach</a:t>
            </a: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, </a:t>
            </a:r>
            <a:r>
              <a:rPr kumimoji="0" lang="fr-FR" sz="475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Anyone</a:t>
            </a: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 </a:t>
            </a:r>
            <a:r>
              <a:rPr kumimoji="0" lang="fr-FR" sz="475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Else</a:t>
            </a:r>
            <a:r>
              <a:rPr kumimoji="0" lang="fr-FR" sz="47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95400" y="4402667"/>
            <a:ext cx="8153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draft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-ivov-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disspatch-sdpfrag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-</a:t>
            </a:r>
            <a:r>
              <a:rPr lang="fr-FR" sz="495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03</a:t>
            </a:r>
            <a:endParaRPr lang="en-GB" sz="4950" b="1" dirty="0" smtClean="0">
              <a:solidFill>
                <a:srgbClr val="FF945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7" name="Grouper 18"/>
          <p:cNvGrpSpPr/>
          <p:nvPr/>
        </p:nvGrpSpPr>
        <p:grpSpPr>
          <a:xfrm>
            <a:off x="2133600" y="5774267"/>
            <a:ext cx="6553200" cy="609600"/>
            <a:chOff x="1905000" y="2057400"/>
            <a:chExt cx="70104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noFill/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smtClean="0">
                  <a:solidFill>
                    <a:srgbClr val="7F7F7F"/>
                  </a:solidFill>
                  <a:latin typeface="Yanone Kaffeesatz Bold"/>
                  <a:cs typeface="Yanone Kaffeesatz Bold"/>
                </a:rPr>
                <a:t>30%</a:t>
              </a:r>
              <a:endParaRPr lang="en-GB" sz="2800" b="1" dirty="0">
                <a:solidFill>
                  <a:srgbClr val="7F7F7F"/>
                </a:solidFill>
                <a:latin typeface="Yanone Kaffeesatz Bold"/>
                <a:cs typeface="Yanone Kaffeesatz Bold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057400"/>
              <a:ext cx="2438400" cy="609600"/>
            </a:xfrm>
            <a:prstGeom prst="rect">
              <a:avLst/>
            </a:prstGeom>
            <a:solidFill>
              <a:srgbClr val="FF94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 bwMode="auto">
          <a:xfrm rot="5400000" flipH="1" flipV="1">
            <a:off x="-1706981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cteur droit 38"/>
          <p:cNvCxnSpPr/>
          <p:nvPr/>
        </p:nvCxnSpPr>
        <p:spPr bwMode="auto">
          <a:xfrm rot="5400000" flipH="1" flipV="1">
            <a:off x="-75190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 rot="5400000" flipH="1" flipV="1">
            <a:off x="701047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 rot="5400000" flipH="1" flipV="1">
            <a:off x="168649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600" dirty="0" smtClean="0">
                <a:latin typeface="Yanone Kaffeesatz Light"/>
                <a:cs typeface="Yanone Kaffeesatz Light"/>
              </a:rPr>
              <a:t>Reminder</a:t>
            </a:r>
            <a:r>
              <a:rPr lang="en-GB" sz="3600" smtClean="0">
                <a:latin typeface="Yanone Kaffeesatz Light"/>
                <a:cs typeface="Yanone Kaffeesatz Light"/>
              </a:rPr>
              <a:t>: Vanilla </a:t>
            </a:r>
            <a:r>
              <a:rPr lang="en-GB" sz="3600" dirty="0" smtClean="0">
                <a:latin typeface="Yanone Kaffeesatz Light"/>
                <a:cs typeface="Yanone Kaffeesatz Light"/>
              </a:rPr>
              <a:t>ICE</a:t>
            </a:r>
            <a:endParaRPr lang="en-GB" sz="3600" dirty="0">
              <a:latin typeface="Yanone Kaffeesatz Light"/>
              <a:cs typeface="Yanone Kaffeesatz Light"/>
            </a:endParaRPr>
          </a:p>
        </p:txBody>
      </p:sp>
      <p:pic>
        <p:nvPicPr>
          <p:cNvPr id="22" name="Image 2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44" y="915917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9" name="Grouper 98"/>
          <p:cNvGrpSpPr/>
          <p:nvPr/>
        </p:nvGrpSpPr>
        <p:grpSpPr>
          <a:xfrm>
            <a:off x="-76200" y="914400"/>
            <a:ext cx="955076" cy="990600"/>
            <a:chOff x="-76200" y="914400"/>
            <a:chExt cx="955076" cy="990600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-76200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FR" sz="1200" dirty="0" smtClean="0">
                  <a:latin typeface="Yanone Kaffeesatz Light"/>
                  <a:cs typeface="Yanone Kaffeesatz Light"/>
                </a:rPr>
                <a:t>STUN Server</a:t>
              </a:r>
              <a:r>
                <a:rPr lang="en-GB" sz="1200" dirty="0" smtClean="0">
                  <a:latin typeface="Yanone Kaffeesatz Light"/>
                  <a:cs typeface="Yanone Kaffeesatz Light"/>
                </a:rPr>
                <a:t> </a:t>
              </a:r>
              <a:br>
                <a:rPr lang="en-GB" sz="1200" dirty="0" smtClean="0">
                  <a:latin typeface="Yanone Kaffeesatz Light"/>
                  <a:cs typeface="Yanone Kaffeesatz Light"/>
                </a:rPr>
              </a:br>
              <a:r>
                <a:rPr lang="en-GB" sz="1200" dirty="0" smtClean="0">
                  <a:latin typeface="Yanone Kaffeesatz Light"/>
                  <a:cs typeface="Yanone Kaffeesatz Light"/>
                </a:rPr>
                <a:t> </a:t>
              </a:r>
              <a:endParaRPr kumimoji="0" lang="en-GB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endParaRPr>
            </a:p>
          </p:txBody>
        </p:sp>
      </p:grpSp>
      <p:grpSp>
        <p:nvGrpSpPr>
          <p:cNvPr id="98" name="Grouper 97"/>
          <p:cNvGrpSpPr/>
          <p:nvPr/>
        </p:nvGrpSpPr>
        <p:grpSpPr>
          <a:xfrm>
            <a:off x="3357952" y="914400"/>
            <a:ext cx="955076" cy="990600"/>
            <a:chOff x="3774476" y="914400"/>
            <a:chExt cx="955076" cy="990600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774476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FR" sz="1200" dirty="0" smtClean="0">
                  <a:latin typeface="Yanone Kaffeesatz Light"/>
                  <a:cs typeface="Yanone Kaffeesatz Light"/>
                </a:rPr>
                <a:t>STUN Server</a:t>
              </a:r>
              <a:r>
                <a:rPr lang="en-GB" sz="1200" dirty="0" smtClean="0">
                  <a:latin typeface="Yanone Kaffeesatz Light"/>
                  <a:cs typeface="Yanone Kaffeesatz Light"/>
                </a:rPr>
                <a:t> </a:t>
              </a:r>
              <a:br>
                <a:rPr lang="en-GB" sz="1200" dirty="0" smtClean="0">
                  <a:latin typeface="Yanone Kaffeesatz Light"/>
                  <a:cs typeface="Yanone Kaffeesatz Light"/>
                </a:rPr>
              </a:br>
              <a:r>
                <a:rPr lang="en-GB" sz="1200" dirty="0" smtClean="0">
                  <a:latin typeface="Yanone Kaffeesatz Light"/>
                  <a:cs typeface="Yanone Kaffeesatz Light"/>
                </a:rPr>
                <a:t> </a:t>
              </a:r>
              <a:endParaRPr kumimoji="0" lang="en-GB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endParaRP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331828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1400" smtClean="0">
                <a:latin typeface="Yanone Kaffeesatz Light"/>
                <a:cs typeface="Yanone Kaffeesatz Light"/>
              </a:rPr>
              <a:t>Bob</a:t>
            </a:r>
            <a:endParaRPr kumimoji="0" lang="en-GB" sz="1400" b="0" i="0" u="none" strike="noStrike" kern="120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Yanone Kaffeesatz Light"/>
              <a:ea typeface="+mn-ea"/>
              <a:cs typeface="Yanone Kaffeesatz Light"/>
            </a:endParaRPr>
          </a:p>
        </p:txBody>
      </p:sp>
      <p:grpSp>
        <p:nvGrpSpPr>
          <p:cNvPr id="100" name="Grouper 99"/>
          <p:cNvGrpSpPr/>
          <p:nvPr/>
        </p:nvGrpSpPr>
        <p:grpSpPr>
          <a:xfrm>
            <a:off x="878876" y="914802"/>
            <a:ext cx="955076" cy="837798"/>
            <a:chOff x="955076" y="914802"/>
            <a:chExt cx="955076" cy="837798"/>
          </a:xfrm>
        </p:grpSpPr>
        <p:pic>
          <p:nvPicPr>
            <p:cNvPr id="21" name="Image 20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1400" smtClean="0">
                  <a:latin typeface="Yanone Kaffeesatz Light"/>
                  <a:cs typeface="Yanone Kaffeesatz Light"/>
                </a:rPr>
                <a:t>Alice</a:t>
              </a:r>
              <a:endParaRPr kumimoji="0" lang="en-GB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24600"/>
            <a:ext cx="3886200" cy="53340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smtClean="0">
                <a:latin typeface="Yanone Kaffeesatz Light"/>
                <a:cs typeface="Yanone Kaffeesatz Light"/>
              </a:rPr>
              <a:t>Vanilla ICE as </a:t>
            </a:r>
            <a:r>
              <a:rPr lang="en-GB" sz="2400" dirty="0" smtClean="0">
                <a:latin typeface="Yanone Kaffeesatz Light"/>
                <a:cs typeface="Yanone Kaffeesatz Light"/>
              </a:rPr>
              <a:t>per RFC 5245</a:t>
            </a:r>
          </a:p>
        </p:txBody>
      </p:sp>
      <p:grpSp>
        <p:nvGrpSpPr>
          <p:cNvPr id="7" name="Grouper 49"/>
          <p:cNvGrpSpPr/>
          <p:nvPr/>
        </p:nvGrpSpPr>
        <p:grpSpPr>
          <a:xfrm>
            <a:off x="269275" y="1981194"/>
            <a:ext cx="1326045" cy="1134708"/>
            <a:chOff x="202124" y="3428989"/>
            <a:chExt cx="4751648" cy="1134708"/>
          </a:xfrm>
        </p:grpSpPr>
        <p:grpSp>
          <p:nvGrpSpPr>
            <p:cNvPr id="8" name="Groupe 14"/>
            <p:cNvGrpSpPr/>
            <p:nvPr/>
          </p:nvGrpSpPr>
          <p:grpSpPr>
            <a:xfrm>
              <a:off x="202124" y="3428989"/>
              <a:ext cx="4751648" cy="722055"/>
              <a:chOff x="184996" y="3071810"/>
              <a:chExt cx="9372360" cy="472972"/>
            </a:xfrm>
          </p:grpSpPr>
          <p:cxnSp>
            <p:nvCxnSpPr>
              <p:cNvPr id="45" name="Connecteur droit avec flèche 4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84996" y="3323017"/>
                <a:ext cx="9372360" cy="221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0" dirty="0" smtClean="0">
                    <a:latin typeface="Yanone Kaffeesatz Light"/>
                    <a:cs typeface="Yanone Kaffeesatz Light"/>
                  </a:rPr>
                  <a:t>disco</a:t>
                </a:r>
                <a:endParaRPr lang="en-GB" sz="1600" i="0" dirty="0">
                  <a:latin typeface="Yanone Kaffeesatz Light"/>
                  <a:cs typeface="Yanone Kaffeesatz Light"/>
                </a:endParaRPr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 bwMode="auto">
            <a:xfrm flipH="1">
              <a:off x="733972" y="4561273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1" name="Grouper 60"/>
          <p:cNvGrpSpPr/>
          <p:nvPr/>
        </p:nvGrpSpPr>
        <p:grpSpPr>
          <a:xfrm>
            <a:off x="2729310" y="3417698"/>
            <a:ext cx="1238242" cy="1146004"/>
            <a:chOff x="352267" y="3428415"/>
            <a:chExt cx="4707890" cy="1146004"/>
          </a:xfrm>
        </p:grpSpPr>
        <p:grpSp>
          <p:nvGrpSpPr>
            <p:cNvPr id="12" name="Groupe 14"/>
            <p:cNvGrpSpPr/>
            <p:nvPr/>
          </p:nvGrpSpPr>
          <p:grpSpPr>
            <a:xfrm>
              <a:off x="352267" y="3428415"/>
              <a:ext cx="4707890" cy="732780"/>
              <a:chOff x="481142" y="3071810"/>
              <a:chExt cx="9286053" cy="480056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ZoneTexte 64"/>
              <p:cNvSpPr txBox="1"/>
              <p:nvPr/>
            </p:nvSpPr>
            <p:spPr>
              <a:xfrm>
                <a:off x="481142" y="3330074"/>
                <a:ext cx="9286053" cy="221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smtClean="0">
                    <a:latin typeface="Yanone Kaffeesatz Light"/>
                    <a:cs typeface="Yanone Kaffeesatz Light"/>
                  </a:rPr>
                  <a:t>disco</a:t>
                </a:r>
                <a:endParaRPr lang="en-GB" sz="1600" i="0">
                  <a:latin typeface="Yanone Kaffeesatz Light"/>
                  <a:cs typeface="Yanone Kaffeesatz Light"/>
                </a:endParaRPr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 bwMode="auto">
            <a:xfrm>
              <a:off x="733972" y="4571995"/>
              <a:ext cx="3457028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47" name="Grouper 46"/>
          <p:cNvGrpSpPr/>
          <p:nvPr/>
        </p:nvGrpSpPr>
        <p:grpSpPr>
          <a:xfrm>
            <a:off x="1376752" y="2743200"/>
            <a:ext cx="1488476" cy="3431115"/>
            <a:chOff x="1981200" y="2743200"/>
            <a:chExt cx="4953000" cy="3431115"/>
          </a:xfrm>
        </p:grpSpPr>
        <p:sp>
          <p:nvSpPr>
            <p:cNvPr id="53" name="ZoneTexte 52"/>
            <p:cNvSpPr txBox="1"/>
            <p:nvPr/>
          </p:nvSpPr>
          <p:spPr>
            <a:xfrm>
              <a:off x="2438401" y="2743200"/>
              <a:ext cx="390143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0" smtClean="0">
                  <a:latin typeface="Yanone Kaffeesatz Light"/>
                  <a:cs typeface="Yanone Kaffeesatz Light"/>
                </a:rPr>
                <a:t>offer and candidates</a:t>
              </a:r>
              <a:endParaRPr lang="en-GB" sz="1600" i="0" dirty="0">
                <a:latin typeface="Yanone Kaffeesatz Light"/>
                <a:cs typeface="Yanone Kaffeesatz Light"/>
              </a:endParaRPr>
            </a:p>
          </p:txBody>
        </p:sp>
        <p:grpSp>
          <p:nvGrpSpPr>
            <p:cNvPr id="9" name="Grouper 53"/>
            <p:cNvGrpSpPr/>
            <p:nvPr/>
          </p:nvGrpSpPr>
          <p:grpSpPr>
            <a:xfrm>
              <a:off x="1981200" y="4967527"/>
              <a:ext cx="4953000" cy="1206788"/>
              <a:chOff x="733972" y="3225641"/>
              <a:chExt cx="3457030" cy="1206788"/>
            </a:xfrm>
          </p:grpSpPr>
          <p:grpSp>
            <p:nvGrpSpPr>
              <p:cNvPr id="10" name="Groupe 14"/>
              <p:cNvGrpSpPr/>
              <p:nvPr/>
            </p:nvGrpSpPr>
            <p:grpSpPr>
              <a:xfrm>
                <a:off x="733976" y="3225641"/>
                <a:ext cx="3457026" cy="1206788"/>
                <a:chOff x="1234042" y="2938979"/>
                <a:chExt cx="6818793" cy="790589"/>
              </a:xfrm>
            </p:grpSpPr>
            <p:cxnSp>
              <p:nvCxnSpPr>
                <p:cNvPr id="57" name="Connecteur droit avec flèche 56"/>
                <p:cNvCxnSpPr/>
                <p:nvPr/>
              </p:nvCxnSpPr>
              <p:spPr bwMode="auto">
                <a:xfrm>
                  <a:off x="1234042" y="2938979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8" name="ZoneTexte 57"/>
                <p:cNvSpPr txBox="1"/>
                <p:nvPr/>
              </p:nvSpPr>
              <p:spPr>
                <a:xfrm>
                  <a:off x="1262413" y="3023863"/>
                  <a:ext cx="6580614" cy="705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smtClean="0">
                      <a:latin typeface="Yanone Kaffeesatz Light"/>
                      <a:cs typeface="Yanone Kaffeesatz Light"/>
                    </a:rPr>
                    <a:t>… </a:t>
                  </a:r>
                  <a:br>
                    <a:rPr lang="en-GB" sz="1600" smtClean="0">
                      <a:latin typeface="Yanone Kaffeesatz Light"/>
                      <a:cs typeface="Yanone Kaffeesatz Light"/>
                    </a:rPr>
                  </a:br>
                  <a:r>
                    <a:rPr lang="en-GB" sz="1600" smtClean="0">
                      <a:latin typeface="Yanone Kaffeesatz Light"/>
                      <a:cs typeface="Yanone Kaffeesatz Light"/>
                    </a:rPr>
                    <a:t>connectivity checks </a:t>
                  </a:r>
                  <a:br>
                    <a:rPr lang="en-GB" sz="1600" smtClean="0">
                      <a:latin typeface="Yanone Kaffeesatz Light"/>
                      <a:cs typeface="Yanone Kaffeesatz Light"/>
                    </a:rPr>
                  </a:br>
                  <a:r>
                    <a:rPr lang="en-GB" sz="1600" smtClean="0">
                      <a:latin typeface="Yanone Kaffeesatz Light"/>
                      <a:cs typeface="Yanone Kaffeesatz Light"/>
                    </a:rPr>
                    <a:t>…</a:t>
                  </a:r>
                  <a:endParaRPr lang="en-GB" sz="1600" i="0">
                    <a:latin typeface="Yanone Kaffeesatz Light"/>
                    <a:cs typeface="Yanone Kaffeesatz Light"/>
                  </a:endParaRPr>
                </a:p>
              </p:txBody>
            </p:sp>
          </p:grpSp>
          <p:cxnSp>
            <p:nvCxnSpPr>
              <p:cNvPr id="56" name="Connecteur droit avec flèche 55"/>
              <p:cNvCxnSpPr/>
              <p:nvPr/>
            </p:nvCxnSpPr>
            <p:spPr bwMode="auto">
              <a:xfrm>
                <a:off x="733972" y="4345816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59" name="Connecteur droit avec flèche 58"/>
            <p:cNvCxnSpPr/>
            <p:nvPr/>
          </p:nvCxnSpPr>
          <p:spPr bwMode="auto">
            <a:xfrm rot="10800000" flipH="1">
              <a:off x="1981202" y="47145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ZoneTexte 59"/>
            <p:cNvSpPr txBox="1"/>
            <p:nvPr/>
          </p:nvSpPr>
          <p:spPr>
            <a:xfrm>
              <a:off x="2438401" y="4191000"/>
              <a:ext cx="390143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0" smtClean="0">
                  <a:latin typeface="Yanone Kaffeesatz Light"/>
                  <a:cs typeface="Yanone Kaffeesatz Light"/>
                </a:rPr>
                <a:t>answer and candidates</a:t>
              </a:r>
              <a:endParaRPr lang="en-GB" sz="1600" i="0" dirty="0">
                <a:latin typeface="Yanone Kaffeesatz Light"/>
                <a:cs typeface="Yanone Kaffeesatz Light"/>
              </a:endParaRPr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rot="10800000">
              <a:off x="1981202" y="32667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44" name="Espace réservé du numéro de diapositive 4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z="1400" smtClean="0">
                <a:latin typeface="Yanone Kaffeesatz Light"/>
                <a:cs typeface="Yanone Kaffeesatz Light"/>
              </a:rPr>
              <a:pPr/>
              <a:t>5</a:t>
            </a:fld>
            <a:r>
              <a:rPr lang="fr-FR" sz="1400" dirty="0" smtClean="0">
                <a:latin typeface="Yanone Kaffeesatz Light"/>
                <a:cs typeface="Yanone Kaffeesatz Light"/>
              </a:rPr>
              <a:t>/16</a:t>
            </a:r>
            <a:endParaRPr lang="en-US" sz="1400" dirty="0"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ZoneTexte 103"/>
          <p:cNvSpPr txBox="1"/>
          <p:nvPr/>
        </p:nvSpPr>
        <p:spPr>
          <a:xfrm>
            <a:off x="4495800" y="0"/>
            <a:ext cx="46482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9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1600" i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35" name="Connecteur droit 34"/>
          <p:cNvCxnSpPr/>
          <p:nvPr/>
        </p:nvCxnSpPr>
        <p:spPr bwMode="auto">
          <a:xfrm rot="5400000" flipH="1" flipV="1">
            <a:off x="-1706981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cteur droit 38"/>
          <p:cNvCxnSpPr/>
          <p:nvPr/>
        </p:nvCxnSpPr>
        <p:spPr bwMode="auto">
          <a:xfrm rot="5400000" flipH="1" flipV="1">
            <a:off x="-75190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 rot="5400000" flipH="1" flipV="1">
            <a:off x="701047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 rot="5400000" flipH="1" flipV="1">
            <a:off x="168649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6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      Reminder</a:t>
            </a:r>
            <a:r>
              <a:rPr lang="en-GB" sz="360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: Vanilla </a:t>
            </a:r>
            <a:r>
              <a:rPr lang="en-GB" sz="36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ICE </a:t>
            </a:r>
            <a:r>
              <a:rPr lang="en-GB" sz="3600" dirty="0" err="1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vs</a:t>
            </a:r>
            <a:r>
              <a:rPr lang="en-GB" sz="36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 Trickle ICE</a:t>
            </a:r>
            <a:endParaRPr lang="en-GB" sz="3600" dirty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  <p:pic>
        <p:nvPicPr>
          <p:cNvPr id="22" name="Image 2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44" y="915917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er 98"/>
          <p:cNvGrpSpPr/>
          <p:nvPr/>
        </p:nvGrpSpPr>
        <p:grpSpPr>
          <a:xfrm>
            <a:off x="-76200" y="914400"/>
            <a:ext cx="955076" cy="990600"/>
            <a:chOff x="-76200" y="914400"/>
            <a:chExt cx="955076" cy="990600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-76200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FR" sz="16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STUN Server</a:t>
              </a:r>
              <a:r>
                <a:rPr lang="en-GB" sz="16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 </a:t>
              </a:r>
              <a:br>
                <a:rPr lang="en-GB" sz="16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</a:br>
              <a:r>
                <a:rPr lang="en-GB" sz="16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 </a:t>
              </a:r>
              <a:endParaRPr kumimoji="0" lang="en-GB" sz="1600" b="0" i="0" u="none" strike="noStrike" kern="1200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endParaRPr>
            </a:p>
          </p:txBody>
        </p:sp>
      </p:grpSp>
      <p:grpSp>
        <p:nvGrpSpPr>
          <p:cNvPr id="6" name="Grouper 97"/>
          <p:cNvGrpSpPr/>
          <p:nvPr/>
        </p:nvGrpSpPr>
        <p:grpSpPr>
          <a:xfrm>
            <a:off x="3357952" y="914400"/>
            <a:ext cx="955076" cy="990600"/>
            <a:chOff x="3774476" y="914400"/>
            <a:chExt cx="955076" cy="990600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774476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FR" sz="16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STUN Server</a:t>
              </a:r>
              <a:r>
                <a:rPr lang="en-GB" sz="16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 </a:t>
              </a:r>
              <a:br>
                <a:rPr lang="en-GB" sz="16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</a:br>
              <a:r>
                <a:rPr lang="en-GB" sz="16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 </a:t>
              </a:r>
              <a:endParaRPr kumimoji="0" lang="en-GB" sz="1600" b="0" i="0" u="none" strike="noStrike" kern="1200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endParaRP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331828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160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Bob</a:t>
            </a:r>
            <a:endParaRPr kumimoji="0" lang="en-GB" sz="1600" b="0" i="0" u="none" strike="noStrike" kern="1200" cap="none" spc="0" normalizeH="0" baseline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Yanone Kaffeesatz Light"/>
              <a:ea typeface="+mn-ea"/>
              <a:cs typeface="Yanone Kaffeesatz Light"/>
            </a:endParaRPr>
          </a:p>
        </p:txBody>
      </p:sp>
      <p:grpSp>
        <p:nvGrpSpPr>
          <p:cNvPr id="7" name="Grouper 99"/>
          <p:cNvGrpSpPr/>
          <p:nvPr/>
        </p:nvGrpSpPr>
        <p:grpSpPr>
          <a:xfrm>
            <a:off x="878876" y="914802"/>
            <a:ext cx="955076" cy="837798"/>
            <a:chOff x="955076" y="914802"/>
            <a:chExt cx="955076" cy="837798"/>
          </a:xfrm>
        </p:grpSpPr>
        <p:pic>
          <p:nvPicPr>
            <p:cNvPr id="21" name="Image 20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160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Alice</a:t>
              </a:r>
              <a:endParaRPr kumimoji="0" lang="en-GB" sz="1600" b="0" i="0" u="none" strike="noStrike" kern="1200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24600"/>
            <a:ext cx="3886200" cy="53340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Vanilla ICE as </a:t>
            </a:r>
            <a:r>
              <a:rPr lang="en-GB" sz="24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per RFC 5245</a:t>
            </a:r>
          </a:p>
        </p:txBody>
      </p:sp>
      <p:grpSp>
        <p:nvGrpSpPr>
          <p:cNvPr id="8" name="Grouper 49"/>
          <p:cNvGrpSpPr/>
          <p:nvPr/>
        </p:nvGrpSpPr>
        <p:grpSpPr>
          <a:xfrm>
            <a:off x="269275" y="1981194"/>
            <a:ext cx="1326045" cy="1134708"/>
            <a:chOff x="202124" y="3428989"/>
            <a:chExt cx="4751648" cy="1134708"/>
          </a:xfrm>
        </p:grpSpPr>
        <p:grpSp>
          <p:nvGrpSpPr>
            <p:cNvPr id="9" name="Groupe 14"/>
            <p:cNvGrpSpPr/>
            <p:nvPr/>
          </p:nvGrpSpPr>
          <p:grpSpPr>
            <a:xfrm>
              <a:off x="202124" y="3428989"/>
              <a:ext cx="4751648" cy="722055"/>
              <a:chOff x="184996" y="3071810"/>
              <a:chExt cx="9372360" cy="472972"/>
            </a:xfrm>
          </p:grpSpPr>
          <p:cxnSp>
            <p:nvCxnSpPr>
              <p:cNvPr id="45" name="Connecteur droit avec flèche 4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84996" y="3323017"/>
                <a:ext cx="9372360" cy="221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disco</a:t>
                </a:r>
                <a:endParaRPr lang="en-GB" sz="1600" i="0">
                  <a:solidFill>
                    <a:srgbClr val="595959"/>
                  </a:solidFill>
                  <a:latin typeface="Yanone Kaffeesatz Light"/>
                  <a:cs typeface="Yanone Kaffeesatz Light"/>
                </a:endParaRPr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 bwMode="auto">
            <a:xfrm flipH="1">
              <a:off x="733972" y="4561273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0" name="Grouper 60"/>
          <p:cNvGrpSpPr/>
          <p:nvPr/>
        </p:nvGrpSpPr>
        <p:grpSpPr>
          <a:xfrm>
            <a:off x="2729310" y="3417701"/>
            <a:ext cx="1238242" cy="1146001"/>
            <a:chOff x="352267" y="3428418"/>
            <a:chExt cx="4707890" cy="1146001"/>
          </a:xfrm>
        </p:grpSpPr>
        <p:grpSp>
          <p:nvGrpSpPr>
            <p:cNvPr id="11" name="Groupe 14"/>
            <p:cNvGrpSpPr/>
            <p:nvPr/>
          </p:nvGrpSpPr>
          <p:grpSpPr>
            <a:xfrm>
              <a:off x="352267" y="3428418"/>
              <a:ext cx="4707890" cy="732782"/>
              <a:chOff x="481142" y="3071810"/>
              <a:chExt cx="9286053" cy="480057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ZoneTexte 64"/>
              <p:cNvSpPr txBox="1"/>
              <p:nvPr/>
            </p:nvSpPr>
            <p:spPr>
              <a:xfrm>
                <a:off x="481142" y="3330075"/>
                <a:ext cx="9286053" cy="221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disco</a:t>
                </a:r>
                <a:endParaRPr lang="en-GB" sz="1600" i="0">
                  <a:solidFill>
                    <a:srgbClr val="595959"/>
                  </a:solidFill>
                  <a:latin typeface="Yanone Kaffeesatz Light"/>
                  <a:cs typeface="Yanone Kaffeesatz Light"/>
                </a:endParaRPr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 bwMode="auto">
            <a:xfrm>
              <a:off x="733972" y="4571995"/>
              <a:ext cx="3457028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2" name="Grouper 46"/>
          <p:cNvGrpSpPr/>
          <p:nvPr/>
        </p:nvGrpSpPr>
        <p:grpSpPr>
          <a:xfrm>
            <a:off x="1376752" y="2743200"/>
            <a:ext cx="1488476" cy="3431115"/>
            <a:chOff x="1981200" y="2743200"/>
            <a:chExt cx="4953000" cy="3431115"/>
          </a:xfrm>
        </p:grpSpPr>
        <p:sp>
          <p:nvSpPr>
            <p:cNvPr id="53" name="ZoneTexte 52"/>
            <p:cNvSpPr txBox="1"/>
            <p:nvPr/>
          </p:nvSpPr>
          <p:spPr>
            <a:xfrm>
              <a:off x="2438401" y="2743200"/>
              <a:ext cx="390143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offer and candidates</a:t>
              </a:r>
              <a:endParaRPr lang="en-GB" sz="1600" i="0" dirty="0">
                <a:solidFill>
                  <a:srgbClr val="595959"/>
                </a:solidFill>
                <a:latin typeface="Yanone Kaffeesatz Light"/>
                <a:cs typeface="Yanone Kaffeesatz Light"/>
              </a:endParaRPr>
            </a:p>
          </p:txBody>
        </p:sp>
        <p:grpSp>
          <p:nvGrpSpPr>
            <p:cNvPr id="13" name="Grouper 53"/>
            <p:cNvGrpSpPr/>
            <p:nvPr/>
          </p:nvGrpSpPr>
          <p:grpSpPr>
            <a:xfrm>
              <a:off x="1981200" y="4967527"/>
              <a:ext cx="4953000" cy="1206788"/>
              <a:chOff x="733972" y="3225641"/>
              <a:chExt cx="3457030" cy="1206788"/>
            </a:xfrm>
          </p:grpSpPr>
          <p:grpSp>
            <p:nvGrpSpPr>
              <p:cNvPr id="14" name="Groupe 14"/>
              <p:cNvGrpSpPr/>
              <p:nvPr/>
            </p:nvGrpSpPr>
            <p:grpSpPr>
              <a:xfrm>
                <a:off x="733976" y="3225641"/>
                <a:ext cx="3457026" cy="1206788"/>
                <a:chOff x="1234042" y="2938979"/>
                <a:chExt cx="6818793" cy="790589"/>
              </a:xfrm>
            </p:grpSpPr>
            <p:cxnSp>
              <p:nvCxnSpPr>
                <p:cNvPr id="57" name="Connecteur droit avec flèche 56"/>
                <p:cNvCxnSpPr/>
                <p:nvPr/>
              </p:nvCxnSpPr>
              <p:spPr bwMode="auto">
                <a:xfrm>
                  <a:off x="1234042" y="2938979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8" name="ZoneTexte 57"/>
                <p:cNvSpPr txBox="1"/>
                <p:nvPr/>
              </p:nvSpPr>
              <p:spPr>
                <a:xfrm>
                  <a:off x="1262413" y="3023863"/>
                  <a:ext cx="6580614" cy="705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… </a:t>
                  </a:r>
                  <a:br>
                    <a:rPr lang="en-GB" sz="160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</a:br>
                  <a:r>
                    <a:rPr lang="en-GB" sz="160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connectivity checks </a:t>
                  </a:r>
                  <a:br>
                    <a:rPr lang="en-GB" sz="160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</a:br>
                  <a:r>
                    <a:rPr lang="en-GB" sz="160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…</a:t>
                  </a:r>
                  <a:endParaRPr lang="en-GB" sz="1600" i="0">
                    <a:solidFill>
                      <a:srgbClr val="595959"/>
                    </a:solidFill>
                    <a:latin typeface="Yanone Kaffeesatz Light"/>
                    <a:cs typeface="Yanone Kaffeesatz Light"/>
                  </a:endParaRPr>
                </a:p>
              </p:txBody>
            </p:sp>
          </p:grpSp>
          <p:cxnSp>
            <p:nvCxnSpPr>
              <p:cNvPr id="56" name="Connecteur droit avec flèche 55"/>
              <p:cNvCxnSpPr/>
              <p:nvPr/>
            </p:nvCxnSpPr>
            <p:spPr bwMode="auto">
              <a:xfrm>
                <a:off x="733972" y="4345816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59" name="Connecteur droit avec flèche 58"/>
            <p:cNvCxnSpPr/>
            <p:nvPr/>
          </p:nvCxnSpPr>
          <p:spPr bwMode="auto">
            <a:xfrm rot="10800000" flipH="1">
              <a:off x="1981202" y="47145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ZoneTexte 59"/>
            <p:cNvSpPr txBox="1"/>
            <p:nvPr/>
          </p:nvSpPr>
          <p:spPr>
            <a:xfrm>
              <a:off x="2438401" y="4191000"/>
              <a:ext cx="390143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answer and candidates</a:t>
              </a:r>
              <a:endParaRPr lang="en-GB" sz="1600" i="0" dirty="0">
                <a:solidFill>
                  <a:srgbClr val="595959"/>
                </a:solidFill>
                <a:latin typeface="Yanone Kaffeesatz Light"/>
                <a:cs typeface="Yanone Kaffeesatz Light"/>
              </a:endParaRPr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rot="10800000">
              <a:off x="1981202" y="32667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5" name="Grouper 102"/>
          <p:cNvGrpSpPr/>
          <p:nvPr/>
        </p:nvGrpSpPr>
        <p:grpSpPr>
          <a:xfrm>
            <a:off x="4419600" y="914400"/>
            <a:ext cx="4805752" cy="5334000"/>
            <a:chOff x="4414448" y="914400"/>
            <a:chExt cx="4805752" cy="5334000"/>
          </a:xfrm>
        </p:grpSpPr>
        <p:grpSp>
          <p:nvGrpSpPr>
            <p:cNvPr id="16" name="Grouper 48"/>
            <p:cNvGrpSpPr/>
            <p:nvPr/>
          </p:nvGrpSpPr>
          <p:grpSpPr>
            <a:xfrm>
              <a:off x="4414448" y="914400"/>
              <a:ext cx="955076" cy="990600"/>
              <a:chOff x="111724" y="914400"/>
              <a:chExt cx="955076" cy="990600"/>
            </a:xfrm>
          </p:grpSpPr>
          <p:pic>
            <p:nvPicPr>
              <p:cNvPr id="5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381000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1117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fr-FR" sz="16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STUN Server</a:t>
                </a:r>
                <a:r>
                  <a:rPr lang="en-GB" sz="16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  <a:br>
                  <a:rPr lang="en-GB" sz="16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</a:br>
                <a:r>
                  <a:rPr lang="en-GB" sz="16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  <a:endParaRPr kumimoji="0" lang="en-GB" sz="1600" b="0" i="0" u="none" strike="noStrike" kern="1200" cap="none" spc="0" normalizeH="0" baseline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anone Kaffeesatz Light"/>
                  <a:ea typeface="+mn-ea"/>
                  <a:cs typeface="Yanone Kaffeesatz Light"/>
                </a:endParaRPr>
              </a:p>
            </p:txBody>
          </p:sp>
        </p:grpSp>
        <p:grpSp>
          <p:nvGrpSpPr>
            <p:cNvPr id="17" name="Grouper 53"/>
            <p:cNvGrpSpPr/>
            <p:nvPr/>
          </p:nvGrpSpPr>
          <p:grpSpPr>
            <a:xfrm>
              <a:off x="8265124" y="914400"/>
              <a:ext cx="955076" cy="990600"/>
              <a:chOff x="7960324" y="914400"/>
              <a:chExt cx="955076" cy="990600"/>
            </a:xfrm>
          </p:grpSpPr>
          <p:pic>
            <p:nvPicPr>
              <p:cNvPr id="55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8226586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9603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fr-FR" sz="16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STUN Server</a:t>
                </a:r>
                <a:r>
                  <a:rPr lang="en-GB" sz="16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  <a:br>
                  <a:rPr lang="en-GB" sz="16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</a:br>
                <a:r>
                  <a:rPr lang="en-GB" sz="16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  <a:endParaRPr kumimoji="0" lang="en-GB" sz="1600" b="0" i="0" u="none" strike="noStrike" kern="1200" cap="none" spc="0" normalizeH="0" baseline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anone Kaffeesatz Light"/>
                  <a:ea typeface="+mn-ea"/>
                  <a:cs typeface="Yanone Kaffeesatz Light"/>
                </a:endParaRPr>
              </a:p>
            </p:txBody>
          </p:sp>
        </p:grpSp>
        <p:grpSp>
          <p:nvGrpSpPr>
            <p:cNvPr id="18" name="Grouper 61"/>
            <p:cNvGrpSpPr/>
            <p:nvPr/>
          </p:nvGrpSpPr>
          <p:grpSpPr>
            <a:xfrm>
              <a:off x="7157648" y="915917"/>
              <a:ext cx="955076" cy="836683"/>
              <a:chOff x="6436324" y="915917"/>
              <a:chExt cx="955076" cy="836683"/>
            </a:xfrm>
          </p:grpSpPr>
          <p:pic>
            <p:nvPicPr>
              <p:cNvPr id="66" name="Image 65" descr="cn.emf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9840" y="915917"/>
                <a:ext cx="547598" cy="5311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8" name="Content Placeholder 2"/>
              <p:cNvSpPr txBox="1">
                <a:spLocks/>
              </p:cNvSpPr>
              <p:nvPr/>
            </p:nvSpPr>
            <p:spPr>
              <a:xfrm>
                <a:off x="6436324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160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Bob</a:t>
                </a:r>
                <a:endParaRPr kumimoji="0" lang="en-GB" sz="1600" b="0" i="0" u="none" strike="noStrike" kern="1200" cap="none" spc="0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anone Kaffeesatz Light"/>
                  <a:ea typeface="+mn-ea"/>
                  <a:cs typeface="Yanone Kaffeesatz Light"/>
                </a:endParaRPr>
              </a:p>
            </p:txBody>
          </p:sp>
        </p:grpSp>
        <p:grpSp>
          <p:nvGrpSpPr>
            <p:cNvPr id="19" name="Grouper 68"/>
            <p:cNvGrpSpPr/>
            <p:nvPr/>
          </p:nvGrpSpPr>
          <p:grpSpPr>
            <a:xfrm>
              <a:off x="5410200" y="914802"/>
              <a:ext cx="955076" cy="837798"/>
              <a:chOff x="1447800" y="914802"/>
              <a:chExt cx="955076" cy="837798"/>
            </a:xfrm>
          </p:grpSpPr>
          <p:pic>
            <p:nvPicPr>
              <p:cNvPr id="70" name="Image 69" descr="mn.emf"/>
              <p:cNvPicPr>
                <a:picLocks noChangeAspect="1"/>
              </p:cNvPicPr>
              <p:nvPr/>
            </p:nvPicPr>
            <p:blipFill>
              <a:blip r:embed="rId4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04164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1" name="Content Placeholder 2"/>
              <p:cNvSpPr txBox="1">
                <a:spLocks/>
              </p:cNvSpPr>
              <p:nvPr/>
            </p:nvSpPr>
            <p:spPr>
              <a:xfrm>
                <a:off x="1447800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160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Alice</a:t>
                </a:r>
                <a:endParaRPr kumimoji="0" lang="en-GB" sz="1600" b="0" i="0" u="none" strike="noStrike" kern="1200" cap="none" spc="0" normalizeH="0" baseline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anone Kaffeesatz Light"/>
                  <a:ea typeface="+mn-ea"/>
                  <a:cs typeface="Yanone Kaffeesatz Light"/>
                </a:endParaRPr>
              </a:p>
            </p:txBody>
          </p:sp>
        </p:grpSp>
        <p:cxnSp>
          <p:nvCxnSpPr>
            <p:cNvPr id="72" name="Connecteur droit 71"/>
            <p:cNvCxnSpPr/>
            <p:nvPr/>
          </p:nvCxnSpPr>
          <p:spPr bwMode="auto">
            <a:xfrm rot="5400000" flipH="1" flipV="1">
              <a:off x="3738743" y="4118155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" name="Grouper 101"/>
            <p:cNvGrpSpPr/>
            <p:nvPr/>
          </p:nvGrpSpPr>
          <p:grpSpPr>
            <a:xfrm>
              <a:off x="4802762" y="1989498"/>
              <a:ext cx="1176362" cy="4258902"/>
              <a:chOff x="4802762" y="1989498"/>
              <a:chExt cx="1176362" cy="4258902"/>
            </a:xfrm>
          </p:grpSpPr>
          <p:cxnSp>
            <p:nvCxnSpPr>
              <p:cNvPr id="74" name="Connecteur droit 73"/>
              <p:cNvCxnSpPr/>
              <p:nvPr/>
            </p:nvCxnSpPr>
            <p:spPr bwMode="auto">
              <a:xfrm rot="5400000" flipH="1" flipV="1">
                <a:off x="2778832" y="4118355"/>
                <a:ext cx="4258902" cy="118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4" name="Grouper 49"/>
              <p:cNvGrpSpPr/>
              <p:nvPr/>
            </p:nvGrpSpPr>
            <p:grpSpPr>
              <a:xfrm>
                <a:off x="4802762" y="2065126"/>
                <a:ext cx="1176362" cy="1135274"/>
                <a:chOff x="359452" y="3428423"/>
                <a:chExt cx="4198822" cy="1135274"/>
              </a:xfrm>
            </p:grpSpPr>
            <p:grpSp>
              <p:nvGrpSpPr>
                <p:cNvPr id="26" name="Groupe 14"/>
                <p:cNvGrpSpPr/>
                <p:nvPr/>
              </p:nvGrpSpPr>
              <p:grpSpPr>
                <a:xfrm>
                  <a:off x="359452" y="3428423"/>
                  <a:ext cx="4198822" cy="722009"/>
                  <a:chOff x="495315" y="3071810"/>
                  <a:chExt cx="8281943" cy="472999"/>
                </a:xfrm>
              </p:grpSpPr>
              <p:cxnSp>
                <p:nvCxnSpPr>
                  <p:cNvPr id="78" name="Connecteur droit avec flèche 77"/>
                  <p:cNvCxnSpPr/>
                  <p:nvPr/>
                </p:nvCxnSpPr>
                <p:spPr bwMode="auto">
                  <a:xfrm flipH="1">
                    <a:off x="1234042" y="3071810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79" name="ZoneTexte 78"/>
                  <p:cNvSpPr txBox="1"/>
                  <p:nvPr/>
                </p:nvSpPr>
                <p:spPr>
                  <a:xfrm>
                    <a:off x="495315" y="3323017"/>
                    <a:ext cx="8281943" cy="2217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600" i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disco</a:t>
                    </a:r>
                    <a:endParaRPr lang="en-GB" sz="1600" i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77" name="Connecteur droit avec flèche 76"/>
                <p:cNvCxnSpPr/>
                <p:nvPr/>
              </p:nvCxnSpPr>
              <p:spPr bwMode="auto">
                <a:xfrm flipH="1">
                  <a:off x="733972" y="4561273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  <p:cxnSp>
          <p:nvCxnSpPr>
            <p:cNvPr id="81" name="Connecteur droit 80"/>
            <p:cNvCxnSpPr/>
            <p:nvPr/>
          </p:nvCxnSpPr>
          <p:spPr bwMode="auto">
            <a:xfrm rot="5400000" flipH="1" flipV="1">
              <a:off x="5526628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Connecteur droit 81"/>
            <p:cNvCxnSpPr/>
            <p:nvPr/>
          </p:nvCxnSpPr>
          <p:spPr bwMode="auto">
            <a:xfrm rot="5400000" flipH="1" flipV="1">
              <a:off x="6592317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7" name="Grouper 60"/>
            <p:cNvGrpSpPr/>
            <p:nvPr/>
          </p:nvGrpSpPr>
          <p:grpSpPr>
            <a:xfrm>
              <a:off x="7499019" y="2054406"/>
              <a:ext cx="1299503" cy="1145994"/>
              <a:chOff x="200116" y="3428425"/>
              <a:chExt cx="4432754" cy="1145994"/>
            </a:xfrm>
          </p:grpSpPr>
          <p:grpSp>
            <p:nvGrpSpPr>
              <p:cNvPr id="29" name="Groupe 14"/>
              <p:cNvGrpSpPr/>
              <p:nvPr/>
            </p:nvGrpSpPr>
            <p:grpSpPr>
              <a:xfrm>
                <a:off x="200116" y="3428425"/>
                <a:ext cx="4432754" cy="732783"/>
                <a:chOff x="181033" y="3071810"/>
                <a:chExt cx="8743363" cy="480057"/>
              </a:xfrm>
            </p:grpSpPr>
            <p:cxnSp>
              <p:nvCxnSpPr>
                <p:cNvPr id="86" name="Connecteur droit avec flèche 85"/>
                <p:cNvCxnSpPr/>
                <p:nvPr/>
              </p:nvCxnSpPr>
              <p:spPr bwMode="auto">
                <a:xfrm>
                  <a:off x="1234042" y="3071810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87" name="ZoneTexte 86"/>
                <p:cNvSpPr txBox="1"/>
                <p:nvPr/>
              </p:nvSpPr>
              <p:spPr>
                <a:xfrm>
                  <a:off x="181033" y="3330075"/>
                  <a:ext cx="8743363" cy="2217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disco</a:t>
                  </a:r>
                  <a:endParaRPr lang="en-GB" sz="1600" i="0">
                    <a:solidFill>
                      <a:srgbClr val="595959"/>
                    </a:solidFill>
                    <a:latin typeface="Yanone Kaffeesatz Light"/>
                    <a:cs typeface="Yanone Kaffeesatz Light"/>
                  </a:endParaRPr>
                </a:p>
              </p:txBody>
            </p:sp>
          </p:grpSp>
          <p:cxnSp>
            <p:nvCxnSpPr>
              <p:cNvPr id="85" name="Connecteur droit avec flèche 84"/>
              <p:cNvCxnSpPr/>
              <p:nvPr/>
            </p:nvCxnSpPr>
            <p:spPr bwMode="auto">
              <a:xfrm>
                <a:off x="733972" y="4571995"/>
                <a:ext cx="345702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grpSp>
          <p:nvGrpSpPr>
            <p:cNvPr id="33" name="Grouper 87"/>
            <p:cNvGrpSpPr/>
            <p:nvPr/>
          </p:nvGrpSpPr>
          <p:grpSpPr>
            <a:xfrm>
              <a:off x="5625788" y="2000210"/>
              <a:ext cx="2258336" cy="1947563"/>
              <a:chOff x="1197989" y="2000210"/>
              <a:chExt cx="6382255" cy="1947563"/>
            </a:xfrm>
          </p:grpSpPr>
          <p:grpSp>
            <p:nvGrpSpPr>
              <p:cNvPr id="34" name="Grouper 49"/>
              <p:cNvGrpSpPr/>
              <p:nvPr/>
            </p:nvGrpSpPr>
            <p:grpSpPr>
              <a:xfrm>
                <a:off x="1197989" y="2000210"/>
                <a:ext cx="6382255" cy="621368"/>
                <a:chOff x="1197989" y="2934563"/>
                <a:chExt cx="6382255" cy="621368"/>
              </a:xfrm>
            </p:grpSpPr>
            <p:sp>
              <p:nvSpPr>
                <p:cNvPr id="96" name="ZoneTexte 95"/>
                <p:cNvSpPr txBox="1"/>
                <p:nvPr/>
              </p:nvSpPr>
              <p:spPr>
                <a:xfrm>
                  <a:off x="1197989" y="2971155"/>
                  <a:ext cx="6382255" cy="584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i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O/A </a:t>
                  </a:r>
                  <a:r>
                    <a:rPr lang="en-GB" sz="16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with host </a:t>
                  </a:r>
                  <a:br>
                    <a:rPr lang="en-GB" sz="16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</a:br>
                  <a:r>
                    <a:rPr lang="en-GB" sz="16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or </a:t>
                  </a:r>
                  <a:r>
                    <a:rPr lang="en-GB" sz="160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no cands</a:t>
                  </a:r>
                  <a:endParaRPr lang="en-GB" sz="1600" i="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endParaRPr>
                </a:p>
              </p:txBody>
            </p:sp>
            <p:cxnSp>
              <p:nvCxnSpPr>
                <p:cNvPr id="97" name="Connecteur droit avec flèche 96"/>
                <p:cNvCxnSpPr/>
                <p:nvPr/>
              </p:nvCxnSpPr>
              <p:spPr bwMode="auto">
                <a:xfrm rot="10800000">
                  <a:off x="1981202" y="2934563"/>
                  <a:ext cx="4952998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  <p:cxnSp>
            <p:nvCxnSpPr>
              <p:cNvPr id="90" name="Connecteur droit avec flèche 89"/>
              <p:cNvCxnSpPr/>
              <p:nvPr/>
            </p:nvCxnSpPr>
            <p:spPr bwMode="auto">
              <a:xfrm rot="10800000" flipH="1">
                <a:off x="1981200" y="2665412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grpSp>
            <p:nvGrpSpPr>
              <p:cNvPr id="36" name="Grouper 53"/>
              <p:cNvGrpSpPr/>
              <p:nvPr/>
            </p:nvGrpSpPr>
            <p:grpSpPr>
              <a:xfrm>
                <a:off x="1418718" y="2870555"/>
                <a:ext cx="5946177" cy="1077218"/>
                <a:chOff x="341378" y="3202833"/>
                <a:chExt cx="4150235" cy="1077218"/>
              </a:xfrm>
            </p:grpSpPr>
            <p:grpSp>
              <p:nvGrpSpPr>
                <p:cNvPr id="37" name="Groupe 14"/>
                <p:cNvGrpSpPr/>
                <p:nvPr/>
              </p:nvGrpSpPr>
              <p:grpSpPr>
                <a:xfrm>
                  <a:off x="341378" y="3202833"/>
                  <a:ext cx="4150235" cy="1077218"/>
                  <a:chOff x="459665" y="2924023"/>
                  <a:chExt cx="8186109" cy="705702"/>
                </a:xfrm>
              </p:grpSpPr>
              <p:cxnSp>
                <p:nvCxnSpPr>
                  <p:cNvPr id="94" name="Connecteur droit avec flèche 93"/>
                  <p:cNvCxnSpPr/>
                  <p:nvPr/>
                </p:nvCxnSpPr>
                <p:spPr bwMode="auto">
                  <a:xfrm>
                    <a:off x="1234042" y="2938843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95" name="ZoneTexte 94"/>
                  <p:cNvSpPr txBox="1"/>
                  <p:nvPr/>
                </p:nvSpPr>
                <p:spPr>
                  <a:xfrm>
                    <a:off x="459665" y="2924023"/>
                    <a:ext cx="8186109" cy="705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 </a:t>
                    </a:r>
                    <a:b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60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more cands  </a:t>
                    </a:r>
                    <a: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&amp;</a:t>
                    </a:r>
                    <a:b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600" dirty="0" err="1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conn</a:t>
                    </a:r>
                    <a: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checks </a:t>
                    </a:r>
                    <a:b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</a:t>
                    </a:r>
                    <a:endParaRPr lang="en-GB" sz="1600" i="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93" name="Connecteur droit avec flèche 92"/>
                <p:cNvCxnSpPr/>
                <p:nvPr/>
              </p:nvCxnSpPr>
              <p:spPr bwMode="auto">
                <a:xfrm>
                  <a:off x="733972" y="4213822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4953000" y="6324600"/>
            <a:ext cx="3886200" cy="533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Trickle ICE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0" y="838200"/>
            <a:ext cx="4343400" cy="6019800"/>
          </a:xfrm>
          <a:prstGeom prst="rect">
            <a:avLst/>
          </a:prstGeom>
          <a:solidFill>
            <a:srgbClr val="FFFFFF">
              <a:alpha val="72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endParaRPr lang="en-GB" sz="1600" i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z="140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pPr/>
              <a:t>6</a:t>
            </a:fld>
            <a:r>
              <a:rPr lang="fr-FR" sz="14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/16</a:t>
            </a:r>
            <a:endParaRPr lang="en-US" sz="1400" dirty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ZoneTexte 103"/>
          <p:cNvSpPr txBox="1"/>
          <p:nvPr/>
        </p:nvSpPr>
        <p:spPr>
          <a:xfrm>
            <a:off x="4495800" y="0"/>
            <a:ext cx="46482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9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1600" i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43600"/>
            <a:ext cx="3886200" cy="533400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Vanilla ICE </a:t>
            </a:r>
            <a:r>
              <a:rPr lang="en-GB" sz="2400" dirty="0" smtClean="0">
                <a:noFill/>
                <a:latin typeface="Yanone Kaffeesatz Light"/>
                <a:cs typeface="Yanone Kaffeesatz Light"/>
              </a:rPr>
              <a:t>as</a:t>
            </a:r>
            <a:r>
              <a:rPr lang="en-GB" sz="24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 per RFC 5245</a:t>
            </a:r>
          </a:p>
        </p:txBody>
      </p:sp>
      <p:grpSp>
        <p:nvGrpSpPr>
          <p:cNvPr id="92" name="Grouper 91"/>
          <p:cNvGrpSpPr/>
          <p:nvPr/>
        </p:nvGrpSpPr>
        <p:grpSpPr>
          <a:xfrm>
            <a:off x="-76200" y="533400"/>
            <a:ext cx="4389228" cy="5259915"/>
            <a:chOff x="-76200" y="914400"/>
            <a:chExt cx="4389228" cy="5259915"/>
          </a:xfrm>
        </p:grpSpPr>
        <p:cxnSp>
          <p:nvCxnSpPr>
            <p:cNvPr id="35" name="Connecteur droit 34"/>
            <p:cNvCxnSpPr/>
            <p:nvPr/>
          </p:nvCxnSpPr>
          <p:spPr bwMode="auto">
            <a:xfrm rot="5400000" flipH="1" flipV="1">
              <a:off x="-1706981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Connecteur droit 38"/>
            <p:cNvCxnSpPr/>
            <p:nvPr/>
          </p:nvCxnSpPr>
          <p:spPr bwMode="auto">
            <a:xfrm rot="5400000" flipH="1" flipV="1">
              <a:off x="-751905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Connecteur droit 41"/>
            <p:cNvCxnSpPr/>
            <p:nvPr/>
          </p:nvCxnSpPr>
          <p:spPr bwMode="auto">
            <a:xfrm rot="5400000" flipH="1" flipV="1">
              <a:off x="701047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Connecteur droit 42"/>
            <p:cNvCxnSpPr/>
            <p:nvPr/>
          </p:nvCxnSpPr>
          <p:spPr bwMode="auto">
            <a:xfrm rot="5400000" flipH="1" flipV="1">
              <a:off x="1686495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1" name="Grouper 90"/>
            <p:cNvGrpSpPr/>
            <p:nvPr/>
          </p:nvGrpSpPr>
          <p:grpSpPr>
            <a:xfrm>
              <a:off x="-76200" y="914400"/>
              <a:ext cx="4389228" cy="3649302"/>
              <a:chOff x="-76200" y="914400"/>
              <a:chExt cx="4389228" cy="3649302"/>
            </a:xfrm>
          </p:grpSpPr>
          <p:grpSp>
            <p:nvGrpSpPr>
              <p:cNvPr id="89" name="Grouper 88"/>
              <p:cNvGrpSpPr/>
              <p:nvPr/>
            </p:nvGrpSpPr>
            <p:grpSpPr>
              <a:xfrm>
                <a:off x="-76200" y="914400"/>
                <a:ext cx="4389228" cy="2201502"/>
                <a:chOff x="-76200" y="914400"/>
                <a:chExt cx="4389228" cy="2201502"/>
              </a:xfrm>
            </p:grpSpPr>
            <p:grpSp>
              <p:nvGrpSpPr>
                <p:cNvPr id="5" name="Grouper 97"/>
                <p:cNvGrpSpPr/>
                <p:nvPr/>
              </p:nvGrpSpPr>
              <p:grpSpPr>
                <a:xfrm>
                  <a:off x="3357952" y="914400"/>
                  <a:ext cx="955076" cy="990600"/>
                  <a:chOff x="3774476" y="914400"/>
                  <a:chExt cx="955076" cy="990600"/>
                </a:xfrm>
              </p:grpSpPr>
              <p:pic>
                <p:nvPicPr>
                  <p:cNvPr id="28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grayscl/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35586" y="914400"/>
                    <a:ext cx="384014" cy="5342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30" name="Content Placeholder 2"/>
                  <p:cNvSpPr txBox="1">
                    <a:spLocks/>
                  </p:cNvSpPr>
                  <p:nvPr/>
                </p:nvSpPr>
                <p:spPr>
                  <a:xfrm>
                    <a:off x="3774476" y="1447800"/>
                    <a:ext cx="955076" cy="4572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85000" lnSpcReduction="20000"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  <a:defRPr/>
                    </a:pPr>
                    <a:r>
                      <a:rPr lang="fr-FR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STUN Server</a:t>
                    </a:r>
                    <a: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</a:t>
                    </a:r>
                    <a:b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</a:t>
                    </a:r>
                    <a:endParaRPr kumimoji="0" lang="en-GB" sz="1600" b="0" i="0" u="none" strike="noStrike" kern="1200" cap="none" spc="0" normalizeH="0" baseline="0" dirty="0" smtClean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Yanone Kaffeesatz Light"/>
                      <a:ea typeface="+mn-ea"/>
                      <a:cs typeface="Yanone Kaffeesatz Light"/>
                    </a:endParaRPr>
                  </a:p>
                </p:txBody>
              </p:sp>
            </p:grpSp>
            <p:grpSp>
              <p:nvGrpSpPr>
                <p:cNvPr id="88" name="Grouper 87"/>
                <p:cNvGrpSpPr/>
                <p:nvPr/>
              </p:nvGrpSpPr>
              <p:grpSpPr>
                <a:xfrm>
                  <a:off x="-76200" y="914400"/>
                  <a:ext cx="3363104" cy="2201502"/>
                  <a:chOff x="-76200" y="914400"/>
                  <a:chExt cx="3363104" cy="2201502"/>
                </a:xfrm>
              </p:grpSpPr>
              <p:pic>
                <p:nvPicPr>
                  <p:cNvPr id="22" name="Image 21" descr="cn.emf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535344" y="915917"/>
                    <a:ext cx="547598" cy="53117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grpSp>
                <p:nvGrpSpPr>
                  <p:cNvPr id="4" name="Grouper 98"/>
                  <p:cNvGrpSpPr/>
                  <p:nvPr/>
                </p:nvGrpSpPr>
                <p:grpSpPr>
                  <a:xfrm>
                    <a:off x="-76200" y="914400"/>
                    <a:ext cx="955076" cy="990600"/>
                    <a:chOff x="-76200" y="914400"/>
                    <a:chExt cx="955076" cy="990600"/>
                  </a:xfrm>
                </p:grpSpPr>
                <p:pic>
                  <p:nvPicPr>
                    <p:cNvPr id="23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grayscl/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3076" y="914400"/>
                      <a:ext cx="384014" cy="53420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sp>
                  <p:nvSpPr>
                    <p:cNvPr id="25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-76200" y="1447800"/>
                      <a:ext cx="955076" cy="457200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>
                      <a:normAutofit fontScale="85000" lnSpcReduction="20000"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  <a:t>STUN Server</a:t>
                      </a:r>
                      <a:r>
                        <a:rPr lang="en-GB" sz="1600" dirty="0" smtClean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  <a:t> </a:t>
                      </a:r>
                      <a:br>
                        <a:rPr lang="en-GB" sz="1600" dirty="0" smtClean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</a:br>
                      <a:r>
                        <a:rPr lang="en-GB" sz="1600" dirty="0" smtClean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  <a:t> </a:t>
                      </a:r>
                      <a:endParaRPr kumimoji="0" lang="en-GB" sz="16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Yanone Kaffeesatz Light"/>
                        <a:ea typeface="+mn-ea"/>
                        <a:cs typeface="Yanone Kaffeesatz Light"/>
                      </a:endParaRPr>
                    </a:p>
                  </p:txBody>
                </p:sp>
              </p:grpSp>
              <p:sp>
                <p:nvSpPr>
                  <p:cNvPr id="31" name="Content Placeholder 2"/>
                  <p:cNvSpPr txBox="1">
                    <a:spLocks/>
                  </p:cNvSpPr>
                  <p:nvPr/>
                </p:nvSpPr>
                <p:spPr>
                  <a:xfrm>
                    <a:off x="2331828" y="1447800"/>
                    <a:ext cx="955076" cy="3048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92500" lnSpcReduction="10000"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  <a:defRPr/>
                    </a:pPr>
                    <a:r>
                      <a:rPr lang="en-GB" sz="160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Bob</a:t>
                    </a:r>
                    <a:endParaRPr kumimoji="0" lang="en-GB" sz="1600" b="0" i="0" u="none" strike="noStrike" kern="1200" cap="none" spc="0" normalizeH="0" baseline="0" smtClean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Yanone Kaffeesatz Light"/>
                      <a:ea typeface="+mn-ea"/>
                      <a:cs typeface="Yanone Kaffeesatz Light"/>
                    </a:endParaRPr>
                  </a:p>
                </p:txBody>
              </p:sp>
              <p:grpSp>
                <p:nvGrpSpPr>
                  <p:cNvPr id="6" name="Grouper 99"/>
                  <p:cNvGrpSpPr/>
                  <p:nvPr/>
                </p:nvGrpSpPr>
                <p:grpSpPr>
                  <a:xfrm>
                    <a:off x="878876" y="914802"/>
                    <a:ext cx="955076" cy="837798"/>
                    <a:chOff x="955076" y="914802"/>
                    <a:chExt cx="955076" cy="837798"/>
                  </a:xfrm>
                </p:grpSpPr>
                <p:pic>
                  <p:nvPicPr>
                    <p:cNvPr id="21" name="Image 20" descr="mn.emf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duotone>
                        <a:srgbClr val="4F81BD">
                          <a:shade val="45000"/>
                          <a:satMod val="135000"/>
                        </a:srgbClr>
                        <a:prstClr val="white"/>
                      </a:duotone>
                    </a:blip>
                    <a:stretch>
                      <a:fillRect/>
                    </a:stretch>
                  </p:blipFill>
                  <p:spPr>
                    <a:xfrm>
                      <a:off x="1311440" y="914802"/>
                      <a:ext cx="267460" cy="533400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sp>
                  <p:nvSpPr>
                    <p:cNvPr id="32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955076" y="1447800"/>
                      <a:ext cx="955076" cy="304800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>
                      <a:normAutofit fontScale="92500" lnSpcReduction="10000"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1600" smtClean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  <a:t>Alice</a:t>
                      </a:r>
                      <a:endParaRPr kumimoji="0" lang="en-GB" sz="16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Yanone Kaffeesatz Light"/>
                        <a:ea typeface="+mn-ea"/>
                        <a:cs typeface="Yanone Kaffeesatz Light"/>
                      </a:endParaRPr>
                    </a:p>
                  </p:txBody>
                </p:sp>
              </p:grpSp>
              <p:grpSp>
                <p:nvGrpSpPr>
                  <p:cNvPr id="7" name="Grouper 49"/>
                  <p:cNvGrpSpPr/>
                  <p:nvPr/>
                </p:nvGrpSpPr>
                <p:grpSpPr>
                  <a:xfrm>
                    <a:off x="269275" y="1981194"/>
                    <a:ext cx="1326045" cy="1134708"/>
                    <a:chOff x="202124" y="3428989"/>
                    <a:chExt cx="4751648" cy="1134708"/>
                  </a:xfrm>
                </p:grpSpPr>
                <p:grpSp>
                  <p:nvGrpSpPr>
                    <p:cNvPr id="8" name="Groupe 14"/>
                    <p:cNvGrpSpPr/>
                    <p:nvPr/>
                  </p:nvGrpSpPr>
                  <p:grpSpPr>
                    <a:xfrm>
                      <a:off x="202124" y="3428989"/>
                      <a:ext cx="4751648" cy="722055"/>
                      <a:chOff x="184996" y="3071810"/>
                      <a:chExt cx="9372360" cy="472972"/>
                    </a:xfrm>
                  </p:grpSpPr>
                  <p:cxnSp>
                    <p:nvCxnSpPr>
                      <p:cNvPr id="45" name="Connecteur droit avec flèche 44"/>
                      <p:cNvCxnSpPr/>
                      <p:nvPr/>
                    </p:nvCxnSpPr>
                    <p:spPr bwMode="auto">
                      <a:xfrm flipH="1">
                        <a:off x="1234042" y="3071810"/>
                        <a:ext cx="6818793" cy="1588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cxnSp>
                  <p:sp>
                    <p:nvSpPr>
                      <p:cNvPr id="46" name="ZoneTexte 45"/>
                      <p:cNvSpPr txBox="1"/>
                      <p:nvPr/>
                    </p:nvSpPr>
                    <p:spPr>
                      <a:xfrm>
                        <a:off x="184996" y="3323017"/>
                        <a:ext cx="9372360" cy="2217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1600" i="0" smtClean="0">
                            <a:solidFill>
                              <a:srgbClr val="595959"/>
                            </a:solidFill>
                            <a:latin typeface="Yanone Kaffeesatz Light"/>
                            <a:cs typeface="Yanone Kaffeesatz Light"/>
                          </a:rPr>
                          <a:t>disco</a:t>
                        </a:r>
                        <a:endParaRPr lang="en-GB" sz="1600" i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endParaRPr>
                      </a:p>
                    </p:txBody>
                  </p:sp>
                </p:grpSp>
                <p:cxnSp>
                  <p:nvCxnSpPr>
                    <p:cNvPr id="48" name="Connecteur droit avec flèche 47"/>
                    <p:cNvCxnSpPr/>
                    <p:nvPr/>
                  </p:nvCxnSpPr>
                  <p:spPr bwMode="auto">
                    <a:xfrm flipH="1">
                      <a:off x="733972" y="4561273"/>
                      <a:ext cx="3457027" cy="2424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arrow" w="med" len="med"/>
                      <a:tailEnd type="non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cxnSp>
              </p:grpSp>
            </p:grpSp>
          </p:grpSp>
          <p:grpSp>
            <p:nvGrpSpPr>
              <p:cNvPr id="9" name="Grouper 60"/>
              <p:cNvGrpSpPr/>
              <p:nvPr/>
            </p:nvGrpSpPr>
            <p:grpSpPr>
              <a:xfrm>
                <a:off x="2729310" y="3417701"/>
                <a:ext cx="1238242" cy="1146001"/>
                <a:chOff x="352267" y="3428418"/>
                <a:chExt cx="4707890" cy="1146001"/>
              </a:xfrm>
            </p:grpSpPr>
            <p:grpSp>
              <p:nvGrpSpPr>
                <p:cNvPr id="10" name="Groupe 14"/>
                <p:cNvGrpSpPr/>
                <p:nvPr/>
              </p:nvGrpSpPr>
              <p:grpSpPr>
                <a:xfrm>
                  <a:off x="352267" y="3428418"/>
                  <a:ext cx="4707890" cy="732782"/>
                  <a:chOff x="481142" y="3071810"/>
                  <a:chExt cx="9286053" cy="480057"/>
                </a:xfrm>
              </p:grpSpPr>
              <p:cxnSp>
                <p:nvCxnSpPr>
                  <p:cNvPr id="64" name="Connecteur droit avec flèche 63"/>
                  <p:cNvCxnSpPr/>
                  <p:nvPr/>
                </p:nvCxnSpPr>
                <p:spPr bwMode="auto">
                  <a:xfrm>
                    <a:off x="1234042" y="3071810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65" name="ZoneTexte 64"/>
                  <p:cNvSpPr txBox="1"/>
                  <p:nvPr/>
                </p:nvSpPr>
                <p:spPr>
                  <a:xfrm>
                    <a:off x="481142" y="3330075"/>
                    <a:ext cx="9286053" cy="2217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60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disco</a:t>
                    </a:r>
                    <a:endParaRPr lang="en-GB" sz="1600" i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63" name="Connecteur droit avec flèche 62"/>
                <p:cNvCxnSpPr/>
                <p:nvPr/>
              </p:nvCxnSpPr>
              <p:spPr bwMode="auto">
                <a:xfrm>
                  <a:off x="733972" y="4571995"/>
                  <a:ext cx="3457028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  <p:grpSp>
          <p:nvGrpSpPr>
            <p:cNvPr id="11" name="Grouper 46"/>
            <p:cNvGrpSpPr/>
            <p:nvPr/>
          </p:nvGrpSpPr>
          <p:grpSpPr>
            <a:xfrm>
              <a:off x="1376752" y="2743200"/>
              <a:ext cx="1488476" cy="3431115"/>
              <a:chOff x="1981200" y="2743200"/>
              <a:chExt cx="4953000" cy="3431115"/>
            </a:xfrm>
          </p:grpSpPr>
          <p:sp>
            <p:nvSpPr>
              <p:cNvPr id="53" name="ZoneTexte 52"/>
              <p:cNvSpPr txBox="1"/>
              <p:nvPr/>
            </p:nvSpPr>
            <p:spPr>
              <a:xfrm>
                <a:off x="2438401" y="2743200"/>
                <a:ext cx="3901433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offer and candidates</a:t>
                </a:r>
                <a:endParaRPr lang="en-GB" sz="1600" i="0" dirty="0">
                  <a:solidFill>
                    <a:srgbClr val="595959"/>
                  </a:solidFill>
                  <a:latin typeface="Yanone Kaffeesatz Light"/>
                  <a:cs typeface="Yanone Kaffeesatz Light"/>
                </a:endParaRPr>
              </a:p>
            </p:txBody>
          </p:sp>
          <p:grpSp>
            <p:nvGrpSpPr>
              <p:cNvPr id="12" name="Grouper 53"/>
              <p:cNvGrpSpPr/>
              <p:nvPr/>
            </p:nvGrpSpPr>
            <p:grpSpPr>
              <a:xfrm>
                <a:off x="1981200" y="4967527"/>
                <a:ext cx="4953000" cy="1206788"/>
                <a:chOff x="733972" y="3225641"/>
                <a:chExt cx="3457030" cy="1206788"/>
              </a:xfrm>
            </p:grpSpPr>
            <p:grpSp>
              <p:nvGrpSpPr>
                <p:cNvPr id="13" name="Groupe 14"/>
                <p:cNvGrpSpPr/>
                <p:nvPr/>
              </p:nvGrpSpPr>
              <p:grpSpPr>
                <a:xfrm>
                  <a:off x="733976" y="3225641"/>
                  <a:ext cx="3457026" cy="1206788"/>
                  <a:chOff x="1234042" y="2938979"/>
                  <a:chExt cx="6818793" cy="790589"/>
                </a:xfrm>
              </p:grpSpPr>
              <p:cxnSp>
                <p:nvCxnSpPr>
                  <p:cNvPr id="57" name="Connecteur droit avec flèche 56"/>
                  <p:cNvCxnSpPr/>
                  <p:nvPr/>
                </p:nvCxnSpPr>
                <p:spPr bwMode="auto">
                  <a:xfrm>
                    <a:off x="1234042" y="2938979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58" name="ZoneTexte 57"/>
                  <p:cNvSpPr txBox="1"/>
                  <p:nvPr/>
                </p:nvSpPr>
                <p:spPr>
                  <a:xfrm>
                    <a:off x="1262413" y="3023863"/>
                    <a:ext cx="6580614" cy="705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60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 </a:t>
                    </a:r>
                    <a:br>
                      <a:rPr lang="en-GB" sz="160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60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connectivity checks </a:t>
                    </a:r>
                    <a:br>
                      <a:rPr lang="en-GB" sz="160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60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</a:t>
                    </a:r>
                    <a:endParaRPr lang="en-GB" sz="1600" i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56" name="Connecteur droit avec flèche 55"/>
                <p:cNvCxnSpPr/>
                <p:nvPr/>
              </p:nvCxnSpPr>
              <p:spPr bwMode="auto">
                <a:xfrm>
                  <a:off x="733972" y="4345816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  <p:cxnSp>
            <p:nvCxnSpPr>
              <p:cNvPr id="59" name="Connecteur droit avec flèche 58"/>
              <p:cNvCxnSpPr/>
              <p:nvPr/>
            </p:nvCxnSpPr>
            <p:spPr bwMode="auto">
              <a:xfrm rot="10800000" flipH="1">
                <a:off x="1981202" y="4714513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0" name="ZoneTexte 59"/>
              <p:cNvSpPr txBox="1"/>
              <p:nvPr/>
            </p:nvSpPr>
            <p:spPr>
              <a:xfrm>
                <a:off x="2438401" y="4191000"/>
                <a:ext cx="3901433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answer and candidates</a:t>
                </a:r>
                <a:endParaRPr lang="en-GB" sz="1600" i="0" dirty="0">
                  <a:solidFill>
                    <a:srgbClr val="595959"/>
                  </a:solidFill>
                  <a:latin typeface="Yanone Kaffeesatz Light"/>
                  <a:cs typeface="Yanone Kaffeesatz Light"/>
                </a:endParaRPr>
              </a:p>
            </p:txBody>
          </p:sp>
          <p:cxnSp>
            <p:nvCxnSpPr>
              <p:cNvPr id="51" name="Connecteur droit avec flèche 50"/>
              <p:cNvCxnSpPr/>
              <p:nvPr/>
            </p:nvCxnSpPr>
            <p:spPr bwMode="auto">
              <a:xfrm rot="10800000">
                <a:off x="1981202" y="3266713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</p:grpSp>
      <p:grpSp>
        <p:nvGrpSpPr>
          <p:cNvPr id="14" name="Grouper 102"/>
          <p:cNvGrpSpPr/>
          <p:nvPr/>
        </p:nvGrpSpPr>
        <p:grpSpPr>
          <a:xfrm>
            <a:off x="4419600" y="533400"/>
            <a:ext cx="4805752" cy="5334000"/>
            <a:chOff x="4414448" y="914400"/>
            <a:chExt cx="4805752" cy="5334000"/>
          </a:xfrm>
        </p:grpSpPr>
        <p:grpSp>
          <p:nvGrpSpPr>
            <p:cNvPr id="15" name="Grouper 48"/>
            <p:cNvGrpSpPr/>
            <p:nvPr/>
          </p:nvGrpSpPr>
          <p:grpSpPr>
            <a:xfrm>
              <a:off x="4414448" y="914400"/>
              <a:ext cx="955076" cy="990600"/>
              <a:chOff x="111724" y="914400"/>
              <a:chExt cx="955076" cy="990600"/>
            </a:xfrm>
          </p:grpSpPr>
          <p:pic>
            <p:nvPicPr>
              <p:cNvPr id="50" name="Picture 6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381000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1117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fr-FR" sz="16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STUN Server</a:t>
                </a:r>
                <a:r>
                  <a:rPr lang="en-GB" sz="16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  <a:br>
                  <a:rPr lang="en-GB" sz="16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</a:br>
                <a:r>
                  <a:rPr lang="en-GB" sz="16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  <a:endParaRPr kumimoji="0" lang="en-GB" sz="1600" b="0" i="0" u="none" strike="noStrike" kern="1200" cap="none" spc="0" normalizeH="0" baseline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anone Kaffeesatz Light"/>
                  <a:ea typeface="+mn-ea"/>
                  <a:cs typeface="Yanone Kaffeesatz Light"/>
                </a:endParaRPr>
              </a:p>
            </p:txBody>
          </p:sp>
        </p:grpSp>
        <p:grpSp>
          <p:nvGrpSpPr>
            <p:cNvPr id="16" name="Grouper 53"/>
            <p:cNvGrpSpPr/>
            <p:nvPr/>
          </p:nvGrpSpPr>
          <p:grpSpPr>
            <a:xfrm>
              <a:off x="8265124" y="914400"/>
              <a:ext cx="955076" cy="990600"/>
              <a:chOff x="7960324" y="914400"/>
              <a:chExt cx="955076" cy="990600"/>
            </a:xfrm>
          </p:grpSpPr>
          <p:pic>
            <p:nvPicPr>
              <p:cNvPr id="55" name="Picture 6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8226586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9603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fr-FR" sz="16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STUN Server</a:t>
                </a:r>
                <a:r>
                  <a:rPr lang="en-GB" sz="16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  <a:br>
                  <a:rPr lang="en-GB" sz="16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</a:br>
                <a:r>
                  <a:rPr lang="en-GB" sz="16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  <a:endParaRPr kumimoji="0" lang="en-GB" sz="1600" b="0" i="0" u="none" strike="noStrike" kern="1200" cap="none" spc="0" normalizeH="0" baseline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anone Kaffeesatz Light"/>
                  <a:ea typeface="+mn-ea"/>
                  <a:cs typeface="Yanone Kaffeesatz Light"/>
                </a:endParaRPr>
              </a:p>
            </p:txBody>
          </p:sp>
        </p:grpSp>
        <p:grpSp>
          <p:nvGrpSpPr>
            <p:cNvPr id="17" name="Grouper 61"/>
            <p:cNvGrpSpPr/>
            <p:nvPr/>
          </p:nvGrpSpPr>
          <p:grpSpPr>
            <a:xfrm>
              <a:off x="7157648" y="915917"/>
              <a:ext cx="955076" cy="836683"/>
              <a:chOff x="6436324" y="915917"/>
              <a:chExt cx="955076" cy="836683"/>
            </a:xfrm>
          </p:grpSpPr>
          <p:pic>
            <p:nvPicPr>
              <p:cNvPr id="66" name="Image 65" descr="cn.em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9840" y="915917"/>
                <a:ext cx="547598" cy="5311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8" name="Content Placeholder 2"/>
              <p:cNvSpPr txBox="1">
                <a:spLocks/>
              </p:cNvSpPr>
              <p:nvPr/>
            </p:nvSpPr>
            <p:spPr>
              <a:xfrm>
                <a:off x="6436324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160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Bob</a:t>
                </a:r>
                <a:endParaRPr kumimoji="0" lang="en-GB" sz="1600" b="0" i="0" u="none" strike="noStrike" kern="1200" cap="none" spc="0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anone Kaffeesatz Light"/>
                  <a:ea typeface="+mn-ea"/>
                  <a:cs typeface="Yanone Kaffeesatz Light"/>
                </a:endParaRPr>
              </a:p>
            </p:txBody>
          </p:sp>
        </p:grpSp>
        <p:grpSp>
          <p:nvGrpSpPr>
            <p:cNvPr id="18" name="Grouper 68"/>
            <p:cNvGrpSpPr/>
            <p:nvPr/>
          </p:nvGrpSpPr>
          <p:grpSpPr>
            <a:xfrm>
              <a:off x="5410200" y="914802"/>
              <a:ext cx="955076" cy="837798"/>
              <a:chOff x="1447800" y="914802"/>
              <a:chExt cx="955076" cy="837798"/>
            </a:xfrm>
          </p:grpSpPr>
          <p:pic>
            <p:nvPicPr>
              <p:cNvPr id="70" name="Image 69" descr="mn.emf"/>
              <p:cNvPicPr>
                <a:picLocks noChangeAspect="1"/>
              </p:cNvPicPr>
              <p:nvPr/>
            </p:nvPicPr>
            <p:blipFill>
              <a:blip r:embed="rId4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04164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1" name="Content Placeholder 2"/>
              <p:cNvSpPr txBox="1">
                <a:spLocks/>
              </p:cNvSpPr>
              <p:nvPr/>
            </p:nvSpPr>
            <p:spPr>
              <a:xfrm>
                <a:off x="1447800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160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Alice</a:t>
                </a:r>
                <a:endParaRPr kumimoji="0" lang="en-GB" sz="1600" b="0" i="0" u="none" strike="noStrike" kern="1200" cap="none" spc="0" normalizeH="0" baseline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anone Kaffeesatz Light"/>
                  <a:ea typeface="+mn-ea"/>
                  <a:cs typeface="Yanone Kaffeesatz Light"/>
                </a:endParaRPr>
              </a:p>
            </p:txBody>
          </p:sp>
        </p:grpSp>
        <p:cxnSp>
          <p:nvCxnSpPr>
            <p:cNvPr id="72" name="Connecteur droit 71"/>
            <p:cNvCxnSpPr/>
            <p:nvPr/>
          </p:nvCxnSpPr>
          <p:spPr bwMode="auto">
            <a:xfrm rot="5400000" flipH="1" flipV="1">
              <a:off x="3738743" y="4118155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" name="Grouper 101"/>
            <p:cNvGrpSpPr/>
            <p:nvPr/>
          </p:nvGrpSpPr>
          <p:grpSpPr>
            <a:xfrm>
              <a:off x="4802762" y="1989498"/>
              <a:ext cx="1176362" cy="4258902"/>
              <a:chOff x="4802762" y="1989498"/>
              <a:chExt cx="1176362" cy="4258902"/>
            </a:xfrm>
          </p:grpSpPr>
          <p:cxnSp>
            <p:nvCxnSpPr>
              <p:cNvPr id="74" name="Connecteur droit 73"/>
              <p:cNvCxnSpPr/>
              <p:nvPr/>
            </p:nvCxnSpPr>
            <p:spPr bwMode="auto">
              <a:xfrm rot="5400000" flipH="1" flipV="1">
                <a:off x="2778832" y="4118355"/>
                <a:ext cx="4258902" cy="118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0" name="Grouper 49"/>
              <p:cNvGrpSpPr/>
              <p:nvPr/>
            </p:nvGrpSpPr>
            <p:grpSpPr>
              <a:xfrm>
                <a:off x="4802762" y="2065126"/>
                <a:ext cx="1176362" cy="1135274"/>
                <a:chOff x="359452" y="3428423"/>
                <a:chExt cx="4198822" cy="1135274"/>
              </a:xfrm>
            </p:grpSpPr>
            <p:grpSp>
              <p:nvGrpSpPr>
                <p:cNvPr id="24" name="Groupe 14"/>
                <p:cNvGrpSpPr/>
                <p:nvPr/>
              </p:nvGrpSpPr>
              <p:grpSpPr>
                <a:xfrm>
                  <a:off x="359452" y="3428423"/>
                  <a:ext cx="4198822" cy="722009"/>
                  <a:chOff x="495315" y="3071810"/>
                  <a:chExt cx="8281943" cy="472999"/>
                </a:xfrm>
              </p:grpSpPr>
              <p:cxnSp>
                <p:nvCxnSpPr>
                  <p:cNvPr id="78" name="Connecteur droit avec flèche 77"/>
                  <p:cNvCxnSpPr/>
                  <p:nvPr/>
                </p:nvCxnSpPr>
                <p:spPr bwMode="auto">
                  <a:xfrm flipH="1">
                    <a:off x="1234042" y="3071810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79" name="ZoneTexte 78"/>
                  <p:cNvSpPr txBox="1"/>
                  <p:nvPr/>
                </p:nvSpPr>
                <p:spPr>
                  <a:xfrm>
                    <a:off x="495315" y="3323017"/>
                    <a:ext cx="8281943" cy="2217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600" i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disco</a:t>
                    </a:r>
                    <a:endParaRPr lang="en-GB" sz="1600" i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77" name="Connecteur droit avec flèche 76"/>
                <p:cNvCxnSpPr/>
                <p:nvPr/>
              </p:nvCxnSpPr>
              <p:spPr bwMode="auto">
                <a:xfrm flipH="1">
                  <a:off x="733972" y="4561273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  <p:cxnSp>
          <p:nvCxnSpPr>
            <p:cNvPr id="81" name="Connecteur droit 80"/>
            <p:cNvCxnSpPr/>
            <p:nvPr/>
          </p:nvCxnSpPr>
          <p:spPr bwMode="auto">
            <a:xfrm rot="5400000" flipH="1" flipV="1">
              <a:off x="5526628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Connecteur droit 81"/>
            <p:cNvCxnSpPr/>
            <p:nvPr/>
          </p:nvCxnSpPr>
          <p:spPr bwMode="auto">
            <a:xfrm rot="5400000" flipH="1" flipV="1">
              <a:off x="6592317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6" name="Grouper 60"/>
            <p:cNvGrpSpPr/>
            <p:nvPr/>
          </p:nvGrpSpPr>
          <p:grpSpPr>
            <a:xfrm>
              <a:off x="7499019" y="2054406"/>
              <a:ext cx="1299503" cy="1145994"/>
              <a:chOff x="200116" y="3428425"/>
              <a:chExt cx="4432754" cy="1145994"/>
            </a:xfrm>
          </p:grpSpPr>
          <p:grpSp>
            <p:nvGrpSpPr>
              <p:cNvPr id="27" name="Groupe 14"/>
              <p:cNvGrpSpPr/>
              <p:nvPr/>
            </p:nvGrpSpPr>
            <p:grpSpPr>
              <a:xfrm>
                <a:off x="200116" y="3428425"/>
                <a:ext cx="4432754" cy="732783"/>
                <a:chOff x="181033" y="3071810"/>
                <a:chExt cx="8743363" cy="480057"/>
              </a:xfrm>
            </p:grpSpPr>
            <p:cxnSp>
              <p:nvCxnSpPr>
                <p:cNvPr id="86" name="Connecteur droit avec flèche 85"/>
                <p:cNvCxnSpPr/>
                <p:nvPr/>
              </p:nvCxnSpPr>
              <p:spPr bwMode="auto">
                <a:xfrm>
                  <a:off x="1234042" y="3071810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87" name="ZoneTexte 86"/>
                <p:cNvSpPr txBox="1"/>
                <p:nvPr/>
              </p:nvSpPr>
              <p:spPr>
                <a:xfrm>
                  <a:off x="181033" y="3330075"/>
                  <a:ext cx="8743363" cy="2217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disco</a:t>
                  </a:r>
                  <a:endParaRPr lang="en-GB" sz="1600" i="0">
                    <a:solidFill>
                      <a:srgbClr val="595959"/>
                    </a:solidFill>
                    <a:latin typeface="Yanone Kaffeesatz Light"/>
                    <a:cs typeface="Yanone Kaffeesatz Light"/>
                  </a:endParaRPr>
                </a:p>
              </p:txBody>
            </p:sp>
          </p:grpSp>
          <p:cxnSp>
            <p:nvCxnSpPr>
              <p:cNvPr id="85" name="Connecteur droit avec flèche 84"/>
              <p:cNvCxnSpPr/>
              <p:nvPr/>
            </p:nvCxnSpPr>
            <p:spPr bwMode="auto">
              <a:xfrm>
                <a:off x="733972" y="4571995"/>
                <a:ext cx="345702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grpSp>
          <p:nvGrpSpPr>
            <p:cNvPr id="29" name="Grouper 87"/>
            <p:cNvGrpSpPr/>
            <p:nvPr/>
          </p:nvGrpSpPr>
          <p:grpSpPr>
            <a:xfrm>
              <a:off x="5625788" y="2000210"/>
              <a:ext cx="2258336" cy="1947563"/>
              <a:chOff x="1197989" y="2000210"/>
              <a:chExt cx="6382255" cy="1947563"/>
            </a:xfrm>
          </p:grpSpPr>
          <p:grpSp>
            <p:nvGrpSpPr>
              <p:cNvPr id="33" name="Grouper 49"/>
              <p:cNvGrpSpPr/>
              <p:nvPr/>
            </p:nvGrpSpPr>
            <p:grpSpPr>
              <a:xfrm>
                <a:off x="1197989" y="2000210"/>
                <a:ext cx="6382255" cy="621368"/>
                <a:chOff x="1197989" y="2934563"/>
                <a:chExt cx="6382255" cy="621368"/>
              </a:xfrm>
            </p:grpSpPr>
            <p:sp>
              <p:nvSpPr>
                <p:cNvPr id="96" name="ZoneTexte 95"/>
                <p:cNvSpPr txBox="1"/>
                <p:nvPr/>
              </p:nvSpPr>
              <p:spPr>
                <a:xfrm>
                  <a:off x="1197989" y="2971155"/>
                  <a:ext cx="6382255" cy="584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i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O/A </a:t>
                  </a:r>
                  <a:r>
                    <a:rPr lang="en-GB" sz="16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with host </a:t>
                  </a:r>
                  <a:br>
                    <a:rPr lang="en-GB" sz="16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</a:br>
                  <a:r>
                    <a:rPr lang="en-GB" sz="16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or </a:t>
                  </a:r>
                  <a:r>
                    <a:rPr lang="en-GB" sz="160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no cands</a:t>
                  </a:r>
                  <a:endParaRPr lang="en-GB" sz="1600" i="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endParaRPr>
                </a:p>
              </p:txBody>
            </p:sp>
            <p:cxnSp>
              <p:nvCxnSpPr>
                <p:cNvPr id="97" name="Connecteur droit avec flèche 96"/>
                <p:cNvCxnSpPr/>
                <p:nvPr/>
              </p:nvCxnSpPr>
              <p:spPr bwMode="auto">
                <a:xfrm rot="10800000">
                  <a:off x="1981202" y="2934563"/>
                  <a:ext cx="4952998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  <p:cxnSp>
            <p:nvCxnSpPr>
              <p:cNvPr id="90" name="Connecteur droit avec flèche 89"/>
              <p:cNvCxnSpPr/>
              <p:nvPr/>
            </p:nvCxnSpPr>
            <p:spPr bwMode="auto">
              <a:xfrm rot="10800000" flipH="1">
                <a:off x="1981200" y="2665412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grpSp>
            <p:nvGrpSpPr>
              <p:cNvPr id="34" name="Grouper 53"/>
              <p:cNvGrpSpPr/>
              <p:nvPr/>
            </p:nvGrpSpPr>
            <p:grpSpPr>
              <a:xfrm>
                <a:off x="1418718" y="2870555"/>
                <a:ext cx="5946177" cy="1077218"/>
                <a:chOff x="341378" y="3202833"/>
                <a:chExt cx="4150235" cy="1077218"/>
              </a:xfrm>
            </p:grpSpPr>
            <p:grpSp>
              <p:nvGrpSpPr>
                <p:cNvPr id="36" name="Groupe 14"/>
                <p:cNvGrpSpPr/>
                <p:nvPr/>
              </p:nvGrpSpPr>
              <p:grpSpPr>
                <a:xfrm>
                  <a:off x="341378" y="3202833"/>
                  <a:ext cx="4150235" cy="1077218"/>
                  <a:chOff x="459665" y="2924023"/>
                  <a:chExt cx="8186109" cy="705702"/>
                </a:xfrm>
              </p:grpSpPr>
              <p:cxnSp>
                <p:nvCxnSpPr>
                  <p:cNvPr id="94" name="Connecteur droit avec flèche 93"/>
                  <p:cNvCxnSpPr/>
                  <p:nvPr/>
                </p:nvCxnSpPr>
                <p:spPr bwMode="auto">
                  <a:xfrm>
                    <a:off x="1234042" y="2938843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95" name="ZoneTexte 94"/>
                  <p:cNvSpPr txBox="1"/>
                  <p:nvPr/>
                </p:nvSpPr>
                <p:spPr>
                  <a:xfrm>
                    <a:off x="459665" y="2924023"/>
                    <a:ext cx="8186109" cy="705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 </a:t>
                    </a:r>
                    <a:b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60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more cands  </a:t>
                    </a:r>
                    <a: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&amp;</a:t>
                    </a:r>
                    <a:b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600" dirty="0" err="1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conn</a:t>
                    </a:r>
                    <a: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checks </a:t>
                    </a:r>
                    <a:b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</a:t>
                    </a:r>
                    <a:endParaRPr lang="en-GB" sz="1600" i="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93" name="Connecteur droit avec flèche 92"/>
                <p:cNvCxnSpPr/>
                <p:nvPr/>
              </p:nvCxnSpPr>
              <p:spPr bwMode="auto">
                <a:xfrm>
                  <a:off x="733972" y="4213822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4953000" y="5943600"/>
            <a:ext cx="3886200" cy="533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Trickle 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6200" y="1295400"/>
            <a:ext cx="9313334" cy="1143000"/>
          </a:xfrm>
        </p:spPr>
        <p:txBody>
          <a:bodyPr>
            <a:noAutofit/>
          </a:bodyPr>
          <a:lstStyle/>
          <a:p>
            <a:r>
              <a:rPr lang="en-US" sz="63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ONE MAJOR CHANGE SINCE LAST TIME</a:t>
            </a:r>
            <a:endParaRPr lang="en-GB" sz="6300" b="1" dirty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8</a:t>
            </a:fld>
            <a:r>
              <a:rPr lang="fr-FR" dirty="0" smtClean="0"/>
              <a:t>/16</a:t>
            </a:r>
            <a:endParaRPr lang="en-US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sz="1800" dirty="0" smtClean="0">
                <a:latin typeface="Yanone Kaffeesatz Light"/>
                <a:cs typeface="Yanone Kaffeesatz Light"/>
              </a:rPr>
              <a:t>draft-ietf-</a:t>
            </a:r>
            <a:r>
              <a:rPr lang="fr-FR" sz="1800" dirty="0" smtClean="0">
                <a:latin typeface="Yanone Kaffeesatz Light"/>
                <a:cs typeface="Yanone Kaffeesatz Light"/>
              </a:rPr>
              <a:t>mmusic-trickle-ice </a:t>
            </a:r>
          </a:p>
          <a:p>
            <a:r>
              <a:rPr lang="fr-FR" sz="1800" dirty="0" smtClean="0">
                <a:latin typeface="Yanone Kaffeesatz Light"/>
                <a:cs typeface="Yanone Kaffeesatz Light"/>
              </a:rPr>
              <a:t>E. </a:t>
            </a:r>
            <a:r>
              <a:rPr lang="fr-FR" sz="1800" dirty="0" err="1" smtClean="0">
                <a:latin typeface="Yanone Kaffeesatz Light"/>
                <a:cs typeface="Yanone Kaffeesatz Light"/>
              </a:rPr>
              <a:t>Rescorla</a:t>
            </a:r>
            <a:r>
              <a:rPr lang="fr-FR" sz="1800" dirty="0" smtClean="0">
                <a:latin typeface="Yanone Kaffeesatz Light"/>
                <a:cs typeface="Yanone Kaffeesatz Light"/>
              </a:rPr>
              <a:t>, J. </a:t>
            </a:r>
            <a:r>
              <a:rPr lang="fr-FR" sz="1800" dirty="0" err="1" smtClean="0">
                <a:latin typeface="Yanone Kaffeesatz Light"/>
                <a:cs typeface="Yanone Kaffeesatz Light"/>
              </a:rPr>
              <a:t>Uberti</a:t>
            </a:r>
            <a:r>
              <a:rPr lang="fr-FR" sz="1800" dirty="0" smtClean="0">
                <a:latin typeface="Yanone Kaffeesatz Light"/>
                <a:cs typeface="Yanone Kaffeesatz Light"/>
              </a:rPr>
              <a:t>, E. Ivov</a:t>
            </a:r>
            <a:endParaRPr lang="en-GB" sz="1800" dirty="0" smtClean="0">
              <a:latin typeface="Yanone Kaffeesatz Light"/>
              <a:cs typeface="Yanone Kaffeesatz Light"/>
            </a:endParaRPr>
          </a:p>
        </p:txBody>
      </p:sp>
      <p:graphicFrame>
        <p:nvGraphicFramePr>
          <p:cNvPr id="10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266700" y="2397760"/>
          <a:ext cx="563880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54"/>
                <a:gridCol w="912158"/>
                <a:gridCol w="1741394"/>
                <a:gridCol w="17413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Calibri (Corps)"/>
                          <a:cs typeface="Calibri (Corps)"/>
                        </a:rPr>
                        <a:t>A’s lists</a:t>
                      </a:r>
                      <a:endParaRPr lang="en-GB" sz="20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Host/Host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Host/</a:t>
                      </a:r>
                      <a:r>
                        <a:rPr lang="fr-FR" sz="14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>
                          <a:latin typeface="Calibri (Corps)"/>
                          <a:cs typeface="Calibri (Corps)"/>
                        </a:rPr>
                        <a:t>Str.Cmp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Foundation A1B1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smtClean="0"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400" baseline="0" smtClean="0">
                          <a:latin typeface="Calibri (Corps)"/>
                          <a:cs typeface="Calibri (Corps)"/>
                        </a:rPr>
                        <a:t> A1B2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just"/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CheckList</a:t>
                      </a:r>
                      <a:r>
                        <a:rPr lang="en-GB" sz="1400" baseline="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smtClean="0"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en-GB" sz="1400" smtClean="0">
                          <a:latin typeface="Calibri (Corps)"/>
                          <a:cs typeface="Calibri (Corps)"/>
                        </a:rPr>
                        <a:t>udio</a:t>
                      </a:r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A1:5000/B1:5000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A1:5000/B2:5000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smtClean="0">
                          <a:latin typeface="Calibri (Corps)"/>
                          <a:cs typeface="Calibri (Corps)"/>
                        </a:rPr>
                        <a:t>Audio</a:t>
                      </a:r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.2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:5001/B1:5001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A1:5001/B2:5001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just"/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CheckList.2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Video.1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:5002/B1:5002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:5002/B2:5002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Video.2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A1:5003/B1:5003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A1:5003/B2:5003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Espace réservé du numéro de diapositive 9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363BB8-67C3-44C4-A9E3-5652E06910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6200" y="1295400"/>
            <a:ext cx="9313334" cy="1143000"/>
          </a:xfrm>
        </p:spPr>
        <p:txBody>
          <a:bodyPr>
            <a:noAutofit/>
          </a:bodyPr>
          <a:lstStyle/>
          <a:p>
            <a:r>
              <a:rPr lang="en-US" sz="63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ONE MAJOR CHANGE SINCE LAST TIME</a:t>
            </a:r>
            <a:endParaRPr lang="en-GB" sz="6300" b="1" dirty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9</a:t>
            </a:fld>
            <a:r>
              <a:rPr lang="fr-FR" dirty="0" smtClean="0"/>
              <a:t>/16</a:t>
            </a:r>
            <a:endParaRPr lang="en-US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sz="1800" dirty="0" smtClean="0">
                <a:latin typeface="Yanone Kaffeesatz Light"/>
                <a:cs typeface="Yanone Kaffeesatz Light"/>
              </a:rPr>
              <a:t>draft-ietf-</a:t>
            </a:r>
            <a:r>
              <a:rPr lang="fr-FR" sz="1800" dirty="0" smtClean="0">
                <a:latin typeface="Yanone Kaffeesatz Light"/>
                <a:cs typeface="Yanone Kaffeesatz Light"/>
              </a:rPr>
              <a:t>mmusic-trickle-ice </a:t>
            </a:r>
          </a:p>
          <a:p>
            <a:r>
              <a:rPr lang="fr-FR" sz="1800" dirty="0" smtClean="0">
                <a:latin typeface="Yanone Kaffeesatz Light"/>
                <a:cs typeface="Yanone Kaffeesatz Light"/>
              </a:rPr>
              <a:t>E. </a:t>
            </a:r>
            <a:r>
              <a:rPr lang="fr-FR" sz="1800" dirty="0" err="1" smtClean="0">
                <a:latin typeface="Yanone Kaffeesatz Light"/>
                <a:cs typeface="Yanone Kaffeesatz Light"/>
              </a:rPr>
              <a:t>Rescorla</a:t>
            </a:r>
            <a:r>
              <a:rPr lang="fr-FR" sz="1800" dirty="0" smtClean="0">
                <a:latin typeface="Yanone Kaffeesatz Light"/>
                <a:cs typeface="Yanone Kaffeesatz Light"/>
              </a:rPr>
              <a:t>, J. </a:t>
            </a:r>
            <a:r>
              <a:rPr lang="fr-FR" sz="1800" dirty="0" err="1" smtClean="0">
                <a:latin typeface="Yanone Kaffeesatz Light"/>
                <a:cs typeface="Yanone Kaffeesatz Light"/>
              </a:rPr>
              <a:t>Uberti</a:t>
            </a:r>
            <a:r>
              <a:rPr lang="fr-FR" sz="1800" dirty="0" smtClean="0">
                <a:latin typeface="Yanone Kaffeesatz Light"/>
                <a:cs typeface="Yanone Kaffeesatz Light"/>
              </a:rPr>
              <a:t>, E. Ivov</a:t>
            </a:r>
            <a:endParaRPr lang="en-GB" sz="1800" dirty="0" smtClean="0">
              <a:latin typeface="Yanone Kaffeesatz Light"/>
              <a:cs typeface="Yanone Kaffeesatz Light"/>
            </a:endParaRPr>
          </a:p>
        </p:txBody>
      </p:sp>
      <p:graphicFrame>
        <p:nvGraphicFramePr>
          <p:cNvPr id="10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266700" y="2397760"/>
          <a:ext cx="563880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54"/>
                <a:gridCol w="912158"/>
                <a:gridCol w="1741394"/>
                <a:gridCol w="17413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Calibri (Corps)"/>
                          <a:cs typeface="Calibri (Corps)"/>
                        </a:rPr>
                        <a:t>A’s lists</a:t>
                      </a:r>
                      <a:endParaRPr lang="en-GB" sz="20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Host/Host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Host/</a:t>
                      </a:r>
                      <a:r>
                        <a:rPr lang="fr-FR" sz="14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>
                          <a:latin typeface="Calibri (Corps)"/>
                          <a:cs typeface="Calibri (Corps)"/>
                        </a:rPr>
                        <a:t>Str.Cmp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Foundation A1B1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smtClean="0"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400" baseline="0" smtClean="0">
                          <a:latin typeface="Calibri (Corps)"/>
                          <a:cs typeface="Calibri (Corps)"/>
                        </a:rPr>
                        <a:t> A1B2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just"/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CheckList</a:t>
                      </a:r>
                      <a:r>
                        <a:rPr lang="en-GB" sz="1400" baseline="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smtClean="0"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en-GB" sz="1400" smtClean="0">
                          <a:latin typeface="Calibri (Corps)"/>
                          <a:cs typeface="Calibri (Corps)"/>
                        </a:rPr>
                        <a:t>udio</a:t>
                      </a:r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A1:5000/B1:5000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A1:5000/B2:5000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smtClean="0">
                          <a:latin typeface="Calibri (Corps)"/>
                          <a:cs typeface="Calibri (Corps)"/>
                        </a:rPr>
                        <a:t>Audio</a:t>
                      </a:r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.2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:5001/B1:5001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A1:5001/B2:5001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just"/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CheckList.2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Video.1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:5002/B1:5002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:5002/B2:5002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Video.2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A1:5003/B1:5003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A1:5003/B2:5003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Espace réservé du numéro de diapositive 9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363BB8-67C3-44C4-A9E3-5652E06910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Flèche vers le bas 14"/>
          <p:cNvSpPr/>
          <p:nvPr/>
        </p:nvSpPr>
        <p:spPr>
          <a:xfrm>
            <a:off x="6096000" y="2362200"/>
            <a:ext cx="609600" cy="2286000"/>
          </a:xfrm>
          <a:prstGeom prst="downArrow">
            <a:avLst/>
          </a:prstGeom>
          <a:solidFill>
            <a:srgbClr val="D79EC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705600" y="2057400"/>
            <a:ext cx="2417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TRICKLE</a:t>
            </a:r>
            <a:endParaRPr lang="en-GB" sz="7200" b="1" dirty="0">
              <a:solidFill>
                <a:srgbClr val="4BBCE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05600" y="2870200"/>
            <a:ext cx="24177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IN THAT</a:t>
            </a:r>
            <a:endParaRPr lang="en-GB" sz="6600" b="1" dirty="0">
              <a:solidFill>
                <a:srgbClr val="4BBCE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50074" y="3505200"/>
            <a:ext cx="2417726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3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ORDER</a:t>
            </a:r>
            <a:endParaRPr lang="en-GB" sz="8300" b="1" dirty="0">
              <a:solidFill>
                <a:srgbClr val="4BBCE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13317</TotalTime>
  <Words>1999</Words>
  <Application>Microsoft Macintosh PowerPoint</Application>
  <PresentationFormat>Présentation à l'écran (4:3)</PresentationFormat>
  <Paragraphs>455</Paragraphs>
  <Slides>33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Office Theme</vt:lpstr>
      <vt:lpstr>TRICKLE ICE</vt:lpstr>
      <vt:lpstr>TRICKLE ICE</vt:lpstr>
      <vt:lpstr>TRICKLE ICE</vt:lpstr>
      <vt:lpstr>TRICKLE ICE</vt:lpstr>
      <vt:lpstr>Reminder: Vanilla ICE</vt:lpstr>
      <vt:lpstr>      Reminder: Vanilla ICE vs Trickle ICE</vt:lpstr>
      <vt:lpstr>Diapositive 7</vt:lpstr>
      <vt:lpstr>ONE MAJOR CHANGE SINCE LAST TIME</vt:lpstr>
      <vt:lpstr>ONE MAJOR CHANGE SINCE LAST TIME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application/sdpfrag</vt:lpstr>
      <vt:lpstr>Diapositive 30</vt:lpstr>
      <vt:lpstr>Diapositive 31</vt:lpstr>
      <vt:lpstr>Diapositive 32</vt:lpstr>
      <vt:lpstr>Diapositive 33</vt:lpstr>
    </vt:vector>
  </TitlesOfParts>
  <Company>Cisco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Hosted NAT Traversal (“Latching”)</dc:title>
  <dc:creator>dwing</dc:creator>
  <cp:lastModifiedBy>Emil Ivov</cp:lastModifiedBy>
  <cp:revision>1037</cp:revision>
  <cp:lastPrinted>2014-03-02T16:30:40Z</cp:lastPrinted>
  <dcterms:created xsi:type="dcterms:W3CDTF">2014-03-02T13:01:43Z</dcterms:created>
  <dcterms:modified xsi:type="dcterms:W3CDTF">2014-03-02T16:31:26Z</dcterms:modified>
</cp:coreProperties>
</file>