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1" r:id="rId2"/>
    <p:sldId id="313" r:id="rId3"/>
    <p:sldId id="322" r:id="rId4"/>
    <p:sldId id="323" r:id="rId5"/>
    <p:sldId id="277" r:id="rId6"/>
    <p:sldId id="279" r:id="rId7"/>
    <p:sldId id="310" r:id="rId8"/>
    <p:sldId id="317" r:id="rId9"/>
    <p:sldId id="299" r:id="rId10"/>
    <p:sldId id="315" r:id="rId11"/>
    <p:sldId id="314" r:id="rId12"/>
    <p:sldId id="316" r:id="rId13"/>
    <p:sldId id="325" r:id="rId14"/>
    <p:sldId id="318" r:id="rId15"/>
    <p:sldId id="331" r:id="rId16"/>
    <p:sldId id="329" r:id="rId17"/>
    <p:sldId id="330" r:id="rId18"/>
    <p:sldId id="327" r:id="rId19"/>
    <p:sldId id="326" r:id="rId20"/>
    <p:sldId id="333" r:id="rId21"/>
    <p:sldId id="334" r:id="rId22"/>
    <p:sldId id="343" r:id="rId23"/>
    <p:sldId id="335" r:id="rId24"/>
    <p:sldId id="332" r:id="rId25"/>
    <p:sldId id="337" r:id="rId26"/>
    <p:sldId id="338" r:id="rId27"/>
    <p:sldId id="339" r:id="rId28"/>
    <p:sldId id="336" r:id="rId29"/>
    <p:sldId id="345" r:id="rId30"/>
    <p:sldId id="346" r:id="rId31"/>
    <p:sldId id="290" r:id="rId32"/>
    <p:sldId id="320" r:id="rId33"/>
    <p:sldId id="340" r:id="rId34"/>
    <p:sldId id="341" r:id="rId35"/>
    <p:sldId id="342" r:id="rId36"/>
  </p:sldIdLst>
  <p:sldSz cx="9945688" cy="7099300"/>
  <p:notesSz cx="6858000" cy="9144000"/>
  <p:defaultTextStyle>
    <a:defPPr>
      <a:defRPr lang="en-US"/>
    </a:defPPr>
    <a:lvl1pPr marL="0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964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927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891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7855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4819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6469"/>
    <a:srgbClr val="DD6C9B"/>
    <a:srgbClr val="7F7F7F"/>
    <a:srgbClr val="FF945E"/>
    <a:srgbClr val="D79EC2"/>
    <a:srgbClr val="4BBC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32" y="-136"/>
      </p:cViewPr>
      <p:guideLst>
        <p:guide orient="horz" pos="223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2/03/14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2/03/14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685800"/>
            <a:ext cx="480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6964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3927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0891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7855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4819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pPr/>
              <a:t>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draft-ietf-mmusic-trickle-ice 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85" y="284301"/>
            <a:ext cx="8951119" cy="1183217"/>
          </a:xfrm>
          <a:prstGeom prst="rect">
            <a:avLst/>
          </a:prstGeom>
        </p:spPr>
        <p:txBody>
          <a:bodyPr vert="horz" lIns="97393" tIns="48696" rIns="97393" bIns="486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85" y="1656504"/>
            <a:ext cx="8951119" cy="4685210"/>
          </a:xfrm>
          <a:prstGeom prst="rect">
            <a:avLst/>
          </a:prstGeom>
        </p:spPr>
        <p:txBody>
          <a:bodyPr vert="horz" lIns="97393" tIns="48696" rIns="97393" bIns="48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284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pPr/>
              <a:t>2/03/14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110" y="6580000"/>
            <a:ext cx="3149468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draft-ietf-mmusic-trickle-ice 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73927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223" indent="-365223" algn="l" defTabSz="973927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1316" indent="-304352" algn="l" defTabSz="9739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409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373" indent="-243482" algn="l" defTabSz="97392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1337" indent="-243482" algn="l" defTabSz="973927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300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264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2228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9192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64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27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891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855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819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2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746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710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07" y="2392379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808" y="1678350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2"/>
          <p:cNvGrpSpPr/>
          <p:nvPr/>
        </p:nvGrpSpPr>
        <p:grpSpPr>
          <a:xfrm>
            <a:off x="1740495" y="3234126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616174" y="3865175"/>
            <a:ext cx="4309798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just">
              <a:spcBef>
                <a:spcPct val="20000"/>
              </a:spcBef>
            </a:pPr>
            <a:r>
              <a:rPr lang="fr-FR" sz="5500" b="1" dirty="0" smtClean="0">
                <a:solidFill>
                  <a:schemeClr val="accent2">
                    <a:lumMod val="75000"/>
                  </a:schemeClr>
                </a:solidFill>
                <a:latin typeface="Yanone Kaffeesatz Light"/>
                <a:cs typeface="Yanone Kaffeesatz Light"/>
              </a:rPr>
              <a:t>I NEED REVIEWS!</a:t>
            </a:r>
            <a:endParaRPr lang="fr-FR" sz="55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endParaRPr lang="fr-FR" sz="55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07" y="2392379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808" y="1678350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1740495" y="3234126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616174" y="3865175"/>
            <a:ext cx="4309798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just">
              <a:spcBef>
                <a:spcPct val="20000"/>
              </a:spcBef>
            </a:pPr>
            <a:r>
              <a:rPr lang="fr-FR" sz="5500" b="1" dirty="0" smtClean="0">
                <a:solidFill>
                  <a:schemeClr val="accent2">
                    <a:lumMod val="75000"/>
                  </a:schemeClr>
                </a:solidFill>
                <a:latin typeface="Yanone Kaffeesatz Light"/>
                <a:cs typeface="Yanone Kaffeesatz Light"/>
              </a:rPr>
              <a:t>I NEED REVIEWS!</a:t>
            </a:r>
            <a:endParaRPr lang="fr-FR" sz="55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r>
              <a:rPr lang="fr-FR" sz="55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PRETTY PLEASE 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45927" y="1262098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390" y="631049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5" name="Grouper 13"/>
          <p:cNvGrpSpPr/>
          <p:nvPr/>
        </p:nvGrpSpPr>
        <p:grpSpPr>
          <a:xfrm>
            <a:off x="1657615" y="2050909"/>
            <a:ext cx="7127743" cy="631049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60%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346200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283972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1657615" y="425958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spect="1"/>
          </p:cNvSpPr>
          <p:nvPr/>
        </p:nvSpPr>
        <p:spPr>
          <a:xfrm>
            <a:off x="828807" y="1540894"/>
            <a:ext cx="8702477" cy="219122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36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CURRENT STATE</a:t>
            </a:r>
            <a:endParaRPr lang="en-GB" sz="136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45926" y="3150377"/>
            <a:ext cx="8785358" cy="213465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33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AND CONSENSUS</a:t>
            </a:r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fr-FR" dirty="0" smtClean="0"/>
              <a:t>/35</a:t>
            </a:r>
            <a:endParaRPr lang="en-US" dirty="0"/>
          </a:p>
        </p:txBody>
      </p:sp>
      <p:cxnSp>
        <p:nvCxnSpPr>
          <p:cNvPr id="8" name="Connecteur droit 7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STUN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5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7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961793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403541" y="78882"/>
            <a:ext cx="5221486" cy="100628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9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HALF TRICKLE (BAU)</a:t>
            </a:r>
            <a:endParaRPr lang="en-GB" sz="59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5927" y="2208672"/>
            <a:ext cx="8702477" cy="3899384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a=ice-pwd:asd88fgpdd777uzjYhagZg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a=ice-ufrag:8hhY</a:t>
            </a:r>
          </a:p>
          <a:p>
            <a:r>
              <a:rPr lang="fr-FR" dirty="0" smtClean="0">
                <a:latin typeface="Courier New"/>
                <a:cs typeface="Courier New"/>
              </a:rPr>
              <a:t>m=audio 45664 RTP/AVP 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a=candidate:1 1 UDP 2121 10.0.1.1 8998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host</a:t>
            </a:r>
          </a:p>
          <a:p>
            <a:r>
              <a:rPr lang="fr-FR" dirty="0" smtClean="0">
                <a:latin typeface="Courier New"/>
                <a:cs typeface="Courier New"/>
              </a:rPr>
              <a:t>a=candidate:2 1 UDP 1615 192.0.2.3 45664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srflx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raddr</a:t>
            </a:r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657614" y="1558611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STUN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900826" y="-104825"/>
            <a:ext cx="4226917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29444" y="2254250"/>
            <a:ext cx="8785358" cy="3581400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STUN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900826" y="-104825"/>
            <a:ext cx="4226917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63046" y="2208672"/>
            <a:ext cx="8785358" cy="2145057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3" name="Rectangle 32"/>
          <p:cNvSpPr/>
          <p:nvPr/>
        </p:nvSpPr>
        <p:spPr>
          <a:xfrm>
            <a:off x="745927" y="2458441"/>
            <a:ext cx="8702477" cy="3606996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c=IN 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a=ice-ufrag:8hhY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17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01684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900826" y="-104825"/>
            <a:ext cx="4226917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0" name="Connecteur droit 59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663046" y="2208672"/>
            <a:ext cx="8785358" cy="2145057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5927" y="2458441"/>
            <a:ext cx="8702477" cy="3606996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c=IN 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a=ice-ufrag:8hhY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26917" y="3234126"/>
            <a:ext cx="5967413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WOULDN’T APPROVE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12553" y="4417343"/>
            <a:ext cx="5060235" cy="806229"/>
          </a:xfrm>
          <a:prstGeom prst="rect">
            <a:avLst/>
          </a:prstGeom>
        </p:spPr>
        <p:txBody>
          <a:bodyPr wrap="none" lIns="97393" tIns="48696" rIns="97393" bIns="48696">
            <a:spAutoFit/>
          </a:bodyPr>
          <a:lstStyle/>
          <a:p>
            <a:pPr algn="ctr"/>
            <a:r>
              <a:rPr lang="fr-FR" sz="4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neither</a:t>
            </a:r>
            <a:r>
              <a:rPr lang="fr-FR" sz="4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would</a:t>
            </a:r>
            <a:r>
              <a:rPr lang="fr-FR" sz="4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RFC3264 </a:t>
            </a:r>
            <a:r>
              <a:rPr lang="fr-FR" sz="4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UAs</a:t>
            </a:r>
            <a:endParaRPr lang="en-GB" sz="4600" b="1" dirty="0">
              <a:solidFill>
                <a:srgbClr val="7F7F7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26917" y="2182727"/>
            <a:ext cx="5967413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VANILLA ICE AGENTS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65761" y="813834"/>
            <a:ext cx="1524888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STUN Server</a:t>
            </a:r>
            <a:r>
              <a:rPr lang="en-US" sz="15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onnecteur droit 59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droit 60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18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 27"/>
          <p:cNvSpPr>
            <a:spLocks noChangeAspect="1"/>
          </p:cNvSpPr>
          <p:nvPr/>
        </p:nvSpPr>
        <p:spPr>
          <a:xfrm>
            <a:off x="629444" y="2635250"/>
            <a:ext cx="8785358" cy="3581400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01684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8" name="Rectangle 57"/>
          <p:cNvSpPr>
            <a:spLocks noChangeAspect="1"/>
          </p:cNvSpPr>
          <p:nvPr/>
        </p:nvSpPr>
        <p:spPr>
          <a:xfrm>
            <a:off x="2900826" y="-104825"/>
            <a:ext cx="4226917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FULL TRICKLE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663046" y="2208672"/>
            <a:ext cx="8785358" cy="2145057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248642" y="2440446"/>
            <a:ext cx="9697046" cy="760063"/>
          </a:xfrm>
          <a:prstGeom prst="rect">
            <a:avLst/>
          </a:prstGeom>
          <a:noFill/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43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trickle support has been confirmed in a previous O/A</a:t>
            </a: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248642" y="3179402"/>
            <a:ext cx="9697046" cy="790840"/>
          </a:xfrm>
          <a:prstGeom prst="rect">
            <a:avLst/>
          </a:prstGeom>
          <a:noFill/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45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trickle support discovered with RFC3840 and GRUU</a:t>
            </a: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248642" y="4000074"/>
            <a:ext cx="9697046" cy="760063"/>
          </a:xfrm>
          <a:prstGeom prst="rect">
            <a:avLst/>
          </a:prstGeom>
          <a:noFill/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4300" b="1" dirty="0" smtClean="0">
                <a:solidFill>
                  <a:schemeClr val="accent4">
                    <a:lumMod val="75000"/>
                  </a:schemeClr>
                </a:solidFill>
                <a:latin typeface="Yanone Kaffeesatz Light"/>
                <a:cs typeface="Yanone Kaffeesatz Light"/>
              </a:rPr>
              <a:t>trickle support has been forced through configuration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5761" y="813834"/>
            <a:ext cx="1524888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STUN Server</a:t>
            </a:r>
            <a:r>
              <a:rPr lang="en-US" sz="15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19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01684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569303" y="86338"/>
            <a:ext cx="4889963" cy="86023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5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63046" y="3150376"/>
            <a:ext cx="8785358" cy="3066274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62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63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4" name="Rectangle 73"/>
          <p:cNvSpPr/>
          <p:nvPr/>
        </p:nvSpPr>
        <p:spPr>
          <a:xfrm>
            <a:off x="3066587" y="3155244"/>
            <a:ext cx="4475560" cy="3606996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dirty="0" smtClean="0">
                <a:latin typeface="Courier New"/>
                <a:cs typeface="Courier New"/>
              </a:rPr>
              <a:t>c=IN IP4 192.0.2.3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a=ice-pwd:dsa99de8</a:t>
            </a:r>
            <a:r>
              <a:rPr lang="fr-FR" dirty="0" err="1" smtClean="0">
                <a:latin typeface="Courier New"/>
                <a:cs typeface="Courier New"/>
              </a:rPr>
              <a:t>fqp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a=ice-ufrag:9abW</a:t>
            </a:r>
          </a:p>
          <a:p>
            <a:r>
              <a:rPr lang="fr-FR" dirty="0" smtClean="0">
                <a:latin typeface="Courier New"/>
                <a:cs typeface="Courier New"/>
              </a:rPr>
              <a:t>m=audio 35888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65761" y="813834"/>
            <a:ext cx="1524888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STUN Server</a:t>
            </a:r>
            <a:r>
              <a:rPr lang="en-US" sz="15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73" y="718347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8973" y="4318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320661" y="1560093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20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01684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63046" y="3150376"/>
            <a:ext cx="8785358" cy="3066274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536210" y="2296142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536209" y="1972028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569303" y="86338"/>
            <a:ext cx="4889963" cy="86023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5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66587" y="3155244"/>
            <a:ext cx="4475560" cy="3606996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dirty="0" smtClean="0">
                <a:latin typeface="Courier New"/>
                <a:cs typeface="Courier New"/>
              </a:rPr>
              <a:t>c=IN IP4 192.0.2.3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a=ice-pwd:dsa99de8</a:t>
            </a:r>
            <a:r>
              <a:rPr lang="fr-FR" dirty="0" err="1" smtClean="0">
                <a:latin typeface="Courier New"/>
                <a:cs typeface="Courier New"/>
              </a:rPr>
              <a:t>fqp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a=ice-ufrag:9abW</a:t>
            </a:r>
          </a:p>
          <a:p>
            <a:r>
              <a:rPr lang="fr-FR" dirty="0" smtClean="0">
                <a:latin typeface="Courier New"/>
                <a:cs typeface="Courier New"/>
              </a:rPr>
              <a:t>m=audio 35888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opus/48000/2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65761" y="813834"/>
            <a:ext cx="1524888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STUN Server</a:t>
            </a:r>
            <a:r>
              <a:rPr lang="en-US" sz="15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21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STUN Server</a:t>
              </a:r>
              <a:r>
                <a:rPr lang="en-US" sz="1500" dirty="0" smtClean="0"/>
                <a:t/>
              </a:r>
              <a:br>
                <a:rPr lang="en-US" sz="1500" dirty="0" smtClean="0"/>
              </a:br>
              <a:r>
                <a:rPr lang="en-US" sz="1500" dirty="0" smtClean="0"/>
                <a:t> </a:t>
              </a: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63046" y="3155245"/>
            <a:ext cx="8785358" cy="3061405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</a:t>
              </a:r>
              <a:endParaRPr lang="fr-FR" sz="160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536210" y="2296142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536209" y="1972028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569303" y="86338"/>
            <a:ext cx="4889963" cy="86023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5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22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STUN Server</a:t>
              </a:r>
              <a:r>
                <a:rPr lang="en-US" sz="1500" dirty="0" smtClean="0"/>
                <a:t/>
              </a:r>
              <a:br>
                <a:rPr lang="en-US" sz="1500" dirty="0" smtClean="0"/>
              </a:br>
              <a:r>
                <a:rPr lang="en-US" sz="1500" dirty="0" smtClean="0"/>
                <a:t> </a:t>
              </a:r>
            </a:p>
          </p:txBody>
        </p:sp>
      </p:grpSp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63046" y="3155245"/>
            <a:ext cx="8785358" cy="3366205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</a:t>
              </a:r>
              <a:endParaRPr lang="fr-FR" sz="160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536210" y="2296142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536209" y="1972028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569303" y="86338"/>
            <a:ext cx="4889963" cy="86023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5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48642" y="2997483"/>
            <a:ext cx="9697046" cy="2714444"/>
          </a:xfrm>
          <a:prstGeom prst="rect">
            <a:avLst/>
          </a:prstGeom>
          <a:noFill/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17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SERIOUSLY? 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6924" y="5131648"/>
            <a:ext cx="7427781" cy="1283283"/>
          </a:xfrm>
          <a:prstGeom prst="rect">
            <a:avLst/>
          </a:prstGeom>
        </p:spPr>
        <p:txBody>
          <a:bodyPr wrap="none" lIns="97393" tIns="48696" rIns="97393" bIns="48696">
            <a:spAutoFit/>
          </a:bodyPr>
          <a:lstStyle/>
          <a:p>
            <a:pPr algn="ctr"/>
            <a:r>
              <a:rPr lang="en-GB" sz="77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AGAIN WITH THE PRACK?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23</a:t>
            </a:fld>
            <a:r>
              <a:rPr lang="fr-FR" dirty="0" smtClean="0"/>
              <a:t>/35</a:t>
            </a:r>
            <a:endParaRPr lang="en-US" dirty="0"/>
          </a:p>
        </p:txBody>
      </p: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3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10624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3186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117148" y="3490634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01684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r 49"/>
          <p:cNvGrpSpPr/>
          <p:nvPr/>
        </p:nvGrpSpPr>
        <p:grpSpPr>
          <a:xfrm>
            <a:off x="1779134" y="262083"/>
            <a:ext cx="1038811" cy="867276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43" name="Connecteur droit avec flèche 42"/>
          <p:cNvCxnSpPr/>
          <p:nvPr/>
        </p:nvCxnSpPr>
        <p:spPr bwMode="auto">
          <a:xfrm rot="10800000">
            <a:off x="2530794" y="1479916"/>
            <a:ext cx="4989261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6" name="Connecteur droit 55"/>
          <p:cNvCxnSpPr/>
          <p:nvPr/>
        </p:nvCxnSpPr>
        <p:spPr bwMode="auto">
          <a:xfrm rot="5400000" flipH="1" flipV="1">
            <a:off x="5548638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952007" y="3631963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663046" y="3150376"/>
            <a:ext cx="8785358" cy="3142474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8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9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65" name="Connecteur droit avec flèche 64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ZoneTexte 65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64" name="Connecteur droit avec flèche 63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68" name="ZoneTexte 67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69" name="Connecteur droit avec flèche 68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70" name="Connecteur droit avec flèche 69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Connecteur droit avec flèche 70"/>
          <p:cNvCxnSpPr/>
          <p:nvPr/>
        </p:nvCxnSpPr>
        <p:spPr bwMode="auto">
          <a:xfrm rot="10800000" flipH="1">
            <a:off x="2536210" y="2296142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2536209" y="1972028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569303" y="86338"/>
            <a:ext cx="4889963" cy="86023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0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TRICKLE (ANSWER)</a:t>
            </a:r>
            <a:endParaRPr lang="en-GB" sz="50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6422" y="3628531"/>
            <a:ext cx="9199761" cy="2437445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sip:bob@example.com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b="1" dirty="0" smtClean="0">
                <a:latin typeface="Courier New"/>
                <a:cs typeface="Courier New"/>
              </a:rPr>
              <a:t>a=end-of-candidates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-1368392" y="3506183"/>
            <a:ext cx="5679440" cy="261113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60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ACK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657614" y="1095746"/>
            <a:ext cx="6961982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INVITE (</a:t>
            </a:r>
            <a:r>
              <a:rPr lang="fr-FR" sz="1600" dirty="0" err="1" smtClean="0"/>
              <a:t>Offer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65761" y="813834"/>
            <a:ext cx="1524888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STUN Server</a:t>
            </a:r>
            <a:r>
              <a:rPr lang="en-US" sz="15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24</a:t>
            </a:fld>
            <a:r>
              <a:rPr lang="fr-FR" dirty="0" smtClean="0"/>
              <a:t>/35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2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3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54800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987593" y="3136234"/>
            <a:ext cx="6051838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INFO (more candidates)</a:t>
            </a:r>
            <a:endParaRPr lang="fr-FR" sz="160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80165" y="3707412"/>
            <a:ext cx="8785358" cy="2966438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523" y="4473114"/>
            <a:ext cx="10111449" cy="1652615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sz="1700" dirty="0" smtClean="0">
                <a:latin typeface="Courier New"/>
                <a:cs typeface="Courier New"/>
              </a:rPr>
              <a:t>INFO </a:t>
            </a:r>
            <a:r>
              <a:rPr lang="en-GB" sz="1700" dirty="0" err="1" smtClean="0">
                <a:latin typeface="Courier New"/>
                <a:cs typeface="Courier New"/>
              </a:rPr>
              <a:t>sip:alice@example.com</a:t>
            </a:r>
            <a:r>
              <a:rPr lang="en-GB" sz="17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...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Content-Type: </a:t>
            </a:r>
            <a:r>
              <a:rPr lang="en-GB" sz="1700" b="1" dirty="0" smtClean="0">
                <a:latin typeface="Courier New"/>
                <a:cs typeface="Courier New"/>
              </a:rPr>
              <a:t>application/</a:t>
            </a:r>
            <a:r>
              <a:rPr lang="en-GB" sz="1700" b="1" dirty="0" err="1" smtClean="0">
                <a:latin typeface="Courier New"/>
                <a:cs typeface="Courier New"/>
              </a:rPr>
              <a:t>sdpfrag</a:t>
            </a:r>
            <a:endParaRPr lang="en-GB" sz="1700" b="1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a=candidate:2207823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host</a:t>
            </a:r>
          </a:p>
          <a:p>
            <a:endParaRPr lang="en-GB" sz="1700" dirty="0" smtClean="0">
              <a:latin typeface="Courier New"/>
              <a:cs typeface="Courier New"/>
            </a:endParaRPr>
          </a:p>
        </p:txBody>
      </p:sp>
      <p:pic>
        <p:nvPicPr>
          <p:cNvPr id="79" name="Image 7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83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84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86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87" name="Image 86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sp>
        <p:nvSpPr>
          <p:cNvPr id="89" name="Rectangle 88"/>
          <p:cNvSpPr>
            <a:spLocks noChangeAspect="1"/>
          </p:cNvSpPr>
          <p:nvPr/>
        </p:nvSpPr>
        <p:spPr>
          <a:xfrm>
            <a:off x="2403541" y="165219"/>
            <a:ext cx="5221486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51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25</a:t>
            </a:fld>
            <a:r>
              <a:rPr lang="fr-FR" dirty="0" smtClean="0"/>
              <a:t>/35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54800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987593" y="3136234"/>
            <a:ext cx="6051838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INFO (more candidates)</a:t>
            </a:r>
            <a:endParaRPr lang="fr-FR" sz="160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80165" y="3707412"/>
            <a:ext cx="8785358" cy="3042638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523" y="4473114"/>
            <a:ext cx="10111449" cy="192961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sz="1700" dirty="0" smtClean="0">
                <a:latin typeface="Courier New"/>
                <a:cs typeface="Courier New"/>
              </a:rPr>
              <a:t>INFO </a:t>
            </a:r>
            <a:r>
              <a:rPr lang="en-GB" sz="1700" dirty="0" err="1" smtClean="0">
                <a:latin typeface="Courier New"/>
                <a:cs typeface="Courier New"/>
              </a:rPr>
              <a:t>sip:alice@example.com</a:t>
            </a:r>
            <a:r>
              <a:rPr lang="en-GB" sz="17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...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Content-Type: </a:t>
            </a:r>
            <a:r>
              <a:rPr lang="en-GB" sz="1700" b="1" dirty="0" smtClean="0">
                <a:latin typeface="Courier New"/>
                <a:cs typeface="Courier New"/>
              </a:rPr>
              <a:t>application/</a:t>
            </a:r>
            <a:r>
              <a:rPr lang="en-GB" sz="1700" b="1" dirty="0" err="1" smtClean="0">
                <a:latin typeface="Courier New"/>
                <a:cs typeface="Courier New"/>
              </a:rPr>
              <a:t>sdpfrag</a:t>
            </a:r>
            <a:endParaRPr lang="en-GB" sz="1700" b="1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a=candidate:2207823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host</a:t>
            </a:r>
          </a:p>
          <a:p>
            <a:r>
              <a:rPr lang="fr-FR" sz="1700" b="1" dirty="0" smtClean="0">
                <a:latin typeface="Courier New"/>
                <a:cs typeface="Courier New"/>
              </a:rPr>
              <a:t>a=candidate:4782591 1 </a:t>
            </a:r>
            <a:r>
              <a:rPr lang="fr-FR" sz="1700" b="1" dirty="0" err="1" smtClean="0">
                <a:latin typeface="Courier New"/>
                <a:cs typeface="Courier New"/>
              </a:rPr>
              <a:t>udp</a:t>
            </a:r>
            <a:r>
              <a:rPr lang="fr-FR" sz="1700" b="1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700" b="1" dirty="0" err="1" smtClean="0">
                <a:latin typeface="Courier New"/>
                <a:cs typeface="Courier New"/>
              </a:rPr>
              <a:t>typ</a:t>
            </a:r>
            <a:r>
              <a:rPr lang="fr-FR" sz="1700" b="1" dirty="0" smtClean="0">
                <a:latin typeface="Courier New"/>
                <a:cs typeface="Courier New"/>
              </a:rPr>
              <a:t> </a:t>
            </a:r>
            <a:r>
              <a:rPr lang="fr-FR" sz="1700" b="1" dirty="0" err="1" smtClean="0">
                <a:latin typeface="Courier New"/>
                <a:cs typeface="Courier New"/>
              </a:rPr>
              <a:t>srflx</a:t>
            </a:r>
            <a:endParaRPr lang="fr-FR" sz="1700" b="1" dirty="0" smtClean="0">
              <a:latin typeface="Courier New"/>
              <a:cs typeface="Courier New"/>
            </a:endParaRPr>
          </a:p>
          <a:p>
            <a:r>
              <a:rPr lang="fr-FR" sz="1700" b="1" dirty="0" smtClean="0">
                <a:latin typeface="Courier New"/>
                <a:cs typeface="Courier New"/>
              </a:rPr>
              <a:t>a=candidate:3973020 1 </a:t>
            </a:r>
            <a:r>
              <a:rPr lang="fr-FR" sz="1700" b="1" dirty="0" err="1" smtClean="0">
                <a:latin typeface="Courier New"/>
                <a:cs typeface="Courier New"/>
              </a:rPr>
              <a:t>udp</a:t>
            </a:r>
            <a:r>
              <a:rPr lang="fr-FR" sz="1700" b="1" dirty="0" smtClean="0">
                <a:latin typeface="Courier New"/>
                <a:cs typeface="Courier New"/>
              </a:rPr>
              <a:t> 16785151 192.158.30.23 50673 </a:t>
            </a:r>
            <a:r>
              <a:rPr lang="fr-FR" sz="1700" b="1" dirty="0" err="1" smtClean="0">
                <a:latin typeface="Courier New"/>
                <a:cs typeface="Courier New"/>
              </a:rPr>
              <a:t>typ</a:t>
            </a:r>
            <a:r>
              <a:rPr lang="fr-FR" sz="1700" b="1" dirty="0" smtClean="0">
                <a:latin typeface="Courier New"/>
                <a:cs typeface="Courier New"/>
              </a:rPr>
              <a:t> </a:t>
            </a:r>
            <a:r>
              <a:rPr lang="fr-FR" sz="1700" b="1" dirty="0" err="1" smtClean="0">
                <a:latin typeface="Courier New"/>
                <a:cs typeface="Courier New"/>
              </a:rPr>
              <a:t>relay</a:t>
            </a:r>
            <a:endParaRPr lang="fr-FR" sz="1700" b="1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61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65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403541" y="165219"/>
            <a:ext cx="5221486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51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26</a:t>
            </a:fld>
            <a:r>
              <a:rPr lang="fr-FR" dirty="0" smtClean="0"/>
              <a:t>/35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54800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987593" y="3136234"/>
            <a:ext cx="6051838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INFO (more candidates)</a:t>
            </a:r>
            <a:endParaRPr lang="fr-FR" sz="160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80165" y="3707412"/>
            <a:ext cx="8785358" cy="3042638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523" y="4473114"/>
            <a:ext cx="10111449" cy="245283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sz="1700" dirty="0" smtClean="0">
                <a:latin typeface="Courier New"/>
                <a:cs typeface="Courier New"/>
              </a:rPr>
              <a:t>INFO </a:t>
            </a:r>
            <a:r>
              <a:rPr lang="en-GB" sz="1700" dirty="0" err="1" smtClean="0">
                <a:latin typeface="Courier New"/>
                <a:cs typeface="Courier New"/>
              </a:rPr>
              <a:t>sip:alice@example.com</a:t>
            </a:r>
            <a:r>
              <a:rPr lang="en-GB" sz="1700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...</a:t>
            </a:r>
          </a:p>
          <a:p>
            <a:r>
              <a:rPr lang="en-GB" sz="1700" dirty="0" smtClean="0">
                <a:latin typeface="Courier New"/>
                <a:cs typeface="Courier New"/>
              </a:rPr>
              <a:t>Content-Type: </a:t>
            </a:r>
            <a:r>
              <a:rPr lang="en-GB" sz="1700" b="1" dirty="0" smtClean="0">
                <a:latin typeface="Courier New"/>
                <a:cs typeface="Courier New"/>
              </a:rPr>
              <a:t>application/</a:t>
            </a:r>
            <a:r>
              <a:rPr lang="en-GB" sz="1700" b="1" dirty="0" err="1" smtClean="0">
                <a:latin typeface="Courier New"/>
                <a:cs typeface="Courier New"/>
              </a:rPr>
              <a:t>sdpfrag</a:t>
            </a:r>
            <a:endParaRPr lang="en-GB" sz="1700" b="1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a=candidate:2207823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host</a:t>
            </a:r>
          </a:p>
          <a:p>
            <a:r>
              <a:rPr lang="fr-FR" sz="1700" dirty="0" smtClean="0">
                <a:latin typeface="Courier New"/>
                <a:cs typeface="Courier New"/>
              </a:rPr>
              <a:t>a=candidate:4782591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</a:t>
            </a:r>
            <a:r>
              <a:rPr lang="fr-FR" sz="1700" dirty="0" err="1" smtClean="0">
                <a:latin typeface="Courier New"/>
                <a:cs typeface="Courier New"/>
              </a:rPr>
              <a:t>srflx</a:t>
            </a:r>
            <a:endParaRPr lang="fr-FR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a=candidate:3973020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16785151 192.158.30.23 50673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</a:t>
            </a:r>
            <a:r>
              <a:rPr lang="fr-FR" sz="1700" dirty="0" err="1" smtClean="0">
                <a:latin typeface="Courier New"/>
                <a:cs typeface="Courier New"/>
              </a:rPr>
              <a:t>relay</a:t>
            </a:r>
            <a:endParaRPr lang="fr-FR" sz="1700" dirty="0" smtClean="0">
              <a:latin typeface="Courier New"/>
              <a:cs typeface="Courier New"/>
            </a:endParaRPr>
          </a:p>
          <a:p>
            <a:r>
              <a:rPr lang="fr-FR" sz="1700" b="1" dirty="0" smtClean="0">
                <a:latin typeface="Courier New"/>
                <a:cs typeface="Courier New"/>
              </a:rPr>
              <a:t>a=candidate:3973028 1 </a:t>
            </a:r>
            <a:r>
              <a:rPr lang="fr-FR" sz="1700" b="1" dirty="0" err="1" smtClean="0">
                <a:latin typeface="Courier New"/>
                <a:cs typeface="Courier New"/>
              </a:rPr>
              <a:t>udp</a:t>
            </a:r>
            <a:r>
              <a:rPr lang="fr-FR" sz="1700" b="1" dirty="0" smtClean="0">
                <a:latin typeface="Courier New"/>
                <a:cs typeface="Courier New"/>
              </a:rPr>
              <a:t> 33562367 192.158.30.23 61506 </a:t>
            </a:r>
            <a:r>
              <a:rPr lang="fr-FR" sz="1700" b="1" dirty="0" err="1" smtClean="0">
                <a:latin typeface="Courier New"/>
                <a:cs typeface="Courier New"/>
              </a:rPr>
              <a:t>typ</a:t>
            </a:r>
            <a:r>
              <a:rPr lang="fr-FR" sz="1700" b="1" dirty="0" smtClean="0">
                <a:latin typeface="Courier New"/>
                <a:cs typeface="Courier New"/>
              </a:rPr>
              <a:t> </a:t>
            </a:r>
            <a:r>
              <a:rPr lang="fr-FR" sz="1700" b="1" dirty="0" err="1" smtClean="0">
                <a:latin typeface="Courier New"/>
                <a:cs typeface="Courier New"/>
              </a:rPr>
              <a:t>relay</a:t>
            </a:r>
            <a:endParaRPr lang="en-GB" sz="1700" b="1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Connecteur droit avec flèche 77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61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65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403541" y="165219"/>
            <a:ext cx="5221486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51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27</a:t>
            </a:fld>
            <a:r>
              <a:rPr lang="fr-FR" dirty="0" smtClean="0"/>
              <a:t>/35</a:t>
            </a:r>
            <a:endParaRPr lang="en-US" dirty="0"/>
          </a:p>
        </p:txBody>
      </p:sp>
      <p:grpSp>
        <p:nvGrpSpPr>
          <p:cNvPr id="2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3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5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8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54800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ZoneTexte 71"/>
          <p:cNvSpPr txBox="1"/>
          <p:nvPr/>
        </p:nvSpPr>
        <p:spPr>
          <a:xfrm>
            <a:off x="1987593" y="3136234"/>
            <a:ext cx="6051838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INFO (more candidates)</a:t>
            </a:r>
            <a:endParaRPr lang="fr-FR" sz="1600" dirty="0"/>
          </a:p>
        </p:txBody>
      </p:sp>
      <p:cxnSp>
        <p:nvCxnSpPr>
          <p:cNvPr id="73" name="Connecteur droit avec flèche 72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Connecteur droit avec flèche 73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5" name="Rectangle 74"/>
          <p:cNvSpPr>
            <a:spLocks noChangeAspect="1"/>
          </p:cNvSpPr>
          <p:nvPr/>
        </p:nvSpPr>
        <p:spPr>
          <a:xfrm>
            <a:off x="580165" y="3707412"/>
            <a:ext cx="8785358" cy="3118838"/>
          </a:xfrm>
          <a:prstGeom prst="rect">
            <a:avLst/>
          </a:prstGeom>
          <a:solidFill>
            <a:srgbClr val="FFFFFF"/>
          </a:solidFill>
        </p:spPr>
        <p:txBody>
          <a:bodyPr wrap="square" lIns="97393" tIns="48696" rIns="97393" bIns="48696">
            <a:spAutoFit/>
          </a:bodyPr>
          <a:lstStyle/>
          <a:p>
            <a:pPr algn="ctr"/>
            <a:endParaRPr lang="en-GB" sz="133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523" y="4982883"/>
            <a:ext cx="10111449" cy="192961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endParaRPr lang="en-GB" sz="1700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a=candidate:2207823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2113937151 192.168.1.148 57599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host</a:t>
            </a:r>
          </a:p>
          <a:p>
            <a:r>
              <a:rPr lang="fr-FR" sz="1700" dirty="0" smtClean="0">
                <a:latin typeface="Courier New"/>
                <a:cs typeface="Courier New"/>
              </a:rPr>
              <a:t>a=candidate:4782591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1845501695 86.177.14.166 57599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</a:t>
            </a:r>
            <a:r>
              <a:rPr lang="fr-FR" sz="1700" dirty="0" err="1" smtClean="0">
                <a:latin typeface="Courier New"/>
                <a:cs typeface="Courier New"/>
              </a:rPr>
              <a:t>srflx</a:t>
            </a:r>
            <a:endParaRPr lang="fr-FR" sz="1700" dirty="0" smtClean="0">
              <a:latin typeface="Courier New"/>
              <a:cs typeface="Courier New"/>
            </a:endParaRPr>
          </a:p>
          <a:p>
            <a:r>
              <a:rPr lang="fr-FR" sz="1700" dirty="0" smtClean="0">
                <a:latin typeface="Courier New"/>
                <a:cs typeface="Courier New"/>
              </a:rPr>
              <a:t>a=candidate:3973020 1 </a:t>
            </a:r>
            <a:r>
              <a:rPr lang="fr-FR" sz="1700" dirty="0" err="1" smtClean="0">
                <a:latin typeface="Courier New"/>
                <a:cs typeface="Courier New"/>
              </a:rPr>
              <a:t>udp</a:t>
            </a:r>
            <a:r>
              <a:rPr lang="fr-FR" sz="1700" dirty="0" smtClean="0">
                <a:latin typeface="Courier New"/>
                <a:cs typeface="Courier New"/>
              </a:rPr>
              <a:t> 16785151 192.158.30.23 50673 </a:t>
            </a:r>
            <a:r>
              <a:rPr lang="fr-FR" sz="1700" dirty="0" err="1" smtClean="0">
                <a:latin typeface="Courier New"/>
                <a:cs typeface="Courier New"/>
              </a:rPr>
              <a:t>typ</a:t>
            </a:r>
            <a:r>
              <a:rPr lang="fr-FR" sz="1700" dirty="0" smtClean="0">
                <a:latin typeface="Courier New"/>
                <a:cs typeface="Courier New"/>
              </a:rPr>
              <a:t> </a:t>
            </a:r>
            <a:r>
              <a:rPr lang="fr-FR" sz="1700" dirty="0" err="1" smtClean="0">
                <a:latin typeface="Courier New"/>
                <a:cs typeface="Courier New"/>
              </a:rPr>
              <a:t>relay</a:t>
            </a:r>
            <a:endParaRPr lang="fr-FR" sz="1700" dirty="0" smtClean="0">
              <a:latin typeface="Courier New"/>
              <a:cs typeface="Courier New"/>
            </a:endParaRPr>
          </a:p>
          <a:p>
            <a:r>
              <a:rPr lang="fr-FR" sz="1700" b="1" dirty="0" smtClean="0">
                <a:latin typeface="Courier New"/>
                <a:cs typeface="Courier New"/>
              </a:rPr>
              <a:t>a=candidate:3973028 1 </a:t>
            </a:r>
            <a:r>
              <a:rPr lang="fr-FR" sz="1700" b="1" dirty="0" err="1" smtClean="0">
                <a:latin typeface="Courier New"/>
                <a:cs typeface="Courier New"/>
              </a:rPr>
              <a:t>udp</a:t>
            </a:r>
            <a:r>
              <a:rPr lang="fr-FR" sz="1700" b="1" dirty="0" smtClean="0">
                <a:latin typeface="Courier New"/>
                <a:cs typeface="Courier New"/>
              </a:rPr>
              <a:t> 33562367 192.158.30.23 61506 </a:t>
            </a:r>
            <a:r>
              <a:rPr lang="fr-FR" sz="1700" b="1" dirty="0" err="1" smtClean="0">
                <a:latin typeface="Courier New"/>
                <a:cs typeface="Courier New"/>
              </a:rPr>
              <a:t>typ</a:t>
            </a:r>
            <a:r>
              <a:rPr lang="fr-FR" sz="1700" b="1" dirty="0" smtClean="0">
                <a:latin typeface="Courier New"/>
                <a:cs typeface="Courier New"/>
              </a:rPr>
              <a:t> </a:t>
            </a:r>
            <a:r>
              <a:rPr lang="fr-FR" sz="1700" b="1" dirty="0" err="1" smtClean="0">
                <a:latin typeface="Courier New"/>
                <a:cs typeface="Courier New"/>
              </a:rPr>
              <a:t>relay</a:t>
            </a:r>
            <a:endParaRPr lang="en-GB" sz="1700" b="1" dirty="0" smtClean="0">
              <a:latin typeface="Courier New"/>
              <a:cs typeface="Courier New"/>
            </a:endParaRPr>
          </a:p>
          <a:p>
            <a:endParaRPr lang="en-GB" sz="1700" dirty="0" smtClean="0">
              <a:latin typeface="Courier New"/>
              <a:cs typeface="Courier New"/>
            </a:endParaRPr>
          </a:p>
        </p:txBody>
      </p:sp>
      <p:cxnSp>
        <p:nvCxnSpPr>
          <p:cNvPr id="77" name="Connecteur droit avec flèche 76"/>
          <p:cNvCxnSpPr/>
          <p:nvPr/>
        </p:nvCxnSpPr>
        <p:spPr bwMode="auto">
          <a:xfrm rot="10800000" flipH="1">
            <a:off x="2358744" y="37846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Connecteur droit avec flèche 77"/>
          <p:cNvCxnSpPr/>
          <p:nvPr/>
        </p:nvCxnSpPr>
        <p:spPr bwMode="auto">
          <a:xfrm rot="10800000" flipH="1">
            <a:off x="2358744" y="402129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47" name="Image 46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9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10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66" name="Image 65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403541" y="165219"/>
            <a:ext cx="5221486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INCREMENTAL TRICKLING</a:t>
            </a:r>
            <a:endParaRPr lang="en-GB" sz="51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-82881" y="4599262"/>
            <a:ext cx="9697046" cy="744674"/>
          </a:xfrm>
          <a:prstGeom prst="rect">
            <a:avLst/>
          </a:prstGeom>
          <a:noFill/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42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NOW WE DON’T HAVE TO CARE ABOUT MISORDERED </a:t>
            </a:r>
            <a:r>
              <a:rPr lang="en-GB" sz="4200" b="1" dirty="0" err="1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INFOs</a:t>
            </a:r>
            <a:endParaRPr lang="en-GB" sz="4200" b="1" dirty="0" smtClean="0">
              <a:solidFill>
                <a:srgbClr val="DD6C9B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28</a:t>
            </a:fld>
            <a:r>
              <a:rPr lang="fr-FR" dirty="0" smtClean="0"/>
              <a:t>/35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190341" y="5187146"/>
            <a:ext cx="7843659" cy="338554"/>
            <a:chOff x="3714225" y="3276600"/>
            <a:chExt cx="2182601" cy="327046"/>
          </a:xfrm>
        </p:grpSpPr>
        <p:cxnSp>
          <p:nvCxnSpPr>
            <p:cNvPr id="34" name="Connecteur droit avec flèche 3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" name="ZoneTexte 34"/>
            <p:cNvSpPr txBox="1"/>
            <p:nvPr/>
          </p:nvSpPr>
          <p:spPr>
            <a:xfrm>
              <a:off x="3714225" y="3276600"/>
              <a:ext cx="2182601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5245 SIP </a:t>
              </a:r>
              <a:r>
                <a:rPr lang="fr-FR" sz="1600" dirty="0" err="1" smtClean="0"/>
                <a:t>re-INVITE</a:t>
              </a:r>
              <a:r>
                <a:rPr lang="fr-FR" sz="1600" dirty="0" smtClean="0"/>
                <a:t> / 200 OK / ACK</a:t>
              </a:r>
              <a:endParaRPr lang="fr-FR" sz="1600" dirty="0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2467098" y="4417343"/>
            <a:ext cx="5240810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200 OK (</a:t>
            </a:r>
            <a:r>
              <a:rPr lang="fr-FR" sz="1600" dirty="0" err="1" smtClean="0"/>
              <a:t>Answer</a:t>
            </a:r>
            <a:r>
              <a:rPr lang="fr-FR" sz="1600" dirty="0" smtClean="0"/>
              <a:t>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smtClean="0"/>
              <a:t>183</a:t>
            </a:r>
            <a:r>
              <a:rPr lang="fr-FR" sz="1600" dirty="0" smtClean="0"/>
              <a:t>) </a:t>
            </a:r>
            <a:r>
              <a:rPr lang="fr-FR" sz="1600" dirty="0" smtClean="0"/>
              <a:t>/ ACK</a:t>
            </a:r>
            <a:endParaRPr lang="fr-FR" sz="1600" dirty="0"/>
          </a:p>
        </p:txBody>
      </p:sp>
      <p:sp>
        <p:nvSpPr>
          <p:cNvPr id="49" name="Double flèche horizontale 48"/>
          <p:cNvSpPr/>
          <p:nvPr/>
        </p:nvSpPr>
        <p:spPr>
          <a:xfrm>
            <a:off x="2435739" y="5758321"/>
            <a:ext cx="5189289" cy="631049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393" tIns="48696" rIns="97393" bIns="48696" rtlCol="0" anchor="ctr"/>
          <a:lstStyle/>
          <a:p>
            <a:pPr algn="ctr"/>
            <a:r>
              <a:rPr lang="en-GB" sz="3000" dirty="0" smtClean="0">
                <a:latin typeface="Yanone Kaffeesatz Regular"/>
                <a:cs typeface="Yanone Kaffeesatz Regular"/>
              </a:rPr>
              <a:t>media</a:t>
            </a:r>
            <a:endParaRPr lang="en-GB" sz="3000" dirty="0">
              <a:latin typeface="Yanone Kaffeesatz Regular"/>
              <a:cs typeface="Yanone Kaffeesatz Regular"/>
            </a:endParaRPr>
          </a:p>
        </p:txBody>
      </p:sp>
      <p:grpSp>
        <p:nvGrpSpPr>
          <p:cNvPr id="16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9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</a:t>
            </a:r>
            <a:r>
              <a:rPr lang="fr-FR" sz="1600" dirty="0" smtClean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2900826" y="-104825"/>
            <a:ext cx="4226917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ALL OF IT</a:t>
            </a:r>
          </a:p>
        </p:txBody>
      </p:sp>
      <p:cxnSp>
        <p:nvCxnSpPr>
          <p:cNvPr id="62" name="Connecteur droit avec flèche 61"/>
          <p:cNvCxnSpPr/>
          <p:nvPr/>
        </p:nvCxnSpPr>
        <p:spPr bwMode="auto">
          <a:xfrm rot="10800000" flipH="1">
            <a:off x="2358744" y="48117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46912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Connecteur droit avec flèche 63"/>
          <p:cNvCxnSpPr/>
          <p:nvPr/>
        </p:nvCxnSpPr>
        <p:spPr bwMode="auto">
          <a:xfrm rot="10800000" flipH="1">
            <a:off x="2358744" y="370412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Connecteur droit avec flèche 64"/>
          <p:cNvCxnSpPr/>
          <p:nvPr/>
        </p:nvCxnSpPr>
        <p:spPr bwMode="auto">
          <a:xfrm rot="10800000" flipH="1">
            <a:off x="2358744" y="394405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Connecteur droit avec flèche 65"/>
          <p:cNvCxnSpPr/>
          <p:nvPr/>
        </p:nvCxnSpPr>
        <p:spPr bwMode="auto">
          <a:xfrm rot="10800000" flipH="1">
            <a:off x="2358744" y="417905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6" name="ZoneTexte 45"/>
          <p:cNvSpPr txBox="1"/>
          <p:nvPr/>
        </p:nvSpPr>
        <p:spPr>
          <a:xfrm>
            <a:off x="3345915" y="3549650"/>
            <a:ext cx="3395052" cy="498453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2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more candidates  &amp; </a:t>
            </a:r>
            <a:r>
              <a:rPr lang="fr-FR" sz="2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conn</a:t>
            </a:r>
            <a:r>
              <a:rPr lang="fr-FR" sz="2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2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checks</a:t>
            </a:r>
            <a:endParaRPr lang="fr-FR" sz="26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58" name="Image 57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69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72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73" name="Image 72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45927" y="1675069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390" y="104402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3"/>
          <p:cNvGrpSpPr/>
          <p:nvPr/>
        </p:nvGrpSpPr>
        <p:grpSpPr>
          <a:xfrm>
            <a:off x="1657615" y="2463880"/>
            <a:ext cx="7127743" cy="631049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60%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81844" y="3252691"/>
            <a:ext cx="8868238" cy="76006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250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DOES THIS SOUND REMOTELY REASONABLE?</a:t>
            </a:r>
            <a:endParaRPr lang="en-GB" sz="425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29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73" y="718347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8973" y="4318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8973" y="2979953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3436" y="2348904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320661" y="1560093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grpSp>
        <p:nvGrpSpPr>
          <p:cNvPr id="5" name="Grouper 13"/>
          <p:cNvGrpSpPr/>
          <p:nvPr/>
        </p:nvGrpSpPr>
        <p:grpSpPr>
          <a:xfrm>
            <a:off x="2320661" y="3768764"/>
            <a:ext cx="7127743" cy="631049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60%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45927" y="1675069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390" y="104402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3"/>
          <p:cNvGrpSpPr/>
          <p:nvPr/>
        </p:nvGrpSpPr>
        <p:grpSpPr>
          <a:xfrm>
            <a:off x="1657615" y="2463880"/>
            <a:ext cx="7127743" cy="631049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60%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81844" y="3252691"/>
            <a:ext cx="8868238" cy="76006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250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DOES THIS SOUND REMOTELY REASONABLE?</a:t>
            </a:r>
            <a:endParaRPr lang="en-GB" sz="425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844" y="3964558"/>
            <a:ext cx="8868238" cy="683119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3800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(REMINDER: THIS IS </a:t>
            </a:r>
            <a:r>
              <a:rPr lang="fr-FR" sz="3800" b="1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STILL </a:t>
            </a:r>
            <a:r>
              <a:rPr lang="fr-FR" sz="3800" dirty="0" smtClean="0">
                <a:solidFill>
                  <a:srgbClr val="DD6C9B"/>
                </a:solidFill>
                <a:latin typeface="Yanone Kaffeesatz Light"/>
                <a:cs typeface="Yanone Kaffeesatz Light"/>
              </a:rPr>
              <a:t>AN INDIVIDUAL DRAFT!)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30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7285" y="78881"/>
            <a:ext cx="8951119" cy="94657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Yanone Kaffeesatz Light"/>
                <a:cs typeface="Yanone Kaffeesatz Light"/>
              </a:rPr>
              <a:t>a</a:t>
            </a:r>
            <a:r>
              <a:rPr lang="en-GB" dirty="0" err="1" smtClean="0">
                <a:latin typeface="Yanone Kaffeesatz Light"/>
                <a:cs typeface="Yanone Kaffeesatz Light"/>
              </a:rPr>
              <a:t>pplication/sdpfrag</a:t>
            </a:r>
            <a:endParaRPr lang="en-GB" sz="7000" dirty="0"/>
          </a:p>
        </p:txBody>
      </p:sp>
      <p:sp>
        <p:nvSpPr>
          <p:cNvPr id="7" name="Rectangle 6"/>
          <p:cNvSpPr/>
          <p:nvPr/>
        </p:nvSpPr>
        <p:spPr>
          <a:xfrm>
            <a:off x="497285" y="1777290"/>
            <a:ext cx="9199761" cy="389938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31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141109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788811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3" name="Grouper 18"/>
          <p:cNvGrpSpPr/>
          <p:nvPr/>
        </p:nvGrpSpPr>
        <p:grpSpPr>
          <a:xfrm>
            <a:off x="1657615" y="2208671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32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957149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141109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788811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2208671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57615" y="3863387"/>
            <a:ext cx="7376385" cy="185267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 1.18.10.33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168 91.21.2.3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164 96.11.2.3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33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957149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141109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788811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2208671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57615" y="3707412"/>
            <a:ext cx="8868238" cy="79084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means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syntactically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valid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line of SDP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4994" y="4285278"/>
            <a:ext cx="7275549" cy="652341"/>
          </a:xfrm>
          <a:prstGeom prst="rect">
            <a:avLst/>
          </a:prstGeom>
        </p:spPr>
        <p:txBody>
          <a:bodyPr wrap="none" lIns="97393" tIns="48696" rIns="97393" bIns="48696">
            <a:spAutoFit/>
          </a:bodyPr>
          <a:lstStyle/>
          <a:p>
            <a:pPr algn="just"/>
            <a:r>
              <a:rPr lang="en-GB" sz="3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combination of such lines in no particular order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34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957149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141109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788811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2208671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57615" y="3707412"/>
            <a:ext cx="8868238" cy="79084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means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syntactically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valid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line of SDP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57615" y="5055325"/>
            <a:ext cx="2569303" cy="62128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en-GB" sz="34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no semantics;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4994" y="4285278"/>
            <a:ext cx="7275549" cy="652341"/>
          </a:xfrm>
          <a:prstGeom prst="rect">
            <a:avLst/>
          </a:prstGeom>
        </p:spPr>
        <p:txBody>
          <a:bodyPr wrap="none" lIns="97393" tIns="48696" rIns="97393" bIns="48696">
            <a:spAutoFit/>
          </a:bodyPr>
          <a:lstStyle/>
          <a:p>
            <a:pPr algn="just"/>
            <a:r>
              <a:rPr lang="en-GB" sz="3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combination of such lines in no particular order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46752" y="5048391"/>
            <a:ext cx="7542147" cy="114698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en-GB" sz="34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similar to: message/</a:t>
            </a:r>
            <a:r>
              <a:rPr lang="en-GB" sz="34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sipfrag</a:t>
            </a:r>
            <a:r>
              <a:rPr lang="en-GB" sz="34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(RFC3420)</a:t>
            </a:r>
            <a:endParaRPr lang="fr-FR" sz="34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  <a:p>
            <a:pPr algn="just"/>
            <a:endParaRPr lang="en-GB" sz="34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35</a:t>
            </a:fld>
            <a:r>
              <a:rPr lang="fr-FR" dirty="0" smtClean="0"/>
              <a:t>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73" y="718347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8973" y="4318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8973" y="2979953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3436" y="2348904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draft-ivov-mmusic-trickle-ice-sip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320661" y="1560093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grpSp>
        <p:nvGrpSpPr>
          <p:cNvPr id="5" name="Grouper 13"/>
          <p:cNvGrpSpPr/>
          <p:nvPr/>
        </p:nvGrpSpPr>
        <p:grpSpPr>
          <a:xfrm>
            <a:off x="2320661" y="3768764"/>
            <a:ext cx="7127743" cy="631049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60%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057400"/>
              <a:ext cx="30480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1372136" y="5179860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8973" y="4557575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2320661" y="5977436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44867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06055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874282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946128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85" y="-78881"/>
            <a:ext cx="8951119" cy="1183217"/>
          </a:xfrm>
        </p:spPr>
        <p:txBody>
          <a:bodyPr>
            <a:normAutofit/>
          </a:bodyPr>
          <a:lstStyle/>
          <a:p>
            <a:pPr algn="just"/>
            <a:r>
              <a:rPr lang="en-GB" sz="3800" dirty="0" smtClean="0">
                <a:latin typeface="Yanone Kaffeesatz Light"/>
                <a:cs typeface="Yanone Kaffeesatz Light"/>
              </a:rPr>
              <a:t>Reminder: Vanilla ICE</a:t>
            </a:r>
            <a:endParaRPr lang="en-GB" sz="3800" dirty="0"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7" y="948144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82881" y="946574"/>
            <a:ext cx="1038811" cy="1025454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 smtClean="0">
                  <a:latin typeface="Yanone Kaffeesatz Light"/>
                  <a:cs typeface="Yanone Kaffeesatz Light"/>
                </a:rPr>
              </a:b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652356" y="946574"/>
            <a:ext cx="1038811" cy="1025454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 smtClean="0">
                  <a:latin typeface="Yanone Kaffeesatz Light"/>
                  <a:cs typeface="Yanone Kaffeesatz Light"/>
                </a:rPr>
              </a:b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36268" y="1498741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500" dirty="0" smtClean="0"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100" name="Grouper 99"/>
          <p:cNvGrpSpPr/>
          <p:nvPr/>
        </p:nvGrpSpPr>
        <p:grpSpPr>
          <a:xfrm>
            <a:off x="955930" y="946990"/>
            <a:ext cx="1038811" cy="867276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500" dirty="0" smtClean="0"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7132"/>
            <a:ext cx="4226917" cy="55216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92884" y="2050906"/>
            <a:ext cx="1442304" cy="1174630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968599" y="3537953"/>
            <a:ext cx="1346803" cy="1186324"/>
            <a:chOff x="352267" y="3428417"/>
            <a:chExt cx="4707890" cy="1146002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4"/>
                <a:ext cx="9286053" cy="22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497457" y="2839721"/>
            <a:ext cx="1618976" cy="3464688"/>
            <a:chOff x="1981200" y="2743200"/>
            <a:chExt cx="4953000" cy="3346926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latin typeface="Yanone Kaffeesatz Light"/>
                  <a:cs typeface="Yanone Kaffeesatz Light"/>
                </a:rPr>
                <a:t>offer and candidates</a:t>
              </a:r>
              <a:endParaRPr lang="en-GB" sz="1700" dirty="0">
                <a:latin typeface="Yanone Kaffeesatz Light"/>
                <a:cs typeface="Yanone Kaffeesatz Light"/>
              </a:endParaRPr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9"/>
              <a:ext cx="4953000" cy="1122597"/>
              <a:chOff x="733972" y="3225643"/>
              <a:chExt cx="3457030" cy="1122597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3"/>
                <a:ext cx="3457026" cy="976920"/>
                <a:chOff x="1234042" y="2938979"/>
                <a:chExt cx="6818793" cy="639998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6" cy="555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700" dirty="0" smtClean="0"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700" dirty="0" smtClean="0"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…</a:t>
                  </a:r>
                  <a:endParaRPr lang="en-GB" sz="1700" dirty="0"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latin typeface="Yanone Kaffeesatz Light"/>
                  <a:cs typeface="Yanone Kaffeesatz Light"/>
                </a:rPr>
                <a:t>answer and candidates</a:t>
              </a:r>
              <a:endParaRPr lang="en-GB" sz="17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500" smtClean="0">
                <a:latin typeface="Yanone Kaffeesatz Light"/>
                <a:cs typeface="Yanone Kaffeesatz Light"/>
              </a:rPr>
              <a:pPr/>
              <a:t>5</a:t>
            </a:fld>
            <a:r>
              <a:rPr lang="fr-FR" sz="1500" dirty="0" smtClean="0">
                <a:latin typeface="Yanone Kaffeesatz Light"/>
                <a:cs typeface="Yanone Kaffeesatz Light"/>
              </a:rPr>
              <a:t>/35</a:t>
            </a:r>
            <a:endParaRPr lang="en-US" sz="1500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889963" y="0"/>
            <a:ext cx="5055725" cy="70993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44867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06055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874282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946128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85" y="-78881"/>
            <a:ext cx="8951119" cy="1183217"/>
          </a:xfrm>
        </p:spPr>
        <p:txBody>
          <a:bodyPr>
            <a:normAutofit/>
          </a:bodyPr>
          <a:lstStyle/>
          <a:p>
            <a:pPr algn="just"/>
            <a:r>
              <a:rPr lang="en-GB" sz="38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     Reminder: Vanilla ICE </a:t>
            </a:r>
            <a:r>
              <a:rPr lang="en-GB" sz="3800" dirty="0" err="1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vs</a:t>
            </a:r>
            <a:r>
              <a:rPr lang="en-GB" sz="38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Trickle ICE</a:t>
            </a:r>
            <a:endParaRPr lang="en-GB" sz="38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7" y="948144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82881" y="946574"/>
            <a:ext cx="1038811" cy="1025454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652356" y="946574"/>
            <a:ext cx="1038811" cy="1025454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36268" y="1498741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7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7" name="Grouper 99"/>
          <p:cNvGrpSpPr/>
          <p:nvPr/>
        </p:nvGrpSpPr>
        <p:grpSpPr>
          <a:xfrm>
            <a:off x="955930" y="946990"/>
            <a:ext cx="1038811" cy="867276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7132"/>
            <a:ext cx="4226917" cy="55216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92884" y="2050906"/>
            <a:ext cx="1442304" cy="1174630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968599" y="3537953"/>
            <a:ext cx="1346803" cy="1186324"/>
            <a:chOff x="352267" y="3428417"/>
            <a:chExt cx="4707890" cy="1146002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2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497457" y="2839721"/>
            <a:ext cx="1618976" cy="3464688"/>
            <a:chOff x="1981200" y="2743200"/>
            <a:chExt cx="4953000" cy="3346926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offer and candidates</a:t>
              </a:r>
              <a:endParaRPr lang="en-GB" sz="170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9"/>
              <a:ext cx="4953000" cy="1122597"/>
              <a:chOff x="733972" y="3225643"/>
              <a:chExt cx="3457030" cy="1122597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3"/>
                <a:ext cx="3457026" cy="976920"/>
                <a:chOff x="1234042" y="2938979"/>
                <a:chExt cx="6818793" cy="639998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6" cy="555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answer and candidates</a:t>
              </a:r>
              <a:endParaRPr lang="en-GB" sz="170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807082" y="946573"/>
            <a:ext cx="5227090" cy="5521678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970410"/>
              <a:chOff x="1197989" y="2000210"/>
              <a:chExt cx="6382255" cy="1970410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631223"/>
                <a:chOff x="1197989" y="2934563"/>
                <a:chExt cx="6382255" cy="631223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94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700" dirty="0" err="1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100067"/>
                <a:chOff x="341378" y="3202831"/>
                <a:chExt cx="4150235" cy="1100067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100067"/>
                  <a:chOff x="459665" y="2924023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387248" y="6547132"/>
            <a:ext cx="4226917" cy="552168"/>
          </a:xfrm>
          <a:prstGeom prst="rect">
            <a:avLst/>
          </a:prstGeom>
          <a:noFill/>
        </p:spPr>
        <p:txBody>
          <a:bodyPr vert="horz" lIns="97393" tIns="48696" rIns="97393" bIns="48696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67692"/>
            <a:ext cx="4724202" cy="6231608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5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pPr/>
              <a:t>6</a:t>
            </a:fld>
            <a:r>
              <a:rPr lang="fr-FR" sz="15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/35</a:t>
            </a:r>
            <a:endParaRPr lang="en-US" sz="15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889963" y="0"/>
            <a:ext cx="5055725" cy="70993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52727"/>
            <a:ext cx="4226917" cy="55216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</a:t>
            </a:r>
            <a:r>
              <a:rPr lang="en-GB" sz="2600" dirty="0" smtClean="0">
                <a:noFill/>
                <a:latin typeface="Yanone Kaffeesatz Light"/>
                <a:cs typeface="Yanone Kaffeesatz Light"/>
              </a:rPr>
              <a:t>as</a:t>
            </a: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per RFC 5245</a:t>
            </a:r>
          </a:p>
        </p:txBody>
      </p:sp>
      <p:grpSp>
        <p:nvGrpSpPr>
          <p:cNvPr id="92" name="Grouper 91"/>
          <p:cNvGrpSpPr/>
          <p:nvPr/>
        </p:nvGrpSpPr>
        <p:grpSpPr>
          <a:xfrm>
            <a:off x="-82881" y="552168"/>
            <a:ext cx="4774048" cy="5434207"/>
            <a:chOff x="-76200" y="914400"/>
            <a:chExt cx="4389228" cy="5249502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706981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-75190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701047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16864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Grouper 90"/>
            <p:cNvGrpSpPr/>
            <p:nvPr/>
          </p:nvGrpSpPr>
          <p:grpSpPr>
            <a:xfrm>
              <a:off x="-76200" y="914400"/>
              <a:ext cx="4389228" cy="3649302"/>
              <a:chOff x="-76200" y="914400"/>
              <a:chExt cx="4389228" cy="3649302"/>
            </a:xfrm>
          </p:grpSpPr>
          <p:grpSp>
            <p:nvGrpSpPr>
              <p:cNvPr id="89" name="Grouper 88"/>
              <p:cNvGrpSpPr/>
              <p:nvPr/>
            </p:nvGrpSpPr>
            <p:grpSpPr>
              <a:xfrm>
                <a:off x="-76200" y="914400"/>
                <a:ext cx="4389228" cy="2201502"/>
                <a:chOff x="-76200" y="914400"/>
                <a:chExt cx="4389228" cy="2201502"/>
              </a:xfrm>
            </p:grpSpPr>
            <p:grpSp>
              <p:nvGrpSpPr>
                <p:cNvPr id="5" name="Grouper 97"/>
                <p:cNvGrpSpPr/>
                <p:nvPr/>
              </p:nvGrpSpPr>
              <p:grpSpPr>
                <a:xfrm>
                  <a:off x="3357952" y="914400"/>
                  <a:ext cx="955076" cy="990600"/>
                  <a:chOff x="3774476" y="914400"/>
                  <a:chExt cx="955076" cy="990600"/>
                </a:xfrm>
              </p:grpSpPr>
              <p:pic>
                <p:nvPicPr>
                  <p:cNvPr id="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5586" y="914400"/>
                    <a:ext cx="384014" cy="5342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3774476" y="1447800"/>
                    <a:ext cx="955076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2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fr-FR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STUN Server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</a:p>
                </p:txBody>
              </p:sp>
            </p:grpSp>
            <p:grpSp>
              <p:nvGrpSpPr>
                <p:cNvPr id="88" name="Grouper 87"/>
                <p:cNvGrpSpPr/>
                <p:nvPr/>
              </p:nvGrpSpPr>
              <p:grpSpPr>
                <a:xfrm>
                  <a:off x="-76200" y="914400"/>
                  <a:ext cx="3363104" cy="2201502"/>
                  <a:chOff x="-76200" y="914400"/>
                  <a:chExt cx="3363104" cy="2201502"/>
                </a:xfrm>
              </p:grpSpPr>
              <p:pic>
                <p:nvPicPr>
                  <p:cNvPr id="22" name="Image 21" descr="cn.emf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35344" y="915917"/>
                    <a:ext cx="547598" cy="53117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grpSp>
                <p:nvGrpSpPr>
                  <p:cNvPr id="4" name="Grouper 98"/>
                  <p:cNvGrpSpPr/>
                  <p:nvPr/>
                </p:nvGrpSpPr>
                <p:grpSpPr>
                  <a:xfrm>
                    <a:off x="-76200" y="914400"/>
                    <a:ext cx="955076" cy="990600"/>
                    <a:chOff x="-76200" y="914400"/>
                    <a:chExt cx="955076" cy="990600"/>
                  </a:xfrm>
                </p:grpSpPr>
                <p:pic>
                  <p:nvPicPr>
                    <p:cNvPr id="23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3076" y="914400"/>
                      <a:ext cx="384014" cy="5342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25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76200" y="1447800"/>
                      <a:ext cx="955076" cy="4572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85000" lnSpcReduction="2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fr-FR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STUN Server</a:t>
                      </a: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  <a:b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</a:b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1" name="Content Placeholder 2"/>
                  <p:cNvSpPr txBox="1">
                    <a:spLocks/>
                  </p:cNvSpPr>
                  <p:nvPr/>
                </p:nvSpPr>
                <p:spPr>
                  <a:xfrm>
                    <a:off x="2331828" y="1447800"/>
                    <a:ext cx="955076" cy="304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Bob</a:t>
                    </a:r>
                  </a:p>
                </p:txBody>
              </p:sp>
              <p:grpSp>
                <p:nvGrpSpPr>
                  <p:cNvPr id="6" name="Grouper 99"/>
                  <p:cNvGrpSpPr/>
                  <p:nvPr/>
                </p:nvGrpSpPr>
                <p:grpSpPr>
                  <a:xfrm>
                    <a:off x="878876" y="914802"/>
                    <a:ext cx="955076" cy="837798"/>
                    <a:chOff x="955076" y="914802"/>
                    <a:chExt cx="955076" cy="837798"/>
                  </a:xfrm>
                </p:grpSpPr>
                <p:pic>
                  <p:nvPicPr>
                    <p:cNvPr id="21" name="Image 20" descr="mn.em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rgbClr val="4F81BD">
                          <a:shade val="45000"/>
                          <a:satMod val="135000"/>
                        </a:srgb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311440" y="914802"/>
                      <a:ext cx="267460" cy="53340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955076" y="1447800"/>
                      <a:ext cx="955076" cy="304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92500" lnSpcReduction="1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Alice</a:t>
                      </a:r>
                    </a:p>
                  </p:txBody>
                </p:sp>
              </p:grpSp>
              <p:grpSp>
                <p:nvGrpSpPr>
                  <p:cNvPr id="7" name="Grouper 49"/>
                  <p:cNvGrpSpPr/>
                  <p:nvPr/>
                </p:nvGrpSpPr>
                <p:grpSpPr>
                  <a:xfrm>
                    <a:off x="269275" y="1981197"/>
                    <a:ext cx="1326045" cy="1134705"/>
                    <a:chOff x="202124" y="3428992"/>
                    <a:chExt cx="4751648" cy="1134705"/>
                  </a:xfrm>
                </p:grpSpPr>
                <p:grpSp>
                  <p:nvGrpSpPr>
                    <p:cNvPr id="8" name="Groupe 14"/>
                    <p:cNvGrpSpPr/>
                    <p:nvPr/>
                  </p:nvGrpSpPr>
                  <p:grpSpPr>
                    <a:xfrm>
                      <a:off x="202124" y="3428992"/>
                      <a:ext cx="4751648" cy="725414"/>
                      <a:chOff x="184996" y="3071810"/>
                      <a:chExt cx="9372360" cy="475172"/>
                    </a:xfrm>
                  </p:grpSpPr>
                  <p:cxnSp>
                    <p:nvCxnSpPr>
                      <p:cNvPr id="45" name="Connecteur droit avec flèche 44"/>
                      <p:cNvCxnSpPr/>
                      <p:nvPr/>
                    </p:nvCxnSpPr>
                    <p:spPr bwMode="auto">
                      <a:xfrm flipH="1">
                        <a:off x="1234042" y="3071810"/>
                        <a:ext cx="6818793" cy="158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cxnSp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184996" y="3323017"/>
                        <a:ext cx="9372360" cy="223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700" dirty="0" smtClean="0">
                            <a:solidFill>
                              <a:srgbClr val="595959"/>
                            </a:solidFill>
                            <a:latin typeface="Yanone Kaffeesatz Light"/>
                            <a:cs typeface="Yanone Kaffeesatz Light"/>
                          </a:rPr>
                          <a:t>disco</a:t>
                        </a:r>
                        <a:endParaRPr lang="en-GB" sz="17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endParaRPr>
                      </a:p>
                    </p:txBody>
                  </p:sp>
                </p:grpSp>
                <p:cxnSp>
                  <p:nvCxnSpPr>
                    <p:cNvPr id="48" name="Connecteur droit avec flèche 47"/>
                    <p:cNvCxnSpPr/>
                    <p:nvPr/>
                  </p:nvCxnSpPr>
                  <p:spPr bwMode="auto">
                    <a:xfrm flipH="1">
                      <a:off x="733972" y="4561273"/>
                      <a:ext cx="3457027" cy="2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arrow" w="med" len="med"/>
                      <a:tailEnd type="non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cxnSp>
              </p:grpSp>
            </p:grpSp>
          </p:grpSp>
          <p:grpSp>
            <p:nvGrpSpPr>
              <p:cNvPr id="9" name="Grouper 60"/>
              <p:cNvGrpSpPr/>
              <p:nvPr/>
            </p:nvGrpSpPr>
            <p:grpSpPr>
              <a:xfrm>
                <a:off x="2729310" y="3417700"/>
                <a:ext cx="1238242" cy="1146002"/>
                <a:chOff x="352267" y="3428417"/>
                <a:chExt cx="4707890" cy="1146002"/>
              </a:xfrm>
            </p:grpSpPr>
            <p:grpSp>
              <p:nvGrpSpPr>
                <p:cNvPr id="10" name="Groupe 14"/>
                <p:cNvGrpSpPr/>
                <p:nvPr/>
              </p:nvGrpSpPr>
              <p:grpSpPr>
                <a:xfrm>
                  <a:off x="352267" y="3428417"/>
                  <a:ext cx="4707890" cy="736140"/>
                  <a:chOff x="481142" y="3071810"/>
                  <a:chExt cx="9286053" cy="482257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 bwMode="auto">
                  <a:xfrm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81142" y="3330075"/>
                    <a:ext cx="928605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63" name="Connecteur droit avec flèche 62"/>
                <p:cNvCxnSpPr/>
                <p:nvPr/>
              </p:nvCxnSpPr>
              <p:spPr bwMode="auto">
                <a:xfrm>
                  <a:off x="733972" y="4571995"/>
                  <a:ext cx="3457028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grpSp>
          <p:nvGrpSpPr>
            <p:cNvPr id="11" name="Grouper 46"/>
            <p:cNvGrpSpPr/>
            <p:nvPr/>
          </p:nvGrpSpPr>
          <p:grpSpPr>
            <a:xfrm>
              <a:off x="1376752" y="2743200"/>
              <a:ext cx="1488476" cy="3346926"/>
              <a:chOff x="1981200" y="2743200"/>
              <a:chExt cx="4953000" cy="3346926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2438400" y="27432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offer and candidates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grpSp>
            <p:nvGrpSpPr>
              <p:cNvPr id="12" name="Grouper 53"/>
              <p:cNvGrpSpPr/>
              <p:nvPr/>
            </p:nvGrpSpPr>
            <p:grpSpPr>
              <a:xfrm>
                <a:off x="1981200" y="4967529"/>
                <a:ext cx="4953000" cy="1122597"/>
                <a:chOff x="733972" y="3225643"/>
                <a:chExt cx="3457030" cy="1122597"/>
              </a:xfrm>
            </p:grpSpPr>
            <p:grpSp>
              <p:nvGrpSpPr>
                <p:cNvPr id="13" name="Groupe 14"/>
                <p:cNvGrpSpPr/>
                <p:nvPr/>
              </p:nvGrpSpPr>
              <p:grpSpPr>
                <a:xfrm>
                  <a:off x="733976" y="3225643"/>
                  <a:ext cx="3457026" cy="976920"/>
                  <a:chOff x="1234042" y="2938979"/>
                  <a:chExt cx="6818793" cy="639998"/>
                </a:xfrm>
              </p:grpSpPr>
              <p:cxnSp>
                <p:nvCxnSpPr>
                  <p:cNvPr id="57" name="Connecteur droit avec flèche 56"/>
                  <p:cNvCxnSpPr/>
                  <p:nvPr/>
                </p:nvCxnSpPr>
                <p:spPr bwMode="auto">
                  <a:xfrm>
                    <a:off x="1234042" y="2938979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262413" y="3023863"/>
                    <a:ext cx="6580616" cy="555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connectivity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56" name="Connecteur droit avec flèche 55"/>
                <p:cNvCxnSpPr/>
                <p:nvPr/>
              </p:nvCxnSpPr>
              <p:spPr bwMode="auto">
                <a:xfrm>
                  <a:off x="733972" y="4345816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59" name="Connecteur droit avec flèche 58"/>
              <p:cNvCxnSpPr/>
              <p:nvPr/>
            </p:nvCxnSpPr>
            <p:spPr bwMode="auto">
              <a:xfrm rot="10800000" flipH="1">
                <a:off x="1981202" y="47145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0" name="ZoneTexte 59"/>
              <p:cNvSpPr txBox="1"/>
              <p:nvPr/>
            </p:nvSpPr>
            <p:spPr>
              <a:xfrm>
                <a:off x="2438400" y="41910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answer and candidates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 bwMode="auto">
              <a:xfrm rot="10800000">
                <a:off x="1981202" y="32667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4" name="Grouper 102"/>
          <p:cNvGrpSpPr/>
          <p:nvPr/>
        </p:nvGrpSpPr>
        <p:grpSpPr>
          <a:xfrm>
            <a:off x="4807082" y="552168"/>
            <a:ext cx="5227090" cy="5521678"/>
            <a:chOff x="4414448" y="914400"/>
            <a:chExt cx="4805752" cy="5334000"/>
          </a:xfrm>
        </p:grpSpPr>
        <p:grpSp>
          <p:nvGrpSpPr>
            <p:cNvPr id="15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6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8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4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7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9" name="Grouper 87"/>
            <p:cNvGrpSpPr/>
            <p:nvPr/>
          </p:nvGrpSpPr>
          <p:grpSpPr>
            <a:xfrm>
              <a:off x="5625788" y="2000210"/>
              <a:ext cx="2258336" cy="1970410"/>
              <a:chOff x="1197989" y="2000210"/>
              <a:chExt cx="6382255" cy="1970410"/>
            </a:xfrm>
          </p:grpSpPr>
          <p:grpSp>
            <p:nvGrpSpPr>
              <p:cNvPr id="33" name="Grouper 49"/>
              <p:cNvGrpSpPr/>
              <p:nvPr/>
            </p:nvGrpSpPr>
            <p:grpSpPr>
              <a:xfrm>
                <a:off x="1197989" y="2000210"/>
                <a:ext cx="6382255" cy="631223"/>
                <a:chOff x="1197989" y="2934563"/>
                <a:chExt cx="6382255" cy="631223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94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700" dirty="0" err="1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4" name="Grouper 53"/>
              <p:cNvGrpSpPr/>
              <p:nvPr/>
            </p:nvGrpSpPr>
            <p:grpSpPr>
              <a:xfrm>
                <a:off x="1418718" y="2870553"/>
                <a:ext cx="5946177" cy="1100067"/>
                <a:chOff x="341378" y="3202831"/>
                <a:chExt cx="4150235" cy="1100067"/>
              </a:xfrm>
            </p:grpSpPr>
            <p:grpSp>
              <p:nvGrpSpPr>
                <p:cNvPr id="36" name="Groupe 14"/>
                <p:cNvGrpSpPr/>
                <p:nvPr/>
              </p:nvGrpSpPr>
              <p:grpSpPr>
                <a:xfrm>
                  <a:off x="341378" y="3202831"/>
                  <a:ext cx="4150235" cy="1100067"/>
                  <a:chOff x="459665" y="2924023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387248" y="6152727"/>
            <a:ext cx="4226917" cy="552168"/>
          </a:xfrm>
          <a:prstGeom prst="rect">
            <a:avLst/>
          </a:prstGeom>
          <a:noFill/>
        </p:spPr>
        <p:txBody>
          <a:bodyPr vert="horz" lIns="97393" tIns="48696" rIns="97393" bIns="48696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2881" y="1340979"/>
            <a:ext cx="10129868" cy="1183217"/>
          </a:xfrm>
        </p:spPr>
        <p:txBody>
          <a:bodyPr>
            <a:noAutofit/>
          </a:bodyPr>
          <a:lstStyle/>
          <a:p>
            <a:r>
              <a:rPr lang="en-US" sz="6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ONE MAJOR CHANGE SINCE LAST TIME</a:t>
            </a:r>
            <a:endParaRPr lang="en-GB" sz="67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r>
              <a:rPr lang="fr-FR" dirty="0" smtClean="0"/>
              <a:t>/35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8110" y="6580000"/>
            <a:ext cx="3149468" cy="377972"/>
          </a:xfrm>
        </p:spPr>
        <p:txBody>
          <a:bodyPr/>
          <a:lstStyle/>
          <a:p>
            <a:r>
              <a:rPr lang="fr-FR" sz="1900" dirty="0" smtClean="0">
                <a:latin typeface="Yanone Kaffeesatz Light"/>
                <a:cs typeface="Yanone Kaffeesatz Light"/>
              </a:rPr>
              <a:t>draft-ietf-mmusic-trickle-ice </a:t>
            </a:r>
          </a:p>
          <a:p>
            <a:r>
              <a:rPr lang="fr-FR" sz="1900" dirty="0" smtClean="0">
                <a:latin typeface="Yanone Kaffeesatz Light"/>
                <a:cs typeface="Yanone Kaffeesatz Light"/>
              </a:rPr>
              <a:t>E. </a:t>
            </a:r>
            <a:r>
              <a:rPr lang="fr-FR" sz="1900" dirty="0" err="1" smtClean="0">
                <a:latin typeface="Yanone Kaffeesatz Light"/>
                <a:cs typeface="Yanone Kaffeesatz Light"/>
              </a:rPr>
              <a:t>Rescorla</a:t>
            </a:r>
            <a:r>
              <a:rPr lang="fr-FR" sz="1900" dirty="0" smtClean="0">
                <a:latin typeface="Yanone Kaffeesatz Light"/>
                <a:cs typeface="Yanone Kaffeesatz Light"/>
              </a:rPr>
              <a:t>, J. </a:t>
            </a:r>
            <a:r>
              <a:rPr lang="fr-FR" sz="19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900" dirty="0" smtClean="0">
                <a:latin typeface="Yanone Kaffeesatz Light"/>
                <a:cs typeface="Yanone Kaffeesatz Light"/>
              </a:rPr>
              <a:t>, E. Ivov</a:t>
            </a:r>
            <a:endParaRPr lang="en-GB" sz="1900" dirty="0" smtClean="0">
              <a:latin typeface="Yanone Kaffeesatz Light"/>
              <a:cs typeface="Yanone Kaffeesatz Light"/>
            </a:endParaRPr>
          </a:p>
        </p:txBody>
      </p:sp>
      <p:graphicFrame>
        <p:nvGraphicFramePr>
          <p:cNvPr id="10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90083" y="2482126"/>
          <a:ext cx="6133173" cy="23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07"/>
                <a:gridCol w="992130"/>
                <a:gridCol w="1894068"/>
                <a:gridCol w="1894068"/>
              </a:tblGrid>
              <a:tr h="410182">
                <a:tc>
                  <a:txBody>
                    <a:bodyPr/>
                    <a:lstStyle/>
                    <a:p>
                      <a:pPr algn="ctr"/>
                      <a:r>
                        <a:rPr lang="en-GB" sz="21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21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4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>
                  <a:txBody>
                    <a:bodyPr/>
                    <a:lstStyle/>
                    <a:p>
                      <a:pPr algn="just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4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4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A1:5003/B2:5003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</a:tbl>
          </a:graphicData>
        </a:graphic>
      </p:graphicFrame>
      <p:sp>
        <p:nvSpPr>
          <p:cNvPr id="11" name="Espace réservé du numéro de diapositive 9"/>
          <p:cNvSpPr txBox="1">
            <a:spLocks/>
          </p:cNvSpPr>
          <p:nvPr/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/>
          <a:p>
            <a:pPr algn="r">
              <a:defRPr/>
            </a:pPr>
            <a:fld id="{83363BB8-67C3-44C4-A9E3-5652E069104A}" type="slidenum">
              <a:rPr lang="en-US" sz="13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r>
              <a:rPr lang="fr-FR" sz="1300" dirty="0" smtClean="0">
                <a:solidFill>
                  <a:schemeClr val="tx1">
                    <a:tint val="75000"/>
                  </a:schemeClr>
                </a:solidFill>
              </a:rPr>
              <a:t>/35</a:t>
            </a:r>
            <a:endParaRPr lang="en-US" sz="13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2881" y="1340979"/>
            <a:ext cx="10129868" cy="1183217"/>
          </a:xfrm>
        </p:spPr>
        <p:txBody>
          <a:bodyPr>
            <a:noAutofit/>
          </a:bodyPr>
          <a:lstStyle/>
          <a:p>
            <a:r>
              <a:rPr lang="en-US" sz="6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ONE MAJOR CHANGE SINCE LAST TIME</a:t>
            </a:r>
            <a:endParaRPr lang="en-GB" sz="67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r>
              <a:rPr lang="fr-FR" dirty="0" smtClean="0"/>
              <a:t>/35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8110" y="6580000"/>
            <a:ext cx="3149468" cy="377972"/>
          </a:xfrm>
        </p:spPr>
        <p:txBody>
          <a:bodyPr/>
          <a:lstStyle/>
          <a:p>
            <a:r>
              <a:rPr lang="fr-FR" sz="1900" dirty="0" smtClean="0">
                <a:latin typeface="Yanone Kaffeesatz Light"/>
                <a:cs typeface="Yanone Kaffeesatz Light"/>
              </a:rPr>
              <a:t>draft-ietf-mmusic-trickle-ice </a:t>
            </a:r>
          </a:p>
          <a:p>
            <a:r>
              <a:rPr lang="fr-FR" sz="1900" dirty="0" smtClean="0">
                <a:latin typeface="Yanone Kaffeesatz Light"/>
                <a:cs typeface="Yanone Kaffeesatz Light"/>
              </a:rPr>
              <a:t>E. </a:t>
            </a:r>
            <a:r>
              <a:rPr lang="fr-FR" sz="1900" dirty="0" err="1" smtClean="0">
                <a:latin typeface="Yanone Kaffeesatz Light"/>
                <a:cs typeface="Yanone Kaffeesatz Light"/>
              </a:rPr>
              <a:t>Rescorla</a:t>
            </a:r>
            <a:r>
              <a:rPr lang="fr-FR" sz="1900" dirty="0" smtClean="0">
                <a:latin typeface="Yanone Kaffeesatz Light"/>
                <a:cs typeface="Yanone Kaffeesatz Light"/>
              </a:rPr>
              <a:t>, J. </a:t>
            </a:r>
            <a:r>
              <a:rPr lang="fr-FR" sz="19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900" dirty="0" smtClean="0">
                <a:latin typeface="Yanone Kaffeesatz Light"/>
                <a:cs typeface="Yanone Kaffeesatz Light"/>
              </a:rPr>
              <a:t>, E. Ivov</a:t>
            </a:r>
            <a:endParaRPr lang="en-GB" sz="1900" dirty="0" smtClean="0">
              <a:latin typeface="Yanone Kaffeesatz Light"/>
              <a:cs typeface="Yanone Kaffeesatz Light"/>
            </a:endParaRPr>
          </a:p>
        </p:txBody>
      </p:sp>
      <p:graphicFrame>
        <p:nvGraphicFramePr>
          <p:cNvPr id="10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90083" y="2482126"/>
          <a:ext cx="6133173" cy="23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07"/>
                <a:gridCol w="992130"/>
                <a:gridCol w="1894068"/>
                <a:gridCol w="1894068"/>
              </a:tblGrid>
              <a:tr h="410182">
                <a:tc>
                  <a:txBody>
                    <a:bodyPr/>
                    <a:lstStyle/>
                    <a:p>
                      <a:pPr algn="ctr"/>
                      <a:r>
                        <a:rPr lang="en-GB" sz="21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21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4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>
                  <a:txBody>
                    <a:bodyPr/>
                    <a:lstStyle/>
                    <a:p>
                      <a:pPr algn="just"/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4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4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rowSpan="2"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  <a:tr h="38388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 smtClean="0">
                          <a:latin typeface="Calibri (Corps)"/>
                          <a:cs typeface="Calibri (Corps)"/>
                        </a:rPr>
                        <a:t>A1:5003/B2:5003</a:t>
                      </a:r>
                      <a:endParaRPr lang="en-GB" sz="1400" dirty="0">
                        <a:latin typeface="Calibri (Corps)"/>
                        <a:cs typeface="Calibri (Corps)"/>
                      </a:endParaRPr>
                    </a:p>
                  </a:txBody>
                  <a:tcPr marL="99457" marR="99457" marT="47329" marB="47329" anchor="ctr"/>
                </a:tc>
              </a:tr>
            </a:tbl>
          </a:graphicData>
        </a:graphic>
      </p:graphicFrame>
      <p:sp>
        <p:nvSpPr>
          <p:cNvPr id="11" name="Espace réservé du numéro de diapositive 9"/>
          <p:cNvSpPr txBox="1">
            <a:spLocks/>
          </p:cNvSpPr>
          <p:nvPr/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/>
          <a:p>
            <a:pPr algn="r">
              <a:defRPr/>
            </a:pPr>
            <a:fld id="{83363BB8-67C3-44C4-A9E3-5652E069104A}" type="slidenum">
              <a:rPr lang="en-US" sz="13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</a:t>
            </a:fld>
            <a:r>
              <a:rPr lang="fr-FR" sz="1300" dirty="0" smtClean="0">
                <a:solidFill>
                  <a:schemeClr val="tx1">
                    <a:tint val="75000"/>
                  </a:schemeClr>
                </a:solidFill>
              </a:rPr>
              <a:t>/35</a:t>
            </a:r>
            <a:endParaRPr lang="en-US" sz="13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6630459" y="2445315"/>
            <a:ext cx="663046" cy="2366433"/>
          </a:xfrm>
          <a:prstGeom prst="downArrow">
            <a:avLst/>
          </a:prstGeom>
          <a:solidFill>
            <a:srgbClr val="D79E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393" tIns="48696" rIns="97393" bIns="48696"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293504" y="2129790"/>
            <a:ext cx="2629697" cy="128328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77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TRICKLE</a:t>
            </a:r>
            <a:endParaRPr lang="en-GB" sz="7700" b="1" dirty="0">
              <a:solidFill>
                <a:srgbClr val="4BBCE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93504" y="2971189"/>
            <a:ext cx="2629697" cy="117556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70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IN THAT</a:t>
            </a:r>
            <a:endParaRPr lang="en-GB" sz="7000" b="1" dirty="0">
              <a:solidFill>
                <a:srgbClr val="4BBCE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3110" y="3628531"/>
            <a:ext cx="2629697" cy="145256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88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ORDER</a:t>
            </a:r>
            <a:endParaRPr lang="en-GB" sz="8800" b="1" dirty="0">
              <a:solidFill>
                <a:srgbClr val="4BBC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13674</TotalTime>
  <Words>2082</Words>
  <Application>Microsoft Macintosh PowerPoint</Application>
  <PresentationFormat>Personnalisé</PresentationFormat>
  <Paragraphs>470</Paragraphs>
  <Slides>35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Office Theme</vt:lpstr>
      <vt:lpstr>TRICKLE ICE</vt:lpstr>
      <vt:lpstr>TRICKLE ICE</vt:lpstr>
      <vt:lpstr>TRICKLE ICE</vt:lpstr>
      <vt:lpstr>TRICKLE ICE</vt:lpstr>
      <vt:lpstr>Reminder: Vanilla ICE</vt:lpstr>
      <vt:lpstr>      Reminder: Vanilla ICE vs Trickle ICE</vt:lpstr>
      <vt:lpstr>Diapositive 7</vt:lpstr>
      <vt:lpstr>ONE MAJOR CHANGE SINCE LAST TIME</vt:lpstr>
      <vt:lpstr>ONE MAJOR CHANGE SINCE LAST TIME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application/sdpfrag</vt:lpstr>
      <vt:lpstr>Diapositive 32</vt:lpstr>
      <vt:lpstr>Diapositive 33</vt:lpstr>
      <vt:lpstr>Diapositive 34</vt:lpstr>
      <vt:lpstr>Diapositive 35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1046</cp:revision>
  <cp:lastPrinted>2014-03-02T16:47:33Z</cp:lastPrinted>
  <dcterms:created xsi:type="dcterms:W3CDTF">2014-03-02T16:37:42Z</dcterms:created>
  <dcterms:modified xsi:type="dcterms:W3CDTF">2014-03-02T22:33:21Z</dcterms:modified>
</cp:coreProperties>
</file>