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Default Extension="emf" ContentType="image/x-emf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21" r:id="rId2"/>
    <p:sldId id="323" r:id="rId3"/>
    <p:sldId id="277" r:id="rId4"/>
    <p:sldId id="279" r:id="rId5"/>
    <p:sldId id="310" r:id="rId6"/>
    <p:sldId id="315" r:id="rId7"/>
    <p:sldId id="345" r:id="rId8"/>
    <p:sldId id="346" r:id="rId9"/>
    <p:sldId id="344" r:id="rId10"/>
    <p:sldId id="316" r:id="rId11"/>
    <p:sldId id="348" r:id="rId12"/>
    <p:sldId id="318" r:id="rId13"/>
    <p:sldId id="350" r:id="rId14"/>
    <p:sldId id="351" r:id="rId15"/>
    <p:sldId id="352" r:id="rId16"/>
    <p:sldId id="355" r:id="rId17"/>
    <p:sldId id="356" r:id="rId18"/>
    <p:sldId id="353" r:id="rId19"/>
    <p:sldId id="336" r:id="rId20"/>
    <p:sldId id="354" r:id="rId21"/>
    <p:sldId id="358" r:id="rId22"/>
    <p:sldId id="357" r:id="rId23"/>
    <p:sldId id="359" r:id="rId24"/>
    <p:sldId id="360" r:id="rId25"/>
  </p:sldIdLst>
  <p:sldSz cx="9945688" cy="7099300"/>
  <p:notesSz cx="6858000" cy="9144000"/>
  <p:defaultTextStyle>
    <a:defPPr>
      <a:defRPr lang="en-US"/>
    </a:defPPr>
    <a:lvl1pPr marL="0" algn="l" defTabSz="97392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6964" algn="l" defTabSz="97392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3927" algn="l" defTabSz="97392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0891" algn="l" defTabSz="97392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47855" algn="l" defTabSz="97392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34819" algn="l" defTabSz="97392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21782" algn="l" defTabSz="97392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08746" algn="l" defTabSz="97392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95710" algn="l" defTabSz="97392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E2B0CB"/>
    <a:srgbClr val="FF6469"/>
    <a:srgbClr val="DD6C9B"/>
    <a:srgbClr val="7F7F7F"/>
    <a:srgbClr val="FF945E"/>
    <a:srgbClr val="D79EC2"/>
    <a:srgbClr val="4BBCE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16" y="-176"/>
      </p:cViewPr>
      <p:guideLst>
        <p:guide orient="horz" pos="2236"/>
        <p:guide pos="31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945A8-4ECC-4446-95C0-F242758BE8EC}" type="datetimeFigureOut">
              <a:rPr lang="fr-FR" smtClean="0"/>
              <a:pPr/>
              <a:t>23/07/14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12C0-A4F1-1543-9CD1-8BDFA67E078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8E47D-22F5-2D40-B7D0-8E2E39F8CE8C}" type="datetimeFigureOut">
              <a:rPr lang="fr-FR" smtClean="0"/>
              <a:pPr/>
              <a:t>23/07/14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027113" y="685800"/>
            <a:ext cx="48037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3AD73-69C0-9246-ACB2-577FD21DCC3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869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6964" algn="l" defTabSz="4869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73927" algn="l" defTabSz="4869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60891" algn="l" defTabSz="4869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47855" algn="l" defTabSz="4869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34819" algn="l" defTabSz="4869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21782" algn="l" defTabSz="4869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08746" algn="l" defTabSz="4869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95710" algn="l" defTabSz="4869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AE5E-B942-7347-9C44-8931FA9851BC}" type="datetime1">
              <a:rPr lang="en-US" smtClean="0"/>
              <a:pPr/>
              <a:t>23/07/14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draft-ietf-mmusic-trickle-ice E. </a:t>
            </a:r>
            <a:r>
              <a:rPr lang="fr-FR" dirty="0" err="1" smtClean="0"/>
              <a:t>Rescorla</a:t>
            </a:r>
            <a:r>
              <a:rPr lang="fr-FR" dirty="0" smtClean="0"/>
              <a:t>, J. </a:t>
            </a:r>
            <a:r>
              <a:rPr lang="fr-FR" dirty="0" err="1" smtClean="0"/>
              <a:t>Uberti</a:t>
            </a:r>
            <a:r>
              <a:rPr lang="fr-FR" dirty="0" smtClean="0"/>
              <a:t>, E. Ivov</a:t>
            </a:r>
            <a:endParaRPr lang="en-US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7743" y="6580000"/>
            <a:ext cx="2320661" cy="377972"/>
          </a:xfrm>
          <a:prstGeom prst="rect">
            <a:avLst/>
          </a:prstGeom>
        </p:spPr>
        <p:txBody>
          <a:bodyPr vert="horz" lIns="97393" tIns="48696" rIns="97393" bIns="4869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3BB8-67C3-44C4-A9E3-5652E069104A}" type="slidenum">
              <a:rPr lang="en-US" smtClean="0"/>
              <a:pPr/>
              <a:t>‹#›</a:t>
            </a:fld>
            <a:r>
              <a:rPr lang="fr-FR" dirty="0" smtClean="0"/>
              <a:t>/24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7285" y="284301"/>
            <a:ext cx="8951119" cy="1183217"/>
          </a:xfrm>
          <a:prstGeom prst="rect">
            <a:avLst/>
          </a:prstGeom>
        </p:spPr>
        <p:txBody>
          <a:bodyPr vert="horz" lIns="97393" tIns="48696" rIns="97393" bIns="4869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285" y="1656504"/>
            <a:ext cx="8951119" cy="4685210"/>
          </a:xfrm>
          <a:prstGeom prst="rect">
            <a:avLst/>
          </a:prstGeom>
        </p:spPr>
        <p:txBody>
          <a:bodyPr vert="horz" lIns="97393" tIns="48696" rIns="97393" bIns="4869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7284" y="6580000"/>
            <a:ext cx="2320661" cy="377972"/>
          </a:xfrm>
          <a:prstGeom prst="rect">
            <a:avLst/>
          </a:prstGeom>
        </p:spPr>
        <p:txBody>
          <a:bodyPr vert="horz" lIns="97393" tIns="48696" rIns="97393" bIns="4869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0B8FC-63EE-6D44-8E97-9E3030D544D9}" type="datetime1">
              <a:rPr lang="en-US" smtClean="0"/>
              <a:pPr/>
              <a:t>23/07/14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8110" y="6580000"/>
            <a:ext cx="3149468" cy="377972"/>
          </a:xfrm>
          <a:prstGeom prst="rect">
            <a:avLst/>
          </a:prstGeom>
        </p:spPr>
        <p:txBody>
          <a:bodyPr vert="horz" lIns="97393" tIns="48696" rIns="97393" bIns="4869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draft-ietf-mmusic-trickle-ice E. </a:t>
            </a:r>
            <a:r>
              <a:rPr lang="fr-FR" dirty="0" err="1" smtClean="0"/>
              <a:t>Rescorla</a:t>
            </a:r>
            <a:r>
              <a:rPr lang="fr-FR" dirty="0" smtClean="0"/>
              <a:t>, J. </a:t>
            </a:r>
            <a:r>
              <a:rPr lang="fr-FR" dirty="0" err="1" smtClean="0"/>
              <a:t>Uberti</a:t>
            </a:r>
            <a:r>
              <a:rPr lang="fr-FR" dirty="0" smtClean="0"/>
              <a:t>, E. Ivov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7743" y="6580000"/>
            <a:ext cx="2320661" cy="377972"/>
          </a:xfrm>
          <a:prstGeom prst="rect">
            <a:avLst/>
          </a:prstGeom>
        </p:spPr>
        <p:txBody>
          <a:bodyPr vert="horz" lIns="97393" tIns="48696" rIns="97393" bIns="4869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3BB8-67C3-44C4-A9E3-5652E069104A}" type="slidenum">
              <a:rPr lang="en-US" smtClean="0"/>
              <a:pPr/>
              <a:t>‹#›</a:t>
            </a:fld>
            <a:r>
              <a:rPr lang="fr-FR" dirty="0" smtClean="0"/>
              <a:t>/24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ctr" defTabSz="973927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223" indent="-365223" algn="l" defTabSz="973927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1316" indent="-304352" algn="l" defTabSz="973927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409" indent="-243482" algn="l" defTabSz="973927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373" indent="-243482" algn="l" defTabSz="973927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1337" indent="-243482" algn="l" defTabSz="973927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8300" indent="-243482" algn="l" defTabSz="973927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264" indent="-243482" algn="l" defTabSz="973927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2228" indent="-243482" algn="l" defTabSz="973927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39192" indent="-243482" algn="l" defTabSz="973927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39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6964" algn="l" defTabSz="9739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3927" algn="l" defTabSz="9739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0891" algn="l" defTabSz="9739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7855" algn="l" defTabSz="9739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4819" algn="l" defTabSz="9739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1782" algn="l" defTabSz="9739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08746" algn="l" defTabSz="9739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5710" algn="l" defTabSz="9739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030366" y="2967485"/>
            <a:ext cx="7966992" cy="1243211"/>
          </a:xfrm>
        </p:spPr>
        <p:txBody>
          <a:bodyPr>
            <a:noAutofit/>
          </a:bodyPr>
          <a:lstStyle/>
          <a:p>
            <a:r>
              <a:rPr lang="en-US" sz="16000" b="1" dirty="0" smtClean="0">
                <a:solidFill>
                  <a:srgbClr val="54BBF3"/>
                </a:solidFill>
                <a:latin typeface="Yanone Kaffeesatz Light"/>
                <a:cs typeface="Yanone Kaffeesatz Light"/>
              </a:rPr>
              <a:t>TRICKLE ICE</a:t>
            </a:r>
            <a:endParaRPr lang="en-GB" sz="16000" b="1" dirty="0"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45927" y="1262098"/>
            <a:ext cx="8951119" cy="788811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marL="365223" indent="-365223" algn="ctr">
              <a:spcBef>
                <a:spcPct val="20000"/>
              </a:spcBef>
              <a:defRPr/>
            </a:pPr>
            <a:r>
              <a:rPr lang="fr-FR" sz="43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Ivov, Enrico Marocco, </a:t>
            </a:r>
            <a:r>
              <a:rPr lang="fr-FR" sz="43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Christer</a:t>
            </a:r>
            <a:r>
              <a:rPr lang="fr-FR" sz="43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3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Holmberg</a:t>
            </a:r>
            <a:endParaRPr lang="fr-FR" sz="4300" b="1" dirty="0" smtClean="0">
              <a:solidFill>
                <a:schemeClr val="bg1">
                  <a:lumMod val="50000"/>
                </a:schemeClr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0390" y="631049"/>
            <a:ext cx="8868238" cy="913951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350" dirty="0" err="1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draft</a:t>
            </a:r>
            <a:r>
              <a:rPr lang="fr-FR" sz="5350" dirty="0" err="1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-</a:t>
            </a:r>
            <a:r>
              <a:rPr lang="fr-FR" sz="5350" b="1" dirty="0" err="1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ietf</a:t>
            </a:r>
            <a:r>
              <a:rPr lang="fr-FR" sz="5350" dirty="0" err="1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-</a:t>
            </a:r>
            <a:r>
              <a:rPr lang="fr-FR" sz="5350" dirty="0" err="1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mmusic-trickle-ice-sip</a:t>
            </a:r>
            <a:endParaRPr lang="en-GB" sz="5350" b="1" dirty="0" smtClean="0">
              <a:solidFill>
                <a:srgbClr val="D79EC2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09090" y="3462004"/>
            <a:ext cx="8951119" cy="788811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marL="365223" indent="-365223" algn="ctr">
              <a:spcBef>
                <a:spcPct val="20000"/>
              </a:spcBef>
              <a:defRPr/>
            </a:pP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Ivov, Adam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Roach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,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Anyone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Else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5927" y="2839720"/>
            <a:ext cx="8868238" cy="913951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30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draft-ivov-disspatch-sdpfrag-03</a:t>
            </a:r>
            <a:endParaRPr lang="en-GB" sz="5300" b="1" dirty="0" smtClean="0">
              <a:solidFill>
                <a:srgbClr val="FF945E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7" name="Grouper 18"/>
          <p:cNvGrpSpPr/>
          <p:nvPr/>
        </p:nvGrpSpPr>
        <p:grpSpPr>
          <a:xfrm>
            <a:off x="1657615" y="4259580"/>
            <a:ext cx="7127743" cy="631049"/>
            <a:chOff x="1905000" y="2057400"/>
            <a:chExt cx="7010400" cy="609600"/>
          </a:xfrm>
        </p:grpSpPr>
        <p:sp>
          <p:nvSpPr>
            <p:cNvPr id="20" name="Rectangle 1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noFill/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 smtClean="0">
                  <a:solidFill>
                    <a:srgbClr val="7F7F7F"/>
                  </a:solidFill>
                  <a:latin typeface="Yanone Kaffeesatz Bold"/>
                  <a:cs typeface="Yanone Kaffeesatz Bold"/>
                </a:rPr>
                <a:t>30%</a:t>
              </a:r>
              <a:endParaRPr lang="en-GB" sz="3000" b="1" dirty="0">
                <a:solidFill>
                  <a:srgbClr val="7F7F7F"/>
                </a:solidFill>
                <a:latin typeface="Yanone Kaffeesatz Bold"/>
                <a:cs typeface="Yanone Kaffeesatz Bold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057400"/>
              <a:ext cx="2438400" cy="609600"/>
            </a:xfrm>
            <a:prstGeom prst="rect">
              <a:avLst/>
            </a:prstGeom>
            <a:solidFill>
              <a:srgbClr val="FF945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655101" y="2080401"/>
            <a:ext cx="7127743" cy="631049"/>
          </a:xfrm>
          <a:prstGeom prst="rect">
            <a:avLst/>
          </a:prstGeom>
          <a:solidFill>
            <a:srgbClr val="D79EC2"/>
          </a:solidFill>
          <a:ln>
            <a:solidFill>
              <a:srgbClr val="4BBCE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 smtClean="0">
                <a:latin typeface="Yanone Kaffeesatz Bold"/>
                <a:cs typeface="Yanone Kaffeesatz Bold"/>
              </a:rPr>
              <a:t>90</a:t>
            </a:r>
            <a:r>
              <a:rPr lang="en-GB" sz="3000" b="1" dirty="0" smtClean="0">
                <a:latin typeface="Yanone Kaffeesatz Bold"/>
                <a:cs typeface="Yanone Kaffeesatz Bold"/>
              </a:rPr>
              <a:t>%</a:t>
            </a:r>
            <a:endParaRPr lang="en-GB" sz="3000" b="1" dirty="0">
              <a:latin typeface="Yanone Kaffeesatz Bold"/>
              <a:cs typeface="Yanone Kaffeesatz Bold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16044" y="2108201"/>
            <a:ext cx="1031415" cy="577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0" b="1" dirty="0">
              <a:solidFill>
                <a:schemeClr val="bg1"/>
              </a:solidFill>
              <a:latin typeface="Yanone Kaffeesatz Bold"/>
              <a:cs typeface="Yanone Kaffeesatz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spect="1"/>
          </p:cNvSpPr>
          <p:nvPr/>
        </p:nvSpPr>
        <p:spPr>
          <a:xfrm>
            <a:off x="828807" y="2482850"/>
            <a:ext cx="8258837" cy="2191224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1360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individual-01</a:t>
            </a: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828807" y="4222827"/>
            <a:ext cx="8258837" cy="1329449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D79EC2"/>
                </a:solidFill>
                <a:latin typeface="Yanone Kaffeesatz Bold"/>
                <a:cs typeface="Yanone Kaffeesatz Bold"/>
              </a:rPr>
              <a:t>this is the boring part</a:t>
            </a:r>
            <a:endParaRPr lang="fr-FR" sz="8000" b="1" dirty="0" smtClean="0">
              <a:solidFill>
                <a:srgbClr val="D79EC2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828807" y="-107950"/>
            <a:ext cx="8258837" cy="3483885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16000" b="1" dirty="0" smtClean="0">
                <a:solidFill>
                  <a:srgbClr val="4BBCEE"/>
                </a:solidFill>
                <a:latin typeface="Symbol" charset="2"/>
                <a:cs typeface="Symbol" charset="2"/>
              </a:rPr>
              <a:t>D</a:t>
            </a:r>
            <a:r>
              <a:rPr lang="en-US" sz="22000" b="1" dirty="0" err="1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s</a:t>
            </a:r>
            <a:r>
              <a:rPr lang="fr-FR" sz="2200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22000" b="1" dirty="0" err="1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since</a:t>
            </a:r>
            <a:endParaRPr lang="fr-FR" sz="220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12</a:t>
            </a:fld>
            <a:r>
              <a:rPr lang="fr-FR" dirty="0" smtClean="0"/>
              <a:t>/24</a:t>
            </a:r>
            <a:endParaRPr lang="en-US" dirty="0"/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-132556" y="-184150"/>
            <a:ext cx="10228990" cy="1144783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67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added</a:t>
            </a:r>
            <a:r>
              <a:rPr lang="fr-FR" sz="67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67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protocol</a:t>
            </a:r>
            <a:r>
              <a:rPr lang="fr-FR" sz="67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67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overview</a:t>
            </a:r>
            <a:r>
              <a:rPr lang="fr-FR" sz="67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and </a:t>
            </a:r>
            <a:r>
              <a:rPr lang="fr-FR" sz="67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rationale</a:t>
            </a:r>
            <a:endParaRPr lang="en-GB" sz="67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15244" y="478553"/>
            <a:ext cx="8382000" cy="650009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lIns="97393" tIns="48696" rIns="97393" bIns="48696">
            <a:spAutoFit/>
          </a:bodyPr>
          <a:lstStyle/>
          <a:p>
            <a:endParaRPr lang="fr-FR" sz="1300" b="1" dirty="0" smtClean="0">
              <a:latin typeface="Courier New"/>
              <a:cs typeface="Courier New"/>
            </a:endParaRPr>
          </a:p>
          <a:p>
            <a:endParaRPr lang="fr-FR" sz="1300" b="1" dirty="0" smtClean="0">
              <a:latin typeface="Courier New"/>
              <a:cs typeface="Courier New"/>
            </a:endParaRPr>
          </a:p>
          <a:p>
            <a:r>
              <a:rPr lang="fr-FR" sz="1300" b="1" dirty="0" smtClean="0">
                <a:latin typeface="Courier New"/>
                <a:cs typeface="Courier New"/>
              </a:rPr>
              <a:t>   +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-------------------------------</a:t>
            </a:r>
            <a:r>
              <a:rPr lang="fr-FR" sz="1300" b="1" dirty="0" smtClean="0">
                <a:latin typeface="Courier New"/>
                <a:cs typeface="Courier New"/>
              </a:rPr>
              <a:t>+  +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-------------------------------</a:t>
            </a:r>
            <a:r>
              <a:rPr lang="fr-FR" sz="1300" b="1" dirty="0" smtClean="0">
                <a:latin typeface="Courier New"/>
                <a:cs typeface="Courier New"/>
              </a:rPr>
              <a:t>+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|   Alice      +</a:t>
            </a:r>
            <a:r>
              <a:rPr lang="fr-FR" sz="1300" b="1" dirty="0" err="1" smtClean="0">
                <a:latin typeface="Courier New"/>
                <a:cs typeface="Courier New"/>
              </a:rPr>
              <a:t>--------------</a:t>
            </a:r>
            <a:r>
              <a:rPr lang="fr-FR" sz="1300" b="1" dirty="0" smtClean="0">
                <a:latin typeface="Courier New"/>
                <a:cs typeface="Courier New"/>
              </a:rPr>
              <a:t>+ |  | +</a:t>
            </a:r>
            <a:r>
              <a:rPr lang="fr-FR" sz="1300" b="1" dirty="0" err="1" smtClean="0">
                <a:latin typeface="Courier New"/>
                <a:cs typeface="Courier New"/>
              </a:rPr>
              <a:t>--------------</a:t>
            </a:r>
            <a:r>
              <a:rPr lang="fr-FR" sz="1300" b="1" dirty="0" smtClean="0">
                <a:latin typeface="Courier New"/>
                <a:cs typeface="Courier New"/>
              </a:rPr>
              <a:t>+       Bob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|              | </a:t>
            </a:r>
            <a:r>
              <a:rPr lang="fr-FR" sz="1300" b="1" dirty="0" err="1" smtClean="0">
                <a:latin typeface="Courier New"/>
                <a:cs typeface="Courier New"/>
              </a:rPr>
              <a:t>Offer/Answer</a:t>
            </a:r>
            <a:r>
              <a:rPr lang="fr-FR" sz="1300" b="1" dirty="0" smtClean="0">
                <a:latin typeface="Courier New"/>
                <a:cs typeface="Courier New"/>
              </a:rPr>
              <a:t> | |  | | </a:t>
            </a:r>
            <a:r>
              <a:rPr lang="fr-FR" sz="1300" b="1" dirty="0" err="1" smtClean="0">
                <a:latin typeface="Courier New"/>
                <a:cs typeface="Courier New"/>
              </a:rPr>
              <a:t>Offer/Answer</a:t>
            </a:r>
            <a:r>
              <a:rPr lang="fr-FR" sz="1300" b="1" dirty="0" smtClean="0">
                <a:latin typeface="Courier New"/>
                <a:cs typeface="Courier New"/>
              </a:rPr>
              <a:t> |  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| +</a:t>
            </a:r>
            <a:r>
              <a:rPr lang="fr-FR" sz="1300" b="1" dirty="0" err="1" smtClean="0">
                <a:latin typeface="Courier New"/>
                <a:cs typeface="Courier New"/>
              </a:rPr>
              <a:t>-------</a:t>
            </a:r>
            <a:r>
              <a:rPr lang="fr-FR" sz="1300" b="1" dirty="0" smtClean="0">
                <a:latin typeface="Courier New"/>
                <a:cs typeface="Courier New"/>
              </a:rPr>
              <a:t>+    |    Module    | |  | |    Module    |    +</a:t>
            </a:r>
            <a:r>
              <a:rPr lang="fr-FR" sz="1300" b="1" dirty="0" err="1" smtClean="0">
                <a:latin typeface="Courier New"/>
                <a:cs typeface="Courier New"/>
              </a:rPr>
              <a:t>-------</a:t>
            </a:r>
            <a:r>
              <a:rPr lang="fr-FR" sz="1300" b="1" dirty="0" smtClean="0">
                <a:latin typeface="Courier New"/>
                <a:cs typeface="Courier New"/>
              </a:rPr>
              <a:t>+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| |  ICE  |    +</a:t>
            </a:r>
            <a:r>
              <a:rPr lang="fr-FR" sz="1300" b="1" dirty="0" err="1" smtClean="0">
                <a:latin typeface="Courier New"/>
                <a:cs typeface="Courier New"/>
              </a:rPr>
              <a:t>--------------</a:t>
            </a:r>
            <a:r>
              <a:rPr lang="fr-FR" sz="1300" b="1" dirty="0" smtClean="0">
                <a:latin typeface="Courier New"/>
                <a:cs typeface="Courier New"/>
              </a:rPr>
              <a:t>+ |  | +</a:t>
            </a:r>
            <a:r>
              <a:rPr lang="fr-FR" sz="1300" b="1" dirty="0" err="1" smtClean="0">
                <a:latin typeface="Courier New"/>
                <a:cs typeface="Courier New"/>
              </a:rPr>
              <a:t>--------------</a:t>
            </a:r>
            <a:r>
              <a:rPr lang="fr-FR" sz="1300" b="1" dirty="0" smtClean="0">
                <a:latin typeface="Courier New"/>
                <a:cs typeface="Courier New"/>
              </a:rPr>
              <a:t>+    |  ICE  |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| | Agent |          |          |  |        |            | Agent |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| +</a:t>
            </a:r>
            <a:r>
              <a:rPr lang="fr-FR" sz="1300" b="1" dirty="0" err="1" smtClean="0">
                <a:latin typeface="Courier New"/>
                <a:cs typeface="Courier New"/>
              </a:rPr>
              <a:t>-------</a:t>
            </a:r>
            <a:r>
              <a:rPr lang="fr-FR" sz="1300" b="1" dirty="0" smtClean="0">
                <a:latin typeface="Courier New"/>
                <a:cs typeface="Courier New"/>
              </a:rPr>
              <a:t>+          |          |  |        |            +</a:t>
            </a:r>
            <a:r>
              <a:rPr lang="fr-FR" sz="1300" b="1" dirty="0" err="1" smtClean="0">
                <a:latin typeface="Courier New"/>
                <a:cs typeface="Courier New"/>
              </a:rPr>
              <a:t>-------</a:t>
            </a:r>
            <a:r>
              <a:rPr lang="fr-FR" sz="1300" b="1" dirty="0" smtClean="0">
                <a:latin typeface="Courier New"/>
                <a:cs typeface="Courier New"/>
              </a:rPr>
              <a:t>+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+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-------------------------------</a:t>
            </a:r>
            <a:r>
              <a:rPr lang="fr-FR" sz="1300" b="1" dirty="0" smtClean="0">
                <a:latin typeface="Courier New"/>
                <a:cs typeface="Courier New"/>
              </a:rPr>
              <a:t>+  +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-------------------------------</a:t>
            </a:r>
            <a:r>
              <a:rPr lang="fr-FR" sz="1300" b="1" dirty="0" smtClean="0">
                <a:latin typeface="Courier New"/>
                <a:cs typeface="Courier New"/>
              </a:rPr>
              <a:t>+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|              |                      |    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|              |    INVITE (</a:t>
            </a:r>
            <a:r>
              <a:rPr lang="fr-FR" sz="1300" b="1" dirty="0" err="1" smtClean="0">
                <a:latin typeface="Courier New"/>
                <a:cs typeface="Courier New"/>
              </a:rPr>
              <a:t>Offer</a:t>
            </a:r>
            <a:r>
              <a:rPr lang="fr-FR" sz="1300" b="1" dirty="0" smtClean="0">
                <a:latin typeface="Courier New"/>
                <a:cs typeface="Courier New"/>
              </a:rPr>
              <a:t>)    |    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|              |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</a:t>
            </a:r>
            <a:r>
              <a:rPr lang="fr-FR" sz="1300" b="1" dirty="0" smtClean="0">
                <a:latin typeface="Courier New"/>
                <a:cs typeface="Courier New"/>
              </a:rPr>
              <a:t>&gt;|    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|              |     183 (</a:t>
            </a:r>
            <a:r>
              <a:rPr lang="fr-FR" sz="1300" b="1" dirty="0" err="1" smtClean="0">
                <a:latin typeface="Courier New"/>
                <a:cs typeface="Courier New"/>
              </a:rPr>
              <a:t>Answer</a:t>
            </a:r>
            <a:r>
              <a:rPr lang="fr-FR" sz="1300" b="1" dirty="0" smtClean="0">
                <a:latin typeface="Courier New"/>
                <a:cs typeface="Courier New"/>
              </a:rPr>
              <a:t>)     |    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|              |&lt;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</a:t>
            </a:r>
            <a:r>
              <a:rPr lang="fr-FR" sz="1300" b="1" dirty="0" smtClean="0">
                <a:latin typeface="Courier New"/>
                <a:cs typeface="Courier New"/>
              </a:rPr>
              <a:t>|    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|              |                      |    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|                                          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|             SIP INFO (more candidates)   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|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-----------------------------------------------------</a:t>
            </a:r>
            <a:r>
              <a:rPr lang="fr-FR" sz="1300" b="1" dirty="0" smtClean="0">
                <a:latin typeface="Courier New"/>
                <a:cs typeface="Courier New"/>
              </a:rPr>
              <a:t>&gt;|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|             SIP INFO (more candidates)   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|&lt;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-----------------------------------------------------</a:t>
            </a:r>
            <a:r>
              <a:rPr lang="fr-FR" sz="1300" b="1" dirty="0" smtClean="0">
                <a:latin typeface="Courier New"/>
                <a:cs typeface="Courier New"/>
              </a:rPr>
              <a:t>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|                                          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|          STUN </a:t>
            </a:r>
            <a:r>
              <a:rPr lang="fr-FR" sz="1300" b="1" dirty="0" err="1" smtClean="0">
                <a:latin typeface="Courier New"/>
                <a:cs typeface="Courier New"/>
              </a:rPr>
              <a:t>Binding</a:t>
            </a:r>
            <a:r>
              <a:rPr lang="fr-FR" sz="1300" b="1" dirty="0" smtClean="0">
                <a:latin typeface="Courier New"/>
                <a:cs typeface="Courier New"/>
              </a:rPr>
              <a:t> </a:t>
            </a:r>
            <a:r>
              <a:rPr lang="fr-FR" sz="1300" b="1" dirty="0" err="1" smtClean="0">
                <a:latin typeface="Courier New"/>
                <a:cs typeface="Courier New"/>
              </a:rPr>
              <a:t>Requests/Responses</a:t>
            </a:r>
            <a:r>
              <a:rPr lang="fr-FR" sz="1300" b="1" dirty="0" smtClean="0">
                <a:latin typeface="Courier New"/>
                <a:cs typeface="Courier New"/>
              </a:rPr>
              <a:t> 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|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-----------------------------------------------------</a:t>
            </a:r>
            <a:r>
              <a:rPr lang="fr-FR" sz="1300" b="1" dirty="0" smtClean="0">
                <a:latin typeface="Courier New"/>
                <a:cs typeface="Courier New"/>
              </a:rPr>
              <a:t>&gt;|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|          STUN </a:t>
            </a:r>
            <a:r>
              <a:rPr lang="fr-FR" sz="1300" b="1" dirty="0" err="1" smtClean="0">
                <a:latin typeface="Courier New"/>
                <a:cs typeface="Courier New"/>
              </a:rPr>
              <a:t>Binding</a:t>
            </a:r>
            <a:r>
              <a:rPr lang="fr-FR" sz="1300" b="1" dirty="0" smtClean="0">
                <a:latin typeface="Courier New"/>
                <a:cs typeface="Courier New"/>
              </a:rPr>
              <a:t> </a:t>
            </a:r>
            <a:r>
              <a:rPr lang="fr-FR" sz="1300" b="1" dirty="0" err="1" smtClean="0">
                <a:latin typeface="Courier New"/>
                <a:cs typeface="Courier New"/>
              </a:rPr>
              <a:t>Requests/Responses</a:t>
            </a:r>
            <a:r>
              <a:rPr lang="fr-FR" sz="1300" b="1" dirty="0" smtClean="0">
                <a:latin typeface="Courier New"/>
                <a:cs typeface="Courier New"/>
              </a:rPr>
              <a:t> 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|&lt;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-----------------------------------------------------</a:t>
            </a:r>
            <a:r>
              <a:rPr lang="fr-FR" sz="1300" b="1" dirty="0" smtClean="0">
                <a:latin typeface="Courier New"/>
                <a:cs typeface="Courier New"/>
              </a:rPr>
              <a:t>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|                                          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|              |                      |    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|              |  5245 SIP </a:t>
            </a:r>
            <a:r>
              <a:rPr lang="fr-FR" sz="1300" b="1" dirty="0" err="1" smtClean="0">
                <a:latin typeface="Courier New"/>
                <a:cs typeface="Courier New"/>
              </a:rPr>
              <a:t>re-INVITE</a:t>
            </a:r>
            <a:r>
              <a:rPr lang="fr-FR" sz="1300" b="1" dirty="0" smtClean="0">
                <a:latin typeface="Courier New"/>
                <a:cs typeface="Courier New"/>
              </a:rPr>
              <a:t>  |    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|              |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</a:t>
            </a:r>
            <a:r>
              <a:rPr lang="fr-FR" sz="1300" b="1" dirty="0" smtClean="0">
                <a:latin typeface="Courier New"/>
                <a:cs typeface="Courier New"/>
              </a:rPr>
              <a:t>&gt;|    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|              |        200 OK        |    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|              |&lt;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</a:t>
            </a:r>
            <a:r>
              <a:rPr lang="fr-FR" sz="1300" b="1" dirty="0" smtClean="0">
                <a:latin typeface="Courier New"/>
                <a:cs typeface="Courier New"/>
              </a:rPr>
              <a:t>|                |</a:t>
            </a:r>
            <a:endParaRPr lang="en-GB" sz="13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13</a:t>
            </a:fld>
            <a:r>
              <a:rPr lang="fr-FR" dirty="0" smtClean="0"/>
              <a:t>/24</a:t>
            </a:r>
            <a:endParaRPr lang="en-US" dirty="0"/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-132556" y="-184150"/>
            <a:ext cx="10228990" cy="1067839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61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asserting</a:t>
            </a:r>
            <a:r>
              <a:rPr lang="fr-FR" sz="61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61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offer/answer</a:t>
            </a:r>
            <a:r>
              <a:rPr lang="fr-FR" sz="61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61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delivery</a:t>
            </a:r>
            <a:r>
              <a:rPr lang="fr-FR" sz="61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and state</a:t>
            </a:r>
            <a:endParaRPr lang="en-GB" sz="61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818356" y="1879175"/>
            <a:ext cx="5257800" cy="34992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lIns="97393" tIns="48696" rIns="97393" bIns="48696">
            <a:spAutoFit/>
          </a:bodyPr>
          <a:lstStyle/>
          <a:p>
            <a:r>
              <a:rPr lang="fr-FR" sz="1300" b="1" dirty="0" smtClean="0">
                <a:latin typeface="Courier New"/>
                <a:cs typeface="Courier New"/>
              </a:rPr>
              <a:t>                 Alice                      </a:t>
            </a:r>
            <a:r>
              <a:rPr lang="fr-FR" sz="1300" b="1" dirty="0" smtClean="0">
                <a:latin typeface="Courier New"/>
                <a:cs typeface="Courier New"/>
              </a:rPr>
              <a:t>Bob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       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INVITE (</a:t>
            </a:r>
            <a:r>
              <a:rPr lang="fr-FR" sz="1300" b="1" dirty="0" err="1" smtClean="0">
                <a:latin typeface="Courier New"/>
                <a:cs typeface="Courier New"/>
              </a:rPr>
              <a:t>Offer</a:t>
            </a:r>
            <a:r>
              <a:rPr lang="fr-FR" sz="1300" b="1" dirty="0" smtClean="0">
                <a:latin typeface="Courier New"/>
                <a:cs typeface="Courier New"/>
              </a:rPr>
              <a:t>)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------------------------</a:t>
            </a:r>
            <a:r>
              <a:rPr lang="fr-FR" sz="1300" b="1" dirty="0" smtClean="0">
                <a:latin typeface="Courier New"/>
                <a:cs typeface="Courier New"/>
              </a:rPr>
              <a:t>&gt;|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183 (</a:t>
            </a:r>
            <a:r>
              <a:rPr lang="fr-FR" sz="1300" b="1" dirty="0" err="1" smtClean="0">
                <a:latin typeface="Courier New"/>
                <a:cs typeface="Courier New"/>
              </a:rPr>
              <a:t>Answer</a:t>
            </a:r>
            <a:r>
              <a:rPr lang="fr-FR" sz="1300" b="1" dirty="0" smtClean="0">
                <a:latin typeface="Courier New"/>
                <a:cs typeface="Courier New"/>
              </a:rPr>
              <a:t>)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|&lt;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------------------------</a:t>
            </a:r>
            <a:r>
              <a:rPr lang="fr-FR" sz="1300" b="1" dirty="0" smtClean="0">
                <a:latin typeface="Courier New"/>
                <a:cs typeface="Courier New"/>
              </a:rPr>
              <a:t>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       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+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----------------------</a:t>
            </a:r>
            <a:r>
              <a:rPr lang="fr-FR" sz="1300" b="1" dirty="0" smtClean="0">
                <a:latin typeface="Courier New"/>
                <a:cs typeface="Courier New"/>
              </a:rPr>
              <a:t>+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|Alice:  I know Bob </a:t>
            </a:r>
            <a:r>
              <a:rPr lang="fr-FR" sz="1300" b="1" dirty="0" err="1" smtClean="0">
                <a:latin typeface="Courier New"/>
                <a:cs typeface="Courier New"/>
              </a:rPr>
              <a:t>can</a:t>
            </a:r>
            <a:r>
              <a:rPr lang="fr-FR" sz="1300" b="1" dirty="0" smtClean="0">
                <a:latin typeface="Courier New"/>
                <a:cs typeface="Courier New"/>
              </a:rPr>
              <a:t>|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|</a:t>
            </a:r>
            <a:r>
              <a:rPr lang="fr-FR" sz="1300" b="1" dirty="0" err="1" smtClean="0">
                <a:latin typeface="Courier New"/>
                <a:cs typeface="Courier New"/>
              </a:rPr>
              <a:t>trickle</a:t>
            </a:r>
            <a:r>
              <a:rPr lang="fr-FR" sz="1300" b="1" dirty="0" smtClean="0">
                <a:latin typeface="Courier New"/>
                <a:cs typeface="Courier New"/>
              </a:rPr>
              <a:t> and I know </a:t>
            </a:r>
            <a:r>
              <a:rPr lang="fr-FR" sz="1300" b="1" dirty="0" err="1" smtClean="0">
                <a:latin typeface="Courier New"/>
                <a:cs typeface="Courier New"/>
              </a:rPr>
              <a:t>his</a:t>
            </a:r>
            <a:r>
              <a:rPr lang="fr-FR" sz="1300" b="1" dirty="0" smtClean="0">
                <a:latin typeface="Courier New"/>
                <a:cs typeface="Courier New"/>
              </a:rPr>
              <a:t>|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|</a:t>
            </a:r>
            <a:r>
              <a:rPr lang="fr-FR" sz="1300" b="1" dirty="0" err="1" smtClean="0">
                <a:latin typeface="Courier New"/>
                <a:cs typeface="Courier New"/>
              </a:rPr>
              <a:t>dialog</a:t>
            </a:r>
            <a:r>
              <a:rPr lang="fr-FR" sz="1300" b="1" dirty="0" smtClean="0">
                <a:latin typeface="Courier New"/>
                <a:cs typeface="Courier New"/>
              </a:rPr>
              <a:t> </a:t>
            </a:r>
            <a:r>
              <a:rPr lang="fr-FR" sz="1300" b="1" dirty="0" err="1" smtClean="0">
                <a:latin typeface="Courier New"/>
                <a:cs typeface="Courier New"/>
              </a:rPr>
              <a:t>is</a:t>
            </a:r>
            <a:r>
              <a:rPr lang="fr-FR" sz="1300" b="1" dirty="0" smtClean="0">
                <a:latin typeface="Courier New"/>
                <a:cs typeface="Courier New"/>
              </a:rPr>
              <a:t> in the </a:t>
            </a:r>
            <a:r>
              <a:rPr lang="fr-FR" sz="1300" b="1" dirty="0" err="1" smtClean="0">
                <a:latin typeface="Courier New"/>
                <a:cs typeface="Courier New"/>
              </a:rPr>
              <a:t>early</a:t>
            </a:r>
            <a:r>
              <a:rPr lang="fr-FR" sz="1300" b="1" dirty="0" smtClean="0">
                <a:latin typeface="Courier New"/>
                <a:cs typeface="Courier New"/>
              </a:rPr>
              <a:t>|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|state. </a:t>
            </a:r>
            <a:r>
              <a:rPr lang="fr-FR" sz="1300" b="1" dirty="0" err="1" smtClean="0">
                <a:latin typeface="Courier New"/>
                <a:cs typeface="Courier New"/>
              </a:rPr>
              <a:t>Send</a:t>
            </a:r>
            <a:r>
              <a:rPr lang="fr-FR" sz="1300" b="1" dirty="0" smtClean="0">
                <a:latin typeface="Courier New"/>
                <a:cs typeface="Courier New"/>
              </a:rPr>
              <a:t> INFO!     |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+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----------------------</a:t>
            </a:r>
            <a:r>
              <a:rPr lang="fr-FR" sz="1300" b="1" dirty="0" smtClean="0">
                <a:latin typeface="Courier New"/>
                <a:cs typeface="Courier New"/>
              </a:rPr>
              <a:t>+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       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INFO/OK (SRFLX </a:t>
            </a:r>
            <a:r>
              <a:rPr lang="fr-FR" sz="1300" b="1" dirty="0" err="1" smtClean="0">
                <a:latin typeface="Courier New"/>
                <a:cs typeface="Courier New"/>
              </a:rPr>
              <a:t>Cand</a:t>
            </a:r>
            <a:r>
              <a:rPr lang="fr-FR" sz="1300" b="1" dirty="0" smtClean="0">
                <a:latin typeface="Courier New"/>
                <a:cs typeface="Courier New"/>
              </a:rPr>
              <a:t>.)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------------------------</a:t>
            </a:r>
            <a:r>
              <a:rPr lang="fr-FR" sz="1300" b="1" dirty="0" smtClean="0">
                <a:latin typeface="Courier New"/>
                <a:cs typeface="Courier New"/>
              </a:rPr>
              <a:t>&gt;|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                   |</a:t>
            </a:r>
            <a:endParaRPr lang="en-GB" sz="1300" b="1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53644" y="1507611"/>
            <a:ext cx="6400800" cy="409943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lIns="97393" tIns="48696" rIns="97393" bIns="48696">
            <a:spAutoFit/>
          </a:bodyPr>
          <a:lstStyle/>
          <a:p>
            <a:endParaRPr lang="fr-FR" sz="1300" b="1" dirty="0" smtClean="0">
              <a:latin typeface="Courier New"/>
              <a:cs typeface="Courier New"/>
            </a:endParaRP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Alice                      Bob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       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  INVITE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------------------------</a:t>
            </a:r>
            <a:r>
              <a:rPr lang="fr-FR" sz="1300" b="1" dirty="0" smtClean="0">
                <a:latin typeface="Courier New"/>
                <a:cs typeface="Courier New"/>
              </a:rPr>
              <a:t>&gt;|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183 (</a:t>
            </a:r>
            <a:r>
              <a:rPr lang="fr-FR" sz="1300" b="1" dirty="0" err="1" smtClean="0">
                <a:latin typeface="Courier New"/>
                <a:cs typeface="Courier New"/>
              </a:rPr>
              <a:t>Offer</a:t>
            </a:r>
            <a:r>
              <a:rPr lang="fr-FR" sz="1300" b="1" dirty="0" smtClean="0">
                <a:latin typeface="Courier New"/>
                <a:cs typeface="Courier New"/>
              </a:rPr>
              <a:t>)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|&lt;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------------------------</a:t>
            </a:r>
            <a:r>
              <a:rPr lang="fr-FR" sz="1300" b="1" dirty="0" smtClean="0">
                <a:latin typeface="Courier New"/>
                <a:cs typeface="Courier New"/>
              </a:rPr>
              <a:t>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PRACK (</a:t>
            </a:r>
            <a:r>
              <a:rPr lang="fr-FR" sz="1300" b="1" dirty="0" err="1" smtClean="0">
                <a:latin typeface="Courier New"/>
                <a:cs typeface="Courier New"/>
              </a:rPr>
              <a:t>Answer</a:t>
            </a:r>
            <a:r>
              <a:rPr lang="fr-FR" sz="1300" b="1" dirty="0" smtClean="0">
                <a:latin typeface="Courier New"/>
                <a:cs typeface="Courier New"/>
              </a:rPr>
              <a:t>)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------------------------</a:t>
            </a:r>
            <a:r>
              <a:rPr lang="fr-FR" sz="1300" b="1" dirty="0" smtClean="0">
                <a:latin typeface="Courier New"/>
                <a:cs typeface="Courier New"/>
              </a:rPr>
              <a:t>&gt;|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       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         +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----------------------</a:t>
            </a:r>
            <a:r>
              <a:rPr lang="fr-FR" sz="1300" b="1" dirty="0" smtClean="0">
                <a:latin typeface="Courier New"/>
                <a:cs typeface="Courier New"/>
              </a:rPr>
              <a:t>+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         |Bob:  I know Alice </a:t>
            </a:r>
            <a:r>
              <a:rPr lang="fr-FR" sz="1300" b="1" dirty="0" err="1" smtClean="0">
                <a:latin typeface="Courier New"/>
                <a:cs typeface="Courier New"/>
              </a:rPr>
              <a:t>can</a:t>
            </a:r>
            <a:r>
              <a:rPr lang="fr-FR" sz="1300" b="1" dirty="0" smtClean="0">
                <a:latin typeface="Courier New"/>
                <a:cs typeface="Courier New"/>
              </a:rPr>
              <a:t>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         |</a:t>
            </a:r>
            <a:r>
              <a:rPr lang="fr-FR" sz="1300" b="1" dirty="0" err="1" smtClean="0">
                <a:latin typeface="Courier New"/>
                <a:cs typeface="Courier New"/>
              </a:rPr>
              <a:t>trickle</a:t>
            </a:r>
            <a:r>
              <a:rPr lang="fr-FR" sz="1300" b="1" dirty="0" smtClean="0">
                <a:latin typeface="Courier New"/>
                <a:cs typeface="Courier New"/>
              </a:rPr>
              <a:t> and I know </a:t>
            </a:r>
            <a:r>
              <a:rPr lang="fr-FR" sz="1300" b="1" dirty="0" err="1" smtClean="0">
                <a:latin typeface="Courier New"/>
                <a:cs typeface="Courier New"/>
              </a:rPr>
              <a:t>her</a:t>
            </a:r>
            <a:r>
              <a:rPr lang="fr-FR" sz="1300" b="1" dirty="0" smtClean="0">
                <a:latin typeface="Courier New"/>
                <a:cs typeface="Courier New"/>
              </a:rPr>
              <a:t>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         |</a:t>
            </a:r>
            <a:r>
              <a:rPr lang="fr-FR" sz="1300" b="1" dirty="0" err="1" smtClean="0">
                <a:latin typeface="Courier New"/>
                <a:cs typeface="Courier New"/>
              </a:rPr>
              <a:t>dialog</a:t>
            </a:r>
            <a:r>
              <a:rPr lang="fr-FR" sz="1300" b="1" dirty="0" smtClean="0">
                <a:latin typeface="Courier New"/>
                <a:cs typeface="Courier New"/>
              </a:rPr>
              <a:t> </a:t>
            </a:r>
            <a:r>
              <a:rPr lang="fr-FR" sz="1300" b="1" dirty="0" err="1" smtClean="0">
                <a:latin typeface="Courier New"/>
                <a:cs typeface="Courier New"/>
              </a:rPr>
              <a:t>is</a:t>
            </a:r>
            <a:r>
              <a:rPr lang="fr-FR" sz="1300" b="1" dirty="0" smtClean="0">
                <a:latin typeface="Courier New"/>
                <a:cs typeface="Courier New"/>
              </a:rPr>
              <a:t> in the </a:t>
            </a:r>
            <a:r>
              <a:rPr lang="fr-FR" sz="1300" b="1" dirty="0" err="1" smtClean="0">
                <a:latin typeface="Courier New"/>
                <a:cs typeface="Courier New"/>
              </a:rPr>
              <a:t>early</a:t>
            </a:r>
            <a:r>
              <a:rPr lang="fr-FR" sz="1300" b="1" dirty="0" smtClean="0">
                <a:latin typeface="Courier New"/>
                <a:cs typeface="Courier New"/>
              </a:rPr>
              <a:t>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         |state. </a:t>
            </a:r>
            <a:r>
              <a:rPr lang="fr-FR" sz="1300" b="1" dirty="0" err="1" smtClean="0">
                <a:latin typeface="Courier New"/>
                <a:cs typeface="Courier New"/>
              </a:rPr>
              <a:t>Send</a:t>
            </a:r>
            <a:r>
              <a:rPr lang="fr-FR" sz="1300" b="1" dirty="0" smtClean="0">
                <a:latin typeface="Courier New"/>
                <a:cs typeface="Courier New"/>
              </a:rPr>
              <a:t> INFO!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         +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----------------------</a:t>
            </a:r>
            <a:r>
              <a:rPr lang="fr-FR" sz="1300" b="1" dirty="0" smtClean="0">
                <a:latin typeface="Courier New"/>
                <a:cs typeface="Courier New"/>
              </a:rPr>
              <a:t>+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       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INFO/OK (SRFLX </a:t>
            </a:r>
            <a:r>
              <a:rPr lang="fr-FR" sz="1300" b="1" dirty="0" err="1" smtClean="0">
                <a:latin typeface="Courier New"/>
                <a:cs typeface="Courier New"/>
              </a:rPr>
              <a:t>Cand</a:t>
            </a:r>
            <a:r>
              <a:rPr lang="fr-FR" sz="1300" b="1" dirty="0" smtClean="0">
                <a:latin typeface="Courier New"/>
                <a:cs typeface="Courier New"/>
              </a:rPr>
              <a:t>.)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|&lt;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------------------------</a:t>
            </a:r>
            <a:r>
              <a:rPr lang="fr-FR" sz="1300" b="1" dirty="0" smtClean="0">
                <a:latin typeface="Courier New"/>
                <a:cs typeface="Courier New"/>
              </a:rPr>
              <a:t>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                   |</a:t>
            </a:r>
            <a:endParaRPr lang="en-GB" sz="13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14</a:t>
            </a:fld>
            <a:r>
              <a:rPr lang="fr-FR" dirty="0" smtClean="0"/>
              <a:t>/24</a:t>
            </a:r>
            <a:endParaRPr lang="en-US" dirty="0"/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-132556" y="-184150"/>
            <a:ext cx="10228990" cy="990895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8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offer/answer</a:t>
            </a:r>
            <a:r>
              <a:rPr lang="fr-FR" sz="58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and </a:t>
            </a:r>
            <a:r>
              <a:rPr lang="fr-FR" sz="58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working</a:t>
            </a:r>
            <a:r>
              <a:rPr lang="fr-FR" sz="58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58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around</a:t>
            </a:r>
            <a:r>
              <a:rPr lang="fr-FR" sz="58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the PRACK</a:t>
            </a:r>
            <a:endParaRPr lang="en-GB" sz="58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199356" y="1879175"/>
            <a:ext cx="6096000" cy="309916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lIns="97393" tIns="48696" rIns="97393" bIns="48696">
            <a:spAutoFit/>
          </a:bodyPr>
          <a:lstStyle/>
          <a:p>
            <a:r>
              <a:rPr lang="fr-FR" sz="1300" b="1" dirty="0" smtClean="0">
                <a:latin typeface="Courier New"/>
                <a:cs typeface="Courier New"/>
              </a:rPr>
              <a:t>                 Alice                      </a:t>
            </a:r>
            <a:r>
              <a:rPr lang="fr-FR" sz="1300" b="1" dirty="0" smtClean="0">
                <a:latin typeface="Courier New"/>
                <a:cs typeface="Courier New"/>
              </a:rPr>
              <a:t>Bob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       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INVITE (</a:t>
            </a:r>
            <a:r>
              <a:rPr lang="fr-FR" sz="1300" b="1" dirty="0" err="1" smtClean="0">
                <a:latin typeface="Courier New"/>
                <a:cs typeface="Courier New"/>
              </a:rPr>
              <a:t>Offer</a:t>
            </a:r>
            <a:r>
              <a:rPr lang="fr-FR" sz="1300" b="1" dirty="0" smtClean="0">
                <a:latin typeface="Courier New"/>
                <a:cs typeface="Courier New"/>
              </a:rPr>
              <a:t>)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------------------------</a:t>
            </a:r>
            <a:r>
              <a:rPr lang="fr-FR" sz="1300" b="1" dirty="0" smtClean="0">
                <a:latin typeface="Courier New"/>
                <a:cs typeface="Courier New"/>
              </a:rPr>
              <a:t>&gt;|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183 (</a:t>
            </a:r>
            <a:r>
              <a:rPr lang="fr-FR" sz="1300" b="1" dirty="0" err="1" smtClean="0">
                <a:latin typeface="Courier New"/>
                <a:cs typeface="Courier New"/>
              </a:rPr>
              <a:t>Answer</a:t>
            </a:r>
            <a:r>
              <a:rPr lang="fr-FR" sz="1300" b="1" dirty="0" smtClean="0">
                <a:latin typeface="Courier New"/>
                <a:cs typeface="Courier New"/>
              </a:rPr>
              <a:t>)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|&lt;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------------------------</a:t>
            </a:r>
            <a:r>
              <a:rPr lang="fr-FR" sz="1300" b="1" dirty="0" smtClean="0">
                <a:latin typeface="Courier New"/>
                <a:cs typeface="Courier New"/>
              </a:rPr>
              <a:t>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       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         +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----------------------</a:t>
            </a:r>
            <a:r>
              <a:rPr lang="fr-FR" sz="1300" b="1" dirty="0" smtClean="0">
                <a:latin typeface="Courier New"/>
                <a:cs typeface="Courier New"/>
              </a:rPr>
              <a:t>+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         |Bob:  I </a:t>
            </a:r>
            <a:r>
              <a:rPr lang="fr-FR" sz="1300" b="1" dirty="0" err="1" smtClean="0">
                <a:latin typeface="Courier New"/>
                <a:cs typeface="Courier New"/>
              </a:rPr>
              <a:t>don't</a:t>
            </a:r>
            <a:r>
              <a:rPr lang="fr-FR" sz="1300" b="1" dirty="0" smtClean="0">
                <a:latin typeface="Courier New"/>
                <a:cs typeface="Courier New"/>
              </a:rPr>
              <a:t> know if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         |Alice </a:t>
            </a:r>
            <a:r>
              <a:rPr lang="fr-FR" sz="1300" b="1" dirty="0" err="1" smtClean="0">
                <a:latin typeface="Courier New"/>
                <a:cs typeface="Courier New"/>
              </a:rPr>
              <a:t>got</a:t>
            </a:r>
            <a:r>
              <a:rPr lang="fr-FR" sz="1300" b="1" dirty="0" smtClean="0">
                <a:latin typeface="Courier New"/>
                <a:cs typeface="Courier New"/>
              </a:rPr>
              <a:t> </a:t>
            </a:r>
            <a:r>
              <a:rPr lang="fr-FR" sz="1300" b="1" dirty="0" err="1" smtClean="0">
                <a:latin typeface="Courier New"/>
                <a:cs typeface="Courier New"/>
              </a:rPr>
              <a:t>my</a:t>
            </a:r>
            <a:r>
              <a:rPr lang="fr-FR" sz="1300" b="1" dirty="0" smtClean="0">
                <a:latin typeface="Courier New"/>
                <a:cs typeface="Courier New"/>
              </a:rPr>
              <a:t> 183 or if|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         |</a:t>
            </a:r>
            <a:r>
              <a:rPr lang="fr-FR" sz="1300" b="1" dirty="0" err="1" smtClean="0">
                <a:latin typeface="Courier New"/>
                <a:cs typeface="Courier New"/>
              </a:rPr>
              <a:t>her</a:t>
            </a:r>
            <a:r>
              <a:rPr lang="fr-FR" sz="1300" b="1" dirty="0" smtClean="0">
                <a:latin typeface="Courier New"/>
                <a:cs typeface="Courier New"/>
              </a:rPr>
              <a:t> </a:t>
            </a:r>
            <a:r>
              <a:rPr lang="fr-FR" sz="1300" b="1" dirty="0" err="1" smtClean="0">
                <a:latin typeface="Courier New"/>
                <a:cs typeface="Courier New"/>
              </a:rPr>
              <a:t>dialog</a:t>
            </a:r>
            <a:r>
              <a:rPr lang="fr-FR" sz="1300" b="1" dirty="0" smtClean="0">
                <a:latin typeface="Courier New"/>
                <a:cs typeface="Courier New"/>
              </a:rPr>
              <a:t> </a:t>
            </a:r>
            <a:r>
              <a:rPr lang="fr-FR" sz="1300" b="1" dirty="0" err="1" smtClean="0">
                <a:latin typeface="Courier New"/>
                <a:cs typeface="Courier New"/>
              </a:rPr>
              <a:t>is</a:t>
            </a:r>
            <a:r>
              <a:rPr lang="fr-FR" sz="1300" b="1" dirty="0" smtClean="0">
                <a:latin typeface="Courier New"/>
                <a:cs typeface="Courier New"/>
              </a:rPr>
              <a:t> </a:t>
            </a:r>
            <a:r>
              <a:rPr lang="fr-FR" sz="1300" b="1" dirty="0" err="1" smtClean="0">
                <a:latin typeface="Courier New"/>
                <a:cs typeface="Courier New"/>
              </a:rPr>
              <a:t>already</a:t>
            </a:r>
            <a:r>
              <a:rPr lang="fr-FR" sz="1300" b="1" dirty="0" smtClean="0">
                <a:latin typeface="Courier New"/>
                <a:cs typeface="Courier New"/>
              </a:rPr>
              <a:t>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         |in the </a:t>
            </a:r>
            <a:r>
              <a:rPr lang="fr-FR" sz="1300" b="1" dirty="0" err="1" smtClean="0">
                <a:latin typeface="Courier New"/>
                <a:cs typeface="Courier New"/>
              </a:rPr>
              <a:t>early</a:t>
            </a:r>
            <a:r>
              <a:rPr lang="fr-FR" sz="1300" b="1" dirty="0" smtClean="0">
                <a:latin typeface="Courier New"/>
                <a:cs typeface="Courier New"/>
              </a:rPr>
              <a:t> state.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         |  Can I </a:t>
            </a:r>
            <a:r>
              <a:rPr lang="fr-FR" sz="1300" b="1" dirty="0" err="1" smtClean="0">
                <a:latin typeface="Courier New"/>
                <a:cs typeface="Courier New"/>
              </a:rPr>
              <a:t>send</a:t>
            </a:r>
            <a:r>
              <a:rPr lang="fr-FR" sz="1300" b="1" dirty="0" smtClean="0">
                <a:latin typeface="Courier New"/>
                <a:cs typeface="Courier New"/>
              </a:rPr>
              <a:t> INFO???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         +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----------------------</a:t>
            </a:r>
            <a:r>
              <a:rPr lang="fr-FR" sz="1300" b="1" dirty="0" smtClean="0">
                <a:latin typeface="Courier New"/>
                <a:cs typeface="Courier New"/>
              </a:rPr>
              <a:t>+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                   |</a:t>
            </a:r>
            <a:endParaRPr lang="en-GB" sz="1300" b="1" dirty="0"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53644" y="1873250"/>
            <a:ext cx="6096000" cy="329922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lIns="97393" tIns="48696" rIns="97393" bIns="48696">
            <a:spAutoFit/>
          </a:bodyPr>
          <a:lstStyle/>
          <a:p>
            <a:r>
              <a:rPr lang="fr-FR" sz="1300" b="1" dirty="0" smtClean="0">
                <a:latin typeface="Courier New"/>
                <a:cs typeface="Courier New"/>
              </a:rPr>
              <a:t>                 </a:t>
            </a:r>
            <a:r>
              <a:rPr lang="fr-FR" sz="1300" b="1" dirty="0" smtClean="0">
                <a:latin typeface="Courier New"/>
                <a:cs typeface="Courier New"/>
              </a:rPr>
              <a:t>Alice                      Bob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       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INVITE (</a:t>
            </a:r>
            <a:r>
              <a:rPr lang="fr-FR" sz="1300" b="1" dirty="0" err="1" smtClean="0">
                <a:latin typeface="Courier New"/>
                <a:cs typeface="Courier New"/>
              </a:rPr>
              <a:t>Offer</a:t>
            </a:r>
            <a:r>
              <a:rPr lang="fr-FR" sz="1300" b="1" dirty="0" smtClean="0">
                <a:latin typeface="Courier New"/>
                <a:cs typeface="Courier New"/>
              </a:rPr>
              <a:t>)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------------------------</a:t>
            </a:r>
            <a:r>
              <a:rPr lang="fr-FR" sz="1300" b="1" dirty="0" smtClean="0">
                <a:latin typeface="Courier New"/>
                <a:cs typeface="Courier New"/>
              </a:rPr>
              <a:t>&gt;|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183 (</a:t>
            </a:r>
            <a:r>
              <a:rPr lang="fr-FR" sz="1300" b="1" dirty="0" err="1" smtClean="0">
                <a:latin typeface="Courier New"/>
                <a:cs typeface="Courier New"/>
              </a:rPr>
              <a:t>Answer</a:t>
            </a:r>
            <a:r>
              <a:rPr lang="fr-FR" sz="1300" b="1" dirty="0" smtClean="0">
                <a:latin typeface="Courier New"/>
                <a:cs typeface="Courier New"/>
              </a:rPr>
              <a:t>)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|&lt;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------------------------</a:t>
            </a:r>
            <a:r>
              <a:rPr lang="fr-FR" sz="1300" b="1" dirty="0" smtClean="0">
                <a:latin typeface="Courier New"/>
                <a:cs typeface="Courier New"/>
              </a:rPr>
              <a:t>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INFO/OK (SRFLX </a:t>
            </a:r>
            <a:r>
              <a:rPr lang="fr-FR" sz="1300" b="1" dirty="0" err="1" smtClean="0">
                <a:latin typeface="Courier New"/>
                <a:cs typeface="Courier New"/>
              </a:rPr>
              <a:t>Cand</a:t>
            </a:r>
            <a:r>
              <a:rPr lang="fr-FR" sz="1300" b="1" dirty="0" smtClean="0">
                <a:latin typeface="Courier New"/>
                <a:cs typeface="Courier New"/>
              </a:rPr>
              <a:t>.)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------------------------</a:t>
            </a:r>
            <a:r>
              <a:rPr lang="fr-FR" sz="1300" b="1" dirty="0" smtClean="0">
                <a:latin typeface="Courier New"/>
                <a:cs typeface="Courier New"/>
              </a:rPr>
              <a:t>&gt;|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                 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         +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----------------------</a:t>
            </a:r>
            <a:r>
              <a:rPr lang="fr-FR" sz="1300" b="1" dirty="0" smtClean="0">
                <a:latin typeface="Courier New"/>
                <a:cs typeface="Courier New"/>
              </a:rPr>
              <a:t>+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         |Bob:  </a:t>
            </a:r>
            <a:r>
              <a:rPr lang="fr-FR" sz="1300" b="1" dirty="0" err="1" smtClean="0">
                <a:latin typeface="Courier New"/>
                <a:cs typeface="Courier New"/>
              </a:rPr>
              <a:t>Now</a:t>
            </a:r>
            <a:r>
              <a:rPr lang="fr-FR" sz="1300" b="1" dirty="0" smtClean="0">
                <a:latin typeface="Courier New"/>
                <a:cs typeface="Courier New"/>
              </a:rPr>
              <a:t> I know Alice|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         | </a:t>
            </a:r>
            <a:r>
              <a:rPr lang="fr-FR" sz="1300" b="1" dirty="0" err="1" smtClean="0">
                <a:latin typeface="Courier New"/>
                <a:cs typeface="Courier New"/>
              </a:rPr>
              <a:t>is</a:t>
            </a:r>
            <a:r>
              <a:rPr lang="fr-FR" sz="1300" b="1" dirty="0" smtClean="0">
                <a:latin typeface="Courier New"/>
                <a:cs typeface="Courier New"/>
              </a:rPr>
              <a:t> </a:t>
            </a:r>
            <a:r>
              <a:rPr lang="fr-FR" sz="1300" b="1" dirty="0" err="1" smtClean="0">
                <a:latin typeface="Courier New"/>
                <a:cs typeface="Courier New"/>
              </a:rPr>
              <a:t>ready</a:t>
            </a:r>
            <a:r>
              <a:rPr lang="fr-FR" sz="1300" b="1" dirty="0" smtClean="0">
                <a:latin typeface="Courier New"/>
                <a:cs typeface="Courier New"/>
              </a:rPr>
              <a:t>. </a:t>
            </a:r>
            <a:r>
              <a:rPr lang="fr-FR" sz="1300" b="1" dirty="0" err="1" smtClean="0">
                <a:latin typeface="Courier New"/>
                <a:cs typeface="Courier New"/>
              </a:rPr>
              <a:t>Send</a:t>
            </a:r>
            <a:r>
              <a:rPr lang="fr-FR" sz="1300" b="1" dirty="0" smtClean="0">
                <a:latin typeface="Courier New"/>
                <a:cs typeface="Courier New"/>
              </a:rPr>
              <a:t> INFO!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         +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----------------------</a:t>
            </a:r>
            <a:r>
              <a:rPr lang="fr-FR" sz="1300" b="1" dirty="0" smtClean="0">
                <a:latin typeface="Courier New"/>
                <a:cs typeface="Courier New"/>
              </a:rPr>
              <a:t>+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INFO/OK (SRFLX </a:t>
            </a:r>
            <a:r>
              <a:rPr lang="fr-FR" sz="1300" b="1" dirty="0" err="1" smtClean="0">
                <a:latin typeface="Courier New"/>
                <a:cs typeface="Courier New"/>
              </a:rPr>
              <a:t>Cand</a:t>
            </a:r>
            <a:r>
              <a:rPr lang="fr-FR" sz="1300" b="1" dirty="0" smtClean="0">
                <a:latin typeface="Courier New"/>
                <a:cs typeface="Courier New"/>
              </a:rPr>
              <a:t>.)  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|&lt;</a:t>
            </a:r>
            <a:r>
              <a:rPr lang="fr-FR" sz="1300" b="1" dirty="0" err="1" smtClean="0">
                <a:latin typeface="Courier New"/>
                <a:cs typeface="Courier New"/>
              </a:rPr>
              <a:t>------------------------</a:t>
            </a:r>
            <a:r>
              <a:rPr lang="fr-FR" sz="1300" b="1" dirty="0" smtClean="0">
                <a:latin typeface="Courier New"/>
                <a:cs typeface="Courier New"/>
              </a:rPr>
              <a:t>|</a:t>
            </a:r>
          </a:p>
          <a:p>
            <a:r>
              <a:rPr lang="fr-FR" sz="1300" b="1" dirty="0" smtClean="0">
                <a:latin typeface="Courier New"/>
                <a:cs typeface="Courier New"/>
              </a:rPr>
              <a:t>                   |                         |</a:t>
            </a:r>
            <a:endParaRPr lang="en-GB" sz="13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15</a:t>
            </a:fld>
            <a:r>
              <a:rPr lang="fr-FR" dirty="0" smtClean="0"/>
              <a:t>/24</a:t>
            </a:r>
            <a:endParaRPr lang="en-US" dirty="0"/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-132556" y="-122890"/>
            <a:ext cx="10228990" cy="821618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465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5 </a:t>
            </a:r>
            <a:r>
              <a:rPr lang="fr-FR" sz="465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other</a:t>
            </a:r>
            <a:r>
              <a:rPr lang="fr-FR" sz="465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65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ways</a:t>
            </a:r>
            <a:r>
              <a:rPr lang="fr-FR" sz="465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65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trickle</a:t>
            </a:r>
            <a:r>
              <a:rPr lang="fr-FR" sz="465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ICE </a:t>
            </a:r>
            <a:r>
              <a:rPr lang="fr-FR" sz="465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makes</a:t>
            </a:r>
            <a:r>
              <a:rPr lang="fr-FR" sz="465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the world a </a:t>
            </a:r>
            <a:r>
              <a:rPr lang="fr-FR" sz="465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better</a:t>
            </a:r>
            <a:r>
              <a:rPr lang="fr-FR" sz="465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place</a:t>
            </a:r>
            <a:endParaRPr lang="en-GB" sz="465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6044" y="654050"/>
            <a:ext cx="9677400" cy="185267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lIns="97393" tIns="48696" rIns="97393" bIns="48696">
            <a:spAutoFit/>
          </a:bodyPr>
          <a:lstStyle/>
          <a:p>
            <a:pPr algn="just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1. Candidates are sent incrementally. In addition to the newly discovered candidates, every INFO message contains all local candidates an agent has previously sent. This allows </a:t>
            </a:r>
            <a:r>
              <a:rPr lang="en-GB" dirty="0" err="1" smtClean="0"/>
              <a:t>misordered</a:t>
            </a:r>
            <a:r>
              <a:rPr lang="en-GB" dirty="0" smtClean="0"/>
              <a:t>/lost </a:t>
            </a:r>
            <a:r>
              <a:rPr lang="en-GB" dirty="0" err="1" smtClean="0"/>
              <a:t>INFOs</a:t>
            </a:r>
            <a:r>
              <a:rPr lang="en-GB" dirty="0" smtClean="0"/>
              <a:t> to not be a problem.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16</a:t>
            </a:fld>
            <a:r>
              <a:rPr lang="fr-FR" dirty="0" smtClean="0"/>
              <a:t>/24</a:t>
            </a:r>
            <a:endParaRPr lang="en-US" dirty="0"/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-132556" y="-122890"/>
            <a:ext cx="10228990" cy="821618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465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5 </a:t>
            </a:r>
            <a:r>
              <a:rPr lang="fr-FR" sz="465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other</a:t>
            </a:r>
            <a:r>
              <a:rPr lang="fr-FR" sz="465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65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ways</a:t>
            </a:r>
            <a:r>
              <a:rPr lang="fr-FR" sz="465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65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trickle</a:t>
            </a:r>
            <a:r>
              <a:rPr lang="fr-FR" sz="465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ICE </a:t>
            </a:r>
            <a:r>
              <a:rPr lang="fr-FR" sz="465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makes</a:t>
            </a:r>
            <a:r>
              <a:rPr lang="fr-FR" sz="465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the world a </a:t>
            </a:r>
            <a:r>
              <a:rPr lang="fr-FR" sz="465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better</a:t>
            </a:r>
            <a:r>
              <a:rPr lang="fr-FR" sz="465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place</a:t>
            </a:r>
            <a:endParaRPr lang="en-GB" sz="465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6044" y="654051"/>
            <a:ext cx="9677400" cy="302222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lIns="97393" tIns="48696" rIns="97393" bIns="48696">
            <a:spAutoFit/>
          </a:bodyPr>
          <a:lstStyle/>
          <a:p>
            <a:pPr algn="just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1. Candidates are sent incrementally. In addition to the newly discovered candidates, every INFO message contains all local candidates an agent has previously sent. This allows </a:t>
            </a:r>
            <a:r>
              <a:rPr lang="en-GB" dirty="0" err="1" smtClean="0"/>
              <a:t>misordered</a:t>
            </a:r>
            <a:r>
              <a:rPr lang="en-GB" dirty="0" smtClean="0"/>
              <a:t>/lost </a:t>
            </a:r>
            <a:r>
              <a:rPr lang="en-GB" dirty="0" err="1" smtClean="0"/>
              <a:t>INFOs</a:t>
            </a:r>
            <a:r>
              <a:rPr lang="en-GB" dirty="0" smtClean="0"/>
              <a:t> to not be a problem.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2. INFO requests must always carry the a=ice-</a:t>
            </a:r>
            <a:r>
              <a:rPr lang="en-GB" dirty="0" err="1" smtClean="0"/>
              <a:t>ufrag</a:t>
            </a:r>
            <a:r>
              <a:rPr lang="en-GB" dirty="0" smtClean="0"/>
              <a:t> and a=ice-</a:t>
            </a:r>
            <a:r>
              <a:rPr lang="en-GB" dirty="0" err="1" smtClean="0"/>
              <a:t>pwd</a:t>
            </a:r>
            <a:r>
              <a:rPr lang="en-GB" dirty="0" smtClean="0"/>
              <a:t> attributes (as either session or media-level attributes) so that the requests can be matched to a specific ICE generation (i.e., or an offer/answer negotiation).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b="1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7285" y="3473450"/>
            <a:ext cx="9199761" cy="2437445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r>
              <a:rPr lang="fr-FR" b="1" dirty="0" smtClean="0">
                <a:latin typeface="Courier New"/>
                <a:cs typeface="Courier New"/>
              </a:rPr>
              <a:t>a</a:t>
            </a:r>
            <a:r>
              <a:rPr lang="fr-FR" b="1" dirty="0" smtClean="0">
                <a:latin typeface="Courier New"/>
                <a:cs typeface="Courier New"/>
              </a:rPr>
              <a:t>=ice-pwd:asd88fgpdd777uzjYhagZg</a:t>
            </a:r>
            <a:endParaRPr lang="fr-FR" b="1" dirty="0" smtClean="0">
              <a:latin typeface="Courier New"/>
              <a:cs typeface="Courier New"/>
            </a:endParaRPr>
          </a:p>
          <a:p>
            <a:r>
              <a:rPr lang="fr-FR" b="1" dirty="0" smtClean="0">
                <a:latin typeface="Courier New"/>
                <a:cs typeface="Courier New"/>
              </a:rPr>
              <a:t>a</a:t>
            </a:r>
            <a:r>
              <a:rPr lang="fr-FR" b="1" dirty="0" smtClean="0">
                <a:latin typeface="Courier New"/>
                <a:cs typeface="Courier New"/>
              </a:rPr>
              <a:t>=ice-ufrag:</a:t>
            </a:r>
            <a:r>
              <a:rPr lang="fr-FR" b="1" dirty="0" smtClean="0">
                <a:latin typeface="Courier New"/>
                <a:cs typeface="Courier New"/>
              </a:rPr>
              <a:t>8hhY</a:t>
            </a:r>
          </a:p>
          <a:p>
            <a:r>
              <a:rPr lang="en-GB" dirty="0" smtClean="0">
                <a:latin typeface="Courier New"/>
                <a:cs typeface="Courier New"/>
              </a:rPr>
              <a:t>a=mid:1</a:t>
            </a:r>
          </a:p>
          <a:p>
            <a:r>
              <a:rPr lang="en-GB" dirty="0" smtClean="0">
                <a:latin typeface="Courier New"/>
                <a:cs typeface="Courier New"/>
              </a:rPr>
              <a:t>a</a:t>
            </a:r>
            <a:r>
              <a:rPr lang="en-GB" dirty="0" smtClean="0">
                <a:latin typeface="Courier New"/>
                <a:cs typeface="Courier New"/>
              </a:rPr>
              <a:t>=candidate:1 1 UDP 1658497328 192.168.100.33 5000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host</a:t>
            </a:r>
          </a:p>
          <a:p>
            <a:r>
              <a:rPr lang="en-GB" dirty="0" smtClean="0">
                <a:latin typeface="Courier New"/>
                <a:cs typeface="Courier New"/>
              </a:rPr>
              <a:t>a=candidate:2 1 UDP 1658497328 96.1.2.3 5000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srflx</a:t>
            </a:r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a=mid:2</a:t>
            </a:r>
          </a:p>
          <a:p>
            <a:r>
              <a:rPr lang="en-GB" dirty="0" smtClean="0">
                <a:latin typeface="Courier New"/>
                <a:cs typeface="Courier New"/>
              </a:rPr>
              <a:t>a=candidate:2 1 UDP 1658497328 96.1.2.3 5002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srflx</a:t>
            </a:r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a=end-of-candidates</a:t>
            </a:r>
            <a:endParaRPr lang="en-GB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17</a:t>
            </a:fld>
            <a:r>
              <a:rPr lang="fr-FR" dirty="0" smtClean="0"/>
              <a:t>/24</a:t>
            </a:r>
            <a:endParaRPr lang="en-US" dirty="0"/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-132556" y="-122890"/>
            <a:ext cx="10228990" cy="821618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465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5 </a:t>
            </a:r>
            <a:r>
              <a:rPr lang="fr-FR" sz="465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other</a:t>
            </a:r>
            <a:r>
              <a:rPr lang="fr-FR" sz="465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65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ways</a:t>
            </a:r>
            <a:r>
              <a:rPr lang="fr-FR" sz="465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65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trickle</a:t>
            </a:r>
            <a:r>
              <a:rPr lang="fr-FR" sz="465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ICE </a:t>
            </a:r>
            <a:r>
              <a:rPr lang="fr-FR" sz="465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makes</a:t>
            </a:r>
            <a:r>
              <a:rPr lang="fr-FR" sz="465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the world a </a:t>
            </a:r>
            <a:r>
              <a:rPr lang="fr-FR" sz="465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better</a:t>
            </a:r>
            <a:r>
              <a:rPr lang="fr-FR" sz="465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place</a:t>
            </a:r>
            <a:endParaRPr lang="en-GB" sz="465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6044" y="654051"/>
            <a:ext cx="9677400" cy="682326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lIns="97393" tIns="48696" rIns="97393" bIns="48696">
            <a:spAutoFit/>
          </a:bodyPr>
          <a:lstStyle/>
          <a:p>
            <a:pPr algn="just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1. Candidates are sent incrementally. In addition to the newly discovered candidates, every INFO message contains all local candidates an agent has previously sent. This allows </a:t>
            </a:r>
            <a:r>
              <a:rPr lang="en-GB" dirty="0" err="1" smtClean="0"/>
              <a:t>misordered</a:t>
            </a:r>
            <a:r>
              <a:rPr lang="en-GB" dirty="0" smtClean="0"/>
              <a:t>/lost </a:t>
            </a:r>
            <a:r>
              <a:rPr lang="en-GB" dirty="0" err="1" smtClean="0"/>
              <a:t>INFOs</a:t>
            </a:r>
            <a:r>
              <a:rPr lang="en-GB" dirty="0" smtClean="0"/>
              <a:t> to not be a problem.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2. INFO requests must always carry the a=ice-</a:t>
            </a:r>
            <a:r>
              <a:rPr lang="en-GB" dirty="0" err="1" smtClean="0"/>
              <a:t>ufrag</a:t>
            </a:r>
            <a:r>
              <a:rPr lang="en-GB" dirty="0" smtClean="0"/>
              <a:t> and a=ice-</a:t>
            </a:r>
            <a:r>
              <a:rPr lang="en-GB" dirty="0" err="1" smtClean="0"/>
              <a:t>pwd</a:t>
            </a:r>
            <a:r>
              <a:rPr lang="en-GB" dirty="0" smtClean="0"/>
              <a:t> attributes (as either session or media-level attributes) so that the requests can be matched to a specific ICE generation (i.e., or an offer/answer negotiation).</a:t>
            </a:r>
          </a:p>
          <a:p>
            <a:pPr algn="just"/>
            <a:endParaRPr lang="en-GB" dirty="0" smtClean="0"/>
          </a:p>
          <a:p>
            <a:pPr algn="just"/>
            <a:r>
              <a:rPr lang="fr-FR" dirty="0" smtClean="0"/>
              <a:t>3. </a:t>
            </a:r>
            <a:r>
              <a:rPr lang="fr-FR" dirty="0" smtClean="0"/>
              <a:t>SIP User Agents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configured</a:t>
            </a:r>
            <a:r>
              <a:rPr lang="fr-FR" dirty="0" smtClean="0"/>
              <a:t> to force use of full </a:t>
            </a:r>
            <a:r>
              <a:rPr lang="fr-FR" dirty="0" err="1" smtClean="0"/>
              <a:t>trickle</a:t>
            </a:r>
            <a:r>
              <a:rPr lang="fr-FR" dirty="0" smtClean="0"/>
              <a:t> 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maintainers</a:t>
            </a:r>
            <a:r>
              <a:rPr lang="fr-FR" dirty="0" smtClean="0"/>
              <a:t> </a:t>
            </a:r>
            <a:r>
              <a:rPr lang="fr-FR" dirty="0" err="1" smtClean="0"/>
              <a:t>expect</a:t>
            </a:r>
            <a:r>
              <a:rPr lang="fr-FR" dirty="0" smtClean="0"/>
              <a:t> all </a:t>
            </a:r>
            <a:r>
              <a:rPr lang="fr-FR" dirty="0" err="1" smtClean="0"/>
              <a:t>endpoints</a:t>
            </a:r>
            <a:r>
              <a:rPr lang="fr-FR" dirty="0" smtClean="0"/>
              <a:t> to support </a:t>
            </a:r>
            <a:r>
              <a:rPr lang="fr-FR" dirty="0" err="1" smtClean="0"/>
              <a:t>it</a:t>
            </a:r>
            <a:r>
              <a:rPr lang="fr-FR" dirty="0" smtClean="0"/>
              <a:t>. This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likely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the case for </a:t>
            </a:r>
            <a:r>
              <a:rPr lang="fr-FR" dirty="0" err="1" smtClean="0"/>
              <a:t>WebRTC</a:t>
            </a:r>
            <a:r>
              <a:rPr lang="fr-FR" dirty="0" smtClean="0"/>
              <a:t> </a:t>
            </a:r>
            <a:r>
              <a:rPr lang="fr-FR" dirty="0" err="1" smtClean="0"/>
              <a:t>environments</a:t>
            </a:r>
            <a:r>
              <a:rPr lang="fr-FR" dirty="0" smtClean="0"/>
              <a:t>.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4. </a:t>
            </a:r>
            <a:r>
              <a:rPr lang="fr-FR" dirty="0" smtClean="0"/>
              <a:t>Support for </a:t>
            </a:r>
            <a:r>
              <a:rPr lang="fr-FR" dirty="0" err="1" smtClean="0"/>
              <a:t>trickle</a:t>
            </a:r>
            <a:r>
              <a:rPr lang="fr-FR" dirty="0" smtClean="0"/>
              <a:t> ICE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dynamically</a:t>
            </a:r>
            <a:r>
              <a:rPr lang="fr-FR" dirty="0" smtClean="0"/>
              <a:t> </a:t>
            </a:r>
            <a:r>
              <a:rPr lang="fr-FR" dirty="0" err="1" smtClean="0"/>
              <a:t>discover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RFC 3840 but </a:t>
            </a:r>
            <a:r>
              <a:rPr lang="fr-FR" b="1" dirty="0" smtClean="0"/>
              <a:t>*</a:t>
            </a:r>
            <a:r>
              <a:rPr lang="fr-FR" b="1" dirty="0" err="1" smtClean="0"/>
              <a:t>only</a:t>
            </a:r>
            <a:r>
              <a:rPr lang="fr-FR" b="1" dirty="0" smtClean="0"/>
              <a:t> if*</a:t>
            </a:r>
            <a:r>
              <a:rPr lang="fr-FR" dirty="0" smtClean="0"/>
              <a:t> GRUU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supported</a:t>
            </a:r>
            <a:r>
              <a:rPr lang="fr-FR" dirty="0" smtClean="0"/>
              <a:t> (</a:t>
            </a:r>
            <a:r>
              <a:rPr lang="fr-FR" dirty="0" err="1" smtClean="0"/>
              <a:t>otherwise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 </a:t>
            </a:r>
            <a:r>
              <a:rPr lang="fr-FR" dirty="0" err="1" smtClean="0"/>
              <a:t>way</a:t>
            </a:r>
            <a:r>
              <a:rPr lang="fr-FR" dirty="0" smtClean="0"/>
              <a:t> to </a:t>
            </a:r>
            <a:r>
              <a:rPr lang="fr-FR" dirty="0" err="1" smtClean="0"/>
              <a:t>guarantee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endpoint</a:t>
            </a:r>
            <a:r>
              <a:rPr lang="fr-FR" dirty="0" smtClean="0"/>
              <a:t> </a:t>
            </a:r>
            <a:r>
              <a:rPr lang="fr-FR" dirty="0" err="1" smtClean="0"/>
              <a:t>responding</a:t>
            </a:r>
            <a:r>
              <a:rPr lang="fr-FR" dirty="0" smtClean="0"/>
              <a:t> to caps </a:t>
            </a:r>
            <a:r>
              <a:rPr lang="fr-FR" dirty="0" err="1" smtClean="0"/>
              <a:t>query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as the one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a </a:t>
            </a:r>
            <a:r>
              <a:rPr lang="fr-FR" dirty="0" err="1" smtClean="0"/>
              <a:t>subsequent</a:t>
            </a:r>
            <a:r>
              <a:rPr lang="fr-FR" dirty="0" smtClean="0"/>
              <a:t> INVITE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5. </a:t>
            </a:r>
            <a:r>
              <a:rPr lang="fr-FR" dirty="0" smtClean="0"/>
              <a:t>For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an aversion to the </a:t>
            </a:r>
            <a:r>
              <a:rPr lang="fr-FR" dirty="0" err="1" smtClean="0"/>
              <a:t>above</a:t>
            </a:r>
            <a:r>
              <a:rPr lang="fr-FR" dirty="0" smtClean="0"/>
              <a:t> </a:t>
            </a:r>
            <a:r>
              <a:rPr lang="fr-FR" dirty="0" err="1" smtClean="0"/>
              <a:t>discovery</a:t>
            </a:r>
            <a:r>
              <a:rPr lang="fr-FR" dirty="0" smtClean="0"/>
              <a:t> hacks, </a:t>
            </a:r>
            <a:r>
              <a:rPr lang="fr-FR" dirty="0" err="1" smtClean="0"/>
              <a:t>trickle</a:t>
            </a:r>
            <a:r>
              <a:rPr lang="fr-FR" dirty="0" smtClean="0"/>
              <a:t> ICE for SIP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in </a:t>
            </a:r>
            <a:r>
              <a:rPr lang="fr-FR" dirty="0" err="1" smtClean="0"/>
              <a:t>half</a:t>
            </a:r>
            <a:r>
              <a:rPr lang="fr-FR" dirty="0" smtClean="0"/>
              <a:t> </a:t>
            </a:r>
            <a:r>
              <a:rPr lang="fr-FR" dirty="0" err="1" smtClean="0"/>
              <a:t>trickle</a:t>
            </a:r>
            <a:r>
              <a:rPr lang="fr-FR" dirty="0" smtClean="0"/>
              <a:t> mode </a:t>
            </a:r>
            <a:r>
              <a:rPr lang="fr-FR" dirty="0" err="1" smtClean="0"/>
              <a:t>where</a:t>
            </a:r>
            <a:r>
              <a:rPr lang="fr-FR" dirty="0" smtClean="0"/>
              <a:t> the </a:t>
            </a:r>
            <a:r>
              <a:rPr lang="fr-FR" dirty="0" err="1" smtClean="0"/>
              <a:t>offerer</a:t>
            </a:r>
            <a:r>
              <a:rPr lang="fr-FR" dirty="0" smtClean="0"/>
              <a:t> </a:t>
            </a:r>
            <a:r>
              <a:rPr lang="fr-FR" dirty="0" err="1" smtClean="0"/>
              <a:t>starts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regular</a:t>
            </a:r>
            <a:r>
              <a:rPr lang="fr-FR" dirty="0" smtClean="0"/>
              <a:t> ICE </a:t>
            </a:r>
            <a:r>
              <a:rPr lang="fr-FR" dirty="0" err="1" smtClean="0"/>
              <a:t>offer</a:t>
            </a:r>
            <a:r>
              <a:rPr lang="fr-FR" dirty="0" smtClean="0"/>
              <a:t> and, if the </a:t>
            </a:r>
            <a:r>
              <a:rPr lang="fr-FR" dirty="0" err="1" smtClean="0"/>
              <a:t>answerer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trickle</a:t>
            </a:r>
            <a:r>
              <a:rPr lang="fr-FR" dirty="0" smtClean="0"/>
              <a:t>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. 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b="1" dirty="0" smtClean="0">
              <a:latin typeface="Courier New"/>
              <a:cs typeface="Courier New"/>
            </a:endParaRPr>
          </a:p>
          <a:p>
            <a:pPr algn="just"/>
            <a:endParaRPr lang="en-GB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spect="1"/>
          </p:cNvSpPr>
          <p:nvPr/>
        </p:nvSpPr>
        <p:spPr>
          <a:xfrm>
            <a:off x="0" y="196850"/>
            <a:ext cx="9945687" cy="2560556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1600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n</a:t>
            </a:r>
            <a:r>
              <a:rPr lang="fr-FR" sz="1600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ew suggestion</a:t>
            </a: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0" y="3290510"/>
            <a:ext cx="9945688" cy="2068113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en-US" sz="12800" b="1" dirty="0" smtClean="0">
                <a:solidFill>
                  <a:srgbClr val="FF6469"/>
                </a:solidFill>
                <a:latin typeface="Yanone Kaffeesatz Bold"/>
                <a:cs typeface="Yanone Kaffeesatz Bold"/>
              </a:rPr>
              <a:t>this is the fun part!</a:t>
            </a:r>
            <a:endParaRPr lang="fr-FR" sz="12800" b="1" dirty="0" smtClean="0">
              <a:solidFill>
                <a:srgbClr val="FF6469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30450"/>
            <a:ext cx="994568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300" b="1" dirty="0" err="1" smtClean="0">
                <a:solidFill>
                  <a:srgbClr val="E2B0CB"/>
                </a:solidFill>
                <a:latin typeface="Yanone Kaffeesatz Light"/>
                <a:cs typeface="Yanone Kaffeesatz Light"/>
              </a:rPr>
              <a:t>courtesy</a:t>
            </a:r>
            <a:r>
              <a:rPr lang="fr-FR" sz="7300" b="1" dirty="0" smtClean="0">
                <a:solidFill>
                  <a:srgbClr val="E2B0CB"/>
                </a:solidFill>
                <a:latin typeface="Yanone Kaffeesatz Light"/>
                <a:cs typeface="Yanone Kaffeesatz Light"/>
              </a:rPr>
              <a:t> of Thomas </a:t>
            </a:r>
            <a:r>
              <a:rPr lang="fr-FR" sz="7300" b="1" dirty="0" err="1" smtClean="0">
                <a:solidFill>
                  <a:srgbClr val="E2B0CB"/>
                </a:solidFill>
                <a:latin typeface="Yanone Kaffeesatz Light"/>
                <a:cs typeface="Yanone Kaffeesatz Light"/>
              </a:rPr>
              <a:t>Stach</a:t>
            </a:r>
            <a:r>
              <a:rPr lang="fr-FR" sz="7300" b="1" dirty="0" smtClean="0">
                <a:solidFill>
                  <a:srgbClr val="E2B0CB"/>
                </a:solidFill>
                <a:latin typeface="Yanone Kaffeesatz Light"/>
                <a:cs typeface="Yanone Kaffeesatz Light"/>
              </a:rPr>
              <a:t>. </a:t>
            </a:r>
            <a:r>
              <a:rPr lang="fr-FR" sz="7300" b="1" dirty="0" err="1" smtClean="0">
                <a:solidFill>
                  <a:srgbClr val="E2B0CB"/>
                </a:solidFill>
                <a:latin typeface="Yanone Kaffeesatz Light"/>
                <a:cs typeface="Yanone Kaffeesatz Light"/>
              </a:rPr>
              <a:t>thanks</a:t>
            </a:r>
            <a:r>
              <a:rPr lang="fr-FR" sz="7300" b="1" dirty="0" smtClean="0">
                <a:solidFill>
                  <a:srgbClr val="E2B0CB"/>
                </a:solidFill>
                <a:latin typeface="Yanone Kaffeesatz Light"/>
                <a:cs typeface="Yanone Kaffeesatz Light"/>
              </a:rPr>
              <a:t>!</a:t>
            </a:r>
            <a:endParaRPr lang="fr-FR" sz="7300" b="1" dirty="0" smtClean="0">
              <a:solidFill>
                <a:srgbClr val="E2B0CB"/>
              </a:solidFill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19</a:t>
            </a:fld>
            <a:r>
              <a:rPr lang="fr-FR" dirty="0" smtClean="0"/>
              <a:t>/24</a:t>
            </a:r>
            <a:endParaRPr lang="en-US" dirty="0"/>
          </a:p>
        </p:txBody>
      </p:sp>
      <p:grpSp>
        <p:nvGrpSpPr>
          <p:cNvPr id="4" name="Grouper 49"/>
          <p:cNvGrpSpPr/>
          <p:nvPr/>
        </p:nvGrpSpPr>
        <p:grpSpPr>
          <a:xfrm>
            <a:off x="745927" y="1365405"/>
            <a:ext cx="1812465" cy="634154"/>
            <a:chOff x="202124" y="3428419"/>
            <a:chExt cx="4751648" cy="612600"/>
          </a:xfrm>
        </p:grpSpPr>
        <p:grpSp>
          <p:nvGrpSpPr>
            <p:cNvPr id="5" name="Groupe 14"/>
            <p:cNvGrpSpPr/>
            <p:nvPr/>
          </p:nvGrpSpPr>
          <p:grpSpPr>
            <a:xfrm>
              <a:off x="202124" y="3428419"/>
              <a:ext cx="4751648" cy="480019"/>
              <a:chOff x="184996" y="3071810"/>
              <a:chExt cx="9372360" cy="314468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disco</a:t>
                </a:r>
                <a:endParaRPr lang="fr-FR" sz="160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7" name="Grouper 60"/>
          <p:cNvGrpSpPr/>
          <p:nvPr/>
        </p:nvGrpSpPr>
        <p:grpSpPr>
          <a:xfrm>
            <a:off x="7642955" y="1802577"/>
            <a:ext cx="1805449" cy="974696"/>
            <a:chOff x="352267" y="3428425"/>
            <a:chExt cx="4707890" cy="941567"/>
          </a:xfrm>
        </p:grpSpPr>
        <p:grpSp>
          <p:nvGrpSpPr>
            <p:cNvPr id="8" name="Groupe 14"/>
            <p:cNvGrpSpPr/>
            <p:nvPr/>
          </p:nvGrpSpPr>
          <p:grpSpPr>
            <a:xfrm>
              <a:off x="352267" y="3428425"/>
              <a:ext cx="4707890" cy="582817"/>
              <a:chOff x="481142" y="3071810"/>
              <a:chExt cx="9286053" cy="381812"/>
            </a:xfrm>
          </p:grpSpPr>
          <p:cxnSp>
            <p:nvCxnSpPr>
              <p:cNvPr id="30" name="Connecteur droit avec flèche 29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31" name="ZoneTexte 30"/>
              <p:cNvSpPr txBox="1"/>
              <p:nvPr/>
            </p:nvSpPr>
            <p:spPr>
              <a:xfrm>
                <a:off x="481142" y="3239369"/>
                <a:ext cx="9286053" cy="214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disco</a:t>
                </a:r>
                <a:endParaRPr lang="fr-FR" sz="1600" dirty="0"/>
              </a:p>
            </p:txBody>
          </p:sp>
        </p:grpSp>
        <p:cxnSp>
          <p:nvCxnSpPr>
            <p:cNvPr id="29" name="Connecteur droit avec flèche 28"/>
            <p:cNvCxnSpPr/>
            <p:nvPr/>
          </p:nvCxnSpPr>
          <p:spPr bwMode="auto">
            <a:xfrm>
              <a:off x="733973" y="4367568"/>
              <a:ext cx="3457030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9" name="Grouper 53"/>
          <p:cNvGrpSpPr/>
          <p:nvPr/>
        </p:nvGrpSpPr>
        <p:grpSpPr>
          <a:xfrm>
            <a:off x="1190341" y="5187146"/>
            <a:ext cx="7843659" cy="338554"/>
            <a:chOff x="3714225" y="3276600"/>
            <a:chExt cx="2182601" cy="327046"/>
          </a:xfrm>
        </p:grpSpPr>
        <p:cxnSp>
          <p:nvCxnSpPr>
            <p:cNvPr id="34" name="Connecteur droit avec flèche 33"/>
            <p:cNvCxnSpPr/>
            <p:nvPr/>
          </p:nvCxnSpPr>
          <p:spPr bwMode="auto">
            <a:xfrm rot="10800000" flipH="1">
              <a:off x="4043753" y="3589878"/>
              <a:ext cx="148847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5" name="ZoneTexte 34"/>
            <p:cNvSpPr txBox="1"/>
            <p:nvPr/>
          </p:nvSpPr>
          <p:spPr>
            <a:xfrm>
              <a:off x="3714225" y="3276600"/>
              <a:ext cx="2182601" cy="327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5245 SIP </a:t>
              </a:r>
              <a:r>
                <a:rPr lang="fr-FR" sz="1600" dirty="0" err="1" smtClean="0"/>
                <a:t>re-INVITE</a:t>
              </a:r>
              <a:r>
                <a:rPr lang="fr-FR" sz="1600" dirty="0" smtClean="0"/>
                <a:t> / 200 OK / ACK</a:t>
              </a:r>
              <a:endParaRPr lang="fr-FR" sz="1600" dirty="0"/>
            </a:p>
          </p:txBody>
        </p:sp>
      </p:grpSp>
      <p:sp>
        <p:nvSpPr>
          <p:cNvPr id="48" name="ZoneTexte 47"/>
          <p:cNvSpPr txBox="1"/>
          <p:nvPr/>
        </p:nvSpPr>
        <p:spPr>
          <a:xfrm>
            <a:off x="2467098" y="4417343"/>
            <a:ext cx="5240810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200 OK (</a:t>
            </a:r>
            <a:r>
              <a:rPr lang="fr-FR" sz="1600" dirty="0" err="1" smtClean="0"/>
              <a:t>Answer</a:t>
            </a:r>
            <a:r>
              <a:rPr lang="fr-FR" sz="1600" dirty="0" smtClean="0"/>
              <a:t> </a:t>
            </a:r>
            <a:r>
              <a:rPr lang="fr-FR" sz="1600" dirty="0" err="1" smtClean="0"/>
              <a:t>from</a:t>
            </a:r>
            <a:r>
              <a:rPr lang="fr-FR" sz="1600" dirty="0" smtClean="0"/>
              <a:t> 183) / ACK</a:t>
            </a:r>
            <a:endParaRPr lang="fr-FR" sz="1600" dirty="0"/>
          </a:p>
        </p:txBody>
      </p:sp>
      <p:sp>
        <p:nvSpPr>
          <p:cNvPr id="49" name="Double flèche horizontale 48"/>
          <p:cNvSpPr/>
          <p:nvPr/>
        </p:nvSpPr>
        <p:spPr>
          <a:xfrm>
            <a:off x="2435739" y="5758321"/>
            <a:ext cx="5189289" cy="631049"/>
          </a:xfrm>
          <a:prstGeom prst="leftRightArrow">
            <a:avLst>
              <a:gd name="adj1" fmla="val 68141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393" tIns="48696" rIns="97393" bIns="48696" rtlCol="0" anchor="ctr"/>
          <a:lstStyle/>
          <a:p>
            <a:pPr algn="ctr"/>
            <a:r>
              <a:rPr lang="en-GB" sz="3000" dirty="0" smtClean="0">
                <a:latin typeface="Yanone Kaffeesatz Regular"/>
                <a:cs typeface="Yanone Kaffeesatz Regular"/>
              </a:rPr>
              <a:t>media</a:t>
            </a:r>
            <a:endParaRPr lang="en-GB" sz="3000" dirty="0">
              <a:latin typeface="Yanone Kaffeesatz Regular"/>
              <a:cs typeface="Yanone Kaffeesatz Regular"/>
            </a:endParaRPr>
          </a:p>
        </p:txBody>
      </p:sp>
      <p:grpSp>
        <p:nvGrpSpPr>
          <p:cNvPr id="16" name="Grouper 53"/>
          <p:cNvGrpSpPr/>
          <p:nvPr/>
        </p:nvGrpSpPr>
        <p:grpSpPr>
          <a:xfrm>
            <a:off x="1657616" y="1095746"/>
            <a:ext cx="6961982" cy="385815"/>
            <a:chOff x="3783253" y="2895600"/>
            <a:chExt cx="2077008" cy="372701"/>
          </a:xfrm>
        </p:grpSpPr>
        <p:sp>
          <p:nvSpPr>
            <p:cNvPr id="40" name="ZoneTexte 39"/>
            <p:cNvSpPr txBox="1"/>
            <p:nvPr/>
          </p:nvSpPr>
          <p:spPr>
            <a:xfrm>
              <a:off x="3783253" y="2895600"/>
              <a:ext cx="2077008" cy="327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INVITE (</a:t>
              </a:r>
              <a:r>
                <a:rPr lang="fr-FR" sz="1600" dirty="0" err="1" smtClean="0"/>
                <a:t>Offer</a:t>
              </a:r>
              <a:r>
                <a:rPr lang="fr-FR" sz="1600" dirty="0" smtClean="0"/>
                <a:t>)</a:t>
              </a:r>
              <a:endParaRPr lang="fr-FR" sz="1600" dirty="0"/>
            </a:p>
          </p:txBody>
        </p:sp>
        <p:cxnSp>
          <p:nvCxnSpPr>
            <p:cNvPr id="43" name="Connecteur droit avec flèche 42"/>
            <p:cNvCxnSpPr/>
            <p:nvPr/>
          </p:nvCxnSpPr>
          <p:spPr bwMode="auto">
            <a:xfrm rot="10800000">
              <a:off x="4043753" y="3266713"/>
              <a:ext cx="148847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9" name="Grouper 60"/>
          <p:cNvGrpSpPr/>
          <p:nvPr/>
        </p:nvGrpSpPr>
        <p:grpSpPr>
          <a:xfrm>
            <a:off x="2018471" y="2654362"/>
            <a:ext cx="6051838" cy="338554"/>
            <a:chOff x="1855769" y="3810000"/>
            <a:chExt cx="5564020" cy="327046"/>
          </a:xfrm>
        </p:grpSpPr>
        <p:sp>
          <p:nvSpPr>
            <p:cNvPr id="50" name="ZoneTexte 49"/>
            <p:cNvSpPr txBox="1"/>
            <p:nvPr/>
          </p:nvSpPr>
          <p:spPr>
            <a:xfrm>
              <a:off x="1855769" y="3810000"/>
              <a:ext cx="5564020" cy="327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PRACK / INFO (more </a:t>
              </a:r>
              <a:r>
                <a:rPr lang="fr-FR" sz="1600" dirty="0" err="1" smtClean="0"/>
                <a:t>cands</a:t>
              </a:r>
              <a:r>
                <a:rPr lang="fr-FR" sz="1600" dirty="0" smtClean="0"/>
                <a:t> / </a:t>
              </a:r>
              <a:r>
                <a:rPr lang="fr-FR" sz="1600" dirty="0" err="1" smtClean="0"/>
                <a:t>end-of-candidates</a:t>
              </a:r>
              <a:r>
                <a:rPr lang="fr-FR" sz="1600" dirty="0" smtClean="0"/>
                <a:t>)</a:t>
              </a:r>
              <a:endParaRPr lang="fr-FR" sz="1600" dirty="0"/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flipH="1">
              <a:off x="2364586" y="4130741"/>
              <a:ext cx="4599883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52" name="Connecteur droit avec flèche 51"/>
          <p:cNvCxnSpPr/>
          <p:nvPr/>
        </p:nvCxnSpPr>
        <p:spPr bwMode="auto">
          <a:xfrm rot="10800000" flipH="1">
            <a:off x="2536210" y="1893333"/>
            <a:ext cx="4989260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ZoneTexte 52"/>
          <p:cNvSpPr txBox="1"/>
          <p:nvPr/>
        </p:nvSpPr>
        <p:spPr>
          <a:xfrm>
            <a:off x="2536209" y="1569033"/>
            <a:ext cx="5141355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183 (</a:t>
            </a:r>
            <a:r>
              <a:rPr lang="fr-FR" sz="1600" dirty="0" err="1" smtClean="0"/>
              <a:t>Answer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cxnSp>
        <p:nvCxnSpPr>
          <p:cNvPr id="54" name="Connecteur droit avec flèche 53"/>
          <p:cNvCxnSpPr/>
          <p:nvPr/>
        </p:nvCxnSpPr>
        <p:spPr bwMode="auto">
          <a:xfrm rot="10800000" flipH="1">
            <a:off x="2536210" y="2277317"/>
            <a:ext cx="4989260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5" name="ZoneTexte 54"/>
          <p:cNvSpPr txBox="1"/>
          <p:nvPr/>
        </p:nvSpPr>
        <p:spPr>
          <a:xfrm>
            <a:off x="2536209" y="1953017"/>
            <a:ext cx="5141355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183 (</a:t>
            </a:r>
            <a:r>
              <a:rPr lang="fr-FR" sz="1600" dirty="0" err="1" smtClean="0"/>
              <a:t>Answer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57" name="ZoneTexte 56"/>
          <p:cNvSpPr txBox="1"/>
          <p:nvPr/>
        </p:nvSpPr>
        <p:spPr>
          <a:xfrm>
            <a:off x="2536209" y="2200081"/>
            <a:ext cx="5141355" cy="390731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b="1" dirty="0" smtClean="0"/>
              <a:t>…</a:t>
            </a:r>
            <a:endParaRPr lang="fr-FR" b="1" i="0" dirty="0"/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1635341" y="3872789"/>
            <a:ext cx="5173063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-265007" y="3872789"/>
            <a:ext cx="5173063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Connecteur droit 55"/>
          <p:cNvCxnSpPr/>
          <p:nvPr/>
        </p:nvCxnSpPr>
        <p:spPr bwMode="auto">
          <a:xfrm rot="5400000" flipH="1" flipV="1">
            <a:off x="5166483" y="4038619"/>
            <a:ext cx="5173063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Connecteur droit 58"/>
          <p:cNvCxnSpPr/>
          <p:nvPr/>
        </p:nvCxnSpPr>
        <p:spPr bwMode="auto">
          <a:xfrm rot="5400000" flipH="1" flipV="1">
            <a:off x="6569851" y="4038619"/>
            <a:ext cx="5173063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>
            <a:spLocks noChangeAspect="1"/>
          </p:cNvSpPr>
          <p:nvPr/>
        </p:nvSpPr>
        <p:spPr>
          <a:xfrm>
            <a:off x="2649869" y="-104825"/>
            <a:ext cx="4728832" cy="1083228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en-GB" sz="64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typical </a:t>
            </a:r>
            <a:r>
              <a:rPr lang="en-GB" sz="64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tricle</a:t>
            </a:r>
            <a:r>
              <a:rPr lang="en-GB" sz="64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flow</a:t>
            </a:r>
            <a:endParaRPr lang="en-GB" sz="64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62" name="Connecteur droit avec flèche 61"/>
          <p:cNvCxnSpPr/>
          <p:nvPr/>
        </p:nvCxnSpPr>
        <p:spPr bwMode="auto">
          <a:xfrm rot="10800000" flipH="1">
            <a:off x="2358744" y="4811748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3" name="Connecteur droit avec flèche 62"/>
          <p:cNvCxnSpPr/>
          <p:nvPr/>
        </p:nvCxnSpPr>
        <p:spPr bwMode="auto">
          <a:xfrm rot="10800000" flipH="1">
            <a:off x="2358744" y="3469124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4" name="Connecteur droit avec flèche 63"/>
          <p:cNvCxnSpPr/>
          <p:nvPr/>
        </p:nvCxnSpPr>
        <p:spPr bwMode="auto">
          <a:xfrm rot="10800000" flipH="1">
            <a:off x="2358744" y="3704122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5" name="Connecteur droit avec flèche 64"/>
          <p:cNvCxnSpPr/>
          <p:nvPr/>
        </p:nvCxnSpPr>
        <p:spPr bwMode="auto">
          <a:xfrm rot="10800000" flipH="1">
            <a:off x="2358744" y="3944055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6" name="Connecteur droit avec flèche 65"/>
          <p:cNvCxnSpPr/>
          <p:nvPr/>
        </p:nvCxnSpPr>
        <p:spPr bwMode="auto">
          <a:xfrm rot="10800000" flipH="1">
            <a:off x="2358744" y="4179054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6" name="ZoneTexte 45"/>
          <p:cNvSpPr txBox="1"/>
          <p:nvPr/>
        </p:nvSpPr>
        <p:spPr>
          <a:xfrm>
            <a:off x="3345915" y="3549650"/>
            <a:ext cx="3395052" cy="498453"/>
          </a:xfrm>
          <a:prstGeom prst="rect">
            <a:avLst/>
          </a:prstGeom>
          <a:solidFill>
            <a:schemeClr val="bg1"/>
          </a:solidFill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26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more candidates  &amp; </a:t>
            </a:r>
            <a:r>
              <a:rPr lang="fr-FR" sz="26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conn</a:t>
            </a:r>
            <a:r>
              <a:rPr lang="fr-FR" sz="26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26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checks</a:t>
            </a:r>
            <a:endParaRPr lang="fr-FR" sz="2600" b="1" dirty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pic>
        <p:nvPicPr>
          <p:cNvPr id="58" name="Image 57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502" y="263237"/>
            <a:ext cx="595608" cy="5498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942237" y="261667"/>
            <a:ext cx="417682" cy="5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7" name="Content Placeholder 2"/>
          <p:cNvSpPr txBox="1">
            <a:spLocks/>
          </p:cNvSpPr>
          <p:nvPr/>
        </p:nvSpPr>
        <p:spPr>
          <a:xfrm>
            <a:off x="8326712" y="813834"/>
            <a:ext cx="1701857" cy="473287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fr-FR" sz="1500" dirty="0" smtClean="0"/>
              <a:t>TURN Server</a:t>
            </a:r>
            <a:r>
              <a:rPr lang="en-US" sz="1500" dirty="0" smtClean="0"/>
              <a:t>   </a:t>
            </a: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7332143" y="813835"/>
            <a:ext cx="1038811" cy="315524"/>
          </a:xfrm>
          <a:prstGeom prst="rect">
            <a:avLst/>
          </a:prstGeom>
        </p:spPr>
        <p:txBody>
          <a:bodyPr vert="horz" lIns="97393" tIns="48696" rIns="97393" bIns="48696" rtlCol="0">
            <a:normAutofit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1500" dirty="0" smtClean="0"/>
              <a:t>Bob</a:t>
            </a:r>
          </a:p>
        </p:txBody>
      </p:sp>
      <p:grpSp>
        <p:nvGrpSpPr>
          <p:cNvPr id="69" name="Grouper 42"/>
          <p:cNvGrpSpPr/>
          <p:nvPr/>
        </p:nvGrpSpPr>
        <p:grpSpPr>
          <a:xfrm>
            <a:off x="165761" y="261667"/>
            <a:ext cx="1524888" cy="1025454"/>
            <a:chOff x="-299648" y="914400"/>
            <a:chExt cx="1401972" cy="990600"/>
          </a:xfrm>
        </p:grpSpPr>
        <p:pic>
          <p:nvPicPr>
            <p:cNvPr id="70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1" name="Content Placeholder 2"/>
            <p:cNvSpPr txBox="1">
              <a:spLocks/>
            </p:cNvSpPr>
            <p:nvPr/>
          </p:nvSpPr>
          <p:spPr>
            <a:xfrm>
              <a:off x="-299648" y="1447800"/>
              <a:ext cx="14019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fr-FR" sz="1500" dirty="0" smtClean="0"/>
                <a:t>TURN Server</a:t>
              </a:r>
              <a:r>
                <a:rPr lang="en-US" sz="1500" dirty="0" smtClean="0"/>
                <a:t>  </a:t>
              </a:r>
            </a:p>
          </p:txBody>
        </p:sp>
      </p:grpSp>
      <p:grpSp>
        <p:nvGrpSpPr>
          <p:cNvPr id="72" name="Grouper 49"/>
          <p:cNvGrpSpPr/>
          <p:nvPr/>
        </p:nvGrpSpPr>
        <p:grpSpPr>
          <a:xfrm>
            <a:off x="1657615" y="262083"/>
            <a:ext cx="1038811" cy="867276"/>
            <a:chOff x="955076" y="914802"/>
            <a:chExt cx="955076" cy="837798"/>
          </a:xfrm>
        </p:grpSpPr>
        <p:pic>
          <p:nvPicPr>
            <p:cNvPr id="73" name="Image 72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4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1500" dirty="0" smtClean="0"/>
                <a:t>Alice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030366" y="2967485"/>
            <a:ext cx="7966992" cy="1243211"/>
          </a:xfrm>
        </p:spPr>
        <p:txBody>
          <a:bodyPr>
            <a:noAutofit/>
          </a:bodyPr>
          <a:lstStyle/>
          <a:p>
            <a:r>
              <a:rPr lang="en-US" sz="16000" b="1" dirty="0" smtClean="0">
                <a:solidFill>
                  <a:srgbClr val="54BBF3"/>
                </a:solidFill>
                <a:latin typeface="Yanone Kaffeesatz Light"/>
                <a:cs typeface="Yanone Kaffeesatz Light"/>
              </a:rPr>
              <a:t>TRICKLE ICE</a:t>
            </a:r>
            <a:endParaRPr lang="en-GB" sz="16000" b="1" dirty="0">
              <a:latin typeface="Yanone Kaffeesatz Light"/>
              <a:cs typeface="Yanone Kaffeesatz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973" y="718347"/>
            <a:ext cx="8951119" cy="788811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Ivov, Eric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Rescorla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, Justin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Uberti</a:t>
            </a:r>
            <a:endParaRPr lang="fr-FR" sz="5100" b="1" dirty="0" smtClean="0">
              <a:solidFill>
                <a:schemeClr val="bg1">
                  <a:lumMod val="50000"/>
                </a:schemeClr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8973" y="4318"/>
            <a:ext cx="8868238" cy="1037062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6100" dirty="0" smtClean="0">
                <a:solidFill>
                  <a:srgbClr val="FF6666"/>
                </a:solidFill>
                <a:latin typeface="Yanone Kaffeesatz Light"/>
                <a:cs typeface="Yanone Kaffeesatz Light"/>
              </a:rPr>
              <a:t>draft-ietf-mmusic-trickle-ice</a:t>
            </a:r>
            <a:endParaRPr lang="en-GB" sz="6100" b="1" dirty="0" smtClean="0">
              <a:solidFill>
                <a:srgbClr val="FF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08973" y="2979953"/>
            <a:ext cx="8951119" cy="788811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marL="365223" indent="-365223" algn="ctr">
              <a:spcBef>
                <a:spcPct val="20000"/>
              </a:spcBef>
              <a:defRPr/>
            </a:pPr>
            <a:r>
              <a:rPr lang="fr-FR" sz="43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Ivov, Enrico Marocco, </a:t>
            </a:r>
            <a:r>
              <a:rPr lang="fr-FR" sz="43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Christer</a:t>
            </a:r>
            <a:r>
              <a:rPr lang="fr-FR" sz="43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3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Holmberg</a:t>
            </a:r>
            <a:endParaRPr lang="fr-FR" sz="4300" b="1" dirty="0" smtClean="0">
              <a:solidFill>
                <a:schemeClr val="bg1">
                  <a:lumMod val="50000"/>
                </a:schemeClr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73436" y="2348904"/>
            <a:ext cx="8868238" cy="913951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300" dirty="0" err="1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draft</a:t>
            </a:r>
            <a:r>
              <a:rPr lang="fr-FR" sz="5300" dirty="0" err="1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-ietf-</a:t>
            </a:r>
            <a:r>
              <a:rPr lang="fr-FR" sz="5300" dirty="0" err="1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mmusic-trickle-ice-sip</a:t>
            </a:r>
            <a:endParaRPr lang="en-GB" sz="5300" b="1" dirty="0" smtClean="0">
              <a:solidFill>
                <a:srgbClr val="D79EC2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4" name="Grouper 12"/>
          <p:cNvGrpSpPr/>
          <p:nvPr/>
        </p:nvGrpSpPr>
        <p:grpSpPr>
          <a:xfrm>
            <a:off x="2320661" y="1560093"/>
            <a:ext cx="7127743" cy="631049"/>
            <a:chOff x="1905000" y="2057400"/>
            <a:chExt cx="7010400" cy="609600"/>
          </a:xfrm>
        </p:grpSpPr>
        <p:sp>
          <p:nvSpPr>
            <p:cNvPr id="10" name="Rectangle 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solidFill>
              <a:srgbClr val="4BBCEE"/>
            </a:solidFill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 smtClean="0">
                  <a:latin typeface="Yanone Kaffeesatz Bold"/>
                  <a:cs typeface="Yanone Kaffeesatz Bold"/>
                </a:rPr>
                <a:t>90%</a:t>
              </a:r>
              <a:endParaRPr lang="en-GB" sz="3000" b="1" dirty="0">
                <a:latin typeface="Yanone Kaffeesatz Bold"/>
                <a:cs typeface="Yanone Kaffeesatz Bold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48600" y="2057400"/>
              <a:ext cx="1066800" cy="60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320661" y="3768764"/>
            <a:ext cx="7127743" cy="631049"/>
          </a:xfrm>
          <a:prstGeom prst="rect">
            <a:avLst/>
          </a:prstGeom>
          <a:solidFill>
            <a:srgbClr val="D79EC2"/>
          </a:solidFill>
          <a:ln>
            <a:solidFill>
              <a:srgbClr val="4BBCE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 smtClean="0">
                <a:latin typeface="Yanone Kaffeesatz Bold"/>
                <a:cs typeface="Yanone Kaffeesatz Bold"/>
              </a:rPr>
              <a:t>90</a:t>
            </a:r>
            <a:r>
              <a:rPr lang="en-GB" sz="3000" b="1" dirty="0" smtClean="0">
                <a:latin typeface="Yanone Kaffeesatz Bold"/>
                <a:cs typeface="Yanone Kaffeesatz Bold"/>
              </a:rPr>
              <a:t>%</a:t>
            </a:r>
            <a:endParaRPr lang="en-GB" sz="3000" b="1" dirty="0">
              <a:latin typeface="Yanone Kaffeesatz Bold"/>
              <a:cs typeface="Yanone Kaffeesatz Bold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372136" y="5179860"/>
            <a:ext cx="8951119" cy="788811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marL="365223" indent="-365223" algn="ctr">
              <a:spcBef>
                <a:spcPct val="20000"/>
              </a:spcBef>
              <a:defRPr/>
            </a:pP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Ivov, Adam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Roach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,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Anyone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Else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08973" y="4557575"/>
            <a:ext cx="8868238" cy="913951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30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draft-ivov-disspatch-sdpfrag-03</a:t>
            </a:r>
            <a:endParaRPr lang="en-GB" sz="5300" b="1" dirty="0" smtClean="0">
              <a:solidFill>
                <a:srgbClr val="FF945E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7" name="Grouper 18"/>
          <p:cNvGrpSpPr/>
          <p:nvPr/>
        </p:nvGrpSpPr>
        <p:grpSpPr>
          <a:xfrm>
            <a:off x="2320661" y="5977436"/>
            <a:ext cx="7127743" cy="631049"/>
            <a:chOff x="1905000" y="2057400"/>
            <a:chExt cx="7010400" cy="609600"/>
          </a:xfrm>
        </p:grpSpPr>
        <p:sp>
          <p:nvSpPr>
            <p:cNvPr id="20" name="Rectangle 1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noFill/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 smtClean="0">
                  <a:solidFill>
                    <a:srgbClr val="7F7F7F"/>
                  </a:solidFill>
                  <a:latin typeface="Yanone Kaffeesatz Bold"/>
                  <a:cs typeface="Yanone Kaffeesatz Bold"/>
                </a:rPr>
                <a:t>30%</a:t>
              </a:r>
              <a:endParaRPr lang="en-GB" sz="3000" b="1" dirty="0">
                <a:solidFill>
                  <a:srgbClr val="7F7F7F"/>
                </a:solidFill>
                <a:latin typeface="Yanone Kaffeesatz Bold"/>
                <a:cs typeface="Yanone Kaffeesatz Bold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057400"/>
              <a:ext cx="2438400" cy="609600"/>
            </a:xfrm>
            <a:prstGeom prst="rect">
              <a:avLst/>
            </a:prstGeom>
            <a:solidFill>
              <a:srgbClr val="FF945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8363666" y="3778250"/>
            <a:ext cx="1084657" cy="6159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0" b="1" dirty="0">
              <a:solidFill>
                <a:schemeClr val="bg1"/>
              </a:solidFill>
              <a:latin typeface="Yanone Kaffeesatz Bold"/>
              <a:cs typeface="Yanone Kaffeesatz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20</a:t>
            </a:fld>
            <a:r>
              <a:rPr lang="fr-FR" dirty="0" smtClean="0"/>
              <a:t>/24</a:t>
            </a:r>
            <a:endParaRPr lang="en-US" dirty="0"/>
          </a:p>
        </p:txBody>
      </p:sp>
      <p:grpSp>
        <p:nvGrpSpPr>
          <p:cNvPr id="2" name="Grouper 49"/>
          <p:cNvGrpSpPr/>
          <p:nvPr/>
        </p:nvGrpSpPr>
        <p:grpSpPr>
          <a:xfrm>
            <a:off x="745927" y="1365405"/>
            <a:ext cx="1812465" cy="634154"/>
            <a:chOff x="202124" y="3428419"/>
            <a:chExt cx="4751648" cy="612600"/>
          </a:xfrm>
        </p:grpSpPr>
        <p:grpSp>
          <p:nvGrpSpPr>
            <p:cNvPr id="3" name="Groupe 14"/>
            <p:cNvGrpSpPr/>
            <p:nvPr/>
          </p:nvGrpSpPr>
          <p:grpSpPr>
            <a:xfrm>
              <a:off x="202124" y="3428419"/>
              <a:ext cx="4751648" cy="480019"/>
              <a:chOff x="184996" y="3071810"/>
              <a:chExt cx="9372360" cy="314468"/>
            </a:xfrm>
          </p:grpSpPr>
          <p:cxnSp>
            <p:nvCxnSpPr>
              <p:cNvPr id="25" name="Connecteur droit avec flèche 2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6" name="ZoneTexte 25"/>
              <p:cNvSpPr txBox="1"/>
              <p:nvPr/>
            </p:nvSpPr>
            <p:spPr>
              <a:xfrm>
                <a:off x="184996" y="3172024"/>
                <a:ext cx="9372360" cy="21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disco</a:t>
                </a:r>
                <a:endParaRPr lang="fr-FR" sz="1600" dirty="0"/>
              </a:p>
            </p:txBody>
          </p:sp>
        </p:grpSp>
        <p:cxnSp>
          <p:nvCxnSpPr>
            <p:cNvPr id="24" name="Connecteur droit avec flèche 23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4" name="Grouper 60"/>
          <p:cNvGrpSpPr/>
          <p:nvPr/>
        </p:nvGrpSpPr>
        <p:grpSpPr>
          <a:xfrm>
            <a:off x="7642955" y="1802577"/>
            <a:ext cx="1805449" cy="974696"/>
            <a:chOff x="352267" y="3428425"/>
            <a:chExt cx="4707890" cy="941567"/>
          </a:xfrm>
        </p:grpSpPr>
        <p:grpSp>
          <p:nvGrpSpPr>
            <p:cNvPr id="5" name="Groupe 14"/>
            <p:cNvGrpSpPr/>
            <p:nvPr/>
          </p:nvGrpSpPr>
          <p:grpSpPr>
            <a:xfrm>
              <a:off x="352267" y="3428425"/>
              <a:ext cx="4707890" cy="582817"/>
              <a:chOff x="481142" y="3071810"/>
              <a:chExt cx="9286053" cy="381812"/>
            </a:xfrm>
          </p:grpSpPr>
          <p:cxnSp>
            <p:nvCxnSpPr>
              <p:cNvPr id="30" name="Connecteur droit avec flèche 29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31" name="ZoneTexte 30"/>
              <p:cNvSpPr txBox="1"/>
              <p:nvPr/>
            </p:nvSpPr>
            <p:spPr>
              <a:xfrm>
                <a:off x="481142" y="3239369"/>
                <a:ext cx="9286053" cy="214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disco</a:t>
                </a:r>
                <a:endParaRPr lang="fr-FR" sz="1600" dirty="0"/>
              </a:p>
            </p:txBody>
          </p:sp>
        </p:grpSp>
        <p:cxnSp>
          <p:nvCxnSpPr>
            <p:cNvPr id="29" name="Connecteur droit avec flèche 28"/>
            <p:cNvCxnSpPr/>
            <p:nvPr/>
          </p:nvCxnSpPr>
          <p:spPr bwMode="auto">
            <a:xfrm>
              <a:off x="733973" y="4367568"/>
              <a:ext cx="3457030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34" name="Connecteur droit avec flèche 33"/>
          <p:cNvCxnSpPr/>
          <p:nvPr/>
        </p:nvCxnSpPr>
        <p:spPr bwMode="auto">
          <a:xfrm rot="10800000" flipH="1">
            <a:off x="2374573" y="5511448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arrow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5" name="ZoneTexte 34"/>
          <p:cNvSpPr txBox="1"/>
          <p:nvPr/>
        </p:nvSpPr>
        <p:spPr>
          <a:xfrm>
            <a:off x="1190341" y="5187146"/>
            <a:ext cx="784365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5245 SIP </a:t>
            </a:r>
            <a:r>
              <a:rPr lang="fr-FR" sz="1600" dirty="0" err="1" smtClean="0">
                <a:solidFill>
                  <a:schemeClr val="bg1">
                    <a:lumMod val="65000"/>
                  </a:schemeClr>
                </a:solidFill>
              </a:rPr>
              <a:t>re-INVITE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 / 200 OK /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ACK </a:t>
            </a:r>
            <a:r>
              <a:rPr lang="fr-FR" sz="1600" b="1" dirty="0" smtClean="0"/>
              <a:t>or NOT!</a:t>
            </a:r>
            <a:endParaRPr lang="fr-FR" sz="16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2467098" y="4417343"/>
            <a:ext cx="5240810" cy="344564"/>
          </a:xfrm>
          <a:prstGeom prst="rect">
            <a:avLst/>
          </a:prstGeom>
          <a:noFill/>
          <a:ln>
            <a:noFill/>
          </a:ln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200 OK (</a:t>
            </a:r>
            <a:r>
              <a:rPr lang="fr-FR" sz="1600" dirty="0" err="1" smtClean="0">
                <a:solidFill>
                  <a:schemeClr val="bg1">
                    <a:lumMod val="65000"/>
                  </a:schemeClr>
                </a:solidFill>
              </a:rPr>
              <a:t>Answer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/ ACK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Double flèche horizontale 48"/>
          <p:cNvSpPr/>
          <p:nvPr/>
        </p:nvSpPr>
        <p:spPr>
          <a:xfrm>
            <a:off x="2435739" y="5758321"/>
            <a:ext cx="5189289" cy="631049"/>
          </a:xfrm>
          <a:prstGeom prst="leftRightArrow">
            <a:avLst>
              <a:gd name="adj1" fmla="val 68141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393" tIns="48696" rIns="97393" bIns="48696" rtlCol="0" anchor="ctr"/>
          <a:lstStyle/>
          <a:p>
            <a:pPr algn="ctr"/>
            <a:r>
              <a:rPr lang="en-GB" sz="3000" dirty="0" smtClean="0">
                <a:latin typeface="Yanone Kaffeesatz Regular"/>
                <a:cs typeface="Yanone Kaffeesatz Regular"/>
              </a:rPr>
              <a:t>media</a:t>
            </a:r>
            <a:endParaRPr lang="en-GB" sz="3000" dirty="0">
              <a:latin typeface="Yanone Kaffeesatz Regular"/>
              <a:cs typeface="Yanone Kaffeesatz Regular"/>
            </a:endParaRPr>
          </a:p>
        </p:txBody>
      </p:sp>
      <p:grpSp>
        <p:nvGrpSpPr>
          <p:cNvPr id="8" name="Grouper 53"/>
          <p:cNvGrpSpPr/>
          <p:nvPr/>
        </p:nvGrpSpPr>
        <p:grpSpPr>
          <a:xfrm>
            <a:off x="1657616" y="1095746"/>
            <a:ext cx="6961982" cy="385815"/>
            <a:chOff x="3783253" y="2895600"/>
            <a:chExt cx="2077008" cy="372701"/>
          </a:xfrm>
        </p:grpSpPr>
        <p:sp>
          <p:nvSpPr>
            <p:cNvPr id="40" name="ZoneTexte 39"/>
            <p:cNvSpPr txBox="1"/>
            <p:nvPr/>
          </p:nvSpPr>
          <p:spPr>
            <a:xfrm>
              <a:off x="3783253" y="2895600"/>
              <a:ext cx="2077008" cy="3270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A6A6A6"/>
                  </a:solidFill>
                </a:rPr>
                <a:t>INVITE (</a:t>
              </a:r>
              <a:r>
                <a:rPr lang="fr-FR" sz="1600" dirty="0" err="1" smtClean="0">
                  <a:solidFill>
                    <a:srgbClr val="A6A6A6"/>
                  </a:solidFill>
                </a:rPr>
                <a:t>Offer</a:t>
              </a:r>
              <a:r>
                <a:rPr lang="fr-FR" sz="1600" dirty="0" smtClean="0">
                  <a:solidFill>
                    <a:srgbClr val="A6A6A6"/>
                  </a:solidFill>
                </a:rPr>
                <a:t>)</a:t>
              </a:r>
              <a:endParaRPr lang="fr-FR" sz="1600" dirty="0">
                <a:solidFill>
                  <a:srgbClr val="A6A6A6"/>
                </a:solidFill>
              </a:endParaRPr>
            </a:p>
          </p:txBody>
        </p:sp>
        <p:cxnSp>
          <p:nvCxnSpPr>
            <p:cNvPr id="43" name="Connecteur droit avec flèche 42"/>
            <p:cNvCxnSpPr/>
            <p:nvPr/>
          </p:nvCxnSpPr>
          <p:spPr bwMode="auto">
            <a:xfrm rot="10800000">
              <a:off x="4043753" y="3266713"/>
              <a:ext cx="148847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9" name="Grouper 60"/>
          <p:cNvGrpSpPr/>
          <p:nvPr/>
        </p:nvGrpSpPr>
        <p:grpSpPr>
          <a:xfrm>
            <a:off x="2018471" y="2654362"/>
            <a:ext cx="6051838" cy="338554"/>
            <a:chOff x="1855769" y="3810000"/>
            <a:chExt cx="5564020" cy="327046"/>
          </a:xfrm>
        </p:grpSpPr>
        <p:sp>
          <p:nvSpPr>
            <p:cNvPr id="50" name="ZoneTexte 49"/>
            <p:cNvSpPr txBox="1"/>
            <p:nvPr/>
          </p:nvSpPr>
          <p:spPr>
            <a:xfrm>
              <a:off x="1855769" y="3810000"/>
              <a:ext cx="5564020" cy="3270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bg1">
                      <a:lumMod val="65000"/>
                    </a:schemeClr>
                  </a:solidFill>
                </a:rPr>
                <a:t>PRACK / INFO (more </a:t>
              </a:r>
              <a:r>
                <a:rPr lang="fr-FR" sz="1600" dirty="0" err="1" smtClean="0">
                  <a:solidFill>
                    <a:schemeClr val="bg1">
                      <a:lumMod val="65000"/>
                    </a:schemeClr>
                  </a:solidFill>
                </a:rPr>
                <a:t>cands</a:t>
              </a:r>
              <a:r>
                <a:rPr lang="fr-FR" sz="1600" dirty="0" smtClean="0">
                  <a:solidFill>
                    <a:schemeClr val="bg1">
                      <a:lumMod val="65000"/>
                    </a:schemeClr>
                  </a:solidFill>
                </a:rPr>
                <a:t> / </a:t>
              </a:r>
              <a:r>
                <a:rPr lang="fr-FR" sz="1600" dirty="0" err="1" smtClean="0">
                  <a:solidFill>
                    <a:schemeClr val="bg1">
                      <a:lumMod val="65000"/>
                    </a:schemeClr>
                  </a:solidFill>
                </a:rPr>
                <a:t>end-of-candidates</a:t>
              </a:r>
              <a:r>
                <a:rPr lang="fr-FR" sz="1600" dirty="0" smtClean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  <a:endParaRPr lang="fr-FR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flipH="1">
              <a:off x="2364586" y="4130741"/>
              <a:ext cx="4599883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noFill/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52" name="Connecteur droit avec flèche 51"/>
          <p:cNvCxnSpPr/>
          <p:nvPr/>
        </p:nvCxnSpPr>
        <p:spPr bwMode="auto">
          <a:xfrm rot="10800000" flipH="1">
            <a:off x="2536210" y="1893333"/>
            <a:ext cx="4989260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ZoneTexte 52"/>
          <p:cNvSpPr txBox="1"/>
          <p:nvPr/>
        </p:nvSpPr>
        <p:spPr>
          <a:xfrm>
            <a:off x="2536209" y="1569033"/>
            <a:ext cx="5141355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183 </a:t>
            </a:r>
            <a:r>
              <a:rPr lang="fr-FR" sz="1600" dirty="0" smtClean="0"/>
              <a:t>(</a:t>
            </a:r>
            <a:r>
              <a:rPr lang="fr-FR" sz="1600" dirty="0" err="1" smtClean="0"/>
              <a:t>trickling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cxnSp>
        <p:nvCxnSpPr>
          <p:cNvPr id="54" name="Connecteur droit avec flèche 53"/>
          <p:cNvCxnSpPr/>
          <p:nvPr/>
        </p:nvCxnSpPr>
        <p:spPr bwMode="auto">
          <a:xfrm rot="10800000" flipH="1">
            <a:off x="2536210" y="2277317"/>
            <a:ext cx="4989260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5" name="ZoneTexte 54"/>
          <p:cNvSpPr txBox="1"/>
          <p:nvPr/>
        </p:nvSpPr>
        <p:spPr>
          <a:xfrm>
            <a:off x="2536209" y="1953017"/>
            <a:ext cx="5141355" cy="344564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1600" dirty="0" smtClean="0"/>
              <a:t>183 </a:t>
            </a:r>
            <a:r>
              <a:rPr lang="fr-FR" sz="1600" dirty="0" smtClean="0"/>
              <a:t>(</a:t>
            </a:r>
            <a:r>
              <a:rPr lang="fr-FR" sz="1600" dirty="0" err="1" smtClean="0"/>
              <a:t>trickling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57" name="ZoneTexte 56"/>
          <p:cNvSpPr txBox="1"/>
          <p:nvPr/>
        </p:nvSpPr>
        <p:spPr>
          <a:xfrm>
            <a:off x="2536209" y="2200081"/>
            <a:ext cx="5141355" cy="390731"/>
          </a:xfrm>
          <a:prstGeom prst="rect">
            <a:avLst/>
          </a:prstGeom>
          <a:noFill/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b="1" dirty="0" smtClean="0"/>
              <a:t>…</a:t>
            </a:r>
            <a:endParaRPr lang="fr-FR" b="1" i="0" dirty="0"/>
          </a:p>
        </p:txBody>
      </p:sp>
      <p:cxnSp>
        <p:nvCxnSpPr>
          <p:cNvPr id="14" name="Connecteur droit 13"/>
          <p:cNvCxnSpPr/>
          <p:nvPr/>
        </p:nvCxnSpPr>
        <p:spPr bwMode="auto">
          <a:xfrm rot="5400000" flipH="1" flipV="1">
            <a:off x="-1635341" y="3872789"/>
            <a:ext cx="5173063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 rot="5400000" flipH="1" flipV="1">
            <a:off x="-265007" y="3872789"/>
            <a:ext cx="5173063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Connecteur droit 55"/>
          <p:cNvCxnSpPr/>
          <p:nvPr/>
        </p:nvCxnSpPr>
        <p:spPr bwMode="auto">
          <a:xfrm rot="5400000" flipH="1" flipV="1">
            <a:off x="5166483" y="4038619"/>
            <a:ext cx="5173063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Connecteur droit 58"/>
          <p:cNvCxnSpPr/>
          <p:nvPr/>
        </p:nvCxnSpPr>
        <p:spPr bwMode="auto">
          <a:xfrm rot="5400000" flipH="1" flipV="1">
            <a:off x="6569851" y="4038619"/>
            <a:ext cx="5173063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>
            <a:spLocks noChangeAspect="1"/>
          </p:cNvSpPr>
          <p:nvPr/>
        </p:nvSpPr>
        <p:spPr>
          <a:xfrm>
            <a:off x="2649869" y="-104825"/>
            <a:ext cx="4728832" cy="1083228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en-GB" sz="64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typical </a:t>
            </a:r>
            <a:r>
              <a:rPr lang="en-GB" sz="64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tricle</a:t>
            </a:r>
            <a:r>
              <a:rPr lang="en-GB" sz="64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flow</a:t>
            </a:r>
            <a:endParaRPr lang="en-GB" sz="64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62" name="Connecteur droit avec flèche 61"/>
          <p:cNvCxnSpPr/>
          <p:nvPr/>
        </p:nvCxnSpPr>
        <p:spPr bwMode="auto">
          <a:xfrm rot="10800000" flipH="1">
            <a:off x="2358744" y="4811748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arrow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3" name="Connecteur droit avec flèche 62"/>
          <p:cNvCxnSpPr/>
          <p:nvPr/>
        </p:nvCxnSpPr>
        <p:spPr bwMode="auto">
          <a:xfrm rot="10800000" flipH="1">
            <a:off x="2358744" y="3469124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arrow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4" name="Connecteur droit avec flèche 63"/>
          <p:cNvCxnSpPr/>
          <p:nvPr/>
        </p:nvCxnSpPr>
        <p:spPr bwMode="auto">
          <a:xfrm rot="10800000" flipH="1">
            <a:off x="2358744" y="3704122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arrow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5" name="Connecteur droit avec flèche 64"/>
          <p:cNvCxnSpPr/>
          <p:nvPr/>
        </p:nvCxnSpPr>
        <p:spPr bwMode="auto">
          <a:xfrm rot="10800000" flipH="1">
            <a:off x="2358744" y="3944055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arrow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6" name="Connecteur droit avec flèche 65"/>
          <p:cNvCxnSpPr/>
          <p:nvPr/>
        </p:nvCxnSpPr>
        <p:spPr bwMode="auto">
          <a:xfrm rot="10800000" flipH="1">
            <a:off x="2358744" y="4179054"/>
            <a:ext cx="5349164" cy="1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arrow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6" name="ZoneTexte 45"/>
          <p:cNvSpPr txBox="1"/>
          <p:nvPr/>
        </p:nvSpPr>
        <p:spPr>
          <a:xfrm>
            <a:off x="3345915" y="3549650"/>
            <a:ext cx="3395052" cy="498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7393" tIns="48696" rIns="97393" bIns="48696" rtlCol="0">
            <a:spAutoFit/>
          </a:bodyPr>
          <a:lstStyle/>
          <a:p>
            <a:pPr algn="ctr"/>
            <a:r>
              <a:rPr lang="fr-FR" sz="2600" b="1" dirty="0" smtClean="0">
                <a:solidFill>
                  <a:schemeClr val="bg1">
                    <a:lumMod val="65000"/>
                  </a:schemeClr>
                </a:solidFill>
                <a:latin typeface="Yanone Kaffeesatz Light"/>
                <a:cs typeface="Yanone Kaffeesatz Light"/>
              </a:rPr>
              <a:t>more candidates  &amp; </a:t>
            </a:r>
            <a:r>
              <a:rPr lang="fr-FR" sz="2600" b="1" dirty="0" err="1" smtClean="0">
                <a:solidFill>
                  <a:schemeClr val="bg1">
                    <a:lumMod val="65000"/>
                  </a:schemeClr>
                </a:solidFill>
                <a:latin typeface="Yanone Kaffeesatz Light"/>
                <a:cs typeface="Yanone Kaffeesatz Light"/>
              </a:rPr>
              <a:t>conn</a:t>
            </a:r>
            <a:r>
              <a:rPr lang="fr-FR" sz="2600" b="1" dirty="0" smtClean="0">
                <a:solidFill>
                  <a:schemeClr val="bg1">
                    <a:lumMod val="65000"/>
                  </a:schemeClr>
                </a:solidFill>
                <a:latin typeface="Yanone Kaffeesatz Light"/>
                <a:cs typeface="Yanone Kaffeesatz Light"/>
              </a:rPr>
              <a:t> </a:t>
            </a:r>
            <a:r>
              <a:rPr lang="fr-FR" sz="2600" b="1" dirty="0" err="1" smtClean="0">
                <a:solidFill>
                  <a:schemeClr val="bg1">
                    <a:lumMod val="65000"/>
                  </a:schemeClr>
                </a:solidFill>
                <a:latin typeface="Yanone Kaffeesatz Light"/>
                <a:cs typeface="Yanone Kaffeesatz Light"/>
              </a:rPr>
              <a:t>checks</a:t>
            </a:r>
            <a:endParaRPr lang="fr-FR" sz="2600" b="1" dirty="0">
              <a:solidFill>
                <a:schemeClr val="bg1">
                  <a:lumMod val="65000"/>
                </a:schemeClr>
              </a:solidFill>
              <a:latin typeface="Yanone Kaffeesatz Light"/>
              <a:cs typeface="Yanone Kaffeesatz Light"/>
            </a:endParaRPr>
          </a:p>
        </p:txBody>
      </p:sp>
      <p:pic>
        <p:nvPicPr>
          <p:cNvPr id="58" name="Image 57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502" y="263237"/>
            <a:ext cx="595608" cy="5498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942237" y="261667"/>
            <a:ext cx="417682" cy="5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7" name="Content Placeholder 2"/>
          <p:cNvSpPr txBox="1">
            <a:spLocks/>
          </p:cNvSpPr>
          <p:nvPr/>
        </p:nvSpPr>
        <p:spPr>
          <a:xfrm>
            <a:off x="8326712" y="813834"/>
            <a:ext cx="1701857" cy="473287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fr-FR" sz="1500" dirty="0" smtClean="0"/>
              <a:t>TURN Server</a:t>
            </a:r>
            <a:r>
              <a:rPr lang="en-US" sz="1500" dirty="0" smtClean="0"/>
              <a:t>   </a:t>
            </a: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7332143" y="813835"/>
            <a:ext cx="1038811" cy="315524"/>
          </a:xfrm>
          <a:prstGeom prst="rect">
            <a:avLst/>
          </a:prstGeom>
        </p:spPr>
        <p:txBody>
          <a:bodyPr vert="horz" lIns="97393" tIns="48696" rIns="97393" bIns="48696" rtlCol="0">
            <a:normAutofit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1500" dirty="0" smtClean="0"/>
              <a:t>Bob</a:t>
            </a:r>
          </a:p>
        </p:txBody>
      </p:sp>
      <p:grpSp>
        <p:nvGrpSpPr>
          <p:cNvPr id="10" name="Grouper 42"/>
          <p:cNvGrpSpPr/>
          <p:nvPr/>
        </p:nvGrpSpPr>
        <p:grpSpPr>
          <a:xfrm>
            <a:off x="165761" y="261667"/>
            <a:ext cx="1524888" cy="1025454"/>
            <a:chOff x="-299648" y="914400"/>
            <a:chExt cx="1401972" cy="990600"/>
          </a:xfrm>
        </p:grpSpPr>
        <p:pic>
          <p:nvPicPr>
            <p:cNvPr id="70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1" name="Content Placeholder 2"/>
            <p:cNvSpPr txBox="1">
              <a:spLocks/>
            </p:cNvSpPr>
            <p:nvPr/>
          </p:nvSpPr>
          <p:spPr>
            <a:xfrm>
              <a:off x="-299648" y="1447800"/>
              <a:ext cx="14019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fr-FR" sz="1500" dirty="0" smtClean="0"/>
                <a:t>TURN Server</a:t>
              </a:r>
              <a:r>
                <a:rPr lang="en-US" sz="1500" dirty="0" smtClean="0"/>
                <a:t>  </a:t>
              </a:r>
            </a:p>
          </p:txBody>
        </p:sp>
      </p:grpSp>
      <p:grpSp>
        <p:nvGrpSpPr>
          <p:cNvPr id="11" name="Grouper 49"/>
          <p:cNvGrpSpPr/>
          <p:nvPr/>
        </p:nvGrpSpPr>
        <p:grpSpPr>
          <a:xfrm>
            <a:off x="1657615" y="262083"/>
            <a:ext cx="1038811" cy="867276"/>
            <a:chOff x="955076" y="914802"/>
            <a:chExt cx="955076" cy="837798"/>
          </a:xfrm>
        </p:grpSpPr>
        <p:pic>
          <p:nvPicPr>
            <p:cNvPr id="73" name="Image 72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4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1500" dirty="0" smtClean="0"/>
                <a:t>Alice</a:t>
              </a:r>
            </a:p>
          </p:txBody>
        </p:sp>
      </p:grpSp>
      <p:sp>
        <p:nvSpPr>
          <p:cNvPr id="69" name="Rectangle 68"/>
          <p:cNvSpPr/>
          <p:nvPr/>
        </p:nvSpPr>
        <p:spPr>
          <a:xfrm>
            <a:off x="497285" y="2014936"/>
            <a:ext cx="9199761" cy="2406667"/>
          </a:xfrm>
          <a:prstGeom prst="rect">
            <a:avLst/>
          </a:prstGeom>
          <a:solidFill>
            <a:schemeClr val="bg1"/>
          </a:solidFill>
        </p:spPr>
        <p:txBody>
          <a:bodyPr wrap="square" lIns="97393" tIns="48696" rIns="97393" bIns="48696">
            <a:spAutoFit/>
          </a:bodyPr>
          <a:lstStyle/>
          <a:p>
            <a:endParaRPr lang="fr-FR" sz="1500" b="1" dirty="0" smtClean="0">
              <a:latin typeface="Courier New"/>
              <a:cs typeface="Courier New"/>
            </a:endParaRPr>
          </a:p>
          <a:p>
            <a:r>
              <a:rPr lang="fr-FR" sz="1500" b="1" dirty="0" smtClean="0">
                <a:latin typeface="Courier New"/>
                <a:cs typeface="Courier New"/>
              </a:rPr>
              <a:t>a</a:t>
            </a:r>
            <a:r>
              <a:rPr lang="fr-FR" sz="1500" b="1" dirty="0" smtClean="0">
                <a:latin typeface="Courier New"/>
                <a:cs typeface="Courier New"/>
              </a:rPr>
              <a:t>=ice-pwd:asd88fgpdd777uzjYhagZg</a:t>
            </a:r>
            <a:endParaRPr lang="fr-FR" sz="1500" b="1" dirty="0" smtClean="0">
              <a:latin typeface="Courier New"/>
              <a:cs typeface="Courier New"/>
            </a:endParaRPr>
          </a:p>
          <a:p>
            <a:r>
              <a:rPr lang="fr-FR" sz="1500" b="1" dirty="0" smtClean="0">
                <a:latin typeface="Courier New"/>
                <a:cs typeface="Courier New"/>
              </a:rPr>
              <a:t>a</a:t>
            </a:r>
            <a:r>
              <a:rPr lang="fr-FR" sz="1500" b="1" dirty="0" smtClean="0">
                <a:latin typeface="Courier New"/>
                <a:cs typeface="Courier New"/>
              </a:rPr>
              <a:t>=ice-ufrag:</a:t>
            </a:r>
            <a:r>
              <a:rPr lang="fr-FR" sz="1500" b="1" dirty="0" smtClean="0">
                <a:latin typeface="Courier New"/>
                <a:cs typeface="Courier New"/>
              </a:rPr>
              <a:t>8hhY</a:t>
            </a:r>
          </a:p>
          <a:p>
            <a:r>
              <a:rPr lang="en-GB" sz="1500" dirty="0" smtClean="0">
                <a:latin typeface="Courier New"/>
                <a:cs typeface="Courier New"/>
              </a:rPr>
              <a:t>a=mid:1</a:t>
            </a:r>
          </a:p>
          <a:p>
            <a:r>
              <a:rPr lang="en-GB" sz="1500" dirty="0" smtClean="0">
                <a:latin typeface="Courier New"/>
                <a:cs typeface="Courier New"/>
              </a:rPr>
              <a:t>a</a:t>
            </a:r>
            <a:r>
              <a:rPr lang="en-GB" sz="1500" dirty="0" smtClean="0">
                <a:latin typeface="Courier New"/>
                <a:cs typeface="Courier New"/>
              </a:rPr>
              <a:t>=candidate:1 1 UDP 1658497328 192.168.100.33 5000 </a:t>
            </a:r>
            <a:r>
              <a:rPr lang="en-GB" sz="1500" dirty="0" err="1" smtClean="0">
                <a:latin typeface="Courier New"/>
                <a:cs typeface="Courier New"/>
              </a:rPr>
              <a:t>typ</a:t>
            </a:r>
            <a:r>
              <a:rPr lang="en-GB" sz="1500" dirty="0" smtClean="0">
                <a:latin typeface="Courier New"/>
                <a:cs typeface="Courier New"/>
              </a:rPr>
              <a:t> host</a:t>
            </a:r>
            <a:endParaRPr lang="en-GB" sz="1500" dirty="0" smtClean="0">
              <a:latin typeface="Courier New"/>
              <a:cs typeface="Courier New"/>
            </a:endParaRPr>
          </a:p>
          <a:p>
            <a:r>
              <a:rPr lang="en-GB" sz="1500" dirty="0" smtClean="0">
                <a:latin typeface="Courier New"/>
                <a:cs typeface="Courier New"/>
              </a:rPr>
              <a:t>a</a:t>
            </a:r>
            <a:r>
              <a:rPr lang="en-GB" sz="1500" dirty="0" smtClean="0">
                <a:latin typeface="Courier New"/>
                <a:cs typeface="Courier New"/>
              </a:rPr>
              <a:t>=candidate:2 1 UDP 1658497328 96.1.2.3 5000 </a:t>
            </a:r>
            <a:r>
              <a:rPr lang="en-GB" sz="1500" dirty="0" err="1" smtClean="0">
                <a:latin typeface="Courier New"/>
                <a:cs typeface="Courier New"/>
              </a:rPr>
              <a:t>typ</a:t>
            </a:r>
            <a:r>
              <a:rPr lang="en-GB" sz="1500" dirty="0" smtClean="0">
                <a:latin typeface="Courier New"/>
                <a:cs typeface="Courier New"/>
              </a:rPr>
              <a:t> </a:t>
            </a:r>
            <a:r>
              <a:rPr lang="en-GB" sz="1500" dirty="0" err="1" smtClean="0">
                <a:latin typeface="Courier New"/>
                <a:cs typeface="Courier New"/>
              </a:rPr>
              <a:t>srflx</a:t>
            </a:r>
            <a:endParaRPr lang="en-GB" sz="1500" dirty="0" smtClean="0">
              <a:latin typeface="Courier New"/>
              <a:cs typeface="Courier New"/>
            </a:endParaRPr>
          </a:p>
          <a:p>
            <a:r>
              <a:rPr lang="en-GB" sz="1500" dirty="0" smtClean="0">
                <a:latin typeface="Courier New"/>
                <a:cs typeface="Courier New"/>
              </a:rPr>
              <a:t>a</a:t>
            </a:r>
            <a:r>
              <a:rPr lang="en-GB" sz="1500" dirty="0" smtClean="0">
                <a:latin typeface="Courier New"/>
                <a:cs typeface="Courier New"/>
              </a:rPr>
              <a:t>=mid:2</a:t>
            </a:r>
            <a:endParaRPr lang="en-GB" sz="1500" dirty="0" smtClean="0">
              <a:latin typeface="Courier New"/>
              <a:cs typeface="Courier New"/>
            </a:endParaRPr>
          </a:p>
          <a:p>
            <a:r>
              <a:rPr lang="en-GB" sz="1500" dirty="0" smtClean="0">
                <a:latin typeface="Courier New"/>
                <a:cs typeface="Courier New"/>
              </a:rPr>
              <a:t>a</a:t>
            </a:r>
            <a:r>
              <a:rPr lang="en-GB" sz="1500" dirty="0" smtClean="0">
                <a:latin typeface="Courier New"/>
                <a:cs typeface="Courier New"/>
              </a:rPr>
              <a:t>=candidate:2 1 UDP 1658497328 96.1.2.3 5002 </a:t>
            </a:r>
            <a:r>
              <a:rPr lang="en-GB" sz="1500" dirty="0" err="1" smtClean="0">
                <a:latin typeface="Courier New"/>
                <a:cs typeface="Courier New"/>
              </a:rPr>
              <a:t>typ</a:t>
            </a:r>
            <a:r>
              <a:rPr lang="en-GB" sz="1500" dirty="0" smtClean="0">
                <a:latin typeface="Courier New"/>
                <a:cs typeface="Courier New"/>
              </a:rPr>
              <a:t> </a:t>
            </a:r>
            <a:r>
              <a:rPr lang="en-GB" sz="1500" dirty="0" err="1" smtClean="0">
                <a:latin typeface="Courier New"/>
                <a:cs typeface="Courier New"/>
              </a:rPr>
              <a:t>srflx</a:t>
            </a:r>
            <a:endParaRPr lang="en-GB" sz="1500" dirty="0" smtClean="0">
              <a:latin typeface="Courier New"/>
              <a:cs typeface="Courier New"/>
            </a:endParaRPr>
          </a:p>
          <a:p>
            <a:endParaRPr lang="en-GB" sz="1500" dirty="0" smtClean="0">
              <a:latin typeface="Courier New"/>
              <a:cs typeface="Courier New"/>
            </a:endParaRPr>
          </a:p>
          <a:p>
            <a:endParaRPr lang="en-GB" sz="1500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28808" y="2025650"/>
            <a:ext cx="8868238" cy="908026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300" b="1" dirty="0" err="1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Content-Type</a:t>
            </a:r>
            <a:r>
              <a:rPr lang="fr-FR" sz="5300" b="1" dirty="0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: application/</a:t>
            </a:r>
            <a:r>
              <a:rPr lang="fr-FR" sz="5300" b="1" dirty="0" err="1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sdpfrag</a:t>
            </a:r>
            <a:endParaRPr lang="en-GB" sz="5300" b="1" dirty="0" smtClean="0">
              <a:solidFill>
                <a:srgbClr val="D79EC2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09090" y="590534"/>
            <a:ext cx="8951119" cy="788811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marL="365223" indent="-365223" algn="ctr">
              <a:spcBef>
                <a:spcPct val="20000"/>
              </a:spcBef>
              <a:defRPr/>
            </a:pP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Ivov, Adam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Roach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,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Anyone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Else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5927" y="-31750"/>
            <a:ext cx="8868238" cy="913951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30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draft-ivov-disspatch-sdpfrag-03</a:t>
            </a:r>
            <a:endParaRPr lang="en-GB" sz="5300" b="1" dirty="0" smtClean="0">
              <a:solidFill>
                <a:srgbClr val="FF945E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2" name="Grouper 18"/>
          <p:cNvGrpSpPr/>
          <p:nvPr/>
        </p:nvGrpSpPr>
        <p:grpSpPr>
          <a:xfrm>
            <a:off x="1657615" y="1388110"/>
            <a:ext cx="7127743" cy="631049"/>
            <a:chOff x="1905000" y="2057400"/>
            <a:chExt cx="7010400" cy="609600"/>
          </a:xfrm>
        </p:grpSpPr>
        <p:sp>
          <p:nvSpPr>
            <p:cNvPr id="20" name="Rectangle 1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noFill/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 smtClean="0">
                  <a:solidFill>
                    <a:srgbClr val="7F7F7F"/>
                  </a:solidFill>
                  <a:latin typeface="Yanone Kaffeesatz Bold"/>
                  <a:cs typeface="Yanone Kaffeesatz Bold"/>
                </a:rPr>
                <a:t>30%</a:t>
              </a:r>
              <a:endParaRPr lang="en-GB" sz="3000" b="1" dirty="0">
                <a:solidFill>
                  <a:srgbClr val="7F7F7F"/>
                </a:solidFill>
                <a:latin typeface="Yanone Kaffeesatz Bold"/>
                <a:cs typeface="Yanone Kaffeesatz Bold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057400"/>
              <a:ext cx="2438400" cy="609600"/>
            </a:xfrm>
            <a:prstGeom prst="rect">
              <a:avLst/>
            </a:prstGeom>
            <a:solidFill>
              <a:srgbClr val="FF945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21</a:t>
            </a:fld>
            <a:r>
              <a:rPr lang="fr-FR" dirty="0" smtClean="0"/>
              <a:t>/24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28808" y="2025650"/>
            <a:ext cx="8868238" cy="908026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300" b="1" dirty="0" err="1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Content-Type</a:t>
            </a:r>
            <a:r>
              <a:rPr lang="fr-FR" sz="5300" b="1" dirty="0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: application/</a:t>
            </a:r>
            <a:r>
              <a:rPr lang="fr-FR" sz="5300" b="1" dirty="0" err="1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sdpfrag</a:t>
            </a:r>
            <a:endParaRPr lang="en-GB" sz="5300" b="1" dirty="0" smtClean="0">
              <a:solidFill>
                <a:srgbClr val="D79EC2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09090" y="590534"/>
            <a:ext cx="8951119" cy="788811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marL="365223" indent="-365223" algn="ctr">
              <a:spcBef>
                <a:spcPct val="20000"/>
              </a:spcBef>
              <a:defRPr/>
            </a:pP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Ivov, Adam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Roach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,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Anyone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Else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5927" y="-31750"/>
            <a:ext cx="8868238" cy="913951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30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draft-ivov-disspatch-sdpfrag-03</a:t>
            </a:r>
            <a:endParaRPr lang="en-GB" sz="5300" b="1" dirty="0" smtClean="0">
              <a:solidFill>
                <a:srgbClr val="FF945E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2" name="Grouper 18"/>
          <p:cNvGrpSpPr/>
          <p:nvPr/>
        </p:nvGrpSpPr>
        <p:grpSpPr>
          <a:xfrm>
            <a:off x="1657615" y="1388110"/>
            <a:ext cx="7127743" cy="631049"/>
            <a:chOff x="1905000" y="2057400"/>
            <a:chExt cx="7010400" cy="609600"/>
          </a:xfrm>
        </p:grpSpPr>
        <p:sp>
          <p:nvSpPr>
            <p:cNvPr id="20" name="Rectangle 1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noFill/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 smtClean="0">
                  <a:solidFill>
                    <a:srgbClr val="7F7F7F"/>
                  </a:solidFill>
                  <a:latin typeface="Yanone Kaffeesatz Bold"/>
                  <a:cs typeface="Yanone Kaffeesatz Bold"/>
                </a:rPr>
                <a:t>30%</a:t>
              </a:r>
              <a:endParaRPr lang="en-GB" sz="3000" b="1" dirty="0">
                <a:solidFill>
                  <a:srgbClr val="7F7F7F"/>
                </a:solidFill>
                <a:latin typeface="Yanone Kaffeesatz Bold"/>
                <a:cs typeface="Yanone Kaffeesatz Bold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057400"/>
              <a:ext cx="2438400" cy="609600"/>
            </a:xfrm>
            <a:prstGeom prst="rect">
              <a:avLst/>
            </a:prstGeom>
            <a:solidFill>
              <a:srgbClr val="FF945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657615" y="2787650"/>
            <a:ext cx="8868238" cy="790840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just"/>
            <a:r>
              <a:rPr lang="fr-FR" sz="45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means</a:t>
            </a:r>
            <a:r>
              <a:rPr lang="fr-FR" sz="45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: </a:t>
            </a:r>
            <a:r>
              <a:rPr lang="fr-FR" sz="45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any</a:t>
            </a:r>
            <a:r>
              <a:rPr lang="fr-FR" sz="45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5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syntactically</a:t>
            </a:r>
            <a:r>
              <a:rPr lang="fr-FR" sz="45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5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valid</a:t>
            </a:r>
            <a:r>
              <a:rPr lang="fr-FR" sz="45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line of SDP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04994" y="3362512"/>
            <a:ext cx="7275549" cy="652341"/>
          </a:xfrm>
          <a:prstGeom prst="rect">
            <a:avLst/>
          </a:prstGeom>
        </p:spPr>
        <p:txBody>
          <a:bodyPr wrap="none" lIns="97393" tIns="48696" rIns="97393" bIns="48696">
            <a:spAutoFit/>
          </a:bodyPr>
          <a:lstStyle/>
          <a:p>
            <a:pPr algn="just"/>
            <a:r>
              <a:rPr lang="en-GB" sz="36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any combination of such lines in no particular order</a:t>
            </a: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22</a:t>
            </a:fld>
            <a:r>
              <a:rPr lang="fr-FR" dirty="0" smtClean="0"/>
              <a:t>/24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57615" y="4018489"/>
            <a:ext cx="7376385" cy="2468223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r>
              <a:rPr lang="fr-FR" dirty="0" smtClean="0">
                <a:latin typeface="Courier New"/>
                <a:cs typeface="Courier New"/>
              </a:rPr>
              <a:t>a=ice-pwd:asd88fgpdd777uzjYhagZg</a:t>
            </a:r>
          </a:p>
          <a:p>
            <a:r>
              <a:rPr lang="fr-FR" dirty="0" smtClean="0">
                <a:latin typeface="Courier New"/>
                <a:cs typeface="Courier New"/>
              </a:rPr>
              <a:t>a=ice-ufrag:</a:t>
            </a:r>
            <a:r>
              <a:rPr lang="fr-FR" dirty="0" smtClean="0">
                <a:latin typeface="Courier New"/>
                <a:cs typeface="Courier New"/>
              </a:rPr>
              <a:t>8hhY</a:t>
            </a:r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a</a:t>
            </a:r>
            <a:r>
              <a:rPr lang="en-GB" dirty="0" smtClean="0">
                <a:latin typeface="Courier New"/>
                <a:cs typeface="Courier New"/>
              </a:rPr>
              <a:t>=mid:1</a:t>
            </a:r>
          </a:p>
          <a:p>
            <a:r>
              <a:rPr lang="en-GB" dirty="0" smtClean="0">
                <a:latin typeface="Courier New"/>
                <a:cs typeface="Courier New"/>
              </a:rPr>
              <a:t>a=candidate:1 1 UDP 165 1.18.10.33 5000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host</a:t>
            </a:r>
          </a:p>
          <a:p>
            <a:r>
              <a:rPr lang="en-GB" dirty="0" smtClean="0">
                <a:latin typeface="Courier New"/>
                <a:cs typeface="Courier New"/>
              </a:rPr>
              <a:t>a=candidate:2 1 UDP 168 91.21.2.3 5000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srflx</a:t>
            </a:r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a=mid:2</a:t>
            </a:r>
          </a:p>
          <a:p>
            <a:r>
              <a:rPr lang="en-GB" dirty="0" smtClean="0">
                <a:latin typeface="Courier New"/>
                <a:cs typeface="Courier New"/>
              </a:rPr>
              <a:t>a=candidate:2 1 UDP 164 96.11.2.3 5002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srflx</a:t>
            </a:r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a=end-of-candidates</a:t>
            </a:r>
            <a:endParaRPr lang="en-GB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28808" y="2025650"/>
            <a:ext cx="8868238" cy="908026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300" b="1" dirty="0" err="1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Content-Type</a:t>
            </a:r>
            <a:r>
              <a:rPr lang="fr-FR" sz="5300" b="1" dirty="0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: application/</a:t>
            </a:r>
            <a:r>
              <a:rPr lang="fr-FR" sz="5300" b="1" dirty="0" err="1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sdpfrag</a:t>
            </a:r>
            <a:endParaRPr lang="en-GB" sz="5300" b="1" dirty="0" smtClean="0">
              <a:solidFill>
                <a:srgbClr val="D79EC2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09090" y="590534"/>
            <a:ext cx="8951119" cy="788811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marL="365223" indent="-365223" algn="ctr">
              <a:spcBef>
                <a:spcPct val="20000"/>
              </a:spcBef>
              <a:defRPr/>
            </a:pP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Ivov, Adam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Roach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,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Anyone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Else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5927" y="-31750"/>
            <a:ext cx="8868238" cy="913951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30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draft-ivov-disspatch-sdpfrag-03</a:t>
            </a:r>
            <a:endParaRPr lang="en-GB" sz="5300" b="1" dirty="0" smtClean="0">
              <a:solidFill>
                <a:srgbClr val="FF945E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2" name="Grouper 18"/>
          <p:cNvGrpSpPr/>
          <p:nvPr/>
        </p:nvGrpSpPr>
        <p:grpSpPr>
          <a:xfrm>
            <a:off x="1657615" y="1388110"/>
            <a:ext cx="7127743" cy="631049"/>
            <a:chOff x="1905000" y="2057400"/>
            <a:chExt cx="7010400" cy="609600"/>
          </a:xfrm>
        </p:grpSpPr>
        <p:sp>
          <p:nvSpPr>
            <p:cNvPr id="20" name="Rectangle 1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noFill/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 smtClean="0">
                  <a:solidFill>
                    <a:srgbClr val="7F7F7F"/>
                  </a:solidFill>
                  <a:latin typeface="Yanone Kaffeesatz Bold"/>
                  <a:cs typeface="Yanone Kaffeesatz Bold"/>
                </a:rPr>
                <a:t>30%</a:t>
              </a:r>
              <a:endParaRPr lang="en-GB" sz="3000" b="1" dirty="0">
                <a:solidFill>
                  <a:srgbClr val="7F7F7F"/>
                </a:solidFill>
                <a:latin typeface="Yanone Kaffeesatz Bold"/>
                <a:cs typeface="Yanone Kaffeesatz Bold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057400"/>
              <a:ext cx="2438400" cy="609600"/>
            </a:xfrm>
            <a:prstGeom prst="rect">
              <a:avLst/>
            </a:prstGeom>
            <a:solidFill>
              <a:srgbClr val="FF945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743406" y="2846438"/>
            <a:ext cx="8868238" cy="744674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just"/>
            <a:r>
              <a:rPr lang="fr-FR" sz="405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London: </a:t>
            </a:r>
            <a:r>
              <a:rPr lang="fr-FR" sz="4050" b="1" dirty="0" err="1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why</a:t>
            </a:r>
            <a:r>
              <a:rPr lang="fr-FR" sz="405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050" b="1" dirty="0" err="1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don’t</a:t>
            </a:r>
            <a:r>
              <a:rPr lang="fr-FR" sz="405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050" b="1" dirty="0" err="1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we</a:t>
            </a:r>
            <a:r>
              <a:rPr lang="fr-FR" sz="405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050" b="1" dirty="0" err="1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give</a:t>
            </a:r>
            <a:r>
              <a:rPr lang="fr-FR" sz="405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050" b="1" dirty="0" err="1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it</a:t>
            </a:r>
            <a:r>
              <a:rPr lang="fr-FR" sz="405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050" b="1" dirty="0" err="1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some</a:t>
            </a:r>
            <a:r>
              <a:rPr lang="fr-FR" sz="405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 structure</a:t>
            </a:r>
            <a:endParaRPr lang="fr-FR" sz="405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23</a:t>
            </a:fld>
            <a:r>
              <a:rPr lang="fr-FR" dirty="0" smtClean="0"/>
              <a:t>/24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57615" y="4018489"/>
            <a:ext cx="7376385" cy="2468223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r>
              <a:rPr lang="fr-FR" b="1" dirty="0" smtClean="0">
                <a:latin typeface="Courier New"/>
                <a:cs typeface="Courier New"/>
              </a:rPr>
              <a:t>a=ice-pwd:asd88fgpdd777uzjYhagZg</a:t>
            </a:r>
          </a:p>
          <a:p>
            <a:r>
              <a:rPr lang="fr-FR" b="1" dirty="0" smtClean="0">
                <a:latin typeface="Courier New"/>
                <a:cs typeface="Courier New"/>
              </a:rPr>
              <a:t>a=ice-ufrag:</a:t>
            </a:r>
            <a:r>
              <a:rPr lang="fr-FR" b="1" dirty="0" smtClean="0">
                <a:latin typeface="Courier New"/>
                <a:cs typeface="Courier New"/>
              </a:rPr>
              <a:t>8hhY</a:t>
            </a:r>
            <a:endParaRPr lang="en-GB" b="1" dirty="0" smtClean="0">
              <a:latin typeface="Courier New"/>
              <a:cs typeface="Courier New"/>
            </a:endParaRPr>
          </a:p>
          <a:p>
            <a:r>
              <a:rPr lang="en-GB" b="1" dirty="0" smtClean="0">
                <a:solidFill>
                  <a:srgbClr val="4BBCEE"/>
                </a:solidFill>
                <a:latin typeface="Courier New"/>
                <a:cs typeface="Courier New"/>
              </a:rPr>
              <a:t>a</a:t>
            </a:r>
            <a:r>
              <a:rPr lang="en-GB" b="1" dirty="0" smtClean="0">
                <a:solidFill>
                  <a:srgbClr val="4BBCEE"/>
                </a:solidFill>
                <a:latin typeface="Courier New"/>
                <a:cs typeface="Courier New"/>
              </a:rPr>
              <a:t>=mid:1</a:t>
            </a:r>
          </a:p>
          <a:p>
            <a:r>
              <a:rPr lang="en-GB" b="1" dirty="0" smtClean="0">
                <a:solidFill>
                  <a:srgbClr val="4BBCEE"/>
                </a:solidFill>
                <a:latin typeface="Courier New"/>
                <a:cs typeface="Courier New"/>
              </a:rPr>
              <a:t>a=candidate:1 1 UDP 165 1.18.10.33 5000 </a:t>
            </a:r>
            <a:r>
              <a:rPr lang="en-GB" b="1" dirty="0" err="1" smtClean="0">
                <a:solidFill>
                  <a:srgbClr val="4BBCEE"/>
                </a:solidFill>
                <a:latin typeface="Courier New"/>
                <a:cs typeface="Courier New"/>
              </a:rPr>
              <a:t>typ</a:t>
            </a:r>
            <a:r>
              <a:rPr lang="en-GB" b="1" dirty="0" smtClean="0">
                <a:solidFill>
                  <a:srgbClr val="4BBCEE"/>
                </a:solidFill>
                <a:latin typeface="Courier New"/>
                <a:cs typeface="Courier New"/>
              </a:rPr>
              <a:t> host</a:t>
            </a:r>
          </a:p>
          <a:p>
            <a:r>
              <a:rPr lang="en-GB" b="1" dirty="0" smtClean="0">
                <a:solidFill>
                  <a:srgbClr val="4BBCEE"/>
                </a:solidFill>
                <a:latin typeface="Courier New"/>
                <a:cs typeface="Courier New"/>
              </a:rPr>
              <a:t>a=candidate:2 1 UDP 168 91.21.2.3 5000 </a:t>
            </a:r>
            <a:r>
              <a:rPr lang="en-GB" b="1" dirty="0" err="1" smtClean="0">
                <a:solidFill>
                  <a:srgbClr val="4BBCEE"/>
                </a:solidFill>
                <a:latin typeface="Courier New"/>
                <a:cs typeface="Courier New"/>
              </a:rPr>
              <a:t>typ</a:t>
            </a:r>
            <a:r>
              <a:rPr lang="en-GB" b="1" dirty="0" smtClean="0">
                <a:solidFill>
                  <a:srgbClr val="4BBCEE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4BBCEE"/>
                </a:solidFill>
                <a:latin typeface="Courier New"/>
                <a:cs typeface="Courier New"/>
              </a:rPr>
              <a:t>srflx</a:t>
            </a:r>
            <a:endParaRPr lang="en-GB" b="1" dirty="0" smtClean="0">
              <a:solidFill>
                <a:srgbClr val="4BBCEE"/>
              </a:solidFill>
              <a:latin typeface="Courier New"/>
              <a:cs typeface="Courier New"/>
            </a:endParaRPr>
          </a:p>
          <a:p>
            <a:r>
              <a:rPr lang="en-GB" b="1" dirty="0" smtClean="0">
                <a:solidFill>
                  <a:srgbClr val="D79EC2"/>
                </a:solidFill>
                <a:latin typeface="Courier New"/>
                <a:cs typeface="Courier New"/>
              </a:rPr>
              <a:t>a=mid:2</a:t>
            </a:r>
          </a:p>
          <a:p>
            <a:r>
              <a:rPr lang="en-GB" b="1" dirty="0" smtClean="0">
                <a:solidFill>
                  <a:srgbClr val="D79EC2"/>
                </a:solidFill>
                <a:latin typeface="Courier New"/>
                <a:cs typeface="Courier New"/>
              </a:rPr>
              <a:t>a=candidate:2 1 UDP 164 96.11.2.3 5002 </a:t>
            </a:r>
            <a:r>
              <a:rPr lang="en-GB" b="1" dirty="0" err="1" smtClean="0">
                <a:solidFill>
                  <a:srgbClr val="D79EC2"/>
                </a:solidFill>
                <a:latin typeface="Courier New"/>
                <a:cs typeface="Courier New"/>
              </a:rPr>
              <a:t>typ</a:t>
            </a:r>
            <a:r>
              <a:rPr lang="en-GB" b="1" dirty="0" smtClean="0">
                <a:solidFill>
                  <a:srgbClr val="D79EC2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D79EC2"/>
                </a:solidFill>
                <a:latin typeface="Courier New"/>
                <a:cs typeface="Courier New"/>
              </a:rPr>
              <a:t>srflx</a:t>
            </a:r>
            <a:endParaRPr lang="en-GB" b="1" dirty="0" smtClean="0">
              <a:solidFill>
                <a:srgbClr val="D79EC2"/>
              </a:solidFill>
              <a:latin typeface="Courier New"/>
              <a:cs typeface="Courier New"/>
            </a:endParaRPr>
          </a:p>
          <a:p>
            <a:r>
              <a:rPr lang="en-GB" b="1" dirty="0" smtClean="0">
                <a:solidFill>
                  <a:srgbClr val="D79EC2"/>
                </a:solidFill>
                <a:latin typeface="Courier New"/>
                <a:cs typeface="Courier New"/>
              </a:rPr>
              <a:t>a=end-of-candidates</a:t>
            </a:r>
            <a:endParaRPr lang="en-GB" b="1" dirty="0">
              <a:solidFill>
                <a:srgbClr val="D79EC2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28808" y="2025650"/>
            <a:ext cx="8868238" cy="908026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300" b="1" dirty="0" err="1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Content-Type</a:t>
            </a:r>
            <a:r>
              <a:rPr lang="fr-FR" sz="5300" b="1" dirty="0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: application/</a:t>
            </a:r>
            <a:r>
              <a:rPr lang="fr-FR" sz="5300" b="1" dirty="0" err="1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sdpfrag</a:t>
            </a:r>
            <a:endParaRPr lang="en-GB" sz="5300" b="1" dirty="0" smtClean="0">
              <a:solidFill>
                <a:srgbClr val="D79EC2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09090" y="590534"/>
            <a:ext cx="8951119" cy="788811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marL="365223" indent="-365223" algn="ctr">
              <a:spcBef>
                <a:spcPct val="20000"/>
              </a:spcBef>
              <a:defRPr/>
            </a:pP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Ivov, Adam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Roach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,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Anyone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Else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5927" y="-31750"/>
            <a:ext cx="8868238" cy="913951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30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draft-ivov-disspatch-sdpfrag-03</a:t>
            </a:r>
            <a:endParaRPr lang="en-GB" sz="5300" b="1" dirty="0" smtClean="0">
              <a:solidFill>
                <a:srgbClr val="FF945E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2" name="Grouper 18"/>
          <p:cNvGrpSpPr/>
          <p:nvPr/>
        </p:nvGrpSpPr>
        <p:grpSpPr>
          <a:xfrm>
            <a:off x="1657615" y="1388110"/>
            <a:ext cx="7127743" cy="631049"/>
            <a:chOff x="1905000" y="2057400"/>
            <a:chExt cx="7010400" cy="609600"/>
          </a:xfrm>
        </p:grpSpPr>
        <p:sp>
          <p:nvSpPr>
            <p:cNvPr id="20" name="Rectangle 1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noFill/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 smtClean="0">
                  <a:solidFill>
                    <a:srgbClr val="7F7F7F"/>
                  </a:solidFill>
                  <a:latin typeface="Yanone Kaffeesatz Bold"/>
                  <a:cs typeface="Yanone Kaffeesatz Bold"/>
                </a:rPr>
                <a:t>30%</a:t>
              </a:r>
              <a:endParaRPr lang="en-GB" sz="3000" b="1" dirty="0">
                <a:solidFill>
                  <a:srgbClr val="7F7F7F"/>
                </a:solidFill>
                <a:latin typeface="Yanone Kaffeesatz Bold"/>
                <a:cs typeface="Yanone Kaffeesatz Bold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057400"/>
              <a:ext cx="2438400" cy="609600"/>
            </a:xfrm>
            <a:prstGeom prst="rect">
              <a:avLst/>
            </a:prstGeom>
            <a:solidFill>
              <a:srgbClr val="FF945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743406" y="2846438"/>
            <a:ext cx="8868238" cy="744674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just"/>
            <a:r>
              <a:rPr lang="fr-FR" sz="405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London: </a:t>
            </a:r>
            <a:r>
              <a:rPr lang="fr-FR" sz="4050" b="1" dirty="0" err="1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why</a:t>
            </a:r>
            <a:r>
              <a:rPr lang="fr-FR" sz="405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050" b="1" dirty="0" err="1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don’t</a:t>
            </a:r>
            <a:r>
              <a:rPr lang="fr-FR" sz="405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050" b="1" dirty="0" err="1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we</a:t>
            </a:r>
            <a:r>
              <a:rPr lang="fr-FR" sz="405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050" b="1" dirty="0" err="1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give</a:t>
            </a:r>
            <a:r>
              <a:rPr lang="fr-FR" sz="405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050" b="1" dirty="0" err="1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it</a:t>
            </a:r>
            <a:r>
              <a:rPr lang="fr-FR" sz="405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050" b="1" dirty="0" err="1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some</a:t>
            </a:r>
            <a:r>
              <a:rPr lang="fr-FR" sz="405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 structure</a:t>
            </a:r>
            <a:endParaRPr lang="fr-FR" sz="405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25027" y="6721329"/>
            <a:ext cx="2320661" cy="377972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24</a:t>
            </a:fld>
            <a:r>
              <a:rPr lang="fr-FR" dirty="0" smtClean="0"/>
              <a:t>/24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72444" y="4048312"/>
            <a:ext cx="7376385" cy="3022221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r>
              <a:rPr lang="fr-FR" b="1" dirty="0" smtClean="0">
                <a:latin typeface="Courier New"/>
                <a:cs typeface="Courier New"/>
              </a:rPr>
              <a:t>a=ice-pwd:asd88fgpdd777uzjYhagZg</a:t>
            </a:r>
          </a:p>
          <a:p>
            <a:r>
              <a:rPr lang="fr-FR" b="1" dirty="0" smtClean="0">
                <a:latin typeface="Courier New"/>
                <a:cs typeface="Courier New"/>
              </a:rPr>
              <a:t>a=ice-ufrag:</a:t>
            </a:r>
            <a:r>
              <a:rPr lang="fr-FR" b="1" dirty="0" smtClean="0">
                <a:latin typeface="Courier New"/>
                <a:cs typeface="Courier New"/>
              </a:rPr>
              <a:t>8hhY</a:t>
            </a:r>
          </a:p>
          <a:p>
            <a:r>
              <a:rPr lang="fr-FR" b="1" dirty="0" smtClean="0">
                <a:solidFill>
                  <a:srgbClr val="FF6469"/>
                </a:solidFill>
                <a:latin typeface="Courier New"/>
                <a:cs typeface="Courier New"/>
              </a:rPr>
              <a:t>m=audio 54400 RTP/SAVPF 0 96</a:t>
            </a:r>
            <a:endParaRPr lang="en-GB" b="1" dirty="0" smtClean="0">
              <a:solidFill>
                <a:srgbClr val="FF6469"/>
              </a:solidFill>
              <a:latin typeface="Courier New"/>
              <a:cs typeface="Courier New"/>
            </a:endParaRPr>
          </a:p>
          <a:p>
            <a:r>
              <a:rPr lang="en-GB" b="1" dirty="0" smtClean="0">
                <a:solidFill>
                  <a:srgbClr val="4BBCEE"/>
                </a:solidFill>
                <a:latin typeface="Courier New"/>
                <a:cs typeface="Courier New"/>
              </a:rPr>
              <a:t>a</a:t>
            </a:r>
            <a:r>
              <a:rPr lang="en-GB" b="1" dirty="0" smtClean="0">
                <a:solidFill>
                  <a:srgbClr val="4BBCEE"/>
                </a:solidFill>
                <a:latin typeface="Courier New"/>
                <a:cs typeface="Courier New"/>
              </a:rPr>
              <a:t>=mid:1</a:t>
            </a:r>
          </a:p>
          <a:p>
            <a:r>
              <a:rPr lang="en-GB" b="1" dirty="0" smtClean="0">
                <a:solidFill>
                  <a:srgbClr val="4BBCEE"/>
                </a:solidFill>
                <a:latin typeface="Courier New"/>
                <a:cs typeface="Courier New"/>
              </a:rPr>
              <a:t>a=candidate:1 1 UDP 165 1.18.10.33 5000 </a:t>
            </a:r>
            <a:r>
              <a:rPr lang="en-GB" b="1" dirty="0" err="1" smtClean="0">
                <a:solidFill>
                  <a:srgbClr val="4BBCEE"/>
                </a:solidFill>
                <a:latin typeface="Courier New"/>
                <a:cs typeface="Courier New"/>
              </a:rPr>
              <a:t>typ</a:t>
            </a:r>
            <a:r>
              <a:rPr lang="en-GB" b="1" dirty="0" smtClean="0">
                <a:solidFill>
                  <a:srgbClr val="4BBCEE"/>
                </a:solidFill>
                <a:latin typeface="Courier New"/>
                <a:cs typeface="Courier New"/>
              </a:rPr>
              <a:t> host</a:t>
            </a:r>
          </a:p>
          <a:p>
            <a:r>
              <a:rPr lang="en-GB" b="1" dirty="0" smtClean="0">
                <a:solidFill>
                  <a:srgbClr val="4BBCEE"/>
                </a:solidFill>
                <a:latin typeface="Courier New"/>
                <a:cs typeface="Courier New"/>
              </a:rPr>
              <a:t>a=candidate:2 1 UDP 168 91.21.2.3 5000 </a:t>
            </a:r>
            <a:r>
              <a:rPr lang="en-GB" b="1" dirty="0" err="1" smtClean="0">
                <a:solidFill>
                  <a:srgbClr val="4BBCEE"/>
                </a:solidFill>
                <a:latin typeface="Courier New"/>
                <a:cs typeface="Courier New"/>
              </a:rPr>
              <a:t>typ</a:t>
            </a:r>
            <a:r>
              <a:rPr lang="en-GB" b="1" dirty="0" smtClean="0">
                <a:solidFill>
                  <a:srgbClr val="4BBCEE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4BBCEE"/>
                </a:solidFill>
                <a:latin typeface="Courier New"/>
                <a:cs typeface="Courier New"/>
              </a:rPr>
              <a:t>srflx</a:t>
            </a:r>
            <a:endParaRPr lang="en-GB" b="1" dirty="0" smtClean="0">
              <a:solidFill>
                <a:srgbClr val="4BBCEE"/>
              </a:solidFill>
              <a:latin typeface="Courier New"/>
              <a:cs typeface="Courier New"/>
            </a:endParaRPr>
          </a:p>
          <a:p>
            <a:r>
              <a:rPr lang="fr-FR" b="1" dirty="0" smtClean="0">
                <a:solidFill>
                  <a:srgbClr val="FF6469"/>
                </a:solidFill>
                <a:latin typeface="Courier New"/>
                <a:cs typeface="Courier New"/>
              </a:rPr>
              <a:t>m=</a:t>
            </a:r>
            <a:r>
              <a:rPr lang="fr-FR" b="1" dirty="0" err="1" smtClean="0">
                <a:solidFill>
                  <a:srgbClr val="FF6469"/>
                </a:solidFill>
                <a:latin typeface="Courier New"/>
                <a:cs typeface="Courier New"/>
              </a:rPr>
              <a:t>video</a:t>
            </a:r>
            <a:r>
              <a:rPr lang="fr-FR" b="1" dirty="0" smtClean="0">
                <a:solidFill>
                  <a:srgbClr val="FF6469"/>
                </a:solidFill>
                <a:latin typeface="Courier New"/>
                <a:cs typeface="Courier New"/>
              </a:rPr>
              <a:t> 55400 RTP/SAVPF 96 97</a:t>
            </a:r>
            <a:endParaRPr lang="en-GB" b="1" dirty="0" smtClean="0">
              <a:solidFill>
                <a:srgbClr val="FF6469"/>
              </a:solidFill>
              <a:latin typeface="Courier New"/>
              <a:cs typeface="Courier New"/>
            </a:endParaRPr>
          </a:p>
          <a:p>
            <a:r>
              <a:rPr lang="en-GB" b="1" dirty="0" smtClean="0">
                <a:solidFill>
                  <a:srgbClr val="D79EC2"/>
                </a:solidFill>
                <a:latin typeface="Courier New"/>
                <a:cs typeface="Courier New"/>
              </a:rPr>
              <a:t>a=mid:2</a:t>
            </a:r>
          </a:p>
          <a:p>
            <a:r>
              <a:rPr lang="en-GB" b="1" dirty="0" smtClean="0">
                <a:solidFill>
                  <a:srgbClr val="D79EC2"/>
                </a:solidFill>
                <a:latin typeface="Courier New"/>
                <a:cs typeface="Courier New"/>
              </a:rPr>
              <a:t>a=candidate:2 1 UDP 164 96.11.2.3 5002 </a:t>
            </a:r>
            <a:r>
              <a:rPr lang="en-GB" b="1" dirty="0" err="1" smtClean="0">
                <a:solidFill>
                  <a:srgbClr val="D79EC2"/>
                </a:solidFill>
                <a:latin typeface="Courier New"/>
                <a:cs typeface="Courier New"/>
              </a:rPr>
              <a:t>typ</a:t>
            </a:r>
            <a:r>
              <a:rPr lang="en-GB" b="1" dirty="0" smtClean="0">
                <a:solidFill>
                  <a:srgbClr val="D79EC2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D79EC2"/>
                </a:solidFill>
                <a:latin typeface="Courier New"/>
                <a:cs typeface="Courier New"/>
              </a:rPr>
              <a:t>srflx</a:t>
            </a:r>
            <a:endParaRPr lang="en-GB" b="1" dirty="0" smtClean="0">
              <a:solidFill>
                <a:srgbClr val="D79EC2"/>
              </a:solidFill>
              <a:latin typeface="Courier New"/>
              <a:cs typeface="Courier New"/>
            </a:endParaRPr>
          </a:p>
          <a:p>
            <a:r>
              <a:rPr lang="en-GB" b="1" dirty="0" smtClean="0">
                <a:solidFill>
                  <a:srgbClr val="D79EC2"/>
                </a:solidFill>
                <a:latin typeface="Courier New"/>
                <a:cs typeface="Courier New"/>
              </a:rPr>
              <a:t>a=end-of-candidates</a:t>
            </a:r>
            <a:endParaRPr lang="en-GB" b="1" dirty="0">
              <a:solidFill>
                <a:srgbClr val="D79EC2"/>
              </a:solidFill>
              <a:latin typeface="Courier New"/>
              <a:cs typeface="Courier New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43406" y="3410616"/>
            <a:ext cx="8868238" cy="713896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just"/>
            <a:r>
              <a:rPr lang="fr-FR" sz="3950" b="1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but </a:t>
            </a:r>
            <a:r>
              <a:rPr lang="fr-FR" sz="3950" b="1" dirty="0" err="1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then</a:t>
            </a:r>
            <a:r>
              <a:rPr lang="fr-FR" sz="3950" b="1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 how </a:t>
            </a:r>
            <a:r>
              <a:rPr lang="fr-FR" sz="3950" b="1" dirty="0" err="1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would</a:t>
            </a:r>
            <a:r>
              <a:rPr lang="fr-FR" sz="3950" b="1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3950" b="1" dirty="0" err="1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that</a:t>
            </a:r>
            <a:r>
              <a:rPr lang="fr-FR" sz="3950" b="1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3950" b="1" dirty="0" err="1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work</a:t>
            </a:r>
            <a:r>
              <a:rPr lang="fr-FR" sz="3950" b="1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3950" b="1" dirty="0" err="1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with</a:t>
            </a:r>
            <a:r>
              <a:rPr lang="fr-FR" sz="3950" b="1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 POF/PAN?</a:t>
            </a:r>
            <a:endParaRPr lang="fr-FR" sz="3950" b="1" dirty="0" smtClean="0">
              <a:solidFill>
                <a:srgbClr val="FF6469"/>
              </a:solidFill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 bwMode="auto">
          <a:xfrm rot="5400000" flipH="1" flipV="1">
            <a:off x="-1744867" y="4175540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Connecteur droit 38"/>
          <p:cNvCxnSpPr/>
          <p:nvPr/>
        </p:nvCxnSpPr>
        <p:spPr bwMode="auto">
          <a:xfrm rot="5400000" flipH="1" flipV="1">
            <a:off x="-706055" y="4175540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necteur droit 41"/>
          <p:cNvCxnSpPr/>
          <p:nvPr/>
        </p:nvCxnSpPr>
        <p:spPr bwMode="auto">
          <a:xfrm rot="5400000" flipH="1" flipV="1">
            <a:off x="874282" y="4175540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Connecteur droit 42"/>
          <p:cNvCxnSpPr/>
          <p:nvPr/>
        </p:nvCxnSpPr>
        <p:spPr bwMode="auto">
          <a:xfrm rot="5400000" flipH="1" flipV="1">
            <a:off x="1946128" y="4175540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85" y="-78881"/>
            <a:ext cx="8951119" cy="1183217"/>
          </a:xfrm>
        </p:spPr>
        <p:txBody>
          <a:bodyPr>
            <a:normAutofit/>
          </a:bodyPr>
          <a:lstStyle/>
          <a:p>
            <a:pPr algn="just"/>
            <a:r>
              <a:rPr lang="en-GB" sz="3800" dirty="0" smtClean="0">
                <a:latin typeface="Yanone Kaffeesatz Light"/>
                <a:cs typeface="Yanone Kaffeesatz Light"/>
              </a:rPr>
              <a:t>Reminder: Vanilla ICE</a:t>
            </a:r>
            <a:endParaRPr lang="en-GB" sz="3800" dirty="0">
              <a:latin typeface="Yanone Kaffeesatz Light"/>
              <a:cs typeface="Yanone Kaffeesatz Light"/>
            </a:endParaRPr>
          </a:p>
        </p:txBody>
      </p:sp>
      <p:pic>
        <p:nvPicPr>
          <p:cNvPr id="22" name="Image 21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627" y="948144"/>
            <a:ext cx="595608" cy="5498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9" name="Grouper 98"/>
          <p:cNvGrpSpPr/>
          <p:nvPr/>
        </p:nvGrpSpPr>
        <p:grpSpPr>
          <a:xfrm>
            <a:off x="-82881" y="946574"/>
            <a:ext cx="1038811" cy="1025454"/>
            <a:chOff x="-76200" y="914400"/>
            <a:chExt cx="955076" cy="990600"/>
          </a:xfrm>
        </p:grpSpPr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-76200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fr-FR" sz="1300" dirty="0" smtClean="0">
                  <a:latin typeface="Yanone Kaffeesatz Light"/>
                  <a:cs typeface="Yanone Kaffeesatz Light"/>
                </a:rPr>
                <a:t>STUN Server</a:t>
              </a:r>
              <a:r>
                <a:rPr lang="en-GB" sz="1300" dirty="0" smtClean="0">
                  <a:latin typeface="Yanone Kaffeesatz Light"/>
                  <a:cs typeface="Yanone Kaffeesatz Light"/>
                </a:rPr>
                <a:t> </a:t>
              </a:r>
              <a:br>
                <a:rPr lang="en-GB" sz="1300" dirty="0" smtClean="0">
                  <a:latin typeface="Yanone Kaffeesatz Light"/>
                  <a:cs typeface="Yanone Kaffeesatz Light"/>
                </a:rPr>
              </a:br>
              <a:r>
                <a:rPr lang="en-GB" sz="1300" dirty="0" smtClean="0">
                  <a:latin typeface="Yanone Kaffeesatz Light"/>
                  <a:cs typeface="Yanone Kaffeesatz Light"/>
                </a:rPr>
                <a:t> </a:t>
              </a:r>
            </a:p>
          </p:txBody>
        </p:sp>
      </p:grpSp>
      <p:grpSp>
        <p:nvGrpSpPr>
          <p:cNvPr id="98" name="Grouper 97"/>
          <p:cNvGrpSpPr/>
          <p:nvPr/>
        </p:nvGrpSpPr>
        <p:grpSpPr>
          <a:xfrm>
            <a:off x="3652356" y="946574"/>
            <a:ext cx="1038811" cy="1025454"/>
            <a:chOff x="3774476" y="914400"/>
            <a:chExt cx="955076" cy="990600"/>
          </a:xfrm>
        </p:grpSpPr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403558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774476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fr-FR" sz="1300" dirty="0" smtClean="0">
                  <a:latin typeface="Yanone Kaffeesatz Light"/>
                  <a:cs typeface="Yanone Kaffeesatz Light"/>
                </a:rPr>
                <a:t>STUN Server</a:t>
              </a:r>
              <a:r>
                <a:rPr lang="en-GB" sz="1300" dirty="0" smtClean="0">
                  <a:latin typeface="Yanone Kaffeesatz Light"/>
                  <a:cs typeface="Yanone Kaffeesatz Light"/>
                </a:rPr>
                <a:t> </a:t>
              </a:r>
              <a:br>
                <a:rPr lang="en-GB" sz="1300" dirty="0" smtClean="0">
                  <a:latin typeface="Yanone Kaffeesatz Light"/>
                  <a:cs typeface="Yanone Kaffeesatz Light"/>
                </a:rPr>
              </a:br>
              <a:r>
                <a:rPr lang="en-GB" sz="1300" dirty="0" smtClean="0">
                  <a:latin typeface="Yanone Kaffeesatz Light"/>
                  <a:cs typeface="Yanone Kaffeesatz Light"/>
                </a:rPr>
                <a:t> </a:t>
              </a:r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2536268" y="1498741"/>
            <a:ext cx="1038811" cy="315524"/>
          </a:xfrm>
          <a:prstGeom prst="rect">
            <a:avLst/>
          </a:prstGeom>
        </p:spPr>
        <p:txBody>
          <a:bodyPr vert="horz" lIns="97393" tIns="48696" rIns="97393" bIns="48696" rtlCol="0">
            <a:normAutofit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GB" sz="1500" dirty="0" smtClean="0">
                <a:latin typeface="Yanone Kaffeesatz Light"/>
                <a:cs typeface="Yanone Kaffeesatz Light"/>
              </a:rPr>
              <a:t>Bob</a:t>
            </a:r>
          </a:p>
        </p:txBody>
      </p:sp>
      <p:grpSp>
        <p:nvGrpSpPr>
          <p:cNvPr id="100" name="Grouper 99"/>
          <p:cNvGrpSpPr/>
          <p:nvPr/>
        </p:nvGrpSpPr>
        <p:grpSpPr>
          <a:xfrm>
            <a:off x="955930" y="946990"/>
            <a:ext cx="1038811" cy="867276"/>
            <a:chOff x="955076" y="914802"/>
            <a:chExt cx="955076" cy="837798"/>
          </a:xfrm>
        </p:grpSpPr>
        <p:pic>
          <p:nvPicPr>
            <p:cNvPr id="21" name="Image 20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GB" sz="1500" dirty="0" smtClean="0">
                  <a:latin typeface="Yanone Kaffeesatz Light"/>
                  <a:cs typeface="Yanone Kaffeesatz Light"/>
                </a:rPr>
                <a:t>Alice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547132"/>
            <a:ext cx="4226917" cy="552168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600" dirty="0" smtClean="0">
                <a:latin typeface="Yanone Kaffeesatz Light"/>
                <a:cs typeface="Yanone Kaffeesatz Light"/>
              </a:rPr>
              <a:t>Vanilla ICE as per RFC 5245</a:t>
            </a:r>
          </a:p>
        </p:txBody>
      </p:sp>
      <p:grpSp>
        <p:nvGrpSpPr>
          <p:cNvPr id="7" name="Grouper 49"/>
          <p:cNvGrpSpPr/>
          <p:nvPr/>
        </p:nvGrpSpPr>
        <p:grpSpPr>
          <a:xfrm>
            <a:off x="292884" y="2050906"/>
            <a:ext cx="1442304" cy="1174630"/>
            <a:chOff x="202124" y="3428992"/>
            <a:chExt cx="4751648" cy="1134705"/>
          </a:xfrm>
        </p:grpSpPr>
        <p:grpSp>
          <p:nvGrpSpPr>
            <p:cNvPr id="8" name="Groupe 14"/>
            <p:cNvGrpSpPr/>
            <p:nvPr/>
          </p:nvGrpSpPr>
          <p:grpSpPr>
            <a:xfrm>
              <a:off x="202124" y="3428992"/>
              <a:ext cx="4751648" cy="725414"/>
              <a:chOff x="184996" y="3071810"/>
              <a:chExt cx="9372360" cy="475172"/>
            </a:xfrm>
          </p:grpSpPr>
          <p:cxnSp>
            <p:nvCxnSpPr>
              <p:cNvPr id="45" name="Connecteur droit avec flèche 4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46" name="ZoneTexte 45"/>
              <p:cNvSpPr txBox="1"/>
              <p:nvPr/>
            </p:nvSpPr>
            <p:spPr>
              <a:xfrm>
                <a:off x="184996" y="3323017"/>
                <a:ext cx="9372360" cy="223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700" dirty="0" smtClean="0">
                    <a:latin typeface="Yanone Kaffeesatz Light"/>
                    <a:cs typeface="Yanone Kaffeesatz Light"/>
                  </a:rPr>
                  <a:t>disco</a:t>
                </a:r>
                <a:endParaRPr lang="en-GB" sz="1700" dirty="0">
                  <a:latin typeface="Yanone Kaffeesatz Light"/>
                  <a:cs typeface="Yanone Kaffeesatz Light"/>
                </a:endParaRPr>
              </a:p>
            </p:txBody>
          </p:sp>
        </p:grpSp>
        <p:cxnSp>
          <p:nvCxnSpPr>
            <p:cNvPr id="48" name="Connecteur droit avec flèche 47"/>
            <p:cNvCxnSpPr/>
            <p:nvPr/>
          </p:nvCxnSpPr>
          <p:spPr bwMode="auto">
            <a:xfrm flipH="1">
              <a:off x="733972" y="4561273"/>
              <a:ext cx="3457027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1" name="Grouper 60"/>
          <p:cNvGrpSpPr/>
          <p:nvPr/>
        </p:nvGrpSpPr>
        <p:grpSpPr>
          <a:xfrm>
            <a:off x="2968599" y="3537953"/>
            <a:ext cx="1346803" cy="1186324"/>
            <a:chOff x="352267" y="3428417"/>
            <a:chExt cx="4707890" cy="1146002"/>
          </a:xfrm>
        </p:grpSpPr>
        <p:grpSp>
          <p:nvGrpSpPr>
            <p:cNvPr id="12" name="Groupe 14"/>
            <p:cNvGrpSpPr/>
            <p:nvPr/>
          </p:nvGrpSpPr>
          <p:grpSpPr>
            <a:xfrm>
              <a:off x="352267" y="3428417"/>
              <a:ext cx="4707890" cy="736140"/>
              <a:chOff x="481142" y="3071810"/>
              <a:chExt cx="9286053" cy="482257"/>
            </a:xfrm>
          </p:grpSpPr>
          <p:cxnSp>
            <p:nvCxnSpPr>
              <p:cNvPr id="64" name="Connecteur droit avec flèche 63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5" name="ZoneTexte 64"/>
              <p:cNvSpPr txBox="1"/>
              <p:nvPr/>
            </p:nvSpPr>
            <p:spPr>
              <a:xfrm>
                <a:off x="481142" y="3330074"/>
                <a:ext cx="9286053" cy="223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700" dirty="0" smtClean="0">
                    <a:latin typeface="Yanone Kaffeesatz Light"/>
                    <a:cs typeface="Yanone Kaffeesatz Light"/>
                  </a:rPr>
                  <a:t>disco</a:t>
                </a:r>
                <a:endParaRPr lang="en-GB" sz="1700" dirty="0">
                  <a:latin typeface="Yanone Kaffeesatz Light"/>
                  <a:cs typeface="Yanone Kaffeesatz Light"/>
                </a:endParaRPr>
              </a:p>
            </p:txBody>
          </p:sp>
        </p:grpSp>
        <p:cxnSp>
          <p:nvCxnSpPr>
            <p:cNvPr id="63" name="Connecteur droit avec flèche 62"/>
            <p:cNvCxnSpPr/>
            <p:nvPr/>
          </p:nvCxnSpPr>
          <p:spPr bwMode="auto">
            <a:xfrm>
              <a:off x="733972" y="4571995"/>
              <a:ext cx="3457028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47" name="Grouper 46"/>
          <p:cNvGrpSpPr/>
          <p:nvPr/>
        </p:nvGrpSpPr>
        <p:grpSpPr>
          <a:xfrm>
            <a:off x="1497457" y="2839721"/>
            <a:ext cx="1618976" cy="3464688"/>
            <a:chOff x="1981200" y="2743200"/>
            <a:chExt cx="4953000" cy="3346926"/>
          </a:xfrm>
        </p:grpSpPr>
        <p:sp>
          <p:nvSpPr>
            <p:cNvPr id="53" name="ZoneTexte 52"/>
            <p:cNvSpPr txBox="1"/>
            <p:nvPr/>
          </p:nvSpPr>
          <p:spPr>
            <a:xfrm>
              <a:off x="2438400" y="2743200"/>
              <a:ext cx="3901434" cy="594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00" dirty="0" smtClean="0">
                  <a:latin typeface="Yanone Kaffeesatz Light"/>
                  <a:cs typeface="Yanone Kaffeesatz Light"/>
                </a:rPr>
                <a:t>offer and candidates</a:t>
              </a:r>
              <a:endParaRPr lang="en-GB" sz="1700" dirty="0">
                <a:latin typeface="Yanone Kaffeesatz Light"/>
                <a:cs typeface="Yanone Kaffeesatz Light"/>
              </a:endParaRPr>
            </a:p>
          </p:txBody>
        </p:sp>
        <p:grpSp>
          <p:nvGrpSpPr>
            <p:cNvPr id="9" name="Grouper 53"/>
            <p:cNvGrpSpPr/>
            <p:nvPr/>
          </p:nvGrpSpPr>
          <p:grpSpPr>
            <a:xfrm>
              <a:off x="1981200" y="4967529"/>
              <a:ext cx="4953000" cy="1122597"/>
              <a:chOff x="733972" y="3225643"/>
              <a:chExt cx="3457030" cy="1122597"/>
            </a:xfrm>
          </p:grpSpPr>
          <p:grpSp>
            <p:nvGrpSpPr>
              <p:cNvPr id="10" name="Groupe 14"/>
              <p:cNvGrpSpPr/>
              <p:nvPr/>
            </p:nvGrpSpPr>
            <p:grpSpPr>
              <a:xfrm>
                <a:off x="733976" y="3225643"/>
                <a:ext cx="3457026" cy="976920"/>
                <a:chOff x="1234042" y="2938979"/>
                <a:chExt cx="6818793" cy="639998"/>
              </a:xfrm>
            </p:grpSpPr>
            <p:cxnSp>
              <p:nvCxnSpPr>
                <p:cNvPr id="57" name="Connecteur droit avec flèche 56"/>
                <p:cNvCxnSpPr/>
                <p:nvPr/>
              </p:nvCxnSpPr>
              <p:spPr bwMode="auto">
                <a:xfrm>
                  <a:off x="1234042" y="2938979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58" name="ZoneTexte 57"/>
                <p:cNvSpPr txBox="1"/>
                <p:nvPr/>
              </p:nvSpPr>
              <p:spPr>
                <a:xfrm>
                  <a:off x="1262413" y="3023863"/>
                  <a:ext cx="6580616" cy="555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700" dirty="0" smtClean="0">
                      <a:latin typeface="Yanone Kaffeesatz Light"/>
                      <a:cs typeface="Yanone Kaffeesatz Light"/>
                    </a:rPr>
                    <a:t>… </a:t>
                  </a:r>
                  <a:br>
                    <a:rPr lang="en-GB" sz="1700" dirty="0" smtClean="0">
                      <a:latin typeface="Yanone Kaffeesatz Light"/>
                      <a:cs typeface="Yanone Kaffeesatz Light"/>
                    </a:rPr>
                  </a:br>
                  <a:r>
                    <a:rPr lang="en-GB" sz="1700" dirty="0" smtClean="0">
                      <a:latin typeface="Yanone Kaffeesatz Light"/>
                      <a:cs typeface="Yanone Kaffeesatz Light"/>
                    </a:rPr>
                    <a:t>connectivity checks </a:t>
                  </a:r>
                  <a:br>
                    <a:rPr lang="en-GB" sz="1700" dirty="0" smtClean="0">
                      <a:latin typeface="Yanone Kaffeesatz Light"/>
                      <a:cs typeface="Yanone Kaffeesatz Light"/>
                    </a:rPr>
                  </a:br>
                  <a:r>
                    <a:rPr lang="en-GB" sz="1700" dirty="0" smtClean="0">
                      <a:latin typeface="Yanone Kaffeesatz Light"/>
                      <a:cs typeface="Yanone Kaffeesatz Light"/>
                    </a:rPr>
                    <a:t>…</a:t>
                  </a:r>
                  <a:endParaRPr lang="en-GB" sz="1700" dirty="0">
                    <a:latin typeface="Yanone Kaffeesatz Light"/>
                    <a:cs typeface="Yanone Kaffeesatz Light"/>
                  </a:endParaRPr>
                </a:p>
              </p:txBody>
            </p:sp>
          </p:grpSp>
          <p:cxnSp>
            <p:nvCxnSpPr>
              <p:cNvPr id="56" name="Connecteur droit avec flèche 55"/>
              <p:cNvCxnSpPr/>
              <p:nvPr/>
            </p:nvCxnSpPr>
            <p:spPr bwMode="auto">
              <a:xfrm>
                <a:off x="733972" y="4345816"/>
                <a:ext cx="3457027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cxnSp>
          <p:nvCxnSpPr>
            <p:cNvPr id="59" name="Connecteur droit avec flèche 58"/>
            <p:cNvCxnSpPr/>
            <p:nvPr/>
          </p:nvCxnSpPr>
          <p:spPr bwMode="auto">
            <a:xfrm rot="10800000" flipH="1">
              <a:off x="1981202" y="47145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0" name="ZoneTexte 59"/>
            <p:cNvSpPr txBox="1"/>
            <p:nvPr/>
          </p:nvSpPr>
          <p:spPr>
            <a:xfrm>
              <a:off x="2438400" y="4191000"/>
              <a:ext cx="3901434" cy="594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00" dirty="0" smtClean="0">
                  <a:latin typeface="Yanone Kaffeesatz Light"/>
                  <a:cs typeface="Yanone Kaffeesatz Light"/>
                </a:rPr>
                <a:t>answer and candidates</a:t>
              </a:r>
              <a:endParaRPr lang="en-GB" sz="1700" dirty="0">
                <a:latin typeface="Yanone Kaffeesatz Light"/>
                <a:cs typeface="Yanone Kaffeesatz Light"/>
              </a:endParaRPr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rot="10800000">
              <a:off x="1981202" y="32667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44" name="Espace réservé du numéro de diapositive 4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z="1500" smtClean="0">
                <a:latin typeface="Yanone Kaffeesatz Light"/>
                <a:cs typeface="Yanone Kaffeesatz Light"/>
              </a:rPr>
              <a:pPr/>
              <a:t>3</a:t>
            </a:fld>
            <a:r>
              <a:rPr lang="fr-FR" sz="1500" dirty="0" smtClean="0">
                <a:latin typeface="Yanone Kaffeesatz Light"/>
                <a:cs typeface="Yanone Kaffeesatz Light"/>
              </a:rPr>
              <a:t>/24</a:t>
            </a:r>
            <a:endParaRPr lang="en-US" sz="1500" dirty="0"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ZoneTexte 103"/>
          <p:cNvSpPr txBox="1"/>
          <p:nvPr/>
        </p:nvSpPr>
        <p:spPr>
          <a:xfrm>
            <a:off x="4889963" y="0"/>
            <a:ext cx="5055725" cy="7099300"/>
          </a:xfrm>
          <a:prstGeom prst="rect">
            <a:avLst/>
          </a:prstGeom>
          <a:solidFill>
            <a:schemeClr val="accent1">
              <a:lumMod val="20000"/>
              <a:lumOff val="80000"/>
              <a:alpha val="59000"/>
            </a:schemeClr>
          </a:solidFill>
        </p:spPr>
        <p:txBody>
          <a:bodyPr wrap="square" lIns="97393" tIns="48696" rIns="97393" bIns="48696" rtlCol="0">
            <a:noAutofit/>
          </a:bodyPr>
          <a:lstStyle/>
          <a:p>
            <a:pPr algn="ctr"/>
            <a:endParaRPr lang="en-GB" sz="1700" dirty="0">
              <a:solidFill>
                <a:srgbClr val="595959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35" name="Connecteur droit 34"/>
          <p:cNvCxnSpPr/>
          <p:nvPr/>
        </p:nvCxnSpPr>
        <p:spPr bwMode="auto">
          <a:xfrm rot="5400000" flipH="1" flipV="1">
            <a:off x="-1744867" y="4175540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Connecteur droit 38"/>
          <p:cNvCxnSpPr/>
          <p:nvPr/>
        </p:nvCxnSpPr>
        <p:spPr bwMode="auto">
          <a:xfrm rot="5400000" flipH="1" flipV="1">
            <a:off x="-706055" y="4175540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necteur droit 41"/>
          <p:cNvCxnSpPr/>
          <p:nvPr/>
        </p:nvCxnSpPr>
        <p:spPr bwMode="auto">
          <a:xfrm rot="5400000" flipH="1" flipV="1">
            <a:off x="874282" y="4175540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Connecteur droit 42"/>
          <p:cNvCxnSpPr/>
          <p:nvPr/>
        </p:nvCxnSpPr>
        <p:spPr bwMode="auto">
          <a:xfrm rot="5400000" flipH="1" flipV="1">
            <a:off x="1946128" y="4175540"/>
            <a:ext cx="4408752" cy="17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85" y="-78881"/>
            <a:ext cx="8951119" cy="1183217"/>
          </a:xfrm>
        </p:spPr>
        <p:txBody>
          <a:bodyPr>
            <a:normAutofit/>
          </a:bodyPr>
          <a:lstStyle/>
          <a:p>
            <a:pPr algn="just"/>
            <a:r>
              <a:rPr lang="en-GB" sz="3800" dirty="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      Reminder: Vanilla ICE </a:t>
            </a:r>
            <a:r>
              <a:rPr lang="en-GB" sz="3800" dirty="0" err="1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vs</a:t>
            </a:r>
            <a:r>
              <a:rPr lang="en-GB" sz="3800" dirty="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 Trickle ICE</a:t>
            </a:r>
            <a:endParaRPr lang="en-GB" sz="3800" dirty="0">
              <a:solidFill>
                <a:srgbClr val="595959"/>
              </a:solidFill>
              <a:latin typeface="Yanone Kaffeesatz Light"/>
              <a:cs typeface="Yanone Kaffeesatz Light"/>
            </a:endParaRPr>
          </a:p>
        </p:txBody>
      </p:sp>
      <p:pic>
        <p:nvPicPr>
          <p:cNvPr id="22" name="Image 21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627" y="948144"/>
            <a:ext cx="595608" cy="5498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er 98"/>
          <p:cNvGrpSpPr/>
          <p:nvPr/>
        </p:nvGrpSpPr>
        <p:grpSpPr>
          <a:xfrm>
            <a:off x="-82881" y="946574"/>
            <a:ext cx="1038811" cy="1025454"/>
            <a:chOff x="-76200" y="914400"/>
            <a:chExt cx="955076" cy="990600"/>
          </a:xfrm>
        </p:grpSpPr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-76200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fr-FR" sz="1700" dirty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STUN Server</a:t>
              </a:r>
              <a:r>
                <a:rPr lang="en-GB" sz="1700" dirty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 </a:t>
              </a:r>
              <a:br>
                <a:rPr lang="en-GB" sz="1700" dirty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</a:br>
              <a:r>
                <a:rPr lang="en-GB" sz="1700" dirty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 </a:t>
              </a:r>
            </a:p>
          </p:txBody>
        </p:sp>
      </p:grpSp>
      <p:grpSp>
        <p:nvGrpSpPr>
          <p:cNvPr id="6" name="Grouper 97"/>
          <p:cNvGrpSpPr/>
          <p:nvPr/>
        </p:nvGrpSpPr>
        <p:grpSpPr>
          <a:xfrm>
            <a:off x="3652356" y="946574"/>
            <a:ext cx="1038811" cy="1025454"/>
            <a:chOff x="3774476" y="914400"/>
            <a:chExt cx="955076" cy="990600"/>
          </a:xfrm>
        </p:grpSpPr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403558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774476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fr-FR" sz="1700" dirty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STUN Server</a:t>
              </a:r>
              <a:r>
                <a:rPr lang="en-GB" sz="1700" dirty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 </a:t>
              </a:r>
              <a:br>
                <a:rPr lang="en-GB" sz="1700" dirty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</a:br>
              <a:r>
                <a:rPr lang="en-GB" sz="1700" dirty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 </a:t>
              </a:r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2536268" y="1498741"/>
            <a:ext cx="1038811" cy="315524"/>
          </a:xfrm>
          <a:prstGeom prst="rect">
            <a:avLst/>
          </a:prstGeom>
        </p:spPr>
        <p:txBody>
          <a:bodyPr vert="horz" lIns="97393" tIns="48696" rIns="97393" bIns="48696" rtlCol="0">
            <a:normAutofit fontScale="92500" lnSpcReduction="2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GB" sz="1700" dirty="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Bob</a:t>
            </a:r>
          </a:p>
        </p:txBody>
      </p:sp>
      <p:grpSp>
        <p:nvGrpSpPr>
          <p:cNvPr id="7" name="Grouper 99"/>
          <p:cNvGrpSpPr/>
          <p:nvPr/>
        </p:nvGrpSpPr>
        <p:grpSpPr>
          <a:xfrm>
            <a:off x="955930" y="946990"/>
            <a:ext cx="1038811" cy="867276"/>
            <a:chOff x="955076" y="914802"/>
            <a:chExt cx="955076" cy="837798"/>
          </a:xfrm>
        </p:grpSpPr>
        <p:pic>
          <p:nvPicPr>
            <p:cNvPr id="21" name="Image 20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GB" sz="1700" dirty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Alice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547132"/>
            <a:ext cx="4226917" cy="552168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600" dirty="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Vanilla ICE as per RFC 5245</a:t>
            </a:r>
          </a:p>
        </p:txBody>
      </p:sp>
      <p:grpSp>
        <p:nvGrpSpPr>
          <p:cNvPr id="8" name="Grouper 49"/>
          <p:cNvGrpSpPr/>
          <p:nvPr/>
        </p:nvGrpSpPr>
        <p:grpSpPr>
          <a:xfrm>
            <a:off x="292884" y="2050906"/>
            <a:ext cx="1442304" cy="1174630"/>
            <a:chOff x="202124" y="3428992"/>
            <a:chExt cx="4751648" cy="1134705"/>
          </a:xfrm>
        </p:grpSpPr>
        <p:grpSp>
          <p:nvGrpSpPr>
            <p:cNvPr id="9" name="Groupe 14"/>
            <p:cNvGrpSpPr/>
            <p:nvPr/>
          </p:nvGrpSpPr>
          <p:grpSpPr>
            <a:xfrm>
              <a:off x="202124" y="3428992"/>
              <a:ext cx="4751648" cy="725414"/>
              <a:chOff x="184996" y="3071810"/>
              <a:chExt cx="9372360" cy="475172"/>
            </a:xfrm>
          </p:grpSpPr>
          <p:cxnSp>
            <p:nvCxnSpPr>
              <p:cNvPr id="45" name="Connecteur droit avec flèche 4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46" name="ZoneTexte 45"/>
              <p:cNvSpPr txBox="1"/>
              <p:nvPr/>
            </p:nvSpPr>
            <p:spPr>
              <a:xfrm>
                <a:off x="184996" y="3323017"/>
                <a:ext cx="9372360" cy="223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disco</a:t>
                </a:r>
                <a:endParaRPr lang="en-GB" sz="1700" dirty="0">
                  <a:solidFill>
                    <a:srgbClr val="595959"/>
                  </a:solidFill>
                  <a:latin typeface="Yanone Kaffeesatz Light"/>
                  <a:cs typeface="Yanone Kaffeesatz Light"/>
                </a:endParaRPr>
              </a:p>
            </p:txBody>
          </p:sp>
        </p:grpSp>
        <p:cxnSp>
          <p:nvCxnSpPr>
            <p:cNvPr id="48" name="Connecteur droit avec flèche 47"/>
            <p:cNvCxnSpPr/>
            <p:nvPr/>
          </p:nvCxnSpPr>
          <p:spPr bwMode="auto">
            <a:xfrm flipH="1">
              <a:off x="733972" y="4561273"/>
              <a:ext cx="3457027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0" name="Grouper 60"/>
          <p:cNvGrpSpPr/>
          <p:nvPr/>
        </p:nvGrpSpPr>
        <p:grpSpPr>
          <a:xfrm>
            <a:off x="2968599" y="3537953"/>
            <a:ext cx="1346803" cy="1186324"/>
            <a:chOff x="352267" y="3428417"/>
            <a:chExt cx="4707890" cy="1146002"/>
          </a:xfrm>
        </p:grpSpPr>
        <p:grpSp>
          <p:nvGrpSpPr>
            <p:cNvPr id="11" name="Groupe 14"/>
            <p:cNvGrpSpPr/>
            <p:nvPr/>
          </p:nvGrpSpPr>
          <p:grpSpPr>
            <a:xfrm>
              <a:off x="352267" y="3428417"/>
              <a:ext cx="4707890" cy="736140"/>
              <a:chOff x="481142" y="3071810"/>
              <a:chExt cx="9286053" cy="482257"/>
            </a:xfrm>
          </p:grpSpPr>
          <p:cxnSp>
            <p:nvCxnSpPr>
              <p:cNvPr id="64" name="Connecteur droit avec flèche 63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5" name="ZoneTexte 64"/>
              <p:cNvSpPr txBox="1"/>
              <p:nvPr/>
            </p:nvSpPr>
            <p:spPr>
              <a:xfrm>
                <a:off x="481142" y="3330075"/>
                <a:ext cx="9286053" cy="22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disco</a:t>
                </a:r>
                <a:endParaRPr lang="en-GB" sz="1700" dirty="0">
                  <a:solidFill>
                    <a:srgbClr val="595959"/>
                  </a:solidFill>
                  <a:latin typeface="Yanone Kaffeesatz Light"/>
                  <a:cs typeface="Yanone Kaffeesatz Light"/>
                </a:endParaRPr>
              </a:p>
            </p:txBody>
          </p:sp>
        </p:grpSp>
        <p:cxnSp>
          <p:nvCxnSpPr>
            <p:cNvPr id="63" name="Connecteur droit avec flèche 62"/>
            <p:cNvCxnSpPr/>
            <p:nvPr/>
          </p:nvCxnSpPr>
          <p:spPr bwMode="auto">
            <a:xfrm>
              <a:off x="733972" y="4571995"/>
              <a:ext cx="3457028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2" name="Grouper 46"/>
          <p:cNvGrpSpPr/>
          <p:nvPr/>
        </p:nvGrpSpPr>
        <p:grpSpPr>
          <a:xfrm>
            <a:off x="1497457" y="2839721"/>
            <a:ext cx="1618976" cy="3464688"/>
            <a:chOff x="1981200" y="2743200"/>
            <a:chExt cx="4953000" cy="3346926"/>
          </a:xfrm>
        </p:grpSpPr>
        <p:sp>
          <p:nvSpPr>
            <p:cNvPr id="53" name="ZoneTexte 52"/>
            <p:cNvSpPr txBox="1"/>
            <p:nvPr/>
          </p:nvSpPr>
          <p:spPr>
            <a:xfrm>
              <a:off x="2438400" y="2743200"/>
              <a:ext cx="3901434" cy="594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00" dirty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offer and candidates</a:t>
              </a:r>
              <a:endParaRPr lang="en-GB" sz="1700" dirty="0">
                <a:solidFill>
                  <a:srgbClr val="595959"/>
                </a:solidFill>
                <a:latin typeface="Yanone Kaffeesatz Light"/>
                <a:cs typeface="Yanone Kaffeesatz Light"/>
              </a:endParaRPr>
            </a:p>
          </p:txBody>
        </p:sp>
        <p:grpSp>
          <p:nvGrpSpPr>
            <p:cNvPr id="13" name="Grouper 53"/>
            <p:cNvGrpSpPr/>
            <p:nvPr/>
          </p:nvGrpSpPr>
          <p:grpSpPr>
            <a:xfrm>
              <a:off x="1981200" y="4967529"/>
              <a:ext cx="4953000" cy="1122597"/>
              <a:chOff x="733972" y="3225643"/>
              <a:chExt cx="3457030" cy="1122597"/>
            </a:xfrm>
          </p:grpSpPr>
          <p:grpSp>
            <p:nvGrpSpPr>
              <p:cNvPr id="14" name="Groupe 14"/>
              <p:cNvGrpSpPr/>
              <p:nvPr/>
            </p:nvGrpSpPr>
            <p:grpSpPr>
              <a:xfrm>
                <a:off x="733976" y="3225643"/>
                <a:ext cx="3457026" cy="976920"/>
                <a:chOff x="1234042" y="2938979"/>
                <a:chExt cx="6818793" cy="639998"/>
              </a:xfrm>
            </p:grpSpPr>
            <p:cxnSp>
              <p:nvCxnSpPr>
                <p:cNvPr id="57" name="Connecteur droit avec flèche 56"/>
                <p:cNvCxnSpPr/>
                <p:nvPr/>
              </p:nvCxnSpPr>
              <p:spPr bwMode="auto">
                <a:xfrm>
                  <a:off x="1234042" y="2938979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58" name="ZoneTexte 57"/>
                <p:cNvSpPr txBox="1"/>
                <p:nvPr/>
              </p:nvSpPr>
              <p:spPr>
                <a:xfrm>
                  <a:off x="1262413" y="3023863"/>
                  <a:ext cx="6580616" cy="555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7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… </a:t>
                  </a:r>
                  <a:br>
                    <a:rPr lang="en-GB" sz="17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</a:br>
                  <a:r>
                    <a:rPr lang="en-GB" sz="17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connectivity checks </a:t>
                  </a:r>
                  <a:br>
                    <a:rPr lang="en-GB" sz="17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</a:br>
                  <a:r>
                    <a:rPr lang="en-GB" sz="17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…</a:t>
                  </a:r>
                  <a:endParaRPr lang="en-GB" sz="17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endParaRPr>
                </a:p>
              </p:txBody>
            </p:sp>
          </p:grpSp>
          <p:cxnSp>
            <p:nvCxnSpPr>
              <p:cNvPr id="56" name="Connecteur droit avec flèche 55"/>
              <p:cNvCxnSpPr/>
              <p:nvPr/>
            </p:nvCxnSpPr>
            <p:spPr bwMode="auto">
              <a:xfrm>
                <a:off x="733972" y="4345816"/>
                <a:ext cx="3457027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cxnSp>
          <p:nvCxnSpPr>
            <p:cNvPr id="59" name="Connecteur droit avec flèche 58"/>
            <p:cNvCxnSpPr/>
            <p:nvPr/>
          </p:nvCxnSpPr>
          <p:spPr bwMode="auto">
            <a:xfrm rot="10800000" flipH="1">
              <a:off x="1981202" y="47145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0" name="ZoneTexte 59"/>
            <p:cNvSpPr txBox="1"/>
            <p:nvPr/>
          </p:nvSpPr>
          <p:spPr>
            <a:xfrm>
              <a:off x="2438400" y="4191000"/>
              <a:ext cx="3901434" cy="594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00" dirty="0" smtClean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answer and candidates</a:t>
              </a:r>
              <a:endParaRPr lang="en-GB" sz="1700" dirty="0">
                <a:solidFill>
                  <a:srgbClr val="595959"/>
                </a:solidFill>
                <a:latin typeface="Yanone Kaffeesatz Light"/>
                <a:cs typeface="Yanone Kaffeesatz Light"/>
              </a:endParaRPr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rot="10800000">
              <a:off x="1981202" y="32667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5" name="Grouper 102"/>
          <p:cNvGrpSpPr/>
          <p:nvPr/>
        </p:nvGrpSpPr>
        <p:grpSpPr>
          <a:xfrm>
            <a:off x="4807082" y="946573"/>
            <a:ext cx="5227090" cy="5521678"/>
            <a:chOff x="4414448" y="914400"/>
            <a:chExt cx="4805752" cy="5334000"/>
          </a:xfrm>
        </p:grpSpPr>
        <p:grpSp>
          <p:nvGrpSpPr>
            <p:cNvPr id="16" name="Grouper 48"/>
            <p:cNvGrpSpPr/>
            <p:nvPr/>
          </p:nvGrpSpPr>
          <p:grpSpPr>
            <a:xfrm>
              <a:off x="4414448" y="914400"/>
              <a:ext cx="955076" cy="990600"/>
              <a:chOff x="111724" y="914400"/>
              <a:chExt cx="955076" cy="990600"/>
            </a:xfrm>
          </p:grpSpPr>
          <p:pic>
            <p:nvPicPr>
              <p:cNvPr id="50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381000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2" name="Content Placeholder 2"/>
              <p:cNvSpPr txBox="1">
                <a:spLocks/>
              </p:cNvSpPr>
              <p:nvPr/>
            </p:nvSpPr>
            <p:spPr>
              <a:xfrm>
                <a:off x="111724" y="1447800"/>
                <a:ext cx="955076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fr-FR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STUN Server</a:t>
                </a:r>
                <a: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 </a:t>
                </a:r>
                <a:b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</a:br>
                <a: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 </a:t>
                </a:r>
              </a:p>
            </p:txBody>
          </p:sp>
        </p:grpSp>
        <p:grpSp>
          <p:nvGrpSpPr>
            <p:cNvPr id="17" name="Grouper 53"/>
            <p:cNvGrpSpPr/>
            <p:nvPr/>
          </p:nvGrpSpPr>
          <p:grpSpPr>
            <a:xfrm>
              <a:off x="8265124" y="914400"/>
              <a:ext cx="955076" cy="990600"/>
              <a:chOff x="7960324" y="914400"/>
              <a:chExt cx="955076" cy="990600"/>
            </a:xfrm>
          </p:grpSpPr>
          <p:pic>
            <p:nvPicPr>
              <p:cNvPr id="55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8226586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1" name="Content Placeholder 2"/>
              <p:cNvSpPr txBox="1">
                <a:spLocks/>
              </p:cNvSpPr>
              <p:nvPr/>
            </p:nvSpPr>
            <p:spPr>
              <a:xfrm>
                <a:off x="7960324" y="1447800"/>
                <a:ext cx="955076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fr-FR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STUN Server</a:t>
                </a:r>
                <a: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 </a:t>
                </a:r>
                <a:b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</a:br>
                <a: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 </a:t>
                </a:r>
              </a:p>
            </p:txBody>
          </p:sp>
        </p:grpSp>
        <p:grpSp>
          <p:nvGrpSpPr>
            <p:cNvPr id="18" name="Grouper 61"/>
            <p:cNvGrpSpPr/>
            <p:nvPr/>
          </p:nvGrpSpPr>
          <p:grpSpPr>
            <a:xfrm>
              <a:off x="7157648" y="915917"/>
              <a:ext cx="955076" cy="836683"/>
              <a:chOff x="6436324" y="915917"/>
              <a:chExt cx="955076" cy="836683"/>
            </a:xfrm>
          </p:grpSpPr>
          <p:pic>
            <p:nvPicPr>
              <p:cNvPr id="66" name="Image 65" descr="cn.emf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39840" y="915917"/>
                <a:ext cx="547598" cy="53117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8" name="Content Placeholder 2"/>
              <p:cNvSpPr txBox="1">
                <a:spLocks/>
              </p:cNvSpPr>
              <p:nvPr/>
            </p:nvSpPr>
            <p:spPr>
              <a:xfrm>
                <a:off x="6436324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Bob</a:t>
                </a:r>
              </a:p>
            </p:txBody>
          </p:sp>
        </p:grpSp>
        <p:grpSp>
          <p:nvGrpSpPr>
            <p:cNvPr id="19" name="Grouper 68"/>
            <p:cNvGrpSpPr/>
            <p:nvPr/>
          </p:nvGrpSpPr>
          <p:grpSpPr>
            <a:xfrm>
              <a:off x="5410200" y="914802"/>
              <a:ext cx="955076" cy="837798"/>
              <a:chOff x="1447800" y="914802"/>
              <a:chExt cx="955076" cy="837798"/>
            </a:xfrm>
          </p:grpSpPr>
          <p:pic>
            <p:nvPicPr>
              <p:cNvPr id="70" name="Image 69" descr="mn.emf"/>
              <p:cNvPicPr>
                <a:picLocks noChangeAspect="1"/>
              </p:cNvPicPr>
              <p:nvPr/>
            </p:nvPicPr>
            <p:blipFill>
              <a:blip r:embed="rId4"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804164" y="914802"/>
                <a:ext cx="267460" cy="533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1" name="Content Placeholder 2"/>
              <p:cNvSpPr txBox="1">
                <a:spLocks/>
              </p:cNvSpPr>
              <p:nvPr/>
            </p:nvSpPr>
            <p:spPr>
              <a:xfrm>
                <a:off x="1447800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Alice</a:t>
                </a:r>
              </a:p>
            </p:txBody>
          </p:sp>
        </p:grpSp>
        <p:cxnSp>
          <p:nvCxnSpPr>
            <p:cNvPr id="72" name="Connecteur droit 71"/>
            <p:cNvCxnSpPr/>
            <p:nvPr/>
          </p:nvCxnSpPr>
          <p:spPr bwMode="auto">
            <a:xfrm rot="5400000" flipH="1" flipV="1">
              <a:off x="3738743" y="4118155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" name="Grouper 101"/>
            <p:cNvGrpSpPr/>
            <p:nvPr/>
          </p:nvGrpSpPr>
          <p:grpSpPr>
            <a:xfrm>
              <a:off x="4802762" y="1989498"/>
              <a:ext cx="1176362" cy="4258902"/>
              <a:chOff x="4802762" y="1989498"/>
              <a:chExt cx="1176362" cy="4258902"/>
            </a:xfrm>
          </p:grpSpPr>
          <p:cxnSp>
            <p:nvCxnSpPr>
              <p:cNvPr id="74" name="Connecteur droit 73"/>
              <p:cNvCxnSpPr/>
              <p:nvPr/>
            </p:nvCxnSpPr>
            <p:spPr bwMode="auto">
              <a:xfrm rot="5400000" flipH="1" flipV="1">
                <a:off x="2778832" y="4118355"/>
                <a:ext cx="4258902" cy="118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4" name="Grouper 49"/>
              <p:cNvGrpSpPr/>
              <p:nvPr/>
            </p:nvGrpSpPr>
            <p:grpSpPr>
              <a:xfrm>
                <a:off x="4802762" y="2065125"/>
                <a:ext cx="1176362" cy="1135275"/>
                <a:chOff x="359452" y="3428422"/>
                <a:chExt cx="4198822" cy="1135275"/>
              </a:xfrm>
            </p:grpSpPr>
            <p:grpSp>
              <p:nvGrpSpPr>
                <p:cNvPr id="26" name="Groupe 14"/>
                <p:cNvGrpSpPr/>
                <p:nvPr/>
              </p:nvGrpSpPr>
              <p:grpSpPr>
                <a:xfrm>
                  <a:off x="359452" y="3428422"/>
                  <a:ext cx="4198822" cy="725367"/>
                  <a:chOff x="495315" y="3071810"/>
                  <a:chExt cx="8281943" cy="475199"/>
                </a:xfrm>
              </p:grpSpPr>
              <p:cxnSp>
                <p:nvCxnSpPr>
                  <p:cNvPr id="78" name="Connecteur droit avec flèche 77"/>
                  <p:cNvCxnSpPr/>
                  <p:nvPr/>
                </p:nvCxnSpPr>
                <p:spPr bwMode="auto">
                  <a:xfrm flipH="1">
                    <a:off x="1234042" y="3071810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79" name="ZoneTexte 78"/>
                  <p:cNvSpPr txBox="1"/>
                  <p:nvPr/>
                </p:nvSpPr>
                <p:spPr>
                  <a:xfrm>
                    <a:off x="495315" y="3323017"/>
                    <a:ext cx="8281943" cy="223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disco</a:t>
                    </a:r>
                    <a:endParaRPr lang="en-GB" sz="1700" dirty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endParaRPr>
                  </a:p>
                </p:txBody>
              </p:sp>
            </p:grpSp>
            <p:cxnSp>
              <p:nvCxnSpPr>
                <p:cNvPr id="77" name="Connecteur droit avec flèche 76"/>
                <p:cNvCxnSpPr/>
                <p:nvPr/>
              </p:nvCxnSpPr>
              <p:spPr bwMode="auto">
                <a:xfrm flipH="1">
                  <a:off x="733972" y="4561273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  <p:cxnSp>
          <p:nvCxnSpPr>
            <p:cNvPr id="81" name="Connecteur droit 80"/>
            <p:cNvCxnSpPr/>
            <p:nvPr/>
          </p:nvCxnSpPr>
          <p:spPr bwMode="auto">
            <a:xfrm rot="5400000" flipH="1" flipV="1">
              <a:off x="5526628" y="4118393"/>
              <a:ext cx="4258902" cy="11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Connecteur droit 81"/>
            <p:cNvCxnSpPr/>
            <p:nvPr/>
          </p:nvCxnSpPr>
          <p:spPr bwMode="auto">
            <a:xfrm rot="5400000" flipH="1" flipV="1">
              <a:off x="6592317" y="4118393"/>
              <a:ext cx="4258902" cy="11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7" name="Grouper 60"/>
            <p:cNvGrpSpPr/>
            <p:nvPr/>
          </p:nvGrpSpPr>
          <p:grpSpPr>
            <a:xfrm>
              <a:off x="7499019" y="2054405"/>
              <a:ext cx="1299503" cy="1145995"/>
              <a:chOff x="200116" y="3428424"/>
              <a:chExt cx="4432754" cy="1145995"/>
            </a:xfrm>
          </p:grpSpPr>
          <p:grpSp>
            <p:nvGrpSpPr>
              <p:cNvPr id="29" name="Groupe 14"/>
              <p:cNvGrpSpPr/>
              <p:nvPr/>
            </p:nvGrpSpPr>
            <p:grpSpPr>
              <a:xfrm>
                <a:off x="200116" y="3428424"/>
                <a:ext cx="4432754" cy="736141"/>
                <a:chOff x="181033" y="3071810"/>
                <a:chExt cx="8743363" cy="482257"/>
              </a:xfrm>
            </p:grpSpPr>
            <p:cxnSp>
              <p:nvCxnSpPr>
                <p:cNvPr id="86" name="Connecteur droit avec flèche 85"/>
                <p:cNvCxnSpPr/>
                <p:nvPr/>
              </p:nvCxnSpPr>
              <p:spPr bwMode="auto">
                <a:xfrm>
                  <a:off x="1234042" y="3071810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87" name="ZoneTexte 86"/>
                <p:cNvSpPr txBox="1"/>
                <p:nvPr/>
              </p:nvSpPr>
              <p:spPr>
                <a:xfrm>
                  <a:off x="181033" y="3330075"/>
                  <a:ext cx="8743363" cy="223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7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disco</a:t>
                  </a:r>
                  <a:endParaRPr lang="en-GB" sz="17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endParaRPr>
                </a:p>
              </p:txBody>
            </p:sp>
          </p:grpSp>
          <p:cxnSp>
            <p:nvCxnSpPr>
              <p:cNvPr id="85" name="Connecteur droit avec flèche 84"/>
              <p:cNvCxnSpPr/>
              <p:nvPr/>
            </p:nvCxnSpPr>
            <p:spPr bwMode="auto">
              <a:xfrm>
                <a:off x="733972" y="4571995"/>
                <a:ext cx="3457028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grpSp>
          <p:nvGrpSpPr>
            <p:cNvPr id="33" name="Grouper 87"/>
            <p:cNvGrpSpPr/>
            <p:nvPr/>
          </p:nvGrpSpPr>
          <p:grpSpPr>
            <a:xfrm>
              <a:off x="5625788" y="2000210"/>
              <a:ext cx="2258336" cy="1970410"/>
              <a:chOff x="1197989" y="2000210"/>
              <a:chExt cx="6382255" cy="1970410"/>
            </a:xfrm>
          </p:grpSpPr>
          <p:grpSp>
            <p:nvGrpSpPr>
              <p:cNvPr id="34" name="Grouper 49"/>
              <p:cNvGrpSpPr/>
              <p:nvPr/>
            </p:nvGrpSpPr>
            <p:grpSpPr>
              <a:xfrm>
                <a:off x="1197989" y="2000210"/>
                <a:ext cx="6382255" cy="631223"/>
                <a:chOff x="1197989" y="2934563"/>
                <a:chExt cx="6382255" cy="631223"/>
              </a:xfrm>
            </p:grpSpPr>
            <p:sp>
              <p:nvSpPr>
                <p:cNvPr id="96" name="ZoneTexte 95"/>
                <p:cNvSpPr txBox="1"/>
                <p:nvPr/>
              </p:nvSpPr>
              <p:spPr>
                <a:xfrm>
                  <a:off x="1197989" y="2971155"/>
                  <a:ext cx="6382255" cy="5946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7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O/A with host </a:t>
                  </a:r>
                  <a:br>
                    <a:rPr lang="en-GB" sz="17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</a:br>
                  <a:r>
                    <a:rPr lang="en-GB" sz="17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or no </a:t>
                  </a:r>
                  <a:r>
                    <a:rPr lang="en-GB" sz="1700" dirty="0" err="1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cands</a:t>
                  </a:r>
                  <a:endParaRPr lang="en-GB" sz="17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endParaRPr>
                </a:p>
              </p:txBody>
            </p:sp>
            <p:cxnSp>
              <p:nvCxnSpPr>
                <p:cNvPr id="97" name="Connecteur droit avec flèche 96"/>
                <p:cNvCxnSpPr/>
                <p:nvPr/>
              </p:nvCxnSpPr>
              <p:spPr bwMode="auto">
                <a:xfrm rot="10800000">
                  <a:off x="1981202" y="2934563"/>
                  <a:ext cx="4952998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  <p:cxnSp>
            <p:nvCxnSpPr>
              <p:cNvPr id="90" name="Connecteur droit avec flèche 89"/>
              <p:cNvCxnSpPr/>
              <p:nvPr/>
            </p:nvCxnSpPr>
            <p:spPr bwMode="auto">
              <a:xfrm rot="10800000" flipH="1">
                <a:off x="1981200" y="2665412"/>
                <a:ext cx="4952998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grpSp>
            <p:nvGrpSpPr>
              <p:cNvPr id="36" name="Grouper 53"/>
              <p:cNvGrpSpPr/>
              <p:nvPr/>
            </p:nvGrpSpPr>
            <p:grpSpPr>
              <a:xfrm>
                <a:off x="1418718" y="2870553"/>
                <a:ext cx="5946177" cy="1100067"/>
                <a:chOff x="341378" y="3202831"/>
                <a:chExt cx="4150235" cy="1100067"/>
              </a:xfrm>
            </p:grpSpPr>
            <p:grpSp>
              <p:nvGrpSpPr>
                <p:cNvPr id="37" name="Groupe 14"/>
                <p:cNvGrpSpPr/>
                <p:nvPr/>
              </p:nvGrpSpPr>
              <p:grpSpPr>
                <a:xfrm>
                  <a:off x="341378" y="3202831"/>
                  <a:ext cx="4150235" cy="1100067"/>
                  <a:chOff x="459665" y="2924023"/>
                  <a:chExt cx="8186109" cy="720671"/>
                </a:xfrm>
              </p:grpSpPr>
              <p:cxnSp>
                <p:nvCxnSpPr>
                  <p:cNvPr id="94" name="Connecteur droit avec flèche 93"/>
                  <p:cNvCxnSpPr/>
                  <p:nvPr/>
                </p:nvCxnSpPr>
                <p:spPr bwMode="auto">
                  <a:xfrm>
                    <a:off x="1234042" y="2938843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95" name="ZoneTexte 94"/>
                  <p:cNvSpPr txBox="1"/>
                  <p:nvPr/>
                </p:nvSpPr>
                <p:spPr>
                  <a:xfrm>
                    <a:off x="459665" y="2924023"/>
                    <a:ext cx="8186109" cy="7206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… </a:t>
                    </a:r>
                    <a:b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more </a:t>
                    </a:r>
                    <a:r>
                      <a:rPr lang="en-GB" sz="1700" dirty="0" err="1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cands</a:t>
                    </a:r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  &amp;</a:t>
                    </a:r>
                    <a:b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700" dirty="0" err="1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conn</a:t>
                    </a:r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 checks </a:t>
                    </a:r>
                    <a:b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…</a:t>
                    </a:r>
                    <a:endParaRPr lang="en-GB" sz="1700" dirty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endParaRPr>
                  </a:p>
                </p:txBody>
              </p:sp>
            </p:grpSp>
            <p:cxnSp>
              <p:nvCxnSpPr>
                <p:cNvPr id="93" name="Connecteur droit avec flèche 92"/>
                <p:cNvCxnSpPr/>
                <p:nvPr/>
              </p:nvCxnSpPr>
              <p:spPr bwMode="auto">
                <a:xfrm>
                  <a:off x="733972" y="4213822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</p:grpSp>
      <p:sp>
        <p:nvSpPr>
          <p:cNvPr id="101" name="Content Placeholder 2"/>
          <p:cNvSpPr txBox="1">
            <a:spLocks/>
          </p:cNvSpPr>
          <p:nvPr/>
        </p:nvSpPr>
        <p:spPr>
          <a:xfrm>
            <a:off x="5387248" y="6547132"/>
            <a:ext cx="4226917" cy="552168"/>
          </a:xfrm>
          <a:prstGeom prst="rect">
            <a:avLst/>
          </a:prstGeom>
          <a:noFill/>
        </p:spPr>
        <p:txBody>
          <a:bodyPr vert="horz" lIns="97393" tIns="48696" rIns="97393" bIns="48696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GB" sz="2600" dirty="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Trickle ICE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0" y="867692"/>
            <a:ext cx="4724202" cy="6231608"/>
          </a:xfrm>
          <a:prstGeom prst="rect">
            <a:avLst/>
          </a:prstGeom>
          <a:solidFill>
            <a:srgbClr val="FFFFFF">
              <a:alpha val="72000"/>
            </a:srgbClr>
          </a:solidFill>
          <a:ln>
            <a:noFill/>
          </a:ln>
        </p:spPr>
        <p:txBody>
          <a:bodyPr wrap="square" lIns="97393" tIns="48696" rIns="97393" bIns="48696" rtlCol="0">
            <a:noAutofit/>
          </a:bodyPr>
          <a:lstStyle/>
          <a:p>
            <a:pPr algn="ctr"/>
            <a:endParaRPr lang="en-GB" sz="1700" dirty="0">
              <a:solidFill>
                <a:srgbClr val="595959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84" name="Espace réservé du numéro de diapositive 8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z="150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pPr/>
              <a:t>4</a:t>
            </a:fld>
            <a:r>
              <a:rPr lang="fr-FR" sz="1500" dirty="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/24</a:t>
            </a:r>
            <a:endParaRPr lang="en-US" sz="1500" dirty="0">
              <a:solidFill>
                <a:srgbClr val="595959"/>
              </a:solidFill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ZoneTexte 103"/>
          <p:cNvSpPr txBox="1"/>
          <p:nvPr/>
        </p:nvSpPr>
        <p:spPr>
          <a:xfrm>
            <a:off x="4889963" y="0"/>
            <a:ext cx="5055725" cy="7099300"/>
          </a:xfrm>
          <a:prstGeom prst="rect">
            <a:avLst/>
          </a:prstGeom>
          <a:solidFill>
            <a:schemeClr val="accent1">
              <a:lumMod val="20000"/>
              <a:lumOff val="80000"/>
              <a:alpha val="59000"/>
            </a:schemeClr>
          </a:solidFill>
        </p:spPr>
        <p:txBody>
          <a:bodyPr wrap="square" lIns="97393" tIns="48696" rIns="97393" bIns="48696" rtlCol="0">
            <a:noAutofit/>
          </a:bodyPr>
          <a:lstStyle/>
          <a:p>
            <a:pPr algn="ctr"/>
            <a:endParaRPr lang="en-GB" sz="1700" dirty="0">
              <a:solidFill>
                <a:srgbClr val="595959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52727"/>
            <a:ext cx="4226917" cy="552168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600" dirty="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Vanilla ICE </a:t>
            </a:r>
            <a:r>
              <a:rPr lang="en-GB" sz="2600" dirty="0" smtClean="0">
                <a:noFill/>
                <a:latin typeface="Yanone Kaffeesatz Light"/>
                <a:cs typeface="Yanone Kaffeesatz Light"/>
              </a:rPr>
              <a:t>as</a:t>
            </a:r>
            <a:r>
              <a:rPr lang="en-GB" sz="2600" dirty="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 per RFC 5245</a:t>
            </a:r>
          </a:p>
        </p:txBody>
      </p:sp>
      <p:grpSp>
        <p:nvGrpSpPr>
          <p:cNvPr id="92" name="Grouper 91"/>
          <p:cNvGrpSpPr/>
          <p:nvPr/>
        </p:nvGrpSpPr>
        <p:grpSpPr>
          <a:xfrm>
            <a:off x="-82881" y="552168"/>
            <a:ext cx="4774048" cy="5434207"/>
            <a:chOff x="-76200" y="914400"/>
            <a:chExt cx="4389228" cy="5249502"/>
          </a:xfrm>
        </p:grpSpPr>
        <p:cxnSp>
          <p:nvCxnSpPr>
            <p:cNvPr id="35" name="Connecteur droit 34"/>
            <p:cNvCxnSpPr/>
            <p:nvPr/>
          </p:nvCxnSpPr>
          <p:spPr bwMode="auto">
            <a:xfrm rot="5400000" flipH="1" flipV="1">
              <a:off x="-1706981" y="4033657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Connecteur droit 38"/>
            <p:cNvCxnSpPr/>
            <p:nvPr/>
          </p:nvCxnSpPr>
          <p:spPr bwMode="auto">
            <a:xfrm rot="5400000" flipH="1" flipV="1">
              <a:off x="-751905" y="4033657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Connecteur droit 41"/>
            <p:cNvCxnSpPr/>
            <p:nvPr/>
          </p:nvCxnSpPr>
          <p:spPr bwMode="auto">
            <a:xfrm rot="5400000" flipH="1" flipV="1">
              <a:off x="701047" y="4033657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Connecteur droit 42"/>
            <p:cNvCxnSpPr/>
            <p:nvPr/>
          </p:nvCxnSpPr>
          <p:spPr bwMode="auto">
            <a:xfrm rot="5400000" flipH="1" flipV="1">
              <a:off x="1686495" y="4033657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1" name="Grouper 90"/>
            <p:cNvGrpSpPr/>
            <p:nvPr/>
          </p:nvGrpSpPr>
          <p:grpSpPr>
            <a:xfrm>
              <a:off x="-76200" y="914400"/>
              <a:ext cx="4389228" cy="3649302"/>
              <a:chOff x="-76200" y="914400"/>
              <a:chExt cx="4389228" cy="3649302"/>
            </a:xfrm>
          </p:grpSpPr>
          <p:grpSp>
            <p:nvGrpSpPr>
              <p:cNvPr id="89" name="Grouper 88"/>
              <p:cNvGrpSpPr/>
              <p:nvPr/>
            </p:nvGrpSpPr>
            <p:grpSpPr>
              <a:xfrm>
                <a:off x="-76200" y="914400"/>
                <a:ext cx="4389228" cy="2201502"/>
                <a:chOff x="-76200" y="914400"/>
                <a:chExt cx="4389228" cy="2201502"/>
              </a:xfrm>
            </p:grpSpPr>
            <p:grpSp>
              <p:nvGrpSpPr>
                <p:cNvPr id="5" name="Grouper 97"/>
                <p:cNvGrpSpPr/>
                <p:nvPr/>
              </p:nvGrpSpPr>
              <p:grpSpPr>
                <a:xfrm>
                  <a:off x="3357952" y="914400"/>
                  <a:ext cx="955076" cy="990600"/>
                  <a:chOff x="3774476" y="914400"/>
                  <a:chExt cx="955076" cy="990600"/>
                </a:xfrm>
              </p:grpSpPr>
              <p:pic>
                <p:nvPicPr>
                  <p:cNvPr id="28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grayscl/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35586" y="914400"/>
                    <a:ext cx="384014" cy="5342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30" name="Content Placeholder 2"/>
                  <p:cNvSpPr txBox="1">
                    <a:spLocks/>
                  </p:cNvSpPr>
                  <p:nvPr/>
                </p:nvSpPr>
                <p:spPr>
                  <a:xfrm>
                    <a:off x="3774476" y="1447800"/>
                    <a:ext cx="955076" cy="4572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 fontScale="85000" lnSpcReduction="20000"/>
                  </a:bodyPr>
                  <a:lstStyle/>
                  <a:p>
                    <a:pPr algn="ctr">
                      <a:spcBef>
                        <a:spcPct val="20000"/>
                      </a:spcBef>
                      <a:defRPr/>
                    </a:pPr>
                    <a:r>
                      <a:rPr lang="fr-FR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STUN Server</a:t>
                    </a:r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 </a:t>
                    </a:r>
                    <a:b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 </a:t>
                    </a:r>
                  </a:p>
                </p:txBody>
              </p:sp>
            </p:grpSp>
            <p:grpSp>
              <p:nvGrpSpPr>
                <p:cNvPr id="88" name="Grouper 87"/>
                <p:cNvGrpSpPr/>
                <p:nvPr/>
              </p:nvGrpSpPr>
              <p:grpSpPr>
                <a:xfrm>
                  <a:off x="-76200" y="914400"/>
                  <a:ext cx="3363104" cy="2201502"/>
                  <a:chOff x="-76200" y="914400"/>
                  <a:chExt cx="3363104" cy="2201502"/>
                </a:xfrm>
              </p:grpSpPr>
              <p:pic>
                <p:nvPicPr>
                  <p:cNvPr id="22" name="Image 21" descr="cn.emf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535344" y="915917"/>
                    <a:ext cx="547598" cy="531170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grpSp>
                <p:nvGrpSpPr>
                  <p:cNvPr id="4" name="Grouper 98"/>
                  <p:cNvGrpSpPr/>
                  <p:nvPr/>
                </p:nvGrpSpPr>
                <p:grpSpPr>
                  <a:xfrm>
                    <a:off x="-76200" y="914400"/>
                    <a:ext cx="955076" cy="990600"/>
                    <a:chOff x="-76200" y="914400"/>
                    <a:chExt cx="955076" cy="990600"/>
                  </a:xfrm>
                </p:grpSpPr>
                <p:pic>
                  <p:nvPicPr>
                    <p:cNvPr id="23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  <a:grayscl/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3076" y="914400"/>
                      <a:ext cx="384014" cy="53420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sp>
                  <p:nvSpPr>
                    <p:cNvPr id="25" name="Content Placeholder 2"/>
                    <p:cNvSpPr txBox="1">
                      <a:spLocks/>
                    </p:cNvSpPr>
                    <p:nvPr/>
                  </p:nvSpPr>
                  <p:spPr>
                    <a:xfrm>
                      <a:off x="-76200" y="1447800"/>
                      <a:ext cx="955076" cy="457200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>
                      <a:normAutofit fontScale="85000" lnSpcReduction="20000"/>
                    </a:bodyPr>
                    <a:lstStyle/>
                    <a:p>
                      <a:pPr algn="ctr">
                        <a:spcBef>
                          <a:spcPct val="20000"/>
                        </a:spcBef>
                        <a:defRPr/>
                      </a:pPr>
                      <a:r>
                        <a:rPr lang="fr-FR" sz="1700" dirty="0" smtClean="0">
                          <a:solidFill>
                            <a:srgbClr val="595959"/>
                          </a:solidFill>
                          <a:latin typeface="Yanone Kaffeesatz Light"/>
                          <a:cs typeface="Yanone Kaffeesatz Light"/>
                        </a:rPr>
                        <a:t>STUN Server</a:t>
                      </a:r>
                      <a:r>
                        <a:rPr lang="en-GB" sz="1700" dirty="0" smtClean="0">
                          <a:solidFill>
                            <a:srgbClr val="595959"/>
                          </a:solidFill>
                          <a:latin typeface="Yanone Kaffeesatz Light"/>
                          <a:cs typeface="Yanone Kaffeesatz Light"/>
                        </a:rPr>
                        <a:t> </a:t>
                      </a:r>
                      <a:br>
                        <a:rPr lang="en-GB" sz="1700" dirty="0" smtClean="0">
                          <a:solidFill>
                            <a:srgbClr val="595959"/>
                          </a:solidFill>
                          <a:latin typeface="Yanone Kaffeesatz Light"/>
                          <a:cs typeface="Yanone Kaffeesatz Light"/>
                        </a:rPr>
                      </a:br>
                      <a:r>
                        <a:rPr lang="en-GB" sz="1700" dirty="0" smtClean="0">
                          <a:solidFill>
                            <a:srgbClr val="595959"/>
                          </a:solidFill>
                          <a:latin typeface="Yanone Kaffeesatz Light"/>
                          <a:cs typeface="Yanone Kaffeesatz Light"/>
                        </a:rPr>
                        <a:t> </a:t>
                      </a:r>
                    </a:p>
                  </p:txBody>
                </p:sp>
              </p:grpSp>
              <p:sp>
                <p:nvSpPr>
                  <p:cNvPr id="31" name="Content Placeholder 2"/>
                  <p:cNvSpPr txBox="1">
                    <a:spLocks/>
                  </p:cNvSpPr>
                  <p:nvPr/>
                </p:nvSpPr>
                <p:spPr>
                  <a:xfrm>
                    <a:off x="2331828" y="1447800"/>
                    <a:ext cx="955076" cy="3048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 fontScale="92500" lnSpcReduction="10000"/>
                  </a:bodyPr>
                  <a:lstStyle/>
                  <a:p>
                    <a:pPr algn="ctr">
                      <a:spcBef>
                        <a:spcPct val="20000"/>
                      </a:spcBef>
                      <a:defRPr/>
                    </a:pPr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Bob</a:t>
                    </a:r>
                  </a:p>
                </p:txBody>
              </p:sp>
              <p:grpSp>
                <p:nvGrpSpPr>
                  <p:cNvPr id="6" name="Grouper 99"/>
                  <p:cNvGrpSpPr/>
                  <p:nvPr/>
                </p:nvGrpSpPr>
                <p:grpSpPr>
                  <a:xfrm>
                    <a:off x="878876" y="914802"/>
                    <a:ext cx="955076" cy="837798"/>
                    <a:chOff x="955076" y="914802"/>
                    <a:chExt cx="955076" cy="837798"/>
                  </a:xfrm>
                </p:grpSpPr>
                <p:pic>
                  <p:nvPicPr>
                    <p:cNvPr id="21" name="Image 20" descr="mn.emf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duotone>
                        <a:srgbClr val="4F81BD">
                          <a:shade val="45000"/>
                          <a:satMod val="135000"/>
                        </a:srgbClr>
                        <a:prstClr val="white"/>
                      </a:duotone>
                    </a:blip>
                    <a:stretch>
                      <a:fillRect/>
                    </a:stretch>
                  </p:blipFill>
                  <p:spPr>
                    <a:xfrm>
                      <a:off x="1311440" y="914802"/>
                      <a:ext cx="267460" cy="533400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sp>
                  <p:nvSpPr>
                    <p:cNvPr id="32" name="Content Placeholder 2"/>
                    <p:cNvSpPr txBox="1">
                      <a:spLocks/>
                    </p:cNvSpPr>
                    <p:nvPr/>
                  </p:nvSpPr>
                  <p:spPr>
                    <a:xfrm>
                      <a:off x="955076" y="1447800"/>
                      <a:ext cx="955076" cy="304800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>
                      <a:normAutofit fontScale="92500" lnSpcReduction="10000"/>
                    </a:bodyPr>
                    <a:lstStyle/>
                    <a:p>
                      <a:pPr algn="ctr">
                        <a:spcBef>
                          <a:spcPct val="20000"/>
                        </a:spcBef>
                        <a:defRPr/>
                      </a:pPr>
                      <a:r>
                        <a:rPr lang="en-GB" sz="1700" dirty="0" smtClean="0">
                          <a:solidFill>
                            <a:srgbClr val="595959"/>
                          </a:solidFill>
                          <a:latin typeface="Yanone Kaffeesatz Light"/>
                          <a:cs typeface="Yanone Kaffeesatz Light"/>
                        </a:rPr>
                        <a:t>Alice</a:t>
                      </a:r>
                    </a:p>
                  </p:txBody>
                </p:sp>
              </p:grpSp>
              <p:grpSp>
                <p:nvGrpSpPr>
                  <p:cNvPr id="7" name="Grouper 49"/>
                  <p:cNvGrpSpPr/>
                  <p:nvPr/>
                </p:nvGrpSpPr>
                <p:grpSpPr>
                  <a:xfrm>
                    <a:off x="269275" y="1981197"/>
                    <a:ext cx="1326045" cy="1134705"/>
                    <a:chOff x="202124" y="3428992"/>
                    <a:chExt cx="4751648" cy="1134705"/>
                  </a:xfrm>
                </p:grpSpPr>
                <p:grpSp>
                  <p:nvGrpSpPr>
                    <p:cNvPr id="8" name="Groupe 14"/>
                    <p:cNvGrpSpPr/>
                    <p:nvPr/>
                  </p:nvGrpSpPr>
                  <p:grpSpPr>
                    <a:xfrm>
                      <a:off x="202124" y="3428992"/>
                      <a:ext cx="4751648" cy="725414"/>
                      <a:chOff x="184996" y="3071810"/>
                      <a:chExt cx="9372360" cy="475172"/>
                    </a:xfrm>
                  </p:grpSpPr>
                  <p:cxnSp>
                    <p:nvCxnSpPr>
                      <p:cNvPr id="45" name="Connecteur droit avec flèche 44"/>
                      <p:cNvCxnSpPr/>
                      <p:nvPr/>
                    </p:nvCxnSpPr>
                    <p:spPr bwMode="auto">
                      <a:xfrm flipH="1">
                        <a:off x="1234042" y="3071810"/>
                        <a:ext cx="6818793" cy="1588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arrow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cxnSp>
                  <p:sp>
                    <p:nvSpPr>
                      <p:cNvPr id="46" name="ZoneTexte 45"/>
                      <p:cNvSpPr txBox="1"/>
                      <p:nvPr/>
                    </p:nvSpPr>
                    <p:spPr>
                      <a:xfrm>
                        <a:off x="184996" y="3323017"/>
                        <a:ext cx="9372360" cy="2239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1700" dirty="0" smtClean="0">
                            <a:solidFill>
                              <a:srgbClr val="595959"/>
                            </a:solidFill>
                            <a:latin typeface="Yanone Kaffeesatz Light"/>
                            <a:cs typeface="Yanone Kaffeesatz Light"/>
                          </a:rPr>
                          <a:t>disco</a:t>
                        </a:r>
                        <a:endParaRPr lang="en-GB" sz="1700" dirty="0">
                          <a:solidFill>
                            <a:srgbClr val="595959"/>
                          </a:solidFill>
                          <a:latin typeface="Yanone Kaffeesatz Light"/>
                          <a:cs typeface="Yanone Kaffeesatz Light"/>
                        </a:endParaRPr>
                      </a:p>
                    </p:txBody>
                  </p:sp>
                </p:grpSp>
                <p:cxnSp>
                  <p:nvCxnSpPr>
                    <p:cNvPr id="48" name="Connecteur droit avec flèche 47"/>
                    <p:cNvCxnSpPr/>
                    <p:nvPr/>
                  </p:nvCxnSpPr>
                  <p:spPr bwMode="auto">
                    <a:xfrm flipH="1">
                      <a:off x="733972" y="4561273"/>
                      <a:ext cx="3457027" cy="2424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arrow" w="med" len="med"/>
                      <a:tailEnd type="none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cxnSp>
              </p:grpSp>
            </p:grpSp>
          </p:grpSp>
          <p:grpSp>
            <p:nvGrpSpPr>
              <p:cNvPr id="9" name="Grouper 60"/>
              <p:cNvGrpSpPr/>
              <p:nvPr/>
            </p:nvGrpSpPr>
            <p:grpSpPr>
              <a:xfrm>
                <a:off x="2729310" y="3417700"/>
                <a:ext cx="1238242" cy="1146002"/>
                <a:chOff x="352267" y="3428417"/>
                <a:chExt cx="4707890" cy="1146002"/>
              </a:xfrm>
            </p:grpSpPr>
            <p:grpSp>
              <p:nvGrpSpPr>
                <p:cNvPr id="10" name="Groupe 14"/>
                <p:cNvGrpSpPr/>
                <p:nvPr/>
              </p:nvGrpSpPr>
              <p:grpSpPr>
                <a:xfrm>
                  <a:off x="352267" y="3428417"/>
                  <a:ext cx="4707890" cy="736140"/>
                  <a:chOff x="481142" y="3071810"/>
                  <a:chExt cx="9286053" cy="482257"/>
                </a:xfrm>
              </p:grpSpPr>
              <p:cxnSp>
                <p:nvCxnSpPr>
                  <p:cNvPr id="64" name="Connecteur droit avec flèche 63"/>
                  <p:cNvCxnSpPr/>
                  <p:nvPr/>
                </p:nvCxnSpPr>
                <p:spPr bwMode="auto">
                  <a:xfrm>
                    <a:off x="1234042" y="3071810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65" name="ZoneTexte 64"/>
                  <p:cNvSpPr txBox="1"/>
                  <p:nvPr/>
                </p:nvSpPr>
                <p:spPr>
                  <a:xfrm>
                    <a:off x="481142" y="3330075"/>
                    <a:ext cx="9286053" cy="223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disco</a:t>
                    </a:r>
                    <a:endParaRPr lang="en-GB" sz="1700" dirty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endParaRPr>
                  </a:p>
                </p:txBody>
              </p:sp>
            </p:grpSp>
            <p:cxnSp>
              <p:nvCxnSpPr>
                <p:cNvPr id="63" name="Connecteur droit avec flèche 62"/>
                <p:cNvCxnSpPr/>
                <p:nvPr/>
              </p:nvCxnSpPr>
              <p:spPr bwMode="auto">
                <a:xfrm>
                  <a:off x="733972" y="4571995"/>
                  <a:ext cx="3457028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  <p:grpSp>
          <p:nvGrpSpPr>
            <p:cNvPr id="11" name="Grouper 46"/>
            <p:cNvGrpSpPr/>
            <p:nvPr/>
          </p:nvGrpSpPr>
          <p:grpSpPr>
            <a:xfrm>
              <a:off x="1376752" y="2743200"/>
              <a:ext cx="1488476" cy="3346926"/>
              <a:chOff x="1981200" y="2743200"/>
              <a:chExt cx="4953000" cy="3346926"/>
            </a:xfrm>
          </p:grpSpPr>
          <p:sp>
            <p:nvSpPr>
              <p:cNvPr id="53" name="ZoneTexte 52"/>
              <p:cNvSpPr txBox="1"/>
              <p:nvPr/>
            </p:nvSpPr>
            <p:spPr>
              <a:xfrm>
                <a:off x="2438400" y="2743200"/>
                <a:ext cx="3901434" cy="594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offer and candidates</a:t>
                </a:r>
                <a:endParaRPr lang="en-GB" sz="1700" dirty="0">
                  <a:solidFill>
                    <a:srgbClr val="595959"/>
                  </a:solidFill>
                  <a:latin typeface="Yanone Kaffeesatz Light"/>
                  <a:cs typeface="Yanone Kaffeesatz Light"/>
                </a:endParaRPr>
              </a:p>
            </p:txBody>
          </p:sp>
          <p:grpSp>
            <p:nvGrpSpPr>
              <p:cNvPr id="12" name="Grouper 53"/>
              <p:cNvGrpSpPr/>
              <p:nvPr/>
            </p:nvGrpSpPr>
            <p:grpSpPr>
              <a:xfrm>
                <a:off x="1981200" y="4967529"/>
                <a:ext cx="4953000" cy="1122597"/>
                <a:chOff x="733972" y="3225643"/>
                <a:chExt cx="3457030" cy="1122597"/>
              </a:xfrm>
            </p:grpSpPr>
            <p:grpSp>
              <p:nvGrpSpPr>
                <p:cNvPr id="13" name="Groupe 14"/>
                <p:cNvGrpSpPr/>
                <p:nvPr/>
              </p:nvGrpSpPr>
              <p:grpSpPr>
                <a:xfrm>
                  <a:off x="733976" y="3225643"/>
                  <a:ext cx="3457026" cy="976920"/>
                  <a:chOff x="1234042" y="2938979"/>
                  <a:chExt cx="6818793" cy="639998"/>
                </a:xfrm>
              </p:grpSpPr>
              <p:cxnSp>
                <p:nvCxnSpPr>
                  <p:cNvPr id="57" name="Connecteur droit avec flèche 56"/>
                  <p:cNvCxnSpPr/>
                  <p:nvPr/>
                </p:nvCxnSpPr>
                <p:spPr bwMode="auto">
                  <a:xfrm>
                    <a:off x="1234042" y="2938979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58" name="ZoneTexte 57"/>
                  <p:cNvSpPr txBox="1"/>
                  <p:nvPr/>
                </p:nvSpPr>
                <p:spPr>
                  <a:xfrm>
                    <a:off x="1262413" y="3023863"/>
                    <a:ext cx="6580616" cy="5551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… </a:t>
                    </a:r>
                    <a:b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connectivity checks </a:t>
                    </a:r>
                    <a:b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…</a:t>
                    </a:r>
                    <a:endParaRPr lang="en-GB" sz="1700" dirty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endParaRPr>
                  </a:p>
                </p:txBody>
              </p:sp>
            </p:grpSp>
            <p:cxnSp>
              <p:nvCxnSpPr>
                <p:cNvPr id="56" name="Connecteur droit avec flèche 55"/>
                <p:cNvCxnSpPr/>
                <p:nvPr/>
              </p:nvCxnSpPr>
              <p:spPr bwMode="auto">
                <a:xfrm>
                  <a:off x="733972" y="4345816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  <p:cxnSp>
            <p:nvCxnSpPr>
              <p:cNvPr id="59" name="Connecteur droit avec flèche 58"/>
              <p:cNvCxnSpPr/>
              <p:nvPr/>
            </p:nvCxnSpPr>
            <p:spPr bwMode="auto">
              <a:xfrm rot="10800000" flipH="1">
                <a:off x="1981202" y="4714513"/>
                <a:ext cx="4952998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0" name="ZoneTexte 59"/>
              <p:cNvSpPr txBox="1"/>
              <p:nvPr/>
            </p:nvSpPr>
            <p:spPr>
              <a:xfrm>
                <a:off x="2438400" y="4191000"/>
                <a:ext cx="3901434" cy="594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answer and candidates</a:t>
                </a:r>
                <a:endParaRPr lang="en-GB" sz="1700" dirty="0">
                  <a:solidFill>
                    <a:srgbClr val="595959"/>
                  </a:solidFill>
                  <a:latin typeface="Yanone Kaffeesatz Light"/>
                  <a:cs typeface="Yanone Kaffeesatz Light"/>
                </a:endParaRPr>
              </a:p>
            </p:txBody>
          </p:sp>
          <p:cxnSp>
            <p:nvCxnSpPr>
              <p:cNvPr id="51" name="Connecteur droit avec flèche 50"/>
              <p:cNvCxnSpPr/>
              <p:nvPr/>
            </p:nvCxnSpPr>
            <p:spPr bwMode="auto">
              <a:xfrm rot="10800000">
                <a:off x="1981202" y="3266713"/>
                <a:ext cx="4952998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</p:grpSp>
      <p:grpSp>
        <p:nvGrpSpPr>
          <p:cNvPr id="14" name="Grouper 102"/>
          <p:cNvGrpSpPr/>
          <p:nvPr/>
        </p:nvGrpSpPr>
        <p:grpSpPr>
          <a:xfrm>
            <a:off x="4807082" y="552168"/>
            <a:ext cx="5227090" cy="5521678"/>
            <a:chOff x="4414448" y="914400"/>
            <a:chExt cx="4805752" cy="5334000"/>
          </a:xfrm>
        </p:grpSpPr>
        <p:grpSp>
          <p:nvGrpSpPr>
            <p:cNvPr id="15" name="Grouper 48"/>
            <p:cNvGrpSpPr/>
            <p:nvPr/>
          </p:nvGrpSpPr>
          <p:grpSpPr>
            <a:xfrm>
              <a:off x="4414448" y="914400"/>
              <a:ext cx="955076" cy="990600"/>
              <a:chOff x="111724" y="914400"/>
              <a:chExt cx="955076" cy="990600"/>
            </a:xfrm>
          </p:grpSpPr>
          <p:pic>
            <p:nvPicPr>
              <p:cNvPr id="50" name="Picture 6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381000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2" name="Content Placeholder 2"/>
              <p:cNvSpPr txBox="1">
                <a:spLocks/>
              </p:cNvSpPr>
              <p:nvPr/>
            </p:nvSpPr>
            <p:spPr>
              <a:xfrm>
                <a:off x="111724" y="1447800"/>
                <a:ext cx="955076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fr-FR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STUN Server</a:t>
                </a:r>
                <a: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 </a:t>
                </a:r>
                <a:b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</a:br>
                <a: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 </a:t>
                </a:r>
              </a:p>
            </p:txBody>
          </p:sp>
        </p:grpSp>
        <p:grpSp>
          <p:nvGrpSpPr>
            <p:cNvPr id="16" name="Grouper 53"/>
            <p:cNvGrpSpPr/>
            <p:nvPr/>
          </p:nvGrpSpPr>
          <p:grpSpPr>
            <a:xfrm>
              <a:off x="8265124" y="914400"/>
              <a:ext cx="955076" cy="990600"/>
              <a:chOff x="7960324" y="914400"/>
              <a:chExt cx="955076" cy="990600"/>
            </a:xfrm>
          </p:grpSpPr>
          <p:pic>
            <p:nvPicPr>
              <p:cNvPr id="55" name="Picture 6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8226586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1" name="Content Placeholder 2"/>
              <p:cNvSpPr txBox="1">
                <a:spLocks/>
              </p:cNvSpPr>
              <p:nvPr/>
            </p:nvSpPr>
            <p:spPr>
              <a:xfrm>
                <a:off x="7960324" y="1447800"/>
                <a:ext cx="955076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fr-FR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STUN Server</a:t>
                </a:r>
                <a: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 </a:t>
                </a:r>
                <a:b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</a:br>
                <a: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 </a:t>
                </a:r>
              </a:p>
            </p:txBody>
          </p:sp>
        </p:grpSp>
        <p:grpSp>
          <p:nvGrpSpPr>
            <p:cNvPr id="17" name="Grouper 61"/>
            <p:cNvGrpSpPr/>
            <p:nvPr/>
          </p:nvGrpSpPr>
          <p:grpSpPr>
            <a:xfrm>
              <a:off x="7157648" y="915917"/>
              <a:ext cx="955076" cy="836683"/>
              <a:chOff x="6436324" y="915917"/>
              <a:chExt cx="955076" cy="836683"/>
            </a:xfrm>
          </p:grpSpPr>
          <p:pic>
            <p:nvPicPr>
              <p:cNvPr id="66" name="Image 65" descr="cn.em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39840" y="915917"/>
                <a:ext cx="547598" cy="53117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8" name="Content Placeholder 2"/>
              <p:cNvSpPr txBox="1">
                <a:spLocks/>
              </p:cNvSpPr>
              <p:nvPr/>
            </p:nvSpPr>
            <p:spPr>
              <a:xfrm>
                <a:off x="6436324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Bob</a:t>
                </a:r>
              </a:p>
            </p:txBody>
          </p:sp>
        </p:grpSp>
        <p:grpSp>
          <p:nvGrpSpPr>
            <p:cNvPr id="18" name="Grouper 68"/>
            <p:cNvGrpSpPr/>
            <p:nvPr/>
          </p:nvGrpSpPr>
          <p:grpSpPr>
            <a:xfrm>
              <a:off x="5410200" y="914802"/>
              <a:ext cx="955076" cy="837798"/>
              <a:chOff x="1447800" y="914802"/>
              <a:chExt cx="955076" cy="837798"/>
            </a:xfrm>
          </p:grpSpPr>
          <p:pic>
            <p:nvPicPr>
              <p:cNvPr id="70" name="Image 69" descr="mn.emf"/>
              <p:cNvPicPr>
                <a:picLocks noChangeAspect="1"/>
              </p:cNvPicPr>
              <p:nvPr/>
            </p:nvPicPr>
            <p:blipFill>
              <a:blip r:embed="rId4"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804164" y="914802"/>
                <a:ext cx="267460" cy="533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1" name="Content Placeholder 2"/>
              <p:cNvSpPr txBox="1">
                <a:spLocks/>
              </p:cNvSpPr>
              <p:nvPr/>
            </p:nvSpPr>
            <p:spPr>
              <a:xfrm>
                <a:off x="1447800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en-GB" sz="1700" dirty="0" smtClean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Alice</a:t>
                </a:r>
              </a:p>
            </p:txBody>
          </p:sp>
        </p:grpSp>
        <p:cxnSp>
          <p:nvCxnSpPr>
            <p:cNvPr id="72" name="Connecteur droit 71"/>
            <p:cNvCxnSpPr/>
            <p:nvPr/>
          </p:nvCxnSpPr>
          <p:spPr bwMode="auto">
            <a:xfrm rot="5400000" flipH="1" flipV="1">
              <a:off x="3738743" y="4118155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9" name="Grouper 101"/>
            <p:cNvGrpSpPr/>
            <p:nvPr/>
          </p:nvGrpSpPr>
          <p:grpSpPr>
            <a:xfrm>
              <a:off x="4802762" y="1989498"/>
              <a:ext cx="1176362" cy="4258902"/>
              <a:chOff x="4802762" y="1989498"/>
              <a:chExt cx="1176362" cy="4258902"/>
            </a:xfrm>
          </p:grpSpPr>
          <p:cxnSp>
            <p:nvCxnSpPr>
              <p:cNvPr id="74" name="Connecteur droit 73"/>
              <p:cNvCxnSpPr/>
              <p:nvPr/>
            </p:nvCxnSpPr>
            <p:spPr bwMode="auto">
              <a:xfrm rot="5400000" flipH="1" flipV="1">
                <a:off x="2778832" y="4118355"/>
                <a:ext cx="4258902" cy="118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0" name="Grouper 49"/>
              <p:cNvGrpSpPr/>
              <p:nvPr/>
            </p:nvGrpSpPr>
            <p:grpSpPr>
              <a:xfrm>
                <a:off x="4802762" y="2065125"/>
                <a:ext cx="1176362" cy="1135275"/>
                <a:chOff x="359452" y="3428422"/>
                <a:chExt cx="4198822" cy="1135275"/>
              </a:xfrm>
            </p:grpSpPr>
            <p:grpSp>
              <p:nvGrpSpPr>
                <p:cNvPr id="24" name="Groupe 14"/>
                <p:cNvGrpSpPr/>
                <p:nvPr/>
              </p:nvGrpSpPr>
              <p:grpSpPr>
                <a:xfrm>
                  <a:off x="359452" y="3428422"/>
                  <a:ext cx="4198822" cy="725367"/>
                  <a:chOff x="495315" y="3071810"/>
                  <a:chExt cx="8281943" cy="475199"/>
                </a:xfrm>
              </p:grpSpPr>
              <p:cxnSp>
                <p:nvCxnSpPr>
                  <p:cNvPr id="78" name="Connecteur droit avec flèche 77"/>
                  <p:cNvCxnSpPr/>
                  <p:nvPr/>
                </p:nvCxnSpPr>
                <p:spPr bwMode="auto">
                  <a:xfrm flipH="1">
                    <a:off x="1234042" y="3071810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79" name="ZoneTexte 78"/>
                  <p:cNvSpPr txBox="1"/>
                  <p:nvPr/>
                </p:nvSpPr>
                <p:spPr>
                  <a:xfrm>
                    <a:off x="495315" y="3323017"/>
                    <a:ext cx="8281943" cy="223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disco</a:t>
                    </a:r>
                    <a:endParaRPr lang="en-GB" sz="1700" dirty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endParaRPr>
                  </a:p>
                </p:txBody>
              </p:sp>
            </p:grpSp>
            <p:cxnSp>
              <p:nvCxnSpPr>
                <p:cNvPr id="77" name="Connecteur droit avec flèche 76"/>
                <p:cNvCxnSpPr/>
                <p:nvPr/>
              </p:nvCxnSpPr>
              <p:spPr bwMode="auto">
                <a:xfrm flipH="1">
                  <a:off x="733972" y="4561273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  <p:cxnSp>
          <p:nvCxnSpPr>
            <p:cNvPr id="81" name="Connecteur droit 80"/>
            <p:cNvCxnSpPr/>
            <p:nvPr/>
          </p:nvCxnSpPr>
          <p:spPr bwMode="auto">
            <a:xfrm rot="5400000" flipH="1" flipV="1">
              <a:off x="5526628" y="4118393"/>
              <a:ext cx="4258902" cy="11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Connecteur droit 81"/>
            <p:cNvCxnSpPr/>
            <p:nvPr/>
          </p:nvCxnSpPr>
          <p:spPr bwMode="auto">
            <a:xfrm rot="5400000" flipH="1" flipV="1">
              <a:off x="6592317" y="4118393"/>
              <a:ext cx="4258902" cy="11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6" name="Grouper 60"/>
            <p:cNvGrpSpPr/>
            <p:nvPr/>
          </p:nvGrpSpPr>
          <p:grpSpPr>
            <a:xfrm>
              <a:off x="7499019" y="2054405"/>
              <a:ext cx="1299503" cy="1145995"/>
              <a:chOff x="200116" y="3428424"/>
              <a:chExt cx="4432754" cy="1145995"/>
            </a:xfrm>
          </p:grpSpPr>
          <p:grpSp>
            <p:nvGrpSpPr>
              <p:cNvPr id="27" name="Groupe 14"/>
              <p:cNvGrpSpPr/>
              <p:nvPr/>
            </p:nvGrpSpPr>
            <p:grpSpPr>
              <a:xfrm>
                <a:off x="200116" y="3428424"/>
                <a:ext cx="4432754" cy="736141"/>
                <a:chOff x="181033" y="3071810"/>
                <a:chExt cx="8743363" cy="482257"/>
              </a:xfrm>
            </p:grpSpPr>
            <p:cxnSp>
              <p:nvCxnSpPr>
                <p:cNvPr id="86" name="Connecteur droit avec flèche 85"/>
                <p:cNvCxnSpPr/>
                <p:nvPr/>
              </p:nvCxnSpPr>
              <p:spPr bwMode="auto">
                <a:xfrm>
                  <a:off x="1234042" y="3071810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87" name="ZoneTexte 86"/>
                <p:cNvSpPr txBox="1"/>
                <p:nvPr/>
              </p:nvSpPr>
              <p:spPr>
                <a:xfrm>
                  <a:off x="181033" y="3330075"/>
                  <a:ext cx="8743363" cy="223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7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disco</a:t>
                  </a:r>
                  <a:endParaRPr lang="en-GB" sz="17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endParaRPr>
                </a:p>
              </p:txBody>
            </p:sp>
          </p:grpSp>
          <p:cxnSp>
            <p:nvCxnSpPr>
              <p:cNvPr id="85" name="Connecteur droit avec flèche 84"/>
              <p:cNvCxnSpPr/>
              <p:nvPr/>
            </p:nvCxnSpPr>
            <p:spPr bwMode="auto">
              <a:xfrm>
                <a:off x="733972" y="4571995"/>
                <a:ext cx="3457028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grpSp>
          <p:nvGrpSpPr>
            <p:cNvPr id="29" name="Grouper 87"/>
            <p:cNvGrpSpPr/>
            <p:nvPr/>
          </p:nvGrpSpPr>
          <p:grpSpPr>
            <a:xfrm>
              <a:off x="5625788" y="2000210"/>
              <a:ext cx="2258336" cy="1970410"/>
              <a:chOff x="1197989" y="2000210"/>
              <a:chExt cx="6382255" cy="1970410"/>
            </a:xfrm>
          </p:grpSpPr>
          <p:grpSp>
            <p:nvGrpSpPr>
              <p:cNvPr id="33" name="Grouper 49"/>
              <p:cNvGrpSpPr/>
              <p:nvPr/>
            </p:nvGrpSpPr>
            <p:grpSpPr>
              <a:xfrm>
                <a:off x="1197989" y="2000210"/>
                <a:ext cx="6382255" cy="631223"/>
                <a:chOff x="1197989" y="2934563"/>
                <a:chExt cx="6382255" cy="631223"/>
              </a:xfrm>
            </p:grpSpPr>
            <p:sp>
              <p:nvSpPr>
                <p:cNvPr id="96" name="ZoneTexte 95"/>
                <p:cNvSpPr txBox="1"/>
                <p:nvPr/>
              </p:nvSpPr>
              <p:spPr>
                <a:xfrm>
                  <a:off x="1197989" y="2971155"/>
                  <a:ext cx="6382255" cy="5946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7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O/A with host </a:t>
                  </a:r>
                  <a:br>
                    <a:rPr lang="en-GB" sz="17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</a:br>
                  <a:r>
                    <a:rPr lang="en-GB" sz="1700" dirty="0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or no </a:t>
                  </a:r>
                  <a:r>
                    <a:rPr lang="en-GB" sz="1700" dirty="0" err="1" smtClean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cands</a:t>
                  </a:r>
                  <a:endParaRPr lang="en-GB" sz="17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endParaRPr>
                </a:p>
              </p:txBody>
            </p:sp>
            <p:cxnSp>
              <p:nvCxnSpPr>
                <p:cNvPr id="97" name="Connecteur droit avec flèche 96"/>
                <p:cNvCxnSpPr/>
                <p:nvPr/>
              </p:nvCxnSpPr>
              <p:spPr bwMode="auto">
                <a:xfrm rot="10800000">
                  <a:off x="1981202" y="2934563"/>
                  <a:ext cx="4952998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  <p:cxnSp>
            <p:nvCxnSpPr>
              <p:cNvPr id="90" name="Connecteur droit avec flèche 89"/>
              <p:cNvCxnSpPr/>
              <p:nvPr/>
            </p:nvCxnSpPr>
            <p:spPr bwMode="auto">
              <a:xfrm rot="10800000" flipH="1">
                <a:off x="1981200" y="2665412"/>
                <a:ext cx="4952998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grpSp>
            <p:nvGrpSpPr>
              <p:cNvPr id="34" name="Grouper 53"/>
              <p:cNvGrpSpPr/>
              <p:nvPr/>
            </p:nvGrpSpPr>
            <p:grpSpPr>
              <a:xfrm>
                <a:off x="1418718" y="2870553"/>
                <a:ext cx="5946177" cy="1100067"/>
                <a:chOff x="341378" y="3202831"/>
                <a:chExt cx="4150235" cy="1100067"/>
              </a:xfrm>
            </p:grpSpPr>
            <p:grpSp>
              <p:nvGrpSpPr>
                <p:cNvPr id="36" name="Groupe 14"/>
                <p:cNvGrpSpPr/>
                <p:nvPr/>
              </p:nvGrpSpPr>
              <p:grpSpPr>
                <a:xfrm>
                  <a:off x="341378" y="3202831"/>
                  <a:ext cx="4150235" cy="1100067"/>
                  <a:chOff x="459665" y="2924023"/>
                  <a:chExt cx="8186109" cy="720671"/>
                </a:xfrm>
              </p:grpSpPr>
              <p:cxnSp>
                <p:nvCxnSpPr>
                  <p:cNvPr id="94" name="Connecteur droit avec flèche 93"/>
                  <p:cNvCxnSpPr/>
                  <p:nvPr/>
                </p:nvCxnSpPr>
                <p:spPr bwMode="auto">
                  <a:xfrm>
                    <a:off x="1234042" y="2938843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95" name="ZoneTexte 94"/>
                  <p:cNvSpPr txBox="1"/>
                  <p:nvPr/>
                </p:nvSpPr>
                <p:spPr>
                  <a:xfrm>
                    <a:off x="459665" y="2924023"/>
                    <a:ext cx="8186109" cy="7206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… </a:t>
                    </a:r>
                    <a:b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more </a:t>
                    </a:r>
                    <a:r>
                      <a:rPr lang="en-GB" sz="1700" dirty="0" err="1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cands</a:t>
                    </a:r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  &amp;</a:t>
                    </a:r>
                    <a:b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700" dirty="0" err="1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conn</a:t>
                    </a:r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 checks </a:t>
                    </a:r>
                    <a:b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700" dirty="0" smtClean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…</a:t>
                    </a:r>
                    <a:endParaRPr lang="en-GB" sz="1700" dirty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endParaRPr>
                  </a:p>
                </p:txBody>
              </p:sp>
            </p:grpSp>
            <p:cxnSp>
              <p:nvCxnSpPr>
                <p:cNvPr id="93" name="Connecteur droit avec flèche 92"/>
                <p:cNvCxnSpPr/>
                <p:nvPr/>
              </p:nvCxnSpPr>
              <p:spPr bwMode="auto">
                <a:xfrm>
                  <a:off x="733972" y="4213822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</p:grpSp>
      <p:sp>
        <p:nvSpPr>
          <p:cNvPr id="101" name="Content Placeholder 2"/>
          <p:cNvSpPr txBox="1">
            <a:spLocks/>
          </p:cNvSpPr>
          <p:nvPr/>
        </p:nvSpPr>
        <p:spPr>
          <a:xfrm>
            <a:off x="5387248" y="6152727"/>
            <a:ext cx="4226917" cy="552168"/>
          </a:xfrm>
          <a:prstGeom prst="rect">
            <a:avLst/>
          </a:prstGeom>
          <a:noFill/>
        </p:spPr>
        <p:txBody>
          <a:bodyPr vert="horz" lIns="97393" tIns="48696" rIns="97393" bIns="48696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GB" sz="2600" dirty="0" smtClean="0">
                <a:solidFill>
                  <a:srgbClr val="595959"/>
                </a:solidFill>
                <a:latin typeface="Yanone Kaffeesatz Light"/>
                <a:cs typeface="Yanone Kaffeesatz Light"/>
              </a:rPr>
              <a:t>Trickle 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807" y="2392379"/>
            <a:ext cx="8951119" cy="788811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Ivov, Eric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Rescorla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, Justin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Uberti</a:t>
            </a:r>
            <a:endParaRPr lang="fr-FR" sz="5100" b="1" dirty="0" smtClean="0">
              <a:solidFill>
                <a:schemeClr val="bg1">
                  <a:lumMod val="50000"/>
                </a:schemeClr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808" y="1678350"/>
            <a:ext cx="8868238" cy="1037062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6100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draft-ietf-mmusic-trickle-ice</a:t>
            </a:r>
            <a:endParaRPr lang="en-GB" sz="6100" b="1" dirty="0" smtClean="0">
              <a:solidFill>
                <a:srgbClr val="FF6469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2" name="Grouper 12"/>
          <p:cNvGrpSpPr/>
          <p:nvPr/>
        </p:nvGrpSpPr>
        <p:grpSpPr>
          <a:xfrm>
            <a:off x="1740495" y="3234126"/>
            <a:ext cx="7127743" cy="631049"/>
            <a:chOff x="1905000" y="2057400"/>
            <a:chExt cx="7010400" cy="609600"/>
          </a:xfrm>
        </p:grpSpPr>
        <p:sp>
          <p:nvSpPr>
            <p:cNvPr id="10" name="Rectangle 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solidFill>
              <a:srgbClr val="4BBCEE"/>
            </a:solidFill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 smtClean="0">
                  <a:latin typeface="Yanone Kaffeesatz Bold"/>
                  <a:cs typeface="Yanone Kaffeesatz Bold"/>
                </a:rPr>
                <a:t>90%</a:t>
              </a:r>
              <a:endParaRPr lang="en-GB" sz="3000" b="1" dirty="0">
                <a:latin typeface="Yanone Kaffeesatz Bold"/>
                <a:cs typeface="Yanone Kaffeesatz Bold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48600" y="2057400"/>
              <a:ext cx="1066800" cy="60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  <p:sp>
        <p:nvSpPr>
          <p:cNvPr id="23" name="Content Placeholder 2"/>
          <p:cNvSpPr txBox="1">
            <a:spLocks/>
          </p:cNvSpPr>
          <p:nvPr/>
        </p:nvSpPr>
        <p:spPr>
          <a:xfrm>
            <a:off x="2652184" y="3865175"/>
            <a:ext cx="8951119" cy="788811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marL="365223" indent="-365223" algn="ctr">
              <a:spcBef>
                <a:spcPct val="20000"/>
              </a:spcBef>
            </a:pPr>
            <a:endParaRPr lang="fr-FR" sz="5500" b="1" dirty="0" smtClean="0">
              <a:solidFill>
                <a:srgbClr val="D79EC2"/>
              </a:solidFill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2652184" y="3865175"/>
            <a:ext cx="8951119" cy="788811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marL="365223" indent="-365223" algn="ctr">
              <a:spcBef>
                <a:spcPct val="20000"/>
              </a:spcBef>
            </a:pPr>
            <a:endParaRPr lang="fr-FR" sz="7200" b="1" dirty="0" smtClean="0">
              <a:solidFill>
                <a:srgbClr val="D79EC2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1519569" y="-104825"/>
            <a:ext cx="6989432" cy="1083228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64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t</a:t>
            </a:r>
            <a:r>
              <a:rPr lang="fr-FR" sz="64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here</a:t>
            </a:r>
            <a:r>
              <a:rPr lang="fr-FR" sz="64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64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was</a:t>
            </a:r>
            <a:r>
              <a:rPr lang="fr-FR" sz="64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64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this</a:t>
            </a:r>
            <a:r>
              <a:rPr lang="fr-FR" sz="64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one issue:</a:t>
            </a:r>
            <a:endParaRPr lang="en-GB" sz="64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24844" y="958850"/>
            <a:ext cx="3733800" cy="5361321"/>
          </a:xfrm>
          <a:prstGeom prst="rect">
            <a:avLst/>
          </a:prstGeom>
          <a:solidFill>
            <a:schemeClr val="bg1"/>
          </a:solidFill>
        </p:spPr>
        <p:txBody>
          <a:bodyPr wrap="square" lIns="97393" tIns="48696" rIns="97393" bIns="48696">
            <a:spAutoFit/>
          </a:bodyPr>
          <a:lstStyle/>
          <a:p>
            <a:r>
              <a:rPr lang="fr-FR" dirty="0" smtClean="0">
                <a:latin typeface="Courier New"/>
                <a:cs typeface="Courier New"/>
              </a:rPr>
              <a:t>v=0</a:t>
            </a:r>
          </a:p>
          <a:p>
            <a:r>
              <a:rPr lang="fr-FR" dirty="0" smtClean="0">
                <a:latin typeface="Courier New"/>
                <a:cs typeface="Courier New"/>
              </a:rPr>
              <a:t>…</a:t>
            </a:r>
          </a:p>
          <a:p>
            <a:r>
              <a:rPr lang="fr-FR" b="1" dirty="0" smtClean="0">
                <a:latin typeface="Courier New"/>
                <a:cs typeface="Courier New"/>
              </a:rPr>
              <a:t>c=IN IP6 ::</a:t>
            </a:r>
          </a:p>
          <a:p>
            <a:r>
              <a:rPr lang="fr-FR" b="1" dirty="0" smtClean="0">
                <a:latin typeface="Courier New"/>
                <a:cs typeface="Courier New"/>
              </a:rPr>
              <a:t>a=</a:t>
            </a:r>
            <a:r>
              <a:rPr lang="fr-FR" b="1" dirty="0" err="1" smtClean="0">
                <a:latin typeface="Courier New"/>
                <a:cs typeface="Courier New"/>
              </a:rPr>
              <a:t>ice-options:trickle</a:t>
            </a:r>
            <a:endParaRPr lang="fr-FR" b="1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a=ice-pwd:asd88fgpdd7</a:t>
            </a:r>
          </a:p>
          <a:p>
            <a:r>
              <a:rPr lang="fr-FR" dirty="0" smtClean="0">
                <a:latin typeface="Courier New"/>
                <a:cs typeface="Courier New"/>
              </a:rPr>
              <a:t>a=ice-ufrag:8hhY</a:t>
            </a:r>
          </a:p>
          <a:p>
            <a:r>
              <a:rPr lang="fr-FR" b="1" dirty="0" smtClean="0">
                <a:latin typeface="Courier New"/>
                <a:cs typeface="Courier New"/>
              </a:rPr>
              <a:t>m=audio 9</a:t>
            </a:r>
            <a:r>
              <a:rPr lang="fr-FR" dirty="0" smtClean="0">
                <a:latin typeface="Courier New"/>
                <a:cs typeface="Courier New"/>
              </a:rPr>
              <a:t> RTP/AVP 0 96</a:t>
            </a:r>
          </a:p>
          <a:p>
            <a:r>
              <a:rPr lang="fr-FR" dirty="0" smtClean="0">
                <a:latin typeface="Courier New"/>
                <a:cs typeface="Courier New"/>
              </a:rPr>
              <a:t>a=rtpmap:0 PCMU/8000</a:t>
            </a:r>
          </a:p>
          <a:p>
            <a:r>
              <a:rPr lang="fr-FR" dirty="0" smtClean="0">
                <a:latin typeface="Courier New"/>
                <a:cs typeface="Courier New"/>
              </a:rPr>
              <a:t>a=rtpmap:96 opus/48000/</a:t>
            </a:r>
            <a:r>
              <a:rPr lang="fr-FR" dirty="0" smtClean="0">
                <a:latin typeface="Courier New"/>
                <a:cs typeface="Courier New"/>
              </a:rPr>
              <a:t>2</a:t>
            </a:r>
          </a:p>
          <a:p>
            <a:r>
              <a:rPr lang="fr-FR" b="1" dirty="0" smtClean="0">
                <a:latin typeface="Courier New"/>
                <a:cs typeface="Courier New"/>
              </a:rPr>
              <a:t>m=audio 9</a:t>
            </a:r>
            <a:r>
              <a:rPr lang="fr-FR" dirty="0" smtClean="0">
                <a:latin typeface="Courier New"/>
                <a:cs typeface="Courier New"/>
              </a:rPr>
              <a:t> RTP/AVP 0 </a:t>
            </a:r>
            <a:r>
              <a:rPr lang="fr-FR" dirty="0" smtClean="0">
                <a:latin typeface="Courier New"/>
                <a:cs typeface="Courier New"/>
              </a:rPr>
              <a:t>97</a:t>
            </a:r>
          </a:p>
          <a:p>
            <a:r>
              <a:rPr lang="fr-FR" dirty="0" smtClean="0">
                <a:latin typeface="Courier New"/>
                <a:cs typeface="Courier New"/>
              </a:rPr>
              <a:t>a=rtpmap:0 PCMU/8000</a:t>
            </a:r>
          </a:p>
          <a:p>
            <a:r>
              <a:rPr lang="fr-FR" dirty="0" smtClean="0">
                <a:latin typeface="Courier New"/>
                <a:cs typeface="Courier New"/>
              </a:rPr>
              <a:t>a=rtpmap:</a:t>
            </a:r>
            <a:r>
              <a:rPr lang="fr-FR" dirty="0" smtClean="0">
                <a:latin typeface="Courier New"/>
                <a:cs typeface="Courier New"/>
              </a:rPr>
              <a:t>97 </a:t>
            </a:r>
            <a:r>
              <a:rPr lang="fr-FR" dirty="0" smtClean="0">
                <a:latin typeface="Courier New"/>
                <a:cs typeface="Courier New"/>
              </a:rPr>
              <a:t>opus/48000/</a:t>
            </a:r>
            <a:r>
              <a:rPr lang="fr-FR" dirty="0" smtClean="0">
                <a:latin typeface="Courier New"/>
                <a:cs typeface="Courier New"/>
              </a:rPr>
              <a:t>2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b="1" dirty="0" smtClean="0">
                <a:latin typeface="Courier New"/>
                <a:cs typeface="Courier New"/>
              </a:rPr>
              <a:t>m</a:t>
            </a:r>
            <a:r>
              <a:rPr lang="fr-FR" b="1" dirty="0" smtClean="0">
                <a:latin typeface="Courier New"/>
                <a:cs typeface="Courier New"/>
              </a:rPr>
              <a:t>=</a:t>
            </a:r>
            <a:r>
              <a:rPr lang="fr-FR" b="1" dirty="0" err="1" smtClean="0">
                <a:latin typeface="Courier New"/>
                <a:cs typeface="Courier New"/>
              </a:rPr>
              <a:t>video</a:t>
            </a:r>
            <a:r>
              <a:rPr lang="fr-FR" b="1" dirty="0" smtClean="0">
                <a:latin typeface="Courier New"/>
                <a:cs typeface="Courier New"/>
              </a:rPr>
              <a:t> 9</a:t>
            </a:r>
            <a:r>
              <a:rPr lang="fr-FR" dirty="0" smtClean="0">
                <a:latin typeface="Courier New"/>
                <a:cs typeface="Courier New"/>
              </a:rPr>
              <a:t> </a:t>
            </a:r>
            <a:r>
              <a:rPr lang="fr-FR" dirty="0" smtClean="0">
                <a:latin typeface="Courier New"/>
                <a:cs typeface="Courier New"/>
              </a:rPr>
              <a:t>RTP/AVP 0 </a:t>
            </a:r>
            <a:r>
              <a:rPr lang="fr-FR" dirty="0" smtClean="0">
                <a:latin typeface="Courier New"/>
                <a:cs typeface="Courier New"/>
              </a:rPr>
              <a:t>98</a:t>
            </a:r>
          </a:p>
          <a:p>
            <a:r>
              <a:rPr lang="fr-FR" dirty="0" smtClean="0">
                <a:latin typeface="Courier New"/>
                <a:cs typeface="Courier New"/>
              </a:rPr>
              <a:t>a=rtpmap</a:t>
            </a:r>
            <a:r>
              <a:rPr lang="fr-FR" dirty="0" smtClean="0">
                <a:latin typeface="Courier New"/>
                <a:cs typeface="Courier New"/>
              </a:rPr>
              <a:t>:98 VP8/90000</a:t>
            </a:r>
          </a:p>
          <a:p>
            <a:r>
              <a:rPr lang="fr-FR" b="1" dirty="0" smtClean="0">
                <a:latin typeface="Courier New"/>
                <a:cs typeface="Courier New"/>
              </a:rPr>
              <a:t>m=</a:t>
            </a:r>
            <a:r>
              <a:rPr lang="fr-FR" b="1" dirty="0" err="1" smtClean="0">
                <a:latin typeface="Courier New"/>
                <a:cs typeface="Courier New"/>
              </a:rPr>
              <a:t>video</a:t>
            </a:r>
            <a:r>
              <a:rPr lang="fr-FR" b="1" dirty="0" smtClean="0">
                <a:latin typeface="Courier New"/>
                <a:cs typeface="Courier New"/>
              </a:rPr>
              <a:t> 9</a:t>
            </a:r>
            <a:r>
              <a:rPr lang="fr-FR" dirty="0" smtClean="0">
                <a:latin typeface="Courier New"/>
                <a:cs typeface="Courier New"/>
              </a:rPr>
              <a:t> RTP/AVP 0 </a:t>
            </a:r>
            <a:r>
              <a:rPr lang="fr-FR" dirty="0" smtClean="0">
                <a:latin typeface="Courier New"/>
                <a:cs typeface="Courier New"/>
              </a:rPr>
              <a:t>99</a:t>
            </a:r>
          </a:p>
          <a:p>
            <a:r>
              <a:rPr lang="fr-FR" dirty="0" smtClean="0">
                <a:latin typeface="Courier New"/>
                <a:cs typeface="Courier New"/>
              </a:rPr>
              <a:t>a=rtpmap:99 VP8/</a:t>
            </a:r>
            <a:r>
              <a:rPr lang="fr-FR" dirty="0" smtClean="0">
                <a:latin typeface="Courier New"/>
                <a:cs typeface="Courier New"/>
              </a:rPr>
              <a:t>90000</a:t>
            </a:r>
            <a:endParaRPr lang="fr-FR" dirty="0" smtClean="0">
              <a:latin typeface="Courier New"/>
              <a:cs typeface="Courier New"/>
            </a:endParaRPr>
          </a:p>
          <a:p>
            <a:endParaRPr lang="fr-FR" dirty="0" smtClean="0">
              <a:latin typeface="Courier New"/>
              <a:cs typeface="Courier New"/>
            </a:endParaRPr>
          </a:p>
          <a:p>
            <a:endParaRPr lang="en-GB" dirty="0">
              <a:latin typeface="Courier New"/>
              <a:cs typeface="Courier New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4953794" y="958850"/>
            <a:ext cx="4038600" cy="775452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4400" b="1" dirty="0" err="1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c</a:t>
            </a:r>
            <a:r>
              <a:rPr lang="fr-FR" sz="4400" b="1" dirty="0" err="1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oncerns</a:t>
            </a:r>
            <a:r>
              <a:rPr lang="fr-FR" sz="4400" b="1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400" b="1" dirty="0" err="1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that</a:t>
            </a:r>
            <a:endParaRPr lang="en-GB" sz="4400" b="1" dirty="0" smtClean="0">
              <a:solidFill>
                <a:srgbClr val="FF6469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4953794" y="1615999"/>
            <a:ext cx="4038600" cy="929340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200" b="1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multiple 9s</a:t>
            </a:r>
            <a:endParaRPr lang="en-GB" sz="5200" b="1" dirty="0" smtClean="0">
              <a:solidFill>
                <a:srgbClr val="FF6469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4953794" y="2427036"/>
            <a:ext cx="4038600" cy="1021673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800" b="1" dirty="0" err="1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may</a:t>
            </a:r>
            <a:r>
              <a:rPr lang="fr-FR" sz="5800" b="1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5800" b="1" dirty="0" err="1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anger</a:t>
            </a:r>
            <a:r>
              <a:rPr lang="fr-FR" sz="5800" b="1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 </a:t>
            </a: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4953794" y="3330406"/>
            <a:ext cx="4038600" cy="883173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100" b="1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bundle/</a:t>
            </a:r>
            <a:r>
              <a:rPr lang="fr-FR" sz="5100" b="1" dirty="0" err="1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jsep</a:t>
            </a:r>
            <a:r>
              <a:rPr lang="fr-FR" sz="5100" b="1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 </a:t>
            </a:r>
            <a:endParaRPr lang="en-GB" sz="5100" b="1" dirty="0" smtClean="0">
              <a:solidFill>
                <a:srgbClr val="FF6469"/>
              </a:solidFill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2652184" y="3865175"/>
            <a:ext cx="8951119" cy="788811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marL="365223" indent="-365223" algn="ctr">
              <a:spcBef>
                <a:spcPct val="20000"/>
              </a:spcBef>
            </a:pPr>
            <a:endParaRPr lang="fr-FR" sz="7200" b="1" dirty="0" smtClean="0">
              <a:solidFill>
                <a:srgbClr val="D79EC2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1519569" y="-104825"/>
            <a:ext cx="6989432" cy="1083228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64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t</a:t>
            </a:r>
            <a:r>
              <a:rPr lang="fr-FR" sz="64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here</a:t>
            </a:r>
            <a:r>
              <a:rPr lang="fr-FR" sz="64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64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was</a:t>
            </a:r>
            <a:r>
              <a:rPr lang="fr-FR" sz="64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64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this</a:t>
            </a:r>
            <a:r>
              <a:rPr lang="fr-FR" sz="64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one issue:</a:t>
            </a:r>
            <a:endParaRPr lang="en-GB" sz="6400" b="1" dirty="0" smtClean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24844" y="958850"/>
            <a:ext cx="3733800" cy="5361321"/>
          </a:xfrm>
          <a:prstGeom prst="rect">
            <a:avLst/>
          </a:prstGeom>
          <a:solidFill>
            <a:schemeClr val="bg1"/>
          </a:solidFill>
        </p:spPr>
        <p:txBody>
          <a:bodyPr wrap="square" lIns="97393" tIns="48696" rIns="97393" bIns="48696">
            <a:spAutoFit/>
          </a:bodyPr>
          <a:lstStyle/>
          <a:p>
            <a:r>
              <a:rPr lang="fr-FR" dirty="0" smtClean="0">
                <a:latin typeface="Courier New"/>
                <a:cs typeface="Courier New"/>
              </a:rPr>
              <a:t>v=0</a:t>
            </a:r>
          </a:p>
          <a:p>
            <a:r>
              <a:rPr lang="fr-FR" dirty="0" smtClean="0">
                <a:latin typeface="Courier New"/>
                <a:cs typeface="Courier New"/>
              </a:rPr>
              <a:t>…</a:t>
            </a:r>
          </a:p>
          <a:p>
            <a:r>
              <a:rPr lang="fr-FR" b="1" dirty="0" smtClean="0">
                <a:latin typeface="Courier New"/>
                <a:cs typeface="Courier New"/>
              </a:rPr>
              <a:t>c=IN IP6 ::</a:t>
            </a:r>
          </a:p>
          <a:p>
            <a:r>
              <a:rPr lang="fr-FR" b="1" dirty="0" smtClean="0">
                <a:latin typeface="Courier New"/>
                <a:cs typeface="Courier New"/>
              </a:rPr>
              <a:t>a=</a:t>
            </a:r>
            <a:r>
              <a:rPr lang="fr-FR" b="1" dirty="0" err="1" smtClean="0">
                <a:latin typeface="Courier New"/>
                <a:cs typeface="Courier New"/>
              </a:rPr>
              <a:t>ice-options:trickle</a:t>
            </a:r>
            <a:endParaRPr lang="fr-FR" b="1" dirty="0" smtClean="0">
              <a:latin typeface="Courier New"/>
              <a:cs typeface="Courier New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a=ice-pwd:asd88fgpdd7</a:t>
            </a:r>
          </a:p>
          <a:p>
            <a:r>
              <a:rPr lang="fr-FR" dirty="0" smtClean="0">
                <a:latin typeface="Courier New"/>
                <a:cs typeface="Courier New"/>
              </a:rPr>
              <a:t>a=ice-ufrag:8hhY</a:t>
            </a:r>
          </a:p>
          <a:p>
            <a:r>
              <a:rPr lang="fr-FR" b="1" dirty="0" smtClean="0">
                <a:latin typeface="Courier New"/>
                <a:cs typeface="Courier New"/>
              </a:rPr>
              <a:t>m=audio 9</a:t>
            </a:r>
            <a:r>
              <a:rPr lang="fr-FR" dirty="0" smtClean="0">
                <a:latin typeface="Courier New"/>
                <a:cs typeface="Courier New"/>
              </a:rPr>
              <a:t> RTP/AVP 0 96</a:t>
            </a:r>
          </a:p>
          <a:p>
            <a:r>
              <a:rPr lang="fr-FR" dirty="0" smtClean="0">
                <a:latin typeface="Courier New"/>
                <a:cs typeface="Courier New"/>
              </a:rPr>
              <a:t>a=rtpmap:0 PCMU/8000</a:t>
            </a:r>
          </a:p>
          <a:p>
            <a:r>
              <a:rPr lang="fr-FR" dirty="0" smtClean="0">
                <a:latin typeface="Courier New"/>
                <a:cs typeface="Courier New"/>
              </a:rPr>
              <a:t>a=rtpmap:96 opus/48000/</a:t>
            </a:r>
            <a:r>
              <a:rPr lang="fr-FR" dirty="0" smtClean="0">
                <a:latin typeface="Courier New"/>
                <a:cs typeface="Courier New"/>
              </a:rPr>
              <a:t>2</a:t>
            </a:r>
          </a:p>
          <a:p>
            <a:r>
              <a:rPr lang="fr-FR" b="1" dirty="0" smtClean="0">
                <a:latin typeface="Courier New"/>
                <a:cs typeface="Courier New"/>
              </a:rPr>
              <a:t>m=audio 9</a:t>
            </a:r>
            <a:r>
              <a:rPr lang="fr-FR" dirty="0" smtClean="0">
                <a:latin typeface="Courier New"/>
                <a:cs typeface="Courier New"/>
              </a:rPr>
              <a:t> RTP/AVP 0 </a:t>
            </a:r>
            <a:r>
              <a:rPr lang="fr-FR" dirty="0" smtClean="0">
                <a:latin typeface="Courier New"/>
                <a:cs typeface="Courier New"/>
              </a:rPr>
              <a:t>97</a:t>
            </a:r>
          </a:p>
          <a:p>
            <a:r>
              <a:rPr lang="fr-FR" dirty="0" smtClean="0">
                <a:latin typeface="Courier New"/>
                <a:cs typeface="Courier New"/>
              </a:rPr>
              <a:t>a=rtpmap:0 PCMU/8000</a:t>
            </a:r>
          </a:p>
          <a:p>
            <a:r>
              <a:rPr lang="fr-FR" dirty="0" smtClean="0">
                <a:latin typeface="Courier New"/>
                <a:cs typeface="Courier New"/>
              </a:rPr>
              <a:t>a=rtpmap:</a:t>
            </a:r>
            <a:r>
              <a:rPr lang="fr-FR" dirty="0" smtClean="0">
                <a:latin typeface="Courier New"/>
                <a:cs typeface="Courier New"/>
              </a:rPr>
              <a:t>97 </a:t>
            </a:r>
            <a:r>
              <a:rPr lang="fr-FR" dirty="0" smtClean="0">
                <a:latin typeface="Courier New"/>
                <a:cs typeface="Courier New"/>
              </a:rPr>
              <a:t>opus/48000/</a:t>
            </a:r>
            <a:r>
              <a:rPr lang="fr-FR" dirty="0" smtClean="0">
                <a:latin typeface="Courier New"/>
                <a:cs typeface="Courier New"/>
              </a:rPr>
              <a:t>2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b="1" dirty="0" smtClean="0">
                <a:latin typeface="Courier New"/>
                <a:cs typeface="Courier New"/>
              </a:rPr>
              <a:t>m</a:t>
            </a:r>
            <a:r>
              <a:rPr lang="fr-FR" b="1" dirty="0" smtClean="0">
                <a:latin typeface="Courier New"/>
                <a:cs typeface="Courier New"/>
              </a:rPr>
              <a:t>=</a:t>
            </a:r>
            <a:r>
              <a:rPr lang="fr-FR" b="1" dirty="0" err="1" smtClean="0">
                <a:latin typeface="Courier New"/>
                <a:cs typeface="Courier New"/>
              </a:rPr>
              <a:t>video</a:t>
            </a:r>
            <a:r>
              <a:rPr lang="fr-FR" b="1" dirty="0" smtClean="0">
                <a:latin typeface="Courier New"/>
                <a:cs typeface="Courier New"/>
              </a:rPr>
              <a:t> 9</a:t>
            </a:r>
            <a:r>
              <a:rPr lang="fr-FR" dirty="0" smtClean="0">
                <a:latin typeface="Courier New"/>
                <a:cs typeface="Courier New"/>
              </a:rPr>
              <a:t> </a:t>
            </a:r>
            <a:r>
              <a:rPr lang="fr-FR" dirty="0" smtClean="0">
                <a:latin typeface="Courier New"/>
                <a:cs typeface="Courier New"/>
              </a:rPr>
              <a:t>RTP/AVP 0 </a:t>
            </a:r>
            <a:r>
              <a:rPr lang="fr-FR" dirty="0" smtClean="0">
                <a:latin typeface="Courier New"/>
                <a:cs typeface="Courier New"/>
              </a:rPr>
              <a:t>98</a:t>
            </a:r>
          </a:p>
          <a:p>
            <a:r>
              <a:rPr lang="fr-FR" dirty="0" smtClean="0">
                <a:latin typeface="Courier New"/>
                <a:cs typeface="Courier New"/>
              </a:rPr>
              <a:t>a=rtpmap</a:t>
            </a:r>
            <a:r>
              <a:rPr lang="fr-FR" dirty="0" smtClean="0">
                <a:latin typeface="Courier New"/>
                <a:cs typeface="Courier New"/>
              </a:rPr>
              <a:t>:98 VP8/90000</a:t>
            </a:r>
          </a:p>
          <a:p>
            <a:r>
              <a:rPr lang="fr-FR" b="1" dirty="0" smtClean="0">
                <a:latin typeface="Courier New"/>
                <a:cs typeface="Courier New"/>
              </a:rPr>
              <a:t>m=</a:t>
            </a:r>
            <a:r>
              <a:rPr lang="fr-FR" b="1" dirty="0" err="1" smtClean="0">
                <a:latin typeface="Courier New"/>
                <a:cs typeface="Courier New"/>
              </a:rPr>
              <a:t>video</a:t>
            </a:r>
            <a:r>
              <a:rPr lang="fr-FR" b="1" dirty="0" smtClean="0">
                <a:latin typeface="Courier New"/>
                <a:cs typeface="Courier New"/>
              </a:rPr>
              <a:t> 9</a:t>
            </a:r>
            <a:r>
              <a:rPr lang="fr-FR" dirty="0" smtClean="0">
                <a:latin typeface="Courier New"/>
                <a:cs typeface="Courier New"/>
              </a:rPr>
              <a:t> RTP/AVP 0 </a:t>
            </a:r>
            <a:r>
              <a:rPr lang="fr-FR" dirty="0" smtClean="0">
                <a:latin typeface="Courier New"/>
                <a:cs typeface="Courier New"/>
              </a:rPr>
              <a:t>99</a:t>
            </a:r>
          </a:p>
          <a:p>
            <a:r>
              <a:rPr lang="fr-FR" dirty="0" smtClean="0">
                <a:latin typeface="Courier New"/>
                <a:cs typeface="Courier New"/>
              </a:rPr>
              <a:t>a=rtpmap:99 VP8/</a:t>
            </a:r>
            <a:r>
              <a:rPr lang="fr-FR" dirty="0" smtClean="0">
                <a:latin typeface="Courier New"/>
                <a:cs typeface="Courier New"/>
              </a:rPr>
              <a:t>90000</a:t>
            </a:r>
            <a:endParaRPr lang="fr-FR" dirty="0" smtClean="0">
              <a:latin typeface="Courier New"/>
              <a:cs typeface="Courier New"/>
            </a:endParaRPr>
          </a:p>
          <a:p>
            <a:endParaRPr lang="fr-FR" dirty="0" smtClean="0">
              <a:latin typeface="Courier New"/>
              <a:cs typeface="Courier New"/>
            </a:endParaRPr>
          </a:p>
          <a:p>
            <a:endParaRPr lang="en-GB" dirty="0">
              <a:latin typeface="Courier New"/>
              <a:cs typeface="Courier New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4953794" y="958850"/>
            <a:ext cx="4038600" cy="775452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4400" b="1" dirty="0" err="1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c</a:t>
            </a:r>
            <a:r>
              <a:rPr lang="fr-FR" sz="4400" b="1" dirty="0" err="1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oncerns</a:t>
            </a:r>
            <a:r>
              <a:rPr lang="fr-FR" sz="4400" b="1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400" b="1" dirty="0" err="1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that</a:t>
            </a:r>
            <a:endParaRPr lang="en-GB" sz="4400" b="1" dirty="0" smtClean="0">
              <a:solidFill>
                <a:srgbClr val="FF6469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4953794" y="1615999"/>
            <a:ext cx="4038600" cy="929340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200" b="1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multiple 9s</a:t>
            </a:r>
            <a:endParaRPr lang="en-GB" sz="5200" b="1" dirty="0" smtClean="0">
              <a:solidFill>
                <a:srgbClr val="FF6469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4953794" y="2427036"/>
            <a:ext cx="4038600" cy="1021673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800" b="1" dirty="0" err="1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may</a:t>
            </a:r>
            <a:r>
              <a:rPr lang="fr-FR" sz="5800" b="1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5800" b="1" dirty="0" err="1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anger</a:t>
            </a:r>
            <a:r>
              <a:rPr lang="fr-FR" sz="5800" b="1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 </a:t>
            </a: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4953794" y="3330406"/>
            <a:ext cx="4038600" cy="883173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100" b="1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bundle/</a:t>
            </a:r>
            <a:r>
              <a:rPr lang="fr-FR" sz="5100" b="1" dirty="0" err="1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jsep</a:t>
            </a:r>
            <a:r>
              <a:rPr lang="fr-FR" sz="5100" b="1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 </a:t>
            </a:r>
            <a:endParaRPr lang="en-GB" sz="5100" b="1" dirty="0" smtClean="0">
              <a:solidFill>
                <a:srgbClr val="FF6469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4953794" y="4095276"/>
            <a:ext cx="4038600" cy="975506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700" b="1" dirty="0" err="1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resolved</a:t>
            </a:r>
            <a:r>
              <a:rPr lang="fr-FR" sz="570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 in</a:t>
            </a: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4953794" y="4952477"/>
            <a:ext cx="4038600" cy="883173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510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bundle/</a:t>
            </a:r>
            <a:r>
              <a:rPr lang="fr-FR" sz="5100" b="1" dirty="0" err="1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jsep</a:t>
            </a:r>
            <a:r>
              <a:rPr lang="fr-FR" sz="510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 </a:t>
            </a:r>
            <a:endParaRPr lang="en-GB" sz="51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807" y="2392379"/>
            <a:ext cx="8951119" cy="788811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Ivov, Eric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Rescorla</a:t>
            </a:r>
            <a:r>
              <a:rPr lang="fr-FR" sz="51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, Justin </a:t>
            </a:r>
            <a:r>
              <a:rPr lang="fr-FR" sz="51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Uberti</a:t>
            </a:r>
            <a:endParaRPr lang="fr-FR" sz="5100" b="1" dirty="0" smtClean="0">
              <a:solidFill>
                <a:schemeClr val="bg1">
                  <a:lumMod val="50000"/>
                </a:schemeClr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808" y="1678350"/>
            <a:ext cx="8868238" cy="1037062"/>
          </a:xfrm>
          <a:prstGeom prst="rect">
            <a:avLst/>
          </a:prstGeom>
        </p:spPr>
        <p:txBody>
          <a:bodyPr wrap="square" lIns="97393" tIns="48696" rIns="97393" bIns="48696">
            <a:spAutoFit/>
          </a:bodyPr>
          <a:lstStyle/>
          <a:p>
            <a:pPr algn="ctr"/>
            <a:r>
              <a:rPr lang="fr-FR" sz="6100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draft-ietf-mmusic-trickle-ice</a:t>
            </a:r>
            <a:endParaRPr lang="en-GB" sz="6100" b="1" dirty="0" smtClean="0">
              <a:solidFill>
                <a:srgbClr val="FF6469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2" name="Grouper 12"/>
          <p:cNvGrpSpPr/>
          <p:nvPr/>
        </p:nvGrpSpPr>
        <p:grpSpPr>
          <a:xfrm>
            <a:off x="1740495" y="3234126"/>
            <a:ext cx="7127743" cy="631049"/>
            <a:chOff x="1905000" y="2057400"/>
            <a:chExt cx="7010400" cy="609600"/>
          </a:xfrm>
        </p:grpSpPr>
        <p:sp>
          <p:nvSpPr>
            <p:cNvPr id="10" name="Rectangle 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solidFill>
              <a:srgbClr val="4BBCEE"/>
            </a:solidFill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 smtClean="0">
                  <a:latin typeface="Yanone Kaffeesatz Bold"/>
                  <a:cs typeface="Yanone Kaffeesatz Bold"/>
                </a:rPr>
                <a:t>90%</a:t>
              </a:r>
              <a:endParaRPr lang="en-GB" sz="3000" b="1" dirty="0">
                <a:latin typeface="Yanone Kaffeesatz Bold"/>
                <a:cs typeface="Yanone Kaffeesatz Bold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48600" y="2057400"/>
              <a:ext cx="1066800" cy="60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1641574" y="3865175"/>
            <a:ext cx="7623870" cy="788811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marL="365223" indent="-365223" algn="just">
              <a:spcBef>
                <a:spcPct val="20000"/>
              </a:spcBef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Yanone Kaffeesatz Light"/>
                <a:cs typeface="Yanone Kaffeesatz Light"/>
              </a:rPr>
              <a:t>THERE HAVE BEEN NO CHANGES SINCE LAST TIME (IETF89) BUT THE DOCUMENT IS</a:t>
            </a:r>
            <a:endParaRPr lang="bg-BG" sz="2400" b="1" dirty="0" smtClean="0">
              <a:solidFill>
                <a:schemeClr val="accent2">
                  <a:lumMod val="75000"/>
                </a:schemeClr>
              </a:solidFill>
              <a:latin typeface="Yanone Kaffeesatz Light"/>
              <a:cs typeface="Yanone Kaffeesatz Light"/>
            </a:endParaRPr>
          </a:p>
          <a:p>
            <a:pPr marL="365223" indent="-365223" algn="just">
              <a:spcBef>
                <a:spcPct val="20000"/>
              </a:spcBef>
            </a:pPr>
            <a:r>
              <a:rPr lang="fr-FR" sz="2400" b="1" dirty="0" smtClean="0">
                <a:solidFill>
                  <a:schemeClr val="accent2">
                    <a:lumMod val="75000"/>
                  </a:schemeClr>
                </a:solidFill>
                <a:latin typeface="Yanone Kaffeesatz Light"/>
                <a:cs typeface="Yanone Kaffeesatz Light"/>
              </a:rPr>
              <a:t>PRETTY MUCH READY FOR WORKING GROUP LAST CALL,  SO PLEASE HAVE A READ</a:t>
            </a:r>
            <a:endParaRPr lang="fr-FR" sz="2400" b="1" dirty="0" smtClean="0">
              <a:solidFill>
                <a:srgbClr val="D79EC2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652184" y="3865175"/>
            <a:ext cx="8951119" cy="788811"/>
          </a:xfrm>
          <a:prstGeom prst="rect">
            <a:avLst/>
          </a:prstGeom>
        </p:spPr>
        <p:txBody>
          <a:bodyPr vert="horz" lIns="97393" tIns="48696" rIns="97393" bIns="48696" rtlCol="0">
            <a:noAutofit/>
          </a:bodyPr>
          <a:lstStyle/>
          <a:p>
            <a:pPr marL="365223" indent="-365223" algn="ctr">
              <a:spcBef>
                <a:spcPct val="20000"/>
              </a:spcBef>
            </a:pPr>
            <a:endParaRPr lang="fr-FR" sz="5500" b="1" dirty="0" smtClean="0">
              <a:solidFill>
                <a:srgbClr val="D79EC2"/>
              </a:solidFill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16025</TotalTime>
  <Words>3314</Words>
  <Application>Microsoft Macintosh PowerPoint</Application>
  <PresentationFormat>Personnalisé</PresentationFormat>
  <Paragraphs>345</Paragraphs>
  <Slides>24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Office Theme</vt:lpstr>
      <vt:lpstr>TRICKLE ICE</vt:lpstr>
      <vt:lpstr>TRICKLE ICE</vt:lpstr>
      <vt:lpstr>Reminder: Vanilla ICE</vt:lpstr>
      <vt:lpstr>      Reminder: Vanilla ICE vs Trickle ICE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</vt:vector>
  </TitlesOfParts>
  <Company>Cisco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Hosted NAT Traversal (“Latching”)</dc:title>
  <dc:creator>dwing</dc:creator>
  <cp:lastModifiedBy>Emil Ivov</cp:lastModifiedBy>
  <cp:revision>1116</cp:revision>
  <cp:lastPrinted>2014-03-02T16:47:33Z</cp:lastPrinted>
  <dcterms:created xsi:type="dcterms:W3CDTF">2014-07-23T22:30:57Z</dcterms:created>
  <dcterms:modified xsi:type="dcterms:W3CDTF">2014-07-25T13:42:39Z</dcterms:modified>
</cp:coreProperties>
</file>