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7" r:id="rId3"/>
    <p:sldId id="279" r:id="rId4"/>
    <p:sldId id="310" r:id="rId5"/>
    <p:sldId id="299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91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2/12/13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2/12/13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</a:t>
            </a:r>
            <a:r>
              <a:rPr lang="fr-FR" dirty="0" err="1" smtClean="0"/>
              <a:t>-ivov-mmusic-trickle-ice</a:t>
            </a:r>
            <a:r>
              <a:rPr lang="fr-FR" dirty="0" smtClean="0"/>
              <a:t> E</a:t>
            </a:r>
            <a:r>
              <a:rPr lang="fr-FR" smtClean="0"/>
              <a:t>. Rescorla, </a:t>
            </a:r>
            <a:r>
              <a:rPr lang="fr-FR" dirty="0" smtClean="0"/>
              <a:t>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draft</a:t>
            </a:r>
            <a:r>
              <a:rPr lang="fr-FR" dirty="0" err="1" smtClean="0"/>
              <a:t>-ivov-mmusic-trickle-ice</a:t>
            </a:r>
            <a:r>
              <a:rPr lang="fr-FR" dirty="0" smtClean="0"/>
              <a:t> E</a:t>
            </a:r>
            <a:r>
              <a:rPr lang="fr-FR" smtClean="0"/>
              <a:t>. Rescorla, </a:t>
            </a:r>
            <a:r>
              <a:rPr lang="fr-FR" dirty="0" smtClean="0"/>
              <a:t>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GB" sz="5400" dirty="0" smtClean="0">
                <a:latin typeface="Yanone Kaffeesatz Light"/>
                <a:cs typeface="Yanone Kaffeesatz Light"/>
              </a:rPr>
              <a:t>Trickle ICE</a:t>
            </a:r>
            <a:br>
              <a:rPr lang="en-GB" sz="5400" dirty="0" smtClean="0">
                <a:latin typeface="Yanone Kaffeesatz Light"/>
                <a:cs typeface="Yanone Kaffeesatz Light"/>
              </a:rPr>
            </a:br>
            <a:endParaRPr lang="en-GB" sz="5400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Yanone Kaffeesatz Light"/>
                <a:cs typeface="Yanone Kaffeesatz Light"/>
              </a:rPr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sz="3600" dirty="0" smtClean="0">
              <a:latin typeface="Yanone Kaffeesatz Light"/>
              <a:cs typeface="Yanone Kaffeesatz Light"/>
            </a:endParaRPr>
          </a:p>
          <a:p>
            <a:pPr marL="0" indent="0" algn="ctr">
              <a:buNone/>
            </a:pPr>
            <a:r>
              <a:rPr lang="en-GB" sz="3600" dirty="0" smtClean="0">
                <a:latin typeface="Yanone Kaffeesatz Light"/>
                <a:cs typeface="Yanone Kaffeesatz Light"/>
              </a:rPr>
              <a:t>draft-</a:t>
            </a:r>
            <a:r>
              <a:rPr lang="en-GB" sz="3600" dirty="0" err="1" smtClean="0">
                <a:latin typeface="Yanone Kaffeesatz Light"/>
                <a:cs typeface="Yanone Kaffeesatz Light"/>
              </a:rPr>
              <a:t>ivov-mmusic-trickle-ice</a:t>
            </a:r>
            <a:r>
              <a:rPr lang="en-GB" sz="2800" dirty="0" smtClean="0">
                <a:latin typeface="Yanone Kaffeesatz Light"/>
                <a:cs typeface="Yanone Kaffeesatz Light"/>
              </a:rPr>
              <a:t/>
            </a:r>
            <a:br>
              <a:rPr lang="en-GB" sz="2800" dirty="0" smtClean="0">
                <a:latin typeface="Yanone Kaffeesatz Light"/>
                <a:cs typeface="Yanone Kaffeesatz Light"/>
              </a:rPr>
            </a:br>
            <a:endParaRPr lang="en-GB" sz="3600" dirty="0" smtClean="0">
              <a:latin typeface="Yanone Kaffeesatz Light"/>
              <a:cs typeface="Yanone Kaffeesatz Light"/>
            </a:endParaRPr>
          </a:p>
          <a:p>
            <a:pPr algn="ctr">
              <a:buNone/>
            </a:pPr>
            <a:r>
              <a:rPr lang="en-GB" sz="3600" dirty="0" smtClean="0">
                <a:latin typeface="Yanone Kaffeesatz Light"/>
                <a:cs typeface="Yanone Kaffeesatz Light"/>
              </a:rPr>
              <a:t>Eric </a:t>
            </a:r>
            <a:r>
              <a:rPr lang="en-GB" sz="3600" dirty="0" err="1" smtClean="0">
                <a:latin typeface="Yanone Kaffeesatz Light"/>
                <a:cs typeface="Yanone Kaffeesatz Light"/>
              </a:rPr>
              <a:t>Rescorla</a:t>
            </a:r>
            <a:endParaRPr lang="en-GB" sz="3600" dirty="0" smtClean="0">
              <a:latin typeface="Yanone Kaffeesatz Light"/>
              <a:cs typeface="Yanone Kaffeesatz Light"/>
            </a:endParaRPr>
          </a:p>
          <a:p>
            <a:pPr algn="ctr">
              <a:buNone/>
            </a:pPr>
            <a:r>
              <a:rPr lang="en-GB" sz="3600" dirty="0" smtClean="0">
                <a:latin typeface="Yanone Kaffeesatz Light"/>
                <a:cs typeface="Yanone Kaffeesatz Light"/>
              </a:rPr>
              <a:t>Justin </a:t>
            </a:r>
            <a:r>
              <a:rPr lang="en-GB" sz="3600" dirty="0" err="1" smtClean="0">
                <a:latin typeface="Yanone Kaffeesatz Light"/>
                <a:cs typeface="Yanone Kaffeesatz Light"/>
              </a:rPr>
              <a:t>Uberti</a:t>
            </a:r>
            <a:endParaRPr lang="en-GB" sz="3600" dirty="0" smtClean="0">
              <a:latin typeface="Yanone Kaffeesatz Light"/>
              <a:cs typeface="Yanone Kaffeesatz Light"/>
            </a:endParaRPr>
          </a:p>
          <a:p>
            <a:pPr algn="ctr">
              <a:buNone/>
            </a:pPr>
            <a:r>
              <a:rPr lang="en-GB" sz="3600" dirty="0" smtClean="0">
                <a:latin typeface="Yanone Kaffeesatz Light"/>
                <a:cs typeface="Yanone Kaffeesatz Light"/>
              </a:rPr>
              <a:t>Emil Ivov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800" smtClean="0">
                <a:latin typeface="Yanone Kaffeesatz Light"/>
                <a:cs typeface="Yanone Kaffeesatz Light"/>
              </a:rPr>
              <a:t>draft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-ivov-mmusic-trickle-ice</a:t>
            </a:r>
            <a:r>
              <a:rPr lang="fr-FR" sz="1800" dirty="0" smtClean="0">
                <a:latin typeface="Yanone Kaffeesatz Light"/>
                <a:cs typeface="Yanone Kaffeesatz Light"/>
              </a:rPr>
              <a:t> </a:t>
            </a:r>
          </a:p>
          <a:p>
            <a:r>
              <a:rPr lang="fr-FR" sz="1800" dirty="0" smtClean="0">
                <a:latin typeface="Yanone Kaffeesatz Light"/>
                <a:cs typeface="Yanone Kaffeesatz Light"/>
              </a:rPr>
              <a:t>E</a:t>
            </a:r>
            <a:r>
              <a:rPr lang="fr-FR" sz="1800" smtClean="0">
                <a:latin typeface="Yanone Kaffeesatz Light"/>
                <a:cs typeface="Yanone Kaffeesatz Light"/>
              </a:rPr>
              <a:t>. Rescorla, </a:t>
            </a:r>
            <a:r>
              <a:rPr lang="fr-FR" sz="1800" dirty="0" smtClean="0">
                <a:latin typeface="Yanone Kaffeesatz Light"/>
                <a:cs typeface="Yanone Kaffeesatz Light"/>
              </a:rPr>
              <a:t>J.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800" dirty="0" smtClean="0">
                <a:latin typeface="Yanone Kaffeesatz Light"/>
                <a:cs typeface="Yanone Kaffeesatz Light"/>
              </a:rPr>
              <a:t>, E. Ivov</a:t>
            </a:r>
            <a:endParaRPr lang="en-GB" sz="1800" dirty="0" smtClean="0">
              <a:latin typeface="Yanone Kaffeesatz Light"/>
              <a:cs typeface="Yanone Kaffeesatz Ligh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Foundation Unfreeze, All Lists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A1:5002/B2:5002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A1:5003/B2:5003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B1:5001/A2:5001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B1:5002/A2:5002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B1:5003/A2:5003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Bob	Host:	B1	Bob 	STUN:	B2 </a:t>
            </a:r>
            <a:endParaRPr lang="en-GB" sz="1600" dirty="0">
              <a:solidFill>
                <a:srgbClr val="7F7F7F"/>
              </a:solidFill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5003</a:t>
            </a:r>
            <a:endParaRPr lang="en-GB" sz="1600" dirty="0">
              <a:solidFill>
                <a:srgbClr val="7F7F7F"/>
              </a:solidFill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Unfreezing Pairs with Trickle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Bob	Host:	B1	Bob 	STUN:	B2 </a:t>
            </a:r>
            <a:endParaRPr lang="en-GB" sz="1600" dirty="0"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latin typeface="Calibri (Corps)"/>
                <a:cs typeface="Calibri (Corps)"/>
              </a:rPr>
              <a:t>: 5003</a:t>
            </a:r>
            <a:endParaRPr lang="en-GB" sz="1600" dirty="0"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Unfreezing Pairs with Trickle: </a:t>
            </a:r>
            <a:r>
              <a:rPr lang="en-US" sz="4000" dirty="0" smtClean="0">
                <a:solidFill>
                  <a:schemeClr val="accent2"/>
                </a:solidFill>
                <a:latin typeface="Yanone Kaffeesatz Light"/>
                <a:cs typeface="Yanone Kaffeesatz Light"/>
              </a:rPr>
              <a:t>Failure</a:t>
            </a:r>
            <a:endParaRPr lang="en-GB" sz="4000" dirty="0">
              <a:solidFill>
                <a:schemeClr val="accent2"/>
              </a:solidFill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C0504D"/>
                          </a:solidFill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b="1" dirty="0">
                        <a:solidFill>
                          <a:srgbClr val="C0504D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C0504D"/>
                          </a:solidFill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b="1" dirty="0">
                        <a:solidFill>
                          <a:srgbClr val="C0504D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C0504D"/>
                          </a:solidFill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b="1" dirty="0">
                        <a:solidFill>
                          <a:srgbClr val="C0504D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C0504D"/>
                          </a:solidFill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b="1" dirty="0">
                        <a:solidFill>
                          <a:srgbClr val="C0504D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Bob	Host:	B1	Bob 	STUN:	B2 </a:t>
            </a:r>
            <a:endParaRPr lang="en-GB" sz="1600" dirty="0"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latin typeface="Calibri (Corps)"/>
                <a:cs typeface="Calibri (Corps)"/>
              </a:rPr>
              <a:t>: 5003</a:t>
            </a:r>
            <a:endParaRPr lang="en-GB" sz="1600" dirty="0"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Yanone Kaffeesatz Light"/>
                <a:cs typeface="Yanone Kaffeesatz Light"/>
              </a:rPr>
              <a:t>Two ways to address this</a:t>
            </a:r>
            <a:endParaRPr lang="en-GB" dirty="0">
              <a:latin typeface="Yanone Kaffeesatz Light"/>
              <a:cs typeface="Yanone Kaffeesatz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048" y="1676400"/>
            <a:ext cx="8782352" cy="444976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>
                <a:latin typeface="Yanone Kaffeesatz Light"/>
                <a:cs typeface="Yanone Kaffeesatz Light"/>
              </a:rPr>
              <a:t>We forget about freezing (Chrome, Firefox)</a:t>
            </a:r>
          </a:p>
          <a:p>
            <a:pPr algn="just"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	</a:t>
            </a:r>
            <a:r>
              <a:rPr lang="en-US" dirty="0" smtClean="0">
                <a:latin typeface="Yanone Kaffeesatz Light"/>
                <a:cs typeface="Yanone Kaffeesatz Light"/>
              </a:rPr>
              <a:t>Slim(?) chance of timeouts if STUN &amp; sign lag</a:t>
            </a:r>
          </a:p>
          <a:p>
            <a:pPr algn="just">
              <a:buNone/>
            </a:pPr>
            <a:endParaRPr lang="en-US" sz="4400" dirty="0" smtClean="0">
              <a:latin typeface="Yanone Kaffeesatz Light"/>
              <a:cs typeface="Yanone Kaffeesatz Light"/>
            </a:endParaRPr>
          </a:p>
          <a:p>
            <a:pPr algn="just"/>
            <a:r>
              <a:rPr lang="en-GB" sz="4400" dirty="0" smtClean="0">
                <a:latin typeface="Yanone Kaffeesatz Light"/>
                <a:cs typeface="Yanone Kaffeesatz Light"/>
              </a:rPr>
              <a:t>We preserve component order</a:t>
            </a:r>
          </a:p>
          <a:p>
            <a:pPr algn="just">
              <a:buNone/>
            </a:pPr>
            <a:r>
              <a:rPr lang="en-GB" sz="4400" dirty="0" smtClean="0">
                <a:latin typeface="Yanone Kaffeesatz Light"/>
                <a:cs typeface="Yanone Kaffeesatz Light"/>
              </a:rPr>
              <a:t>	</a:t>
            </a:r>
            <a:r>
              <a:rPr lang="en-GB" dirty="0" smtClean="0">
                <a:latin typeface="Yanone Kaffeesatz Light"/>
                <a:cs typeface="Yanone Kaffeesatz Light"/>
              </a:rPr>
              <a:t>May slow delay ICE processing a bit in some cases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sz="1800" smtClean="0">
                <a:latin typeface="Yanone Kaffeesatz Light"/>
                <a:cs typeface="Yanone Kaffeesatz Light"/>
              </a:rPr>
              <a:t>draft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-ivov-mmusic-trickle-ice</a:t>
            </a:r>
            <a:r>
              <a:rPr lang="fr-FR" sz="1800" dirty="0" smtClean="0">
                <a:latin typeface="Yanone Kaffeesatz Light"/>
                <a:cs typeface="Yanone Kaffeesatz Light"/>
              </a:rPr>
              <a:t> </a:t>
            </a:r>
          </a:p>
          <a:p>
            <a:r>
              <a:rPr lang="fr-FR" sz="1800" dirty="0" smtClean="0">
                <a:latin typeface="Yanone Kaffeesatz Light"/>
                <a:cs typeface="Yanone Kaffeesatz Light"/>
              </a:rPr>
              <a:t>E</a:t>
            </a:r>
            <a:r>
              <a:rPr lang="fr-FR" sz="1800" smtClean="0">
                <a:latin typeface="Yanone Kaffeesatz Light"/>
                <a:cs typeface="Yanone Kaffeesatz Light"/>
              </a:rPr>
              <a:t>. Rescorla, </a:t>
            </a:r>
            <a:r>
              <a:rPr lang="fr-FR" sz="1800" dirty="0" smtClean="0">
                <a:latin typeface="Yanone Kaffeesatz Light"/>
                <a:cs typeface="Yanone Kaffeesatz Light"/>
              </a:rPr>
              <a:t>J.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800" dirty="0" smtClean="0">
                <a:latin typeface="Yanone Kaffeesatz Light"/>
                <a:cs typeface="Yanone Kaffeesatz Light"/>
              </a:rPr>
              <a:t>, E. Ivov</a:t>
            </a:r>
            <a:endParaRPr lang="en-GB" sz="1800" dirty="0" smtClean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latin typeface="Yanone Kaffeesatz Light"/>
                <a:cs typeface="Yanone Kaffeesatz Light"/>
              </a:rPr>
              <a:t>Now to the fun stuff: </a:t>
            </a:r>
            <a:br>
              <a:rPr lang="en-US" dirty="0" smtClean="0">
                <a:latin typeface="Yanone Kaffeesatz Light"/>
                <a:cs typeface="Yanone Kaffeesatz Light"/>
              </a:rPr>
            </a:br>
            <a:r>
              <a:rPr lang="en-US" dirty="0" smtClean="0">
                <a:latin typeface="Yanone Kaffeesatz Light"/>
                <a:cs typeface="Yanone Kaffeesatz Light"/>
              </a:rPr>
              <a:t/>
            </a:r>
            <a:br>
              <a:rPr lang="en-US" dirty="0" smtClean="0">
                <a:latin typeface="Yanone Kaffeesatz Light"/>
                <a:cs typeface="Yanone Kaffeesatz Light"/>
              </a:rPr>
            </a:br>
            <a:r>
              <a:rPr lang="en-US" dirty="0" smtClean="0">
                <a:latin typeface="Yanone Kaffeesatz Light"/>
                <a:cs typeface="Yanone Kaffeesatz Light"/>
              </a:rPr>
              <a:t/>
            </a:r>
            <a:br>
              <a:rPr lang="en-US" dirty="0" smtClean="0">
                <a:latin typeface="Yanone Kaffeesatz Light"/>
                <a:cs typeface="Yanone Kaffeesatz Light"/>
              </a:rPr>
            </a:br>
            <a:r>
              <a:rPr lang="en-US" sz="6600" dirty="0" smtClean="0">
                <a:latin typeface="Yanone Kaffeesatz Light"/>
                <a:cs typeface="Yanone Kaffeesatz Light"/>
              </a:rPr>
              <a:t>Trickle ICE with SIP</a:t>
            </a:r>
            <a:br>
              <a:rPr lang="en-US" sz="6600" dirty="0" smtClean="0">
                <a:latin typeface="Yanone Kaffeesatz Light"/>
                <a:cs typeface="Yanone Kaffeesatz Light"/>
              </a:rPr>
            </a:br>
            <a:r>
              <a:rPr lang="en-GB" dirty="0" smtClean="0">
                <a:latin typeface="Yanone Kaffeesatz Light"/>
                <a:cs typeface="Yanone Kaffeesatz Light"/>
              </a:rPr>
              <a:t>draft-</a:t>
            </a:r>
            <a:r>
              <a:rPr lang="en-GB" dirty="0" err="1" smtClean="0">
                <a:latin typeface="Yanone Kaffeesatz Light"/>
                <a:cs typeface="Yanone Kaffeesatz Light"/>
              </a:rPr>
              <a:t>ivov-mmusic-trickle-ice-sip</a:t>
            </a:r>
            <a:r>
              <a:rPr lang="en-GB" sz="3600" dirty="0" smtClean="0">
                <a:latin typeface="Yanone Kaffeesatz Light"/>
                <a:cs typeface="Yanone Kaffeesatz Light"/>
              </a:rPr>
              <a:t/>
            </a:r>
            <a:br>
              <a:rPr lang="en-GB" sz="3600" dirty="0" smtClean="0">
                <a:latin typeface="Yanone Kaffeesatz Light"/>
                <a:cs typeface="Yanone Kaffeesatz Light"/>
              </a:rPr>
            </a:br>
            <a:r>
              <a:rPr lang="en-GB" dirty="0" smtClean="0">
                <a:latin typeface="Yanone Kaffeesatz Light"/>
                <a:cs typeface="Yanone Kaffeesatz Light"/>
              </a:rPr>
              <a:t/>
            </a:r>
            <a:br>
              <a:rPr lang="en-GB" dirty="0" smtClean="0">
                <a:latin typeface="Yanone Kaffeesatz Light"/>
                <a:cs typeface="Yanone Kaffeesatz Light"/>
              </a:rPr>
            </a:br>
            <a:r>
              <a:rPr lang="en-GB" dirty="0" smtClean="0">
                <a:latin typeface="Yanone Kaffeesatz Light"/>
                <a:cs typeface="Yanone Kaffeesatz Light"/>
              </a:rPr>
              <a:t>Enrico Marocco</a:t>
            </a:r>
            <a:br>
              <a:rPr lang="en-GB" dirty="0" smtClean="0">
                <a:latin typeface="Yanone Kaffeesatz Light"/>
                <a:cs typeface="Yanone Kaffeesatz Light"/>
              </a:rPr>
            </a:br>
            <a:r>
              <a:rPr lang="en-GB" dirty="0" err="1" smtClean="0">
                <a:latin typeface="Yanone Kaffeesatz Light"/>
                <a:cs typeface="Yanone Kaffeesatz Light"/>
              </a:rPr>
              <a:t>Christer</a:t>
            </a:r>
            <a:r>
              <a:rPr lang="en-GB" dirty="0" smtClean="0">
                <a:latin typeface="Yanone Kaffeesatz Light"/>
                <a:cs typeface="Yanone Kaffeesatz Light"/>
              </a:rPr>
              <a:t> Holmberg</a:t>
            </a:r>
            <a:br>
              <a:rPr lang="en-GB" dirty="0" smtClean="0">
                <a:latin typeface="Yanone Kaffeesatz Light"/>
                <a:cs typeface="Yanone Kaffeesatz Light"/>
              </a:rPr>
            </a:br>
            <a:r>
              <a:rPr lang="en-GB" dirty="0" smtClean="0">
                <a:latin typeface="Yanone Kaffeesatz Light"/>
                <a:cs typeface="Yanone Kaffeesatz Light"/>
              </a:rPr>
              <a:t>Emil Ivov</a:t>
            </a:r>
            <a:br>
              <a:rPr lang="en-GB" dirty="0" smtClean="0">
                <a:latin typeface="Yanone Kaffeesatz Light"/>
                <a:cs typeface="Yanone Kaffeesatz Light"/>
              </a:rPr>
            </a:br>
            <a:endParaRPr lang="en-GB" dirty="0"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Yanone Kaffeesatz Light"/>
                <a:cs typeface="Yanone Kaffeesatz Light"/>
              </a:rPr>
              <a:t>Vague consensus on the following:</a:t>
            </a:r>
            <a:endParaRPr lang="en-GB" dirty="0"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fr-FR" dirty="0" smtClean="0"/>
              <a:t>/16</a:t>
            </a:r>
            <a:endParaRPr lang="en-US" dirty="0"/>
          </a:p>
        </p:txBody>
      </p:sp>
      <p:cxnSp>
        <p:nvCxnSpPr>
          <p:cNvPr id="8" name="Connecteur droit 7"/>
          <p:cNvCxnSpPr/>
          <p:nvPr/>
        </p:nvCxnSpPr>
        <p:spPr bwMode="auto">
          <a:xfrm rot="5400000" flipH="1" flipV="1">
            <a:off x="49986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 rot="5400000" flipH="1" flipV="1">
            <a:off x="62888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Image 9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14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555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2549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9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er 42"/>
          <p:cNvGrpSpPr/>
          <p:nvPr/>
        </p:nvGrpSpPr>
        <p:grpSpPr>
          <a:xfrm>
            <a:off x="152400" y="1090973"/>
            <a:ext cx="1401972" cy="990600"/>
            <a:chOff x="-299648" y="914400"/>
            <a:chExt cx="1401972" cy="990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er 49"/>
          <p:cNvGrpSpPr/>
          <p:nvPr/>
        </p:nvGrpSpPr>
        <p:grpSpPr>
          <a:xfrm>
            <a:off x="1635724" y="1091375"/>
            <a:ext cx="955076" cy="837798"/>
            <a:chOff x="955076" y="914802"/>
            <a:chExt cx="955076" cy="837798"/>
          </a:xfrm>
        </p:grpSpPr>
        <p:pic>
          <p:nvPicPr>
            <p:cNvPr id="20" name="Image 19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Grouper 49"/>
          <p:cNvGrpSpPr/>
          <p:nvPr/>
        </p:nvGrpSpPr>
        <p:grpSpPr>
          <a:xfrm>
            <a:off x="685801" y="2157201"/>
            <a:ext cx="1666368" cy="612596"/>
            <a:chOff x="202124" y="3428423"/>
            <a:chExt cx="4751648" cy="612596"/>
          </a:xfrm>
        </p:grpSpPr>
        <p:grpSp>
          <p:nvGrpSpPr>
            <p:cNvPr id="7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6" name="Grouper 60"/>
          <p:cNvGrpSpPr/>
          <p:nvPr/>
        </p:nvGrpSpPr>
        <p:grpSpPr>
          <a:xfrm>
            <a:off x="7026882" y="3045004"/>
            <a:ext cx="1659918" cy="941569"/>
            <a:chOff x="352267" y="3428423"/>
            <a:chExt cx="4707890" cy="941569"/>
          </a:xfrm>
        </p:grpSpPr>
        <p:grpSp>
          <p:nvGrpSpPr>
            <p:cNvPr id="1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2" name="Grouper 53"/>
          <p:cNvGrpSpPr/>
          <p:nvPr/>
        </p:nvGrpSpPr>
        <p:grpSpPr>
          <a:xfrm>
            <a:off x="1094392" y="5620435"/>
            <a:ext cx="7211408" cy="323165"/>
            <a:chOff x="3714225" y="3276600"/>
            <a:chExt cx="2182601" cy="323165"/>
          </a:xfrm>
        </p:grpSpPr>
        <p:cxnSp>
          <p:nvCxnSpPr>
            <p:cNvPr id="34" name="Connecteur droit avec flèche 3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" name="ZoneTexte 34"/>
            <p:cNvSpPr txBox="1"/>
            <p:nvPr/>
          </p:nvSpPr>
          <p:spPr>
            <a:xfrm>
              <a:off x="3714225" y="3276600"/>
              <a:ext cx="21826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r>
                <a:rPr lang="fr-FR" sz="1500" dirty="0" smtClean="0"/>
                <a:t> / 200 OK</a:t>
              </a:r>
              <a:endParaRPr lang="fr-FR" sz="1500" i="0" dirty="0"/>
            </a:p>
          </p:txBody>
        </p:sp>
      </p:grpSp>
      <p:grpSp>
        <p:nvGrpSpPr>
          <p:cNvPr id="59" name="Grouper 58"/>
          <p:cNvGrpSpPr/>
          <p:nvPr/>
        </p:nvGrpSpPr>
        <p:grpSpPr>
          <a:xfrm>
            <a:off x="1775188" y="4343400"/>
            <a:ext cx="5768612" cy="423538"/>
            <a:chOff x="2252568" y="4377062"/>
            <a:chExt cx="4661453" cy="423538"/>
          </a:xfrm>
        </p:grpSpPr>
        <p:cxnSp>
          <p:nvCxnSpPr>
            <p:cNvPr id="45" name="Connecteur droit avec flèche 44"/>
            <p:cNvCxnSpPr/>
            <p:nvPr/>
          </p:nvCxnSpPr>
          <p:spPr bwMode="auto">
            <a:xfrm>
              <a:off x="2608379" y="4798176"/>
              <a:ext cx="3882855" cy="242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arrow" w="sm" len="med"/>
              <a:tailEnd type="arrow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ZoneTexte 45"/>
            <p:cNvSpPr txBox="1"/>
            <p:nvPr/>
          </p:nvSpPr>
          <p:spPr>
            <a:xfrm>
              <a:off x="2252568" y="4377062"/>
              <a:ext cx="46614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 &amp; </a:t>
              </a:r>
              <a:r>
                <a:rPr lang="fr-FR" sz="1500" dirty="0" err="1" smtClean="0"/>
                <a:t>conn</a:t>
              </a:r>
              <a:r>
                <a:rPr lang="fr-FR" sz="1500" dirty="0" smtClean="0"/>
                <a:t> </a:t>
              </a:r>
              <a:r>
                <a:rPr lang="fr-FR" sz="1500" dirty="0" err="1" smtClean="0"/>
                <a:t>checks</a:t>
              </a:r>
              <a:endParaRPr lang="fr-FR" sz="1500" i="0" dirty="0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2268234" y="4876800"/>
            <a:ext cx="4818366" cy="323165"/>
            <a:chOff x="2682368" y="5010835"/>
            <a:chExt cx="3990097" cy="323165"/>
          </a:xfrm>
        </p:grpSpPr>
        <p:cxnSp>
          <p:nvCxnSpPr>
            <p:cNvPr id="47" name="Connecteur droit avec flèche 46"/>
            <p:cNvCxnSpPr/>
            <p:nvPr/>
          </p:nvCxnSpPr>
          <p:spPr bwMode="auto">
            <a:xfrm rot="10800000" flipH="1">
              <a:off x="2695774" y="5324113"/>
              <a:ext cx="387206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8" name="ZoneTexte 47"/>
            <p:cNvSpPr txBox="1"/>
            <p:nvPr/>
          </p:nvSpPr>
          <p:spPr>
            <a:xfrm>
              <a:off x="2682368" y="5010835"/>
              <a:ext cx="39900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 (</a:t>
              </a:r>
              <a:r>
                <a:rPr lang="fr-FR" sz="1500" dirty="0" err="1" smtClean="0"/>
                <a:t>Answer</a:t>
              </a:r>
              <a:r>
                <a:rPr lang="fr-FR" sz="1500" dirty="0" smtClean="0"/>
                <a:t> </a:t>
              </a:r>
              <a:r>
                <a:rPr lang="fr-FR" sz="1500" dirty="0" err="1" smtClean="0"/>
                <a:t>from</a:t>
              </a:r>
              <a:r>
                <a:rPr lang="fr-FR" sz="1500" dirty="0" smtClean="0"/>
                <a:t> 180)</a:t>
              </a:r>
              <a:endParaRPr lang="fr-FR" sz="1500" i="0" dirty="0"/>
            </a:p>
          </p:txBody>
        </p:sp>
      </p:grpSp>
      <p:sp>
        <p:nvSpPr>
          <p:cNvPr id="49" name="Double flèche horizontale 48"/>
          <p:cNvSpPr/>
          <p:nvPr/>
        </p:nvSpPr>
        <p:spPr>
          <a:xfrm>
            <a:off x="2239402" y="6172200"/>
            <a:ext cx="4770998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media</a:t>
            </a:r>
            <a:endParaRPr lang="en-GB" dirty="0"/>
          </a:p>
        </p:txBody>
      </p:sp>
      <p:grpSp>
        <p:nvGrpSpPr>
          <p:cNvPr id="27" name="Grouper 53"/>
          <p:cNvGrpSpPr/>
          <p:nvPr/>
        </p:nvGrpSpPr>
        <p:grpSpPr>
          <a:xfrm>
            <a:off x="1371600" y="2362200"/>
            <a:ext cx="6400800" cy="372701"/>
            <a:chOff x="3733800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INVITE (</a:t>
              </a:r>
              <a:r>
                <a:rPr lang="fr-FR" sz="1500" dirty="0" err="1" smtClean="0"/>
                <a:t>Offer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1" name="Grouper 60"/>
          <p:cNvGrpSpPr/>
          <p:nvPr/>
        </p:nvGrpSpPr>
        <p:grpSpPr>
          <a:xfrm>
            <a:off x="1855769" y="3867835"/>
            <a:ext cx="5564020" cy="323165"/>
            <a:chOff x="1855769" y="3810000"/>
            <a:chExt cx="5564020" cy="323165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PRACK / INFO (more </a:t>
              </a:r>
              <a:r>
                <a:rPr lang="fr-FR" sz="1500" dirty="0" err="1" smtClean="0"/>
                <a:t>cands</a:t>
              </a:r>
              <a:r>
                <a:rPr lang="fr-FR" sz="1500" dirty="0" smtClean="0"/>
                <a:t> / </a:t>
              </a:r>
              <a:r>
                <a:rPr lang="fr-FR" sz="1500" dirty="0" err="1" smtClean="0"/>
                <a:t>end-of-candidates</a:t>
              </a:r>
              <a:r>
                <a:rPr lang="fr-FR" sz="1500" dirty="0" smtClean="0"/>
                <a:t>)</a:t>
              </a:r>
              <a:endParaRPr lang="fr-FR" sz="1500" i="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331774" y="313267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331774" y="28194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331774" y="3437478"/>
            <a:ext cx="45870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331774" y="3124200"/>
            <a:ext cx="4726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180 (</a:t>
            </a:r>
            <a:r>
              <a:rPr lang="fr-FR" sz="1500" dirty="0" err="1" smtClean="0"/>
              <a:t>Answer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1774" y="3429000"/>
            <a:ext cx="47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Yanone Kaffeesatz Light"/>
                <a:cs typeface="Yanone Kaffeesatz Light"/>
              </a:rPr>
              <a:t>Summary of trickle ICE for SIP</a:t>
            </a:r>
            <a:endParaRPr lang="en-GB" dirty="0">
              <a:latin typeface="Yanone Kaffeesatz Light"/>
              <a:cs typeface="Yanone Kaffeesatz Light"/>
            </a:endParaRPr>
          </a:p>
        </p:txBody>
      </p:sp>
      <p:sp>
        <p:nvSpPr>
          <p:cNvPr id="59" name="Titre 1"/>
          <p:cNvSpPr txBox="1">
            <a:spLocks/>
          </p:cNvSpPr>
          <p:nvPr/>
        </p:nvSpPr>
        <p:spPr>
          <a:xfrm>
            <a:off x="457200" y="1143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3600" dirty="0" smtClean="0">
                <a:latin typeface="Yanone Kaffeesatz Light"/>
                <a:ea typeface="+mj-ea"/>
                <a:cs typeface="Yanone Kaffeesatz Light"/>
              </a:rPr>
              <a:t>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j-ea"/>
                <a:cs typeface="Yanone Kaffeesatz Light"/>
              </a:rPr>
              <a:t>PRACK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j-ea"/>
                <a:cs typeface="Yanone Kaffeesatz Light"/>
              </a:rPr>
              <a:t> is optional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3600" dirty="0" smtClean="0">
                <a:latin typeface="Yanone Kaffeesatz Light"/>
                <a:ea typeface="+mj-ea"/>
                <a:cs typeface="Yanone Kaffeesatz Light"/>
              </a:rPr>
              <a:t> 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j-ea"/>
                <a:cs typeface="Yanone Kaffeesatz Light"/>
              </a:rPr>
              <a:t>Can be replaced with INFO: end-of-candidates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Light"/>
              <a:ea typeface="+mj-ea"/>
              <a:cs typeface="Yanone Kaffeesatz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Light"/>
              <a:ea typeface="+mj-ea"/>
              <a:cs typeface="Yanone Kaffeesatz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3600" dirty="0" smtClean="0">
                <a:latin typeface="Yanone Kaffeesatz Light"/>
                <a:ea typeface="+mj-ea"/>
                <a:cs typeface="Yanone Kaffeesatz Light"/>
              </a:rPr>
              <a:t> Candidates are trickled with </a:t>
            </a:r>
            <a:r>
              <a:rPr lang="en-GB" sz="3600" dirty="0" err="1" smtClean="0">
                <a:latin typeface="Yanone Kaffeesatz Light"/>
                <a:ea typeface="+mj-ea"/>
                <a:cs typeface="Yanone Kaffeesatz Light"/>
              </a:rPr>
              <a:t>INFOs</a:t>
            </a:r>
            <a:endParaRPr lang="en-GB" sz="3600" dirty="0" smtClean="0">
              <a:latin typeface="Yanone Kaffeesatz Light"/>
              <a:ea typeface="+mj-ea"/>
              <a:cs typeface="Yanone Kaffeesatz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600" dirty="0" smtClean="0">
              <a:latin typeface="Yanone Kaffeesatz Light"/>
              <a:ea typeface="+mj-ea"/>
              <a:cs typeface="Yanone Kaffeesatz Light"/>
            </a:endParaRPr>
          </a:p>
          <a:p>
            <a:pPr lvl="1">
              <a:spcBef>
                <a:spcPct val="0"/>
              </a:spcBef>
            </a:pPr>
            <a:r>
              <a:rPr lang="en-GB" sz="3600" dirty="0" smtClean="0">
                <a:latin typeface="Yanone Kaffeesatz Light"/>
                <a:ea typeface="+mj-ea"/>
                <a:cs typeface="Yanone Kaffeesatz Light"/>
              </a:rPr>
              <a:t>	</a:t>
            </a:r>
            <a:r>
              <a:rPr lang="en-GB" sz="3600" b="1" dirty="0" smtClean="0">
                <a:latin typeface="Yanone Kaffeesatz Light"/>
                <a:ea typeface="+mj-ea"/>
                <a:cs typeface="Yanone Kaffeesatz Light"/>
              </a:rPr>
              <a:t>Cumulatively or sequentially?</a:t>
            </a:r>
            <a:endParaRPr lang="en-GB" sz="2800" dirty="0" smtClean="0">
              <a:latin typeface="Yanone Kaffeesatz Light"/>
              <a:cs typeface="Yanone Kaffeesatz Light"/>
            </a:endParaRP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GB" sz="2800" dirty="0" smtClean="0">
                <a:latin typeface="Yanone Kaffeesatz Light"/>
                <a:cs typeface="Yanone Kaffeesatz Light"/>
              </a:rPr>
              <a:t> Cumulative: allows not to care for INFO delivery but</a:t>
            </a: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GB" sz="2800" dirty="0" smtClean="0">
                <a:latin typeface="Yanone Kaffeesatz Light"/>
                <a:cs typeface="Yanone Kaffeesatz Light"/>
              </a:rPr>
              <a:t> Sequential: easier mapping on top of current </a:t>
            </a:r>
            <a:r>
              <a:rPr lang="en-GB" sz="2800" dirty="0" err="1" smtClean="0">
                <a:latin typeface="Yanone Kaffeesatz Light"/>
                <a:cs typeface="Yanone Kaffeesatz Light"/>
              </a:rPr>
              <a:t>WebRTC</a:t>
            </a:r>
            <a:r>
              <a:rPr lang="en-GB" sz="2800" dirty="0" smtClean="0">
                <a:latin typeface="Yanone Kaffeesatz Light"/>
                <a:cs typeface="Yanone Kaffeesatz Light"/>
              </a:rPr>
              <a:t> API</a:t>
            </a:r>
          </a:p>
          <a:p>
            <a:pPr lvl="1">
              <a:spcBef>
                <a:spcPct val="0"/>
              </a:spcBef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Light"/>
              <a:ea typeface="+mj-ea"/>
              <a:cs typeface="Yanone Kaffeesatz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Yanone Kaffeesatz Light"/>
                <a:cs typeface="Yanone Kaffeesatz Light"/>
              </a:rPr>
              <a:t>a</a:t>
            </a:r>
            <a:r>
              <a:rPr lang="en-GB" dirty="0" err="1" smtClean="0">
                <a:latin typeface="Yanone Kaffeesatz Light"/>
                <a:cs typeface="Yanone Kaffeesatz Light"/>
              </a:rPr>
              <a:t>pplication/sdpfrag</a:t>
            </a:r>
            <a:endParaRPr lang="en-GB" sz="6600" dirty="0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28601" y="5791200"/>
            <a:ext cx="8686800" cy="533400"/>
          </a:xfrm>
        </p:spPr>
        <p:txBody>
          <a:bodyPr>
            <a:noAutofit/>
          </a:bodyPr>
          <a:lstStyle/>
          <a:p>
            <a:pPr indent="20638" algn="just">
              <a:buNone/>
            </a:pPr>
            <a:r>
              <a:rPr lang="en-GB" sz="1800" dirty="0" smtClean="0"/>
              <a:t>Content type is application/</a:t>
            </a:r>
            <a:r>
              <a:rPr lang="en-GB" sz="1800" dirty="0" err="1" smtClean="0"/>
              <a:t>sdpfrag</a:t>
            </a:r>
            <a:r>
              <a:rPr lang="en-GB" sz="1800" dirty="0" smtClean="0"/>
              <a:t> defined in </a:t>
            </a:r>
            <a:r>
              <a:rPr lang="fr-FR" sz="1800" dirty="0" err="1" smtClean="0"/>
              <a:t>draft-ivov-mmusic-sdpfrag</a:t>
            </a:r>
            <a:r>
              <a:rPr lang="fr-FR" sz="1800" dirty="0" smtClean="0"/>
              <a:t> </a:t>
            </a:r>
          </a:p>
          <a:p>
            <a:pPr indent="20638" algn="ctr">
              <a:buNone/>
            </a:pPr>
            <a:r>
              <a:rPr lang="fr-FR" sz="2800" dirty="0" smtClean="0"/>
              <a:t>(help </a:t>
            </a:r>
            <a:r>
              <a:rPr lang="fr-FR" sz="2800" dirty="0" err="1" smtClean="0"/>
              <a:t>needed</a:t>
            </a:r>
            <a:r>
              <a:rPr lang="fr-FR" sz="2800" dirty="0" smtClean="0"/>
              <a:t>)</a:t>
            </a:r>
            <a:endParaRPr lang="en-GB" sz="28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17</a:t>
            </a:fld>
            <a:r>
              <a:rPr lang="fr-FR" dirty="0" smtClean="0"/>
              <a:t>/16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latin typeface="Yanone Kaffeesatz Light"/>
                <a:cs typeface="Yanone Kaffeesatz Light"/>
              </a:rPr>
              <a:t>Reminder</a:t>
            </a:r>
            <a:r>
              <a:rPr lang="en-GB" sz="3600" smtClean="0">
                <a:latin typeface="Yanone Kaffeesatz Light"/>
                <a:cs typeface="Yanone Kaffeesatz Light"/>
              </a:rPr>
              <a:t>: Vanilla </a:t>
            </a:r>
            <a:r>
              <a:rPr lang="en-GB" sz="3600" dirty="0" smtClean="0">
                <a:latin typeface="Yanone Kaffeesatz Light"/>
                <a:cs typeface="Yanone Kaffeesatz Light"/>
              </a:rPr>
              <a:t>ICE</a:t>
            </a:r>
            <a:endParaRPr lang="en-GB" sz="3600" dirty="0"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200" dirty="0" smtClean="0">
                  <a:latin typeface="Yanone Kaffeesatz Light"/>
                  <a:cs typeface="Yanone Kaffeesatz Light"/>
                </a:rPr>
                <a:t>STUN </a:t>
              </a:r>
              <a:br>
                <a:rPr lang="en-GB" sz="1200" dirty="0" smtClean="0">
                  <a:latin typeface="Yanone Kaffeesatz Light"/>
                  <a:cs typeface="Yanone Kaffeesatz Light"/>
                </a:rPr>
              </a:br>
              <a:r>
                <a:rPr lang="en-GB" sz="1200" dirty="0" smtClean="0">
                  <a:latin typeface="Yanone Kaffeesatz Light"/>
                  <a:cs typeface="Yanone Kaffeesatz Light"/>
                </a:rPr>
                <a:t>Server </a:t>
              </a:r>
              <a:endParaRPr kumimoji="0" lang="en-GB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200" smtClean="0">
                  <a:latin typeface="Yanone Kaffeesatz Light"/>
                  <a:cs typeface="Yanone Kaffeesatz Light"/>
                </a:rPr>
                <a:t>STUN </a:t>
              </a:r>
              <a:br>
                <a:rPr lang="en-GB" sz="1200" smtClean="0">
                  <a:latin typeface="Yanone Kaffeesatz Light"/>
                  <a:cs typeface="Yanone Kaffeesatz Light"/>
                </a:rPr>
              </a:br>
              <a:r>
                <a:rPr lang="en-GB" sz="1200" smtClean="0">
                  <a:latin typeface="Yanone Kaffeesatz Light"/>
                  <a:cs typeface="Yanone Kaffeesatz Light"/>
                </a:rPr>
                <a:t>Server </a:t>
              </a:r>
              <a:endPara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400" smtClean="0">
                <a:latin typeface="Yanone Kaffeesatz Light"/>
                <a:cs typeface="Yanone Kaffeesatz Light"/>
              </a:rPr>
              <a:t>Bob</a:t>
            </a:r>
            <a:endParaRPr kumimoji="0" lang="en-GB" sz="14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400" smtClean="0">
                  <a:latin typeface="Yanone Kaffeesatz Light"/>
                  <a:cs typeface="Yanone Kaffeesatz Light"/>
                </a:rPr>
                <a:t>Alice</a:t>
              </a:r>
              <a:endParaRPr kumimoji="0" lang="en-GB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smtClean="0">
                <a:latin typeface="Yanone Kaffeesatz Light"/>
                <a:cs typeface="Yanone Kaffeesatz Light"/>
              </a:rPr>
              <a:t>Vanilla ICE as </a:t>
            </a:r>
            <a:r>
              <a:rPr lang="en-GB" sz="2400" dirty="0" smtClean="0">
                <a:latin typeface="Yanone Kaffeesatz Light"/>
                <a:cs typeface="Yanone Kaffeesatz Light"/>
              </a:rPr>
              <a:t>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4"/>
            <a:ext cx="1326045" cy="1134708"/>
            <a:chOff x="202124" y="3428989"/>
            <a:chExt cx="4751648" cy="1134708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89"/>
              <a:ext cx="4751648" cy="722055"/>
              <a:chOff x="184996" y="3071810"/>
              <a:chExt cx="9372360" cy="4729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600" i="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8"/>
            <a:ext cx="1238242" cy="1146004"/>
            <a:chOff x="352267" y="3428415"/>
            <a:chExt cx="4707890" cy="1146004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5"/>
              <a:ext cx="4707890" cy="732780"/>
              <a:chOff x="481142" y="3071810"/>
              <a:chExt cx="9286053" cy="480056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4"/>
                <a:ext cx="9286053" cy="22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smtClean="0"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431115"/>
            <a:chOff x="1981200" y="2743200"/>
            <a:chExt cx="4953000" cy="3431115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latin typeface="Yanone Kaffeesatz Light"/>
                  <a:cs typeface="Yanone Kaffeesatz Light"/>
                </a:rPr>
                <a:t>offer and candidates</a:t>
              </a:r>
              <a:endParaRPr lang="en-GB" sz="1600" i="0" dirty="0">
                <a:latin typeface="Yanone Kaffeesatz Light"/>
                <a:cs typeface="Yanone Kaffeesatz Light"/>
              </a:endParaRPr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7"/>
              <a:ext cx="4953000" cy="1206788"/>
              <a:chOff x="733972" y="3225641"/>
              <a:chExt cx="3457030" cy="1206788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1"/>
                <a:ext cx="3457026" cy="1206788"/>
                <a:chOff x="1234042" y="2938979"/>
                <a:chExt cx="6818793" cy="790589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705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600" smtClean="0"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600" smtClean="0"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latin typeface="Yanone Kaffeesatz Light"/>
                      <a:cs typeface="Yanone Kaffeesatz Light"/>
                    </a:rPr>
                    <a:t>…</a:t>
                  </a:r>
                  <a:endParaRPr lang="en-GB" sz="1600" i="0"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latin typeface="Yanone Kaffeesatz Light"/>
                  <a:cs typeface="Yanone Kaffeesatz Light"/>
                </a:rPr>
                <a:t>answer and candidates</a:t>
              </a:r>
              <a:endParaRPr lang="en-GB" sz="1600" i="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400" smtClean="0">
                <a:latin typeface="Yanone Kaffeesatz Light"/>
                <a:cs typeface="Yanone Kaffeesatz Light"/>
              </a:rPr>
              <a:pPr/>
              <a:t>2</a:t>
            </a:fld>
            <a:r>
              <a:rPr lang="fr-FR" sz="1400" dirty="0" smtClean="0">
                <a:latin typeface="Yanone Kaffeesatz Light"/>
                <a:cs typeface="Yanone Kaffeesatz Light"/>
              </a:rPr>
              <a:t>/16</a:t>
            </a:r>
            <a:endParaRPr lang="en-US" sz="1400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     Reminder</a:t>
            </a:r>
            <a:r>
              <a:rPr lang="en-GB" sz="36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: Vanilla </a:t>
            </a:r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ICE </a:t>
            </a:r>
            <a:r>
              <a:rPr lang="en-GB" sz="3600" dirty="0" err="1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vs</a:t>
            </a:r>
            <a:r>
              <a:rPr lang="en-GB" sz="3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Trickle ICE</a:t>
            </a:r>
            <a:endParaRPr lang="en-GB" sz="36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</a:t>
              </a:r>
              <a:b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Server </a:t>
              </a:r>
              <a:endParaRPr kumimoji="0" lang="en-GB" sz="16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</a:t>
              </a:r>
              <a:b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Server </a:t>
              </a:r>
              <a:endParaRPr kumimoji="0" lang="en-GB" sz="16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6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Bob</a:t>
            </a:r>
            <a:endParaRPr kumimoji="0" lang="en-GB" sz="1600" b="0" i="0" u="none" strike="noStrike" kern="1200" cap="none" spc="0" normalizeH="0" baseline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Yanone Kaffeesatz Light"/>
              <a:ea typeface="+mn-ea"/>
              <a:cs typeface="Yanone Kaffeesatz Light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160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Alice</a:t>
              </a:r>
              <a:endParaRPr kumimoji="0" lang="en-GB" sz="16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as </a:t>
            </a: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4"/>
            <a:ext cx="1326045" cy="1134708"/>
            <a:chOff x="202124" y="3428989"/>
            <a:chExt cx="4751648" cy="1134708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89"/>
              <a:ext cx="4751648" cy="722055"/>
              <a:chOff x="184996" y="3071810"/>
              <a:chExt cx="9372360" cy="4729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701"/>
            <a:ext cx="1238242" cy="1146001"/>
            <a:chOff x="352267" y="3428418"/>
            <a:chExt cx="4707890" cy="1146001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8"/>
              <a:ext cx="4707890" cy="732782"/>
              <a:chOff x="481142" y="3071810"/>
              <a:chExt cx="9286053" cy="4800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2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600" i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431115"/>
            <a:chOff x="1981200" y="2743200"/>
            <a:chExt cx="4953000" cy="3431115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offer and candidates</a:t>
              </a:r>
              <a:endParaRPr lang="en-GB" sz="1600" i="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7"/>
              <a:ext cx="4953000" cy="1206788"/>
              <a:chOff x="733972" y="3225641"/>
              <a:chExt cx="3457030" cy="1206788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1"/>
                <a:ext cx="3457026" cy="1206788"/>
                <a:chOff x="1234042" y="2938979"/>
                <a:chExt cx="6818793" cy="790589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705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answer and candidates</a:t>
              </a:r>
              <a:endParaRPr lang="en-GB" sz="1600" i="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</a:t>
                </a:r>
                <a:b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Server 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</a:t>
                </a:r>
                <a:b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Server 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6"/>
                <a:ext cx="1176362" cy="1135274"/>
                <a:chOff x="359452" y="3428423"/>
                <a:chExt cx="4198822" cy="1135274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3"/>
                  <a:ext cx="4198822" cy="722009"/>
                  <a:chOff x="495315" y="3071810"/>
                  <a:chExt cx="8281943" cy="4729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i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6"/>
              <a:ext cx="1299503" cy="1145994"/>
              <a:chOff x="200116" y="3428425"/>
              <a:chExt cx="4432754" cy="1145994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5"/>
                <a:ext cx="4432754" cy="732783"/>
                <a:chOff x="181033" y="3071810"/>
                <a:chExt cx="8743363" cy="4800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1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947563"/>
              <a:chOff x="1197989" y="2000210"/>
              <a:chExt cx="6382255" cy="1947563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621368"/>
                <a:chOff x="1197989" y="2934563"/>
                <a:chExt cx="6382255" cy="62136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</a:t>
                  </a: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with host </a:t>
                  </a:r>
                  <a:b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</a:t>
                  </a: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no cands</a:t>
                  </a:r>
                  <a:endParaRPr lang="en-GB" sz="1600" i="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5"/>
                <a:ext cx="5946177" cy="1077218"/>
                <a:chOff x="341378" y="3202833"/>
                <a:chExt cx="4150235" cy="1077218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3"/>
                  <a:ext cx="4150235" cy="1077218"/>
                  <a:chOff x="459665" y="2924023"/>
                  <a:chExt cx="8186109" cy="705702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05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cands  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&amp;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4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pPr/>
              <a:t>3</a:t>
            </a:fld>
            <a:r>
              <a:rPr lang="fr-FR" sz="1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/16</a:t>
            </a:r>
            <a:endParaRPr lang="en-US" sz="14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600" i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3886200" cy="53340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</a:t>
            </a:r>
            <a:r>
              <a:rPr lang="en-GB" sz="2400" dirty="0" smtClean="0">
                <a:noFill/>
                <a:latin typeface="Yanone Kaffeesatz Light"/>
                <a:cs typeface="Yanone Kaffeesatz Light"/>
              </a:rPr>
              <a:t>as</a:t>
            </a:r>
            <a:r>
              <a:rPr lang="en-GB" sz="24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per RFC 5245</a:t>
            </a:r>
          </a:p>
        </p:txBody>
      </p:sp>
      <p:grpSp>
        <p:nvGrpSpPr>
          <p:cNvPr id="92" name="Grouper 91"/>
          <p:cNvGrpSpPr/>
          <p:nvPr/>
        </p:nvGrpSpPr>
        <p:grpSpPr>
          <a:xfrm>
            <a:off x="-76200" y="533400"/>
            <a:ext cx="4389228" cy="5259915"/>
            <a:chOff x="-76200" y="914400"/>
            <a:chExt cx="4389228" cy="5259915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706981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-75190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701047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16864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Grouper 90"/>
            <p:cNvGrpSpPr/>
            <p:nvPr/>
          </p:nvGrpSpPr>
          <p:grpSpPr>
            <a:xfrm>
              <a:off x="-76200" y="914400"/>
              <a:ext cx="4389228" cy="3649302"/>
              <a:chOff x="-76200" y="914400"/>
              <a:chExt cx="4389228" cy="3649302"/>
            </a:xfrm>
          </p:grpSpPr>
          <p:grpSp>
            <p:nvGrpSpPr>
              <p:cNvPr id="89" name="Grouper 88"/>
              <p:cNvGrpSpPr/>
              <p:nvPr/>
            </p:nvGrpSpPr>
            <p:grpSpPr>
              <a:xfrm>
                <a:off x="-76200" y="914400"/>
                <a:ext cx="4389228" cy="2201502"/>
                <a:chOff x="-76200" y="914400"/>
                <a:chExt cx="4389228" cy="2201502"/>
              </a:xfrm>
            </p:grpSpPr>
            <p:grpSp>
              <p:nvGrpSpPr>
                <p:cNvPr id="5" name="Grouper 97"/>
                <p:cNvGrpSpPr/>
                <p:nvPr/>
              </p:nvGrpSpPr>
              <p:grpSpPr>
                <a:xfrm>
                  <a:off x="3357952" y="914400"/>
                  <a:ext cx="955076" cy="990600"/>
                  <a:chOff x="3774476" y="914400"/>
                  <a:chExt cx="955076" cy="990600"/>
                </a:xfrm>
              </p:grpSpPr>
              <p:pic>
                <p:nvPicPr>
                  <p:cNvPr id="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5586" y="914400"/>
                    <a:ext cx="384014" cy="5342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3774476" y="1447800"/>
                    <a:ext cx="955076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20000"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STUN </a:t>
                    </a:r>
                    <a:b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Server </a:t>
                    </a:r>
                    <a:endParaRPr kumimoji="0" lang="en-GB" sz="1600" b="0" i="0" u="none" strike="noStrike" kern="1200" cap="none" spc="0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Yanone Kaffeesatz Light"/>
                      <a:ea typeface="+mn-ea"/>
                      <a:cs typeface="Yanone Kaffeesatz Light"/>
                    </a:endParaRPr>
                  </a:p>
                </p:txBody>
              </p:sp>
            </p:grpSp>
            <p:grpSp>
              <p:nvGrpSpPr>
                <p:cNvPr id="88" name="Grouper 87"/>
                <p:cNvGrpSpPr/>
                <p:nvPr/>
              </p:nvGrpSpPr>
              <p:grpSpPr>
                <a:xfrm>
                  <a:off x="-76200" y="914400"/>
                  <a:ext cx="3363104" cy="2201502"/>
                  <a:chOff x="-76200" y="914400"/>
                  <a:chExt cx="3363104" cy="2201502"/>
                </a:xfrm>
              </p:grpSpPr>
              <p:pic>
                <p:nvPicPr>
                  <p:cNvPr id="22" name="Image 21" descr="cn.emf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35344" y="915917"/>
                    <a:ext cx="547598" cy="53117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grpSp>
                <p:nvGrpSpPr>
                  <p:cNvPr id="4" name="Grouper 98"/>
                  <p:cNvGrpSpPr/>
                  <p:nvPr/>
                </p:nvGrpSpPr>
                <p:grpSpPr>
                  <a:xfrm>
                    <a:off x="-76200" y="914400"/>
                    <a:ext cx="955076" cy="990600"/>
                    <a:chOff x="-76200" y="914400"/>
                    <a:chExt cx="955076" cy="990600"/>
                  </a:xfrm>
                </p:grpSpPr>
                <p:pic>
                  <p:nvPicPr>
                    <p:cNvPr id="23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3076" y="914400"/>
                      <a:ext cx="384014" cy="5342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25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76200" y="1447800"/>
                      <a:ext cx="955076" cy="4572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85000" lnSpcReduction="20000"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60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STUN </a:t>
                      </a:r>
                      <a:br>
                        <a:rPr lang="en-GB" sz="160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</a:br>
                      <a:r>
                        <a:rPr lang="en-GB" sz="160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Server </a:t>
                      </a:r>
                      <a:endParaRPr kumimoji="0" lang="en-GB" sz="1600" b="0" i="0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Yanone Kaffeesatz Light"/>
                        <a:ea typeface="+mn-ea"/>
                        <a:cs typeface="Yanone Kaffeesatz Light"/>
                      </a:endParaRPr>
                    </a:p>
                  </p:txBody>
                </p:sp>
              </p:grpSp>
              <p:sp>
                <p:nvSpPr>
                  <p:cNvPr id="31" name="Content Placeholder 2"/>
                  <p:cNvSpPr txBox="1">
                    <a:spLocks/>
                  </p:cNvSpPr>
                  <p:nvPr/>
                </p:nvSpPr>
                <p:spPr>
                  <a:xfrm>
                    <a:off x="2331828" y="1447800"/>
                    <a:ext cx="955076" cy="304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Bob</a:t>
                    </a:r>
                    <a:endParaRPr kumimoji="0" lang="en-GB" sz="1600" b="0" i="0" u="none" strike="noStrike" kern="1200" cap="none" spc="0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Yanone Kaffeesatz Light"/>
                      <a:ea typeface="+mn-ea"/>
                      <a:cs typeface="Yanone Kaffeesatz Light"/>
                    </a:endParaRPr>
                  </a:p>
                </p:txBody>
              </p:sp>
              <p:grpSp>
                <p:nvGrpSpPr>
                  <p:cNvPr id="6" name="Grouper 99"/>
                  <p:cNvGrpSpPr/>
                  <p:nvPr/>
                </p:nvGrpSpPr>
                <p:grpSpPr>
                  <a:xfrm>
                    <a:off x="878876" y="914802"/>
                    <a:ext cx="955076" cy="837798"/>
                    <a:chOff x="955076" y="914802"/>
                    <a:chExt cx="955076" cy="837798"/>
                  </a:xfrm>
                </p:grpSpPr>
                <p:pic>
                  <p:nvPicPr>
                    <p:cNvPr id="21" name="Image 20" descr="mn.em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rgbClr val="4F81BD">
                          <a:shade val="45000"/>
                          <a:satMod val="135000"/>
                        </a:srgb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311440" y="914802"/>
                      <a:ext cx="267460" cy="53340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955076" y="1447800"/>
                      <a:ext cx="955076" cy="304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92500" lnSpcReduction="10000"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60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Alice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Yanone Kaffeesatz Light"/>
                        <a:ea typeface="+mn-ea"/>
                        <a:cs typeface="Yanone Kaffeesatz Light"/>
                      </a:endParaRPr>
                    </a:p>
                  </p:txBody>
                </p:sp>
              </p:grpSp>
              <p:grpSp>
                <p:nvGrpSpPr>
                  <p:cNvPr id="7" name="Grouper 49"/>
                  <p:cNvGrpSpPr/>
                  <p:nvPr/>
                </p:nvGrpSpPr>
                <p:grpSpPr>
                  <a:xfrm>
                    <a:off x="269275" y="1981194"/>
                    <a:ext cx="1326045" cy="1134708"/>
                    <a:chOff x="202124" y="3428989"/>
                    <a:chExt cx="4751648" cy="1134708"/>
                  </a:xfrm>
                </p:grpSpPr>
                <p:grpSp>
                  <p:nvGrpSpPr>
                    <p:cNvPr id="8" name="Groupe 14"/>
                    <p:cNvGrpSpPr/>
                    <p:nvPr/>
                  </p:nvGrpSpPr>
                  <p:grpSpPr>
                    <a:xfrm>
                      <a:off x="202124" y="3428989"/>
                      <a:ext cx="4751648" cy="722055"/>
                      <a:chOff x="184996" y="3071810"/>
                      <a:chExt cx="9372360" cy="472972"/>
                    </a:xfrm>
                  </p:grpSpPr>
                  <p:cxnSp>
                    <p:nvCxnSpPr>
                      <p:cNvPr id="45" name="Connecteur droit avec flèche 44"/>
                      <p:cNvCxnSpPr/>
                      <p:nvPr/>
                    </p:nvCxnSpPr>
                    <p:spPr bwMode="auto">
                      <a:xfrm flipH="1">
                        <a:off x="1234042" y="3071810"/>
                        <a:ext cx="6818793" cy="158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cxnSp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184996" y="3323017"/>
                        <a:ext cx="9372360" cy="221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600" i="0" smtClean="0">
                            <a:solidFill>
                              <a:srgbClr val="595959"/>
                            </a:solidFill>
                            <a:latin typeface="Yanone Kaffeesatz Light"/>
                            <a:cs typeface="Yanone Kaffeesatz Light"/>
                          </a:rPr>
                          <a:t>disco</a:t>
                        </a:r>
                        <a:endParaRPr lang="en-GB" sz="1600" i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endParaRPr>
                      </a:p>
                    </p:txBody>
                  </p:sp>
                </p:grpSp>
                <p:cxnSp>
                  <p:nvCxnSpPr>
                    <p:cNvPr id="48" name="Connecteur droit avec flèche 47"/>
                    <p:cNvCxnSpPr/>
                    <p:nvPr/>
                  </p:nvCxnSpPr>
                  <p:spPr bwMode="auto">
                    <a:xfrm flipH="1">
                      <a:off x="733972" y="4561273"/>
                      <a:ext cx="3457027" cy="2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arrow" w="med" len="med"/>
                      <a:tailEnd type="non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cxnSp>
              </p:grpSp>
            </p:grpSp>
          </p:grpSp>
          <p:grpSp>
            <p:nvGrpSpPr>
              <p:cNvPr id="9" name="Grouper 60"/>
              <p:cNvGrpSpPr/>
              <p:nvPr/>
            </p:nvGrpSpPr>
            <p:grpSpPr>
              <a:xfrm>
                <a:off x="2729310" y="3417701"/>
                <a:ext cx="1238242" cy="1146001"/>
                <a:chOff x="352267" y="3428418"/>
                <a:chExt cx="4707890" cy="1146001"/>
              </a:xfrm>
            </p:grpSpPr>
            <p:grpSp>
              <p:nvGrpSpPr>
                <p:cNvPr id="10" name="Groupe 14"/>
                <p:cNvGrpSpPr/>
                <p:nvPr/>
              </p:nvGrpSpPr>
              <p:grpSpPr>
                <a:xfrm>
                  <a:off x="352267" y="3428418"/>
                  <a:ext cx="4707890" cy="732782"/>
                  <a:chOff x="481142" y="3071810"/>
                  <a:chExt cx="9286053" cy="480057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 bwMode="auto">
                  <a:xfrm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81142" y="3330075"/>
                    <a:ext cx="928605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63" name="Connecteur droit avec flèche 62"/>
                <p:cNvCxnSpPr/>
                <p:nvPr/>
              </p:nvCxnSpPr>
              <p:spPr bwMode="auto">
                <a:xfrm>
                  <a:off x="733972" y="4571995"/>
                  <a:ext cx="3457028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grpSp>
          <p:nvGrpSpPr>
            <p:cNvPr id="11" name="Grouper 46"/>
            <p:cNvGrpSpPr/>
            <p:nvPr/>
          </p:nvGrpSpPr>
          <p:grpSpPr>
            <a:xfrm>
              <a:off x="1376752" y="2743200"/>
              <a:ext cx="1488476" cy="3431115"/>
              <a:chOff x="1981200" y="2743200"/>
              <a:chExt cx="4953000" cy="3431115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2438401" y="2743200"/>
                <a:ext cx="390143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offer and candidates</a:t>
                </a:r>
                <a:endParaRPr lang="en-GB" sz="1600" i="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grpSp>
            <p:nvGrpSpPr>
              <p:cNvPr id="12" name="Grouper 53"/>
              <p:cNvGrpSpPr/>
              <p:nvPr/>
            </p:nvGrpSpPr>
            <p:grpSpPr>
              <a:xfrm>
                <a:off x="1981200" y="4967527"/>
                <a:ext cx="4953000" cy="1206788"/>
                <a:chOff x="733972" y="3225641"/>
                <a:chExt cx="3457030" cy="1206788"/>
              </a:xfrm>
            </p:grpSpPr>
            <p:grpSp>
              <p:nvGrpSpPr>
                <p:cNvPr id="13" name="Groupe 14"/>
                <p:cNvGrpSpPr/>
                <p:nvPr/>
              </p:nvGrpSpPr>
              <p:grpSpPr>
                <a:xfrm>
                  <a:off x="733976" y="3225641"/>
                  <a:ext cx="3457026" cy="1206788"/>
                  <a:chOff x="1234042" y="2938979"/>
                  <a:chExt cx="6818793" cy="790589"/>
                </a:xfrm>
              </p:grpSpPr>
              <p:cxnSp>
                <p:nvCxnSpPr>
                  <p:cNvPr id="57" name="Connecteur droit avec flèche 56"/>
                  <p:cNvCxnSpPr/>
                  <p:nvPr/>
                </p:nvCxnSpPr>
                <p:spPr bwMode="auto">
                  <a:xfrm>
                    <a:off x="1234042" y="2938979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262413" y="3023863"/>
                    <a:ext cx="6580614" cy="705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connectivity checks </a:t>
                    </a:r>
                    <a:b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56" name="Connecteur droit avec flèche 55"/>
                <p:cNvCxnSpPr/>
                <p:nvPr/>
              </p:nvCxnSpPr>
              <p:spPr bwMode="auto">
                <a:xfrm>
                  <a:off x="733972" y="4345816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59" name="Connecteur droit avec flèche 58"/>
              <p:cNvCxnSpPr/>
              <p:nvPr/>
            </p:nvCxnSpPr>
            <p:spPr bwMode="auto">
              <a:xfrm rot="10800000" flipH="1">
                <a:off x="1981202" y="47145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0" name="ZoneTexte 59"/>
              <p:cNvSpPr txBox="1"/>
              <p:nvPr/>
            </p:nvSpPr>
            <p:spPr>
              <a:xfrm>
                <a:off x="2438401" y="4191000"/>
                <a:ext cx="390143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answer and candidates</a:t>
                </a:r>
                <a:endParaRPr lang="en-GB" sz="1600" i="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 bwMode="auto">
              <a:xfrm rot="10800000">
                <a:off x="1981202" y="32667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4" name="Grouper 102"/>
          <p:cNvGrpSpPr/>
          <p:nvPr/>
        </p:nvGrpSpPr>
        <p:grpSpPr>
          <a:xfrm>
            <a:off x="4419600" y="533400"/>
            <a:ext cx="4805752" cy="5334000"/>
            <a:chOff x="4414448" y="914400"/>
            <a:chExt cx="4805752" cy="5334000"/>
          </a:xfrm>
        </p:grpSpPr>
        <p:grpSp>
          <p:nvGrpSpPr>
            <p:cNvPr id="15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</a:t>
                </a:r>
                <a:b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Server 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6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</a:t>
                </a:r>
                <a:b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Server 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7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  <a:endParaRPr kumimoji="0" lang="en-GB" sz="1600" b="0" i="0" u="none" strike="noStrike" kern="1200" cap="none" spc="0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grpSp>
          <p:nvGrpSpPr>
            <p:cNvPr id="18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160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  <a:endParaRPr kumimoji="0" lang="en-GB" sz="1600" b="0" i="0" u="none" strike="noStrike" kern="1200" cap="none" spc="0" normalizeH="0" baseline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anone Kaffeesatz Light"/>
                  <a:ea typeface="+mn-ea"/>
                  <a:cs typeface="Yanone Kaffeesatz Light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er 49"/>
              <p:cNvGrpSpPr/>
              <p:nvPr/>
            </p:nvGrpSpPr>
            <p:grpSpPr>
              <a:xfrm>
                <a:off x="4802762" y="2065126"/>
                <a:ext cx="1176362" cy="1135274"/>
                <a:chOff x="359452" y="3428423"/>
                <a:chExt cx="4198822" cy="1135274"/>
              </a:xfrm>
            </p:grpSpPr>
            <p:grpSp>
              <p:nvGrpSpPr>
                <p:cNvPr id="24" name="Groupe 14"/>
                <p:cNvGrpSpPr/>
                <p:nvPr/>
              </p:nvGrpSpPr>
              <p:grpSpPr>
                <a:xfrm>
                  <a:off x="359452" y="3428423"/>
                  <a:ext cx="4198822" cy="722009"/>
                  <a:chOff x="495315" y="3071810"/>
                  <a:chExt cx="8281943" cy="4729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1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i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600" i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er 60"/>
            <p:cNvGrpSpPr/>
            <p:nvPr/>
          </p:nvGrpSpPr>
          <p:grpSpPr>
            <a:xfrm>
              <a:off x="7499019" y="2054406"/>
              <a:ext cx="1299503" cy="1145994"/>
              <a:chOff x="200116" y="3428425"/>
              <a:chExt cx="4432754" cy="1145994"/>
            </a:xfrm>
          </p:grpSpPr>
          <p:grpSp>
            <p:nvGrpSpPr>
              <p:cNvPr id="27" name="Groupe 14"/>
              <p:cNvGrpSpPr/>
              <p:nvPr/>
            </p:nvGrpSpPr>
            <p:grpSpPr>
              <a:xfrm>
                <a:off x="200116" y="3428425"/>
                <a:ext cx="4432754" cy="732783"/>
                <a:chOff x="181033" y="3071810"/>
                <a:chExt cx="8743363" cy="4800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1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600" i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9" name="Grouper 87"/>
            <p:cNvGrpSpPr/>
            <p:nvPr/>
          </p:nvGrpSpPr>
          <p:grpSpPr>
            <a:xfrm>
              <a:off x="5625788" y="2000210"/>
              <a:ext cx="2258336" cy="1947563"/>
              <a:chOff x="1197989" y="2000210"/>
              <a:chExt cx="6382255" cy="1947563"/>
            </a:xfrm>
          </p:grpSpPr>
          <p:grpSp>
            <p:nvGrpSpPr>
              <p:cNvPr id="33" name="Grouper 49"/>
              <p:cNvGrpSpPr/>
              <p:nvPr/>
            </p:nvGrpSpPr>
            <p:grpSpPr>
              <a:xfrm>
                <a:off x="1197989" y="2000210"/>
                <a:ext cx="6382255" cy="621368"/>
                <a:chOff x="1197989" y="2934563"/>
                <a:chExt cx="6382255" cy="62136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</a:t>
                  </a: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with host </a:t>
                  </a:r>
                  <a:b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6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</a:t>
                  </a:r>
                  <a:r>
                    <a:rPr lang="en-GB" sz="160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no cands</a:t>
                  </a:r>
                  <a:endParaRPr lang="en-GB" sz="1600" i="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4" name="Grouper 53"/>
              <p:cNvGrpSpPr/>
              <p:nvPr/>
            </p:nvGrpSpPr>
            <p:grpSpPr>
              <a:xfrm>
                <a:off x="1418718" y="2870555"/>
                <a:ext cx="5946177" cy="1077218"/>
                <a:chOff x="341378" y="3202833"/>
                <a:chExt cx="4150235" cy="1077218"/>
              </a:xfrm>
            </p:grpSpPr>
            <p:grpSp>
              <p:nvGrpSpPr>
                <p:cNvPr id="36" name="Groupe 14"/>
                <p:cNvGrpSpPr/>
                <p:nvPr/>
              </p:nvGrpSpPr>
              <p:grpSpPr>
                <a:xfrm>
                  <a:off x="341378" y="3202833"/>
                  <a:ext cx="4150235" cy="1077218"/>
                  <a:chOff x="459665" y="2924023"/>
                  <a:chExt cx="8186109" cy="705702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05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cands  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&amp;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6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600" i="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5943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anone Kaffeesatz Light"/>
                <a:ea typeface="+mn-ea"/>
                <a:cs typeface="Yanone Kaffeesatz Light"/>
              </a:rPr>
              <a:t>Trickle 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>
                <a:latin typeface="Yanone Kaffeesatz Light"/>
                <a:cs typeface="Yanone Kaffeesatz Light"/>
              </a:rPr>
              <a:t>One Main Remaining </a:t>
            </a:r>
            <a:r>
              <a:rPr lang="en-US" dirty="0" smtClean="0">
                <a:latin typeface="Yanone Kaffeesatz Light"/>
                <a:cs typeface="Yanone Kaffeesatz Light"/>
              </a:rPr>
              <a:t>Issue</a:t>
            </a:r>
            <a:endParaRPr lang="en-GB" dirty="0">
              <a:latin typeface="Yanone Kaffeesatz Light"/>
              <a:cs typeface="Yanone Kaffeesatz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048" y="1143000"/>
            <a:ext cx="8782352" cy="4983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000" dirty="0" smtClean="0">
              <a:latin typeface="Yanone Kaffeesatz Light"/>
              <a:cs typeface="Yanone Kaffeesatz Light"/>
            </a:endParaRPr>
          </a:p>
          <a:p>
            <a:pPr>
              <a:buNone/>
            </a:pPr>
            <a:endParaRPr lang="en-US" sz="5000" dirty="0" smtClean="0">
              <a:latin typeface="Yanone Kaffeesatz Light"/>
              <a:cs typeface="Yanone Kaffeesatz Light"/>
            </a:endParaRPr>
          </a:p>
          <a:p>
            <a:pPr algn="ctr">
              <a:buNone/>
            </a:pPr>
            <a:r>
              <a:rPr lang="en-US" sz="5000" dirty="0" smtClean="0">
                <a:latin typeface="Yanone Kaffeesatz Light"/>
                <a:cs typeface="Yanone Kaffeesatz Light"/>
              </a:rPr>
              <a:t>How do </a:t>
            </a:r>
            <a:r>
              <a:rPr lang="en-US" sz="5000" smtClean="0">
                <a:latin typeface="Yanone Kaffeesatz Light"/>
                <a:cs typeface="Yanone Kaffeesatz Light"/>
              </a:rPr>
              <a:t>we handle candidate </a:t>
            </a:r>
            <a:r>
              <a:rPr lang="en-US" sz="5000" dirty="0" smtClean="0">
                <a:latin typeface="Yanone Kaffeesatz Light"/>
                <a:cs typeface="Yanone Kaffeesatz Light"/>
              </a:rPr>
              <a:t>unfreezing?</a:t>
            </a:r>
            <a:endParaRPr lang="en-GB" sz="5000" dirty="0" smtClean="0">
              <a:latin typeface="Yanone Kaffeesatz Light"/>
              <a:cs typeface="Yanone Kaffeesatz 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sz="1800" smtClean="0">
                <a:latin typeface="Yanone Kaffeesatz Light"/>
                <a:cs typeface="Yanone Kaffeesatz Light"/>
              </a:rPr>
              <a:t>draft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-ivov-mmusic-trickle-ice</a:t>
            </a:r>
            <a:r>
              <a:rPr lang="fr-FR" sz="1800" dirty="0" smtClean="0">
                <a:latin typeface="Yanone Kaffeesatz Light"/>
                <a:cs typeface="Yanone Kaffeesatz Light"/>
              </a:rPr>
              <a:t> </a:t>
            </a:r>
          </a:p>
          <a:p>
            <a:r>
              <a:rPr lang="fr-FR" sz="1800" dirty="0" smtClean="0">
                <a:latin typeface="Yanone Kaffeesatz Light"/>
                <a:cs typeface="Yanone Kaffeesatz Light"/>
              </a:rPr>
              <a:t>E</a:t>
            </a:r>
            <a:r>
              <a:rPr lang="fr-FR" sz="1800" smtClean="0">
                <a:latin typeface="Yanone Kaffeesatz Light"/>
                <a:cs typeface="Yanone Kaffeesatz Light"/>
              </a:rPr>
              <a:t>. Rescorla, </a:t>
            </a:r>
            <a:r>
              <a:rPr lang="fr-FR" sz="1800" dirty="0" smtClean="0">
                <a:latin typeface="Yanone Kaffeesatz Light"/>
                <a:cs typeface="Yanone Kaffeesatz Light"/>
              </a:rPr>
              <a:t>J. </a:t>
            </a:r>
            <a:r>
              <a:rPr lang="fr-FR" sz="1800" dirty="0" err="1" smtClean="0">
                <a:latin typeface="Yanone Kaffeesatz Light"/>
                <a:cs typeface="Yanone Kaffeesatz Light"/>
              </a:rPr>
              <a:t>Uberti</a:t>
            </a:r>
            <a:r>
              <a:rPr lang="fr-FR" sz="1800" dirty="0" smtClean="0">
                <a:latin typeface="Yanone Kaffeesatz Light"/>
                <a:cs typeface="Yanone Kaffeesatz Light"/>
              </a:rPr>
              <a:t>, E. Ivov</a:t>
            </a:r>
            <a:endParaRPr lang="en-GB" sz="1800" dirty="0" smtClean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Unfreezing Pairs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6</a:t>
            </a:fld>
            <a:r>
              <a:rPr lang="fr-FR" dirty="0" smtClean="0"/>
              <a:t>/16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11678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Bob	Host:	B1	Bob 	STUN:	B2 </a:t>
            </a:r>
            <a:endParaRPr lang="en-GB" sz="1600" dirty="0"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11502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latin typeface="Calibri (Corps)"/>
                <a:cs typeface="Calibri (Corps)"/>
              </a:rPr>
              <a:t>: 5003</a:t>
            </a:r>
            <a:endParaRPr lang="en-GB" sz="1600" dirty="0"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Unfreezing Pairs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B1:5001/A2:5001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latin typeface="Calibri (Corps)"/>
                <a:cs typeface="Calibri (Corps)"/>
              </a:rPr>
              <a:t>Bob	Host:	B1	Bob 	STUN:	B2 </a:t>
            </a:r>
            <a:endParaRPr lang="en-GB" sz="1600" dirty="0"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latin typeface="Calibri (Corps)"/>
                <a:cs typeface="Calibri (Corps)"/>
              </a:rPr>
              <a:t>: 5003</a:t>
            </a:r>
            <a:endParaRPr lang="en-GB" sz="1600" dirty="0"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Initial Unfreeze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B1:5001/A2:5001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Bob	Host:	B1	Bob 	STUN:	B2 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alibri (Corps)"/>
                <a:cs typeface="Calibri (Corps)"/>
              </a:rPr>
              <a:t>: 5003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Yanone Kaffeesatz Light"/>
                <a:cs typeface="Yanone Kaffeesatz Light"/>
              </a:rPr>
              <a:t>Check List Unfreeze</a:t>
            </a:r>
            <a:endParaRPr lang="en-GB" sz="4000" dirty="0">
              <a:latin typeface="Yanone Kaffeesatz Light"/>
              <a:cs typeface="Yanone Kaffeesatz Light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28600" y="15849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 (Corps)"/>
                          <a:cs typeface="Calibri (Corps)"/>
                        </a:rPr>
                        <a:t>A’s lists</a:t>
                      </a:r>
                      <a:endParaRPr lang="en-GB" sz="18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A1B1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smtClean="0">
                          <a:latin typeface="Calibri (Corps)"/>
                          <a:cs typeface="Calibri (Corps)"/>
                        </a:rPr>
                        <a:t> A1B2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A2B1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A2B2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A1:5000/B1:5000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A1:5000/B2:5000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:5000/B2:5000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A1:5001/B2:5001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:5001/B2:5001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:5002/B2:5002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A1:5003/B1:5003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A1</a:t>
                      </a:r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:5003/B2:5003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r>
              <a:rPr lang="fr-FR" dirty="0" smtClean="0"/>
              <a:t>/16</a:t>
            </a:r>
            <a:endParaRPr lang="en-US" dirty="0"/>
          </a:p>
        </p:txBody>
      </p:sp>
      <p:graphicFrame>
        <p:nvGraphicFramePr>
          <p:cNvPr id="12" name="Espace réservé du contenu 6"/>
          <p:cNvGraphicFramePr>
            <a:graphicFrameLocks/>
          </p:cNvGraphicFramePr>
          <p:nvPr/>
        </p:nvGraphicFramePr>
        <p:xfrm>
          <a:off x="228600" y="4099560"/>
          <a:ext cx="8534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8"/>
                <a:gridCol w="809297"/>
                <a:gridCol w="1545021"/>
                <a:gridCol w="1545021"/>
                <a:gridCol w="1765737"/>
                <a:gridCol w="17657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alibri (Corps)"/>
                          <a:cs typeface="Calibri (Corps)"/>
                        </a:rPr>
                        <a:t>B’s lists</a:t>
                      </a:r>
                      <a:endParaRPr lang="en-GB" sz="18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Host/</a:t>
                      </a:r>
                      <a:r>
                        <a:rPr lang="fr-FR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/Host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err="1" smtClean="0">
                          <a:latin typeface="Calibri (Corps)"/>
                          <a:cs typeface="Calibri (Corps)"/>
                        </a:rPr>
                        <a:t>Srflx/Srflx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alibri (Corps)"/>
                          <a:cs typeface="Calibri (Corps)"/>
                        </a:rPr>
                        <a:t>Str.Cmp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 B1A1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 B1A2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</a:t>
                      </a:r>
                      <a:r>
                        <a:rPr lang="en-GB" sz="1300" baseline="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 B2A1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Foundation B2A2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</a:t>
                      </a:r>
                      <a:r>
                        <a:rPr lang="en-GB" sz="1300" baseline="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smtClean="0">
                          <a:latin typeface="Calibri (Corps)"/>
                          <a:cs typeface="Calibri (Corps)"/>
                        </a:rPr>
                        <a:t>A</a:t>
                      </a:r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B1:5000/A1:5000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rgbClr val="008000"/>
                          </a:solidFill>
                          <a:latin typeface="Calibri (Corps)"/>
                          <a:cs typeface="Calibri (Corps)"/>
                        </a:rPr>
                        <a:t>B1:5000/A2:5000</a:t>
                      </a:r>
                      <a:endParaRPr lang="en-GB" sz="1300" b="1" dirty="0">
                        <a:solidFill>
                          <a:srgbClr val="008000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:5000/A1:5000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:5000/A2:5000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smtClean="0">
                          <a:latin typeface="Calibri (Corps)"/>
                          <a:cs typeface="Calibri (Corps)"/>
                        </a:rPr>
                        <a:t>Audio</a:t>
                      </a:r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B1:5001/A1:5001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latin typeface="Calibri (Corps)"/>
                          <a:cs typeface="Calibri (Corps)"/>
                        </a:rPr>
                        <a:t>B1:5001/A2:5001</a:t>
                      </a:r>
                      <a:endParaRPr lang="en-GB" sz="1300" b="1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:5001/A1:5001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:5001/A2:5001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CheckList.2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Video.1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B1:5002/A1:5002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B1:5002/A2:5002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:5002/A1:5002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:5002/A2:5002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>
                          <a:latin typeface="Calibri (Corps)"/>
                          <a:cs typeface="Calibri (Corps)"/>
                        </a:rPr>
                        <a:t>Video.2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B1:5003/A1:5003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Calibri (Corps)"/>
                          <a:cs typeface="Calibri (Corps)"/>
                        </a:rPr>
                        <a:t>B1:5003/A2:5003</a:t>
                      </a:r>
                      <a:endParaRPr lang="en-GB" sz="1300" dirty="0"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:5003/A1:5003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B</a:t>
                      </a:r>
                      <a:r>
                        <a:rPr lang="bg-BG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2</a:t>
                      </a:r>
                      <a:r>
                        <a:rPr lang="fr-FR" sz="1300" dirty="0" smtClean="0">
                          <a:solidFill>
                            <a:srgbClr val="7F7F7F"/>
                          </a:solidFill>
                          <a:latin typeface="Calibri (Corps)"/>
                          <a:cs typeface="Calibri (Corps)"/>
                        </a:rPr>
                        <a:t>:5003/A2:5003</a:t>
                      </a:r>
                      <a:endParaRPr lang="en-GB" sz="1300" dirty="0">
                        <a:solidFill>
                          <a:srgbClr val="7F7F7F"/>
                        </a:solidFill>
                        <a:latin typeface="Calibri (Corps)"/>
                        <a:cs typeface="Calibri (Corps)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863024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Alice 	Host:	A1	Alice	STUN:	A2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Bob	Host:	B1	Bob 	STUN:	B2 </a:t>
            </a:r>
            <a:endParaRPr lang="en-GB" sz="1600" dirty="0">
              <a:solidFill>
                <a:srgbClr val="7F7F7F"/>
              </a:solidFill>
              <a:latin typeface="Calibri (Corps)"/>
              <a:cs typeface="Calibri (Corp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845402"/>
            <a:ext cx="434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Audio.RTP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5000	</a:t>
            </a: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Audio.RTCP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5001</a:t>
            </a:r>
          </a:p>
          <a:p>
            <a:pPr>
              <a:tabLst>
                <a:tab pos="628650" algn="l"/>
                <a:tab pos="1257300" algn="l"/>
                <a:tab pos="2333625" algn="l"/>
                <a:tab pos="2867025" algn="l"/>
                <a:tab pos="3495675" algn="l"/>
              </a:tabLst>
            </a:pP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Video.RTP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5002	</a:t>
            </a:r>
            <a:r>
              <a:rPr lang="en-GB" sz="1600" dirty="0" err="1" smtClean="0">
                <a:solidFill>
                  <a:srgbClr val="7F7F7F"/>
                </a:solidFill>
                <a:latin typeface="Calibri (Corps)"/>
                <a:cs typeface="Calibri (Corps)"/>
              </a:rPr>
              <a:t>Video.RTCP</a:t>
            </a:r>
            <a:r>
              <a:rPr lang="en-GB" sz="1600" dirty="0" smtClean="0">
                <a:solidFill>
                  <a:srgbClr val="7F7F7F"/>
                </a:solidFill>
                <a:latin typeface="Calibri (Corps)"/>
                <a:cs typeface="Calibri (Corps)"/>
              </a:rPr>
              <a:t>: 5003</a:t>
            </a:r>
            <a:endParaRPr lang="en-GB" sz="1600" dirty="0">
              <a:solidFill>
                <a:srgbClr val="7F7F7F"/>
              </a:solidFill>
              <a:latin typeface="Calibri (Corps)"/>
              <a:cs typeface="Calibri (Corps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2478</Words>
  <Application>Microsoft Macintosh PowerPoint</Application>
  <PresentationFormat>Présentation à l'écran (4:3)</PresentationFormat>
  <Paragraphs>515</Paragraphs>
  <Slides>17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Office Theme</vt:lpstr>
      <vt:lpstr>Trickle ICE </vt:lpstr>
      <vt:lpstr>Reminder: Vanilla ICE</vt:lpstr>
      <vt:lpstr>      Reminder: Vanilla ICE vs Trickle ICE</vt:lpstr>
      <vt:lpstr>Diapositive 4</vt:lpstr>
      <vt:lpstr>One Main Remaining Issue</vt:lpstr>
      <vt:lpstr>Unfreezing Pairs</vt:lpstr>
      <vt:lpstr>Unfreezing Pairs</vt:lpstr>
      <vt:lpstr>Initial Unfreeze</vt:lpstr>
      <vt:lpstr>Check List Unfreeze</vt:lpstr>
      <vt:lpstr>Foundation Unfreeze, All Lists</vt:lpstr>
      <vt:lpstr>Unfreezing Pairs with Trickle</vt:lpstr>
      <vt:lpstr>Unfreezing Pairs with Trickle: Failure</vt:lpstr>
      <vt:lpstr>Two ways to address this</vt:lpstr>
      <vt:lpstr>Now to the fun stuff:    Trickle ICE with SIP draft-ivov-mmusic-trickle-ice-sip  Enrico Marocco Christer Holmberg Emil Ivov </vt:lpstr>
      <vt:lpstr>Vague consensus on the following:</vt:lpstr>
      <vt:lpstr>Summary of trickle ICE for SIP</vt:lpstr>
      <vt:lpstr>application/sdpfrag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952</cp:revision>
  <cp:lastPrinted>2012-11-04T21:50:32Z</cp:lastPrinted>
  <dcterms:created xsi:type="dcterms:W3CDTF">2013-12-02T03:53:11Z</dcterms:created>
  <dcterms:modified xsi:type="dcterms:W3CDTF">2013-12-05T14:58:43Z</dcterms:modified>
</cp:coreProperties>
</file>