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Default Extension="emf" ContentType="image/x-emf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7" r:id="rId3"/>
    <p:sldId id="279" r:id="rId4"/>
    <p:sldId id="275" r:id="rId5"/>
    <p:sldId id="299" r:id="rId6"/>
    <p:sldId id="294" r:id="rId7"/>
    <p:sldId id="292" r:id="rId8"/>
    <p:sldId id="296" r:id="rId9"/>
    <p:sldId id="297" r:id="rId10"/>
    <p:sldId id="298" r:id="rId11"/>
    <p:sldId id="295" r:id="rId12"/>
    <p:sldId id="293" r:id="rId13"/>
    <p:sldId id="282" r:id="rId14"/>
    <p:sldId id="286" r:id="rId15"/>
    <p:sldId id="284" r:id="rId16"/>
    <p:sldId id="289" r:id="rId17"/>
    <p:sldId id="290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945A8-4ECC-4446-95C0-F242758BE8EC}" type="datetimeFigureOut">
              <a:rPr lang="fr-FR" smtClean="0"/>
              <a:pPr/>
              <a:t>11/03/13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12C0-A4F1-1543-9CD1-8BDFA67E07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8E47D-22F5-2D40-B7D0-8E2E39F8CE8C}" type="datetimeFigureOut">
              <a:rPr lang="fr-FR" smtClean="0"/>
              <a:pPr/>
              <a:t>11/03/13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3AD73-69C0-9246-ACB2-577FD21DCC3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AE5E-B942-7347-9C44-8931FA9851BC}" type="datetime1">
              <a:rPr lang="en-US" smtClean="0"/>
              <a:t>11/03/13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B8FC-63EE-6D44-8E97-9E3030D544D9}" type="datetime1">
              <a:rPr lang="en-US" smtClean="0"/>
              <a:t>11/03/13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draft-ivov-mmusic-trickle-ice E. Rescorla, J. Uberti, E. Ivov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Trickle ICE</a:t>
            </a:r>
            <a:br>
              <a:rPr lang="en-GB" smtClean="0"/>
            </a:b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dirty="0" smtClean="0"/>
              <a:t>Incremental Provisioning of Candidates for the Interactive Connectivity Establishment (ICE) Protocol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draft-</a:t>
            </a:r>
            <a:r>
              <a:rPr lang="en-GB" dirty="0" err="1" smtClean="0"/>
              <a:t>ivov-mmusic-trickle-ice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Eric </a:t>
            </a:r>
            <a:r>
              <a:rPr lang="en-GB" dirty="0" err="1" smtClean="0"/>
              <a:t>Rescorla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Justin </a:t>
            </a:r>
            <a:r>
              <a:rPr lang="en-GB" dirty="0" err="1" smtClean="0"/>
              <a:t>Uberti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Emil Ivov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GB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</a:t>
            </a:r>
            <a:r>
              <a:rPr lang="en-US" sz="3200" dirty="0" smtClean="0"/>
              <a:t>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Vanilla ICE Reminder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5849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Str.Cmp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008000"/>
                          </a:solidFill>
                        </a:rPr>
                        <a:t>192.168.0.1:5000</a:t>
                      </a:r>
                      <a:endParaRPr lang="en-GB" sz="1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[2001:660::1]:5000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130.129.0.1:5000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8.9.0.1:5000</a:t>
                      </a:r>
                      <a:endParaRPr lang="en-GB" sz="1400" b="1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008000"/>
                          </a:solidFill>
                        </a:rPr>
                        <a:t>192.168.0.1:5001</a:t>
                      </a:r>
                      <a:endParaRPr lang="en-GB" sz="1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192.168.0.1:5002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8.9.0.1:5002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192.168.0.1:5003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4334470"/>
            <a:ext cx="815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fr-FR" sz="1600" dirty="0" smtClean="0">
                <a:latin typeface="Courier New"/>
                <a:cs typeface="Courier New"/>
              </a:rPr>
              <a:t>2</a:t>
            </a:r>
            <a:r>
              <a:rPr lang="fr-FR" sz="1600" dirty="0" smtClean="0">
                <a:latin typeface="Courier New"/>
                <a:cs typeface="Courier New"/>
              </a:rPr>
              <a:t>. If </a:t>
            </a:r>
            <a:r>
              <a:rPr lang="fr-FR" sz="1600" dirty="0" err="1" smtClean="0">
                <a:latin typeface="Courier New"/>
                <a:cs typeface="Courier New"/>
              </a:rPr>
              <a:t>there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is</a:t>
            </a:r>
            <a:r>
              <a:rPr lang="fr-FR" sz="1600" dirty="0" smtClean="0">
                <a:latin typeface="Courier New"/>
                <a:cs typeface="Courier New"/>
              </a:rPr>
              <a:t> a pair in the </a:t>
            </a:r>
            <a:r>
              <a:rPr lang="fr-FR" sz="1600" dirty="0" err="1" smtClean="0">
                <a:latin typeface="Courier New"/>
                <a:cs typeface="Courier New"/>
              </a:rPr>
              <a:t>valid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latin typeface="Courier New"/>
                <a:cs typeface="Courier New"/>
              </a:rPr>
              <a:t> for </a:t>
            </a:r>
            <a:r>
              <a:rPr lang="fr-FR" sz="1600" dirty="0" err="1" smtClean="0">
                <a:latin typeface="Courier New"/>
                <a:cs typeface="Courier New"/>
              </a:rPr>
              <a:t>every</a:t>
            </a:r>
            <a:r>
              <a:rPr lang="fr-FR" sz="1600" dirty="0" smtClean="0">
                <a:latin typeface="Courier New"/>
                <a:cs typeface="Courier New"/>
              </a:rPr>
              <a:t> component of </a:t>
            </a:r>
            <a:r>
              <a:rPr lang="fr-FR" sz="1600" dirty="0" err="1" smtClean="0">
                <a:latin typeface="Courier New"/>
                <a:cs typeface="Courier New"/>
              </a:rPr>
              <a:t>this</a:t>
            </a:r>
            <a:r>
              <a:rPr lang="fr-FR" sz="1600" dirty="0" smtClean="0">
                <a:latin typeface="Courier New"/>
                <a:cs typeface="Courier New"/>
              </a:rPr>
              <a:t> media </a:t>
            </a:r>
            <a:r>
              <a:rPr lang="fr-FR" sz="1600" dirty="0" err="1" smtClean="0">
                <a:latin typeface="Courier New"/>
                <a:cs typeface="Courier New"/>
              </a:rPr>
              <a:t>stream</a:t>
            </a:r>
            <a:r>
              <a:rPr lang="fr-FR" sz="1600" dirty="0" smtClean="0">
                <a:latin typeface="Courier New"/>
                <a:cs typeface="Courier New"/>
              </a:rPr>
              <a:t>. The agent examines the check 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latin typeface="Courier New"/>
                <a:cs typeface="Courier New"/>
              </a:rPr>
              <a:t> for </a:t>
            </a:r>
            <a:r>
              <a:rPr lang="fr-FR" sz="1600" dirty="0" err="1" smtClean="0">
                <a:latin typeface="Courier New"/>
                <a:cs typeface="Courier New"/>
              </a:rPr>
              <a:t>each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other</a:t>
            </a:r>
            <a:r>
              <a:rPr lang="fr-FR" sz="1600" dirty="0" smtClean="0">
                <a:latin typeface="Courier New"/>
                <a:cs typeface="Courier New"/>
              </a:rPr>
              <a:t> media </a:t>
            </a:r>
            <a:r>
              <a:rPr lang="fr-FR" sz="1600" dirty="0" err="1" smtClean="0">
                <a:latin typeface="Courier New"/>
                <a:cs typeface="Courier New"/>
              </a:rPr>
              <a:t>stream</a:t>
            </a:r>
            <a:r>
              <a:rPr lang="fr-FR" sz="1600" dirty="0" smtClean="0">
                <a:latin typeface="Courier New"/>
                <a:cs typeface="Courier New"/>
              </a:rPr>
              <a:t> in </a:t>
            </a:r>
            <a:r>
              <a:rPr lang="fr-FR" sz="1600" dirty="0" err="1" smtClean="0">
                <a:latin typeface="Courier New"/>
                <a:cs typeface="Courier New"/>
              </a:rPr>
              <a:t>turn</a:t>
            </a:r>
            <a:r>
              <a:rPr lang="fr-FR" sz="1600" dirty="0" smtClean="0">
                <a:latin typeface="Courier New"/>
                <a:cs typeface="Courier New"/>
              </a:rPr>
              <a:t> :</a:t>
            </a:r>
          </a:p>
          <a:p>
            <a:pPr marL="342900" indent="-342900"/>
            <a:endParaRPr lang="fr-FR" sz="1600" dirty="0" smtClean="0">
              <a:latin typeface="Courier New"/>
              <a:cs typeface="Courier New"/>
            </a:endParaRPr>
          </a:p>
          <a:p>
            <a:pPr marL="342900" indent="-342900"/>
            <a:r>
              <a:rPr lang="fr-FR" sz="1600" dirty="0" smtClean="0">
                <a:latin typeface="Courier New"/>
                <a:cs typeface="Courier New"/>
              </a:rPr>
              <a:t>	* the </a:t>
            </a:r>
            <a:r>
              <a:rPr lang="fr-FR" sz="1600" dirty="0" smtClean="0">
                <a:latin typeface="Courier New"/>
                <a:cs typeface="Courier New"/>
              </a:rPr>
              <a:t>state of all pairs in the check 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whose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foundation</a:t>
            </a:r>
            <a:r>
              <a:rPr lang="fr-FR" sz="1600" dirty="0" smtClean="0">
                <a:latin typeface="Courier New"/>
                <a:cs typeface="Courier New"/>
              </a:rPr>
              <a:t> matches a pair in the </a:t>
            </a:r>
            <a:r>
              <a:rPr lang="fr-FR" sz="1600" dirty="0" err="1" smtClean="0">
                <a:latin typeface="Courier New"/>
                <a:cs typeface="Courier New"/>
              </a:rPr>
              <a:t>valid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under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consideration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is</a:t>
            </a:r>
            <a:r>
              <a:rPr lang="fr-FR" sz="1600" dirty="0" smtClean="0">
                <a:latin typeface="Courier New"/>
                <a:cs typeface="Courier New"/>
              </a:rPr>
              <a:t> set to </a:t>
            </a:r>
            <a:r>
              <a:rPr lang="fr-FR" sz="1600" dirty="0" err="1" smtClean="0">
                <a:latin typeface="Courier New"/>
                <a:cs typeface="Courier New"/>
              </a:rPr>
              <a:t>Waiting</a:t>
            </a:r>
            <a:endParaRPr lang="fr-FR" sz="1600" dirty="0" smtClean="0">
              <a:latin typeface="Courier New"/>
              <a:cs typeface="Courier New"/>
            </a:endParaRPr>
          </a:p>
          <a:p>
            <a:pPr marL="342900" indent="-342900"/>
            <a:endParaRPr lang="fr-FR" sz="1600" dirty="0" smtClean="0"/>
          </a:p>
          <a:p>
            <a:pPr marL="342900" indent="-342900">
              <a:buAutoNum type="arabicPeriod"/>
            </a:pPr>
            <a:endParaRPr lang="fr-FR" sz="1600" dirty="0" smtClean="0"/>
          </a:p>
          <a:p>
            <a:pPr marL="342900" indent="-342900">
              <a:buAutoNum type="arabicPeriod"/>
            </a:pPr>
            <a:endParaRPr lang="en-GB" sz="16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10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Trickle ICE (Open Issue)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graphicFrame>
        <p:nvGraphicFramePr>
          <p:cNvPr id="8" name="Espace réservé du contenu 6"/>
          <p:cNvGraphicFramePr>
            <a:graphicFrameLocks/>
          </p:cNvGraphicFramePr>
          <p:nvPr/>
        </p:nvGraphicFramePr>
        <p:xfrm>
          <a:off x="457200" y="16611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Str.Cmp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[2001:660::1]:5000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192.168.0.1:5002</a:t>
                      </a:r>
                      <a:endParaRPr lang="en-GB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17827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With trickle ICE we start with the first non empty list but then</a:t>
            </a:r>
            <a:r>
              <a:rPr lang="fr-FR" sz="2400" dirty="0" smtClean="0"/>
              <a:t>…</a:t>
            </a:r>
            <a:r>
              <a:rPr lang="en-GB" sz="2400" dirty="0" smtClean="0"/>
              <a:t> </a:t>
            </a:r>
          </a:p>
          <a:p>
            <a:r>
              <a:rPr lang="en-GB" sz="2400" dirty="0" smtClean="0"/>
              <a:t>pairs will not necessarily be crated </a:t>
            </a:r>
            <a:r>
              <a:rPr lang="en-GB" sz="2400" dirty="0" smtClean="0"/>
              <a:t>on a list by list basis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Therefore, can we just concentrate on foundations?</a:t>
            </a:r>
            <a:endParaRPr lang="en-GB" sz="200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11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Ending Checks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Vanilla ICE: Every time a </a:t>
            </a:r>
            <a:r>
              <a:rPr lang="en-GB" sz="2400" dirty="0" err="1" smtClean="0"/>
              <a:t>conn</a:t>
            </a:r>
            <a:r>
              <a:rPr lang="en-GB" sz="2400" dirty="0" smtClean="0"/>
              <a:t> check completes </a:t>
            </a:r>
            <a:r>
              <a:rPr lang="en-GB" sz="2400" dirty="0" smtClean="0"/>
              <a:t>thou </a:t>
            </a:r>
            <a:r>
              <a:rPr lang="en-GB" sz="2400" dirty="0" err="1" smtClean="0"/>
              <a:t>shalt</a:t>
            </a:r>
            <a:r>
              <a:rPr lang="en-GB" sz="2400" dirty="0" smtClean="0"/>
              <a:t> update states and fail a check list if:</a:t>
            </a:r>
          </a:p>
          <a:p>
            <a:pPr lvl="1"/>
            <a:r>
              <a:rPr lang="en-GB" sz="2000" dirty="0" smtClean="0"/>
              <a:t>all of its pairs are either in the Failed or Succeeded state;  </a:t>
            </a:r>
          </a:p>
          <a:p>
            <a:pPr lvl="1"/>
            <a:r>
              <a:rPr lang="en-GB" sz="2000" dirty="0" smtClean="0"/>
              <a:t>at least one of the components of the media stream has no pairs in its valid list.</a:t>
            </a:r>
          </a:p>
          <a:p>
            <a:pPr lvl="1">
              <a:buNone/>
            </a:pPr>
            <a:endParaRPr lang="en-GB" sz="2000" dirty="0" smtClean="0"/>
          </a:p>
          <a:p>
            <a:r>
              <a:rPr lang="en-GB" sz="2400" dirty="0" smtClean="0"/>
              <a:t>Trickle ICE adds the following conditions:</a:t>
            </a:r>
          </a:p>
          <a:p>
            <a:pPr lvl="1"/>
            <a:r>
              <a:rPr lang="en-GB" sz="2000" dirty="0" smtClean="0"/>
              <a:t>all candidate harvesters have completed and the agent is not expecting to learn any new candidates;</a:t>
            </a:r>
          </a:p>
          <a:p>
            <a:pPr lvl="1"/>
            <a:r>
              <a:rPr lang="en-GB" sz="2000" dirty="0" smtClean="0"/>
              <a:t>the remote agent has sent an end-of-candidates indication for that check list</a:t>
            </a:r>
            <a:endParaRPr lang="en-GB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12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Half Trickle</a:t>
            </a:r>
            <a:endParaRPr lang="en-GB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cxnSp>
        <p:nvCxnSpPr>
          <p:cNvPr id="40" name="Connecteur droit 39"/>
          <p:cNvCxnSpPr/>
          <p:nvPr/>
        </p:nvCxnSpPr>
        <p:spPr bwMode="auto">
          <a:xfrm rot="5400000" flipH="1" flipV="1">
            <a:off x="3931819" y="4170182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necteur droit 40"/>
          <p:cNvCxnSpPr/>
          <p:nvPr/>
        </p:nvCxnSpPr>
        <p:spPr bwMode="auto">
          <a:xfrm rot="5400000" flipH="1" flipV="1">
            <a:off x="4917267" y="4170182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2" name="Image 4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16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er 45"/>
          <p:cNvGrpSpPr/>
          <p:nvPr/>
        </p:nvGrpSpPr>
        <p:grpSpPr>
          <a:xfrm>
            <a:off x="6283924" y="914400"/>
            <a:ext cx="1564676" cy="990600"/>
            <a:chOff x="3469676" y="914400"/>
            <a:chExt cx="1564676" cy="990600"/>
          </a:xfrm>
        </p:grpSpPr>
        <p:pic>
          <p:nvPicPr>
            <p:cNvPr id="4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3469676" y="1447800"/>
              <a:ext cx="15646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STUN/TURN </a:t>
              </a:r>
              <a:br>
                <a:rPr lang="en-US" sz="1400" dirty="0" smtClean="0"/>
              </a:br>
              <a:r>
                <a:rPr lang="en-US" sz="1400" dirty="0" smtClean="0"/>
                <a:t>Server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9" name="Content Placeholder 2"/>
          <p:cNvSpPr txBox="1">
            <a:spLocks/>
          </p:cNvSpPr>
          <p:nvPr/>
        </p:nvSpPr>
        <p:spPr>
          <a:xfrm>
            <a:off x="5562600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3" name="Grouper 72"/>
          <p:cNvGrpSpPr/>
          <p:nvPr/>
        </p:nvGrpSpPr>
        <p:grpSpPr>
          <a:xfrm>
            <a:off x="1371600" y="914400"/>
            <a:ext cx="2133600" cy="5249502"/>
            <a:chOff x="1529152" y="914400"/>
            <a:chExt cx="2133600" cy="5249502"/>
          </a:xfrm>
        </p:grpSpPr>
        <p:cxnSp>
          <p:nvCxnSpPr>
            <p:cNvPr id="38" name="Connecteur droit 37"/>
            <p:cNvCxnSpPr/>
            <p:nvPr/>
          </p:nvCxnSpPr>
          <p:spPr bwMode="auto">
            <a:xfrm rot="5400000" flipH="1" flipV="1">
              <a:off x="121819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Connecteur droit 38"/>
            <p:cNvCxnSpPr/>
            <p:nvPr/>
          </p:nvCxnSpPr>
          <p:spPr bwMode="auto">
            <a:xfrm rot="5400000" flipH="1" flipV="1">
              <a:off x="1076895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er 42"/>
            <p:cNvGrpSpPr/>
            <p:nvPr/>
          </p:nvGrpSpPr>
          <p:grpSpPr>
            <a:xfrm>
              <a:off x="1529152" y="914400"/>
              <a:ext cx="1401972" cy="990600"/>
              <a:chOff x="-299648" y="914400"/>
              <a:chExt cx="1401972" cy="990600"/>
            </a:xfrm>
          </p:grpSpPr>
          <p:pic>
            <p:nvPicPr>
              <p:cNvPr id="44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19307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299648" y="1447800"/>
                <a:ext cx="1401972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1400" dirty="0" smtClean="0"/>
                  <a:t>STUN /TURN</a:t>
                </a:r>
                <a:br>
                  <a:rPr lang="en-US" sz="1400" dirty="0" smtClean="0"/>
                </a:br>
                <a:r>
                  <a:rPr lang="en-US" sz="1400" dirty="0" smtClean="0"/>
                  <a:t>Server 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er 49"/>
            <p:cNvGrpSpPr/>
            <p:nvPr/>
          </p:nvGrpSpPr>
          <p:grpSpPr>
            <a:xfrm>
              <a:off x="2707676" y="914802"/>
              <a:ext cx="955076" cy="837798"/>
              <a:chOff x="955076" y="914802"/>
              <a:chExt cx="955076" cy="837798"/>
            </a:xfrm>
          </p:grpSpPr>
          <p:pic>
            <p:nvPicPr>
              <p:cNvPr id="51" name="Image 50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311440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955076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1400" dirty="0" smtClean="0"/>
                  <a:t>Alice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er 49"/>
            <p:cNvGrpSpPr/>
            <p:nvPr/>
          </p:nvGrpSpPr>
          <p:grpSpPr>
            <a:xfrm>
              <a:off x="2098075" y="1981197"/>
              <a:ext cx="1326045" cy="1134705"/>
              <a:chOff x="202124" y="3428992"/>
              <a:chExt cx="4751648" cy="1134705"/>
            </a:xfrm>
          </p:grpSpPr>
          <p:grpSp>
            <p:nvGrpSpPr>
              <p:cNvPr id="10" name="Groupe 14"/>
              <p:cNvGrpSpPr/>
              <p:nvPr/>
            </p:nvGrpSpPr>
            <p:grpSpPr>
              <a:xfrm>
                <a:off x="202124" y="3428422"/>
                <a:ext cx="4751648" cy="706581"/>
                <a:chOff x="184996" y="3071810"/>
                <a:chExt cx="9372360" cy="462892"/>
              </a:xfrm>
            </p:grpSpPr>
            <p:cxnSp>
              <p:nvCxnSpPr>
                <p:cNvPr id="56" name="Connecteur droit avec flèche 55"/>
                <p:cNvCxnSpPr/>
                <p:nvPr/>
              </p:nvCxnSpPr>
              <p:spPr bwMode="auto">
                <a:xfrm flipH="1"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7" name="ZoneTexte 56"/>
                <p:cNvSpPr txBox="1"/>
                <p:nvPr/>
              </p:nvSpPr>
              <p:spPr>
                <a:xfrm>
                  <a:off x="184996" y="3323017"/>
                  <a:ext cx="9372360" cy="211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500" i="0" dirty="0" smtClean="0"/>
                    <a:t>disco</a:t>
                  </a:r>
                  <a:endParaRPr lang="fr-FR" sz="1500" i="0" dirty="0"/>
                </a:p>
              </p:txBody>
            </p:sp>
          </p:grpSp>
          <p:cxnSp>
            <p:nvCxnSpPr>
              <p:cNvPr id="55" name="Connecteur droit avec flèche 54"/>
              <p:cNvCxnSpPr/>
              <p:nvPr/>
            </p:nvCxnSpPr>
            <p:spPr bwMode="auto">
              <a:xfrm flipH="1">
                <a:off x="733972" y="4561273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grpSp>
        <p:nvGrpSpPr>
          <p:cNvPr id="11" name="Grouper 60"/>
          <p:cNvGrpSpPr/>
          <p:nvPr/>
        </p:nvGrpSpPr>
        <p:grpSpPr>
          <a:xfrm>
            <a:off x="5960082" y="3554230"/>
            <a:ext cx="1238242" cy="1230495"/>
            <a:chOff x="352267" y="3428422"/>
            <a:chExt cx="4707890" cy="1230495"/>
          </a:xfrm>
        </p:grpSpPr>
        <p:grpSp>
          <p:nvGrpSpPr>
            <p:cNvPr id="12" name="Groupe 14"/>
            <p:cNvGrpSpPr/>
            <p:nvPr/>
          </p:nvGrpSpPr>
          <p:grpSpPr>
            <a:xfrm>
              <a:off x="352267" y="3428422"/>
              <a:ext cx="4707890" cy="801891"/>
              <a:chOff x="481142" y="3071810"/>
              <a:chExt cx="9286053" cy="525331"/>
            </a:xfrm>
          </p:grpSpPr>
          <p:cxnSp>
            <p:nvCxnSpPr>
              <p:cNvPr id="61" name="Connecteur droit avec flèche 60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2" name="ZoneTexte 61"/>
              <p:cNvSpPr txBox="1"/>
              <p:nvPr/>
            </p:nvSpPr>
            <p:spPr>
              <a:xfrm>
                <a:off x="481142" y="3385431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60" name="Connecteur droit avec flèche 59"/>
            <p:cNvCxnSpPr/>
            <p:nvPr/>
          </p:nvCxnSpPr>
          <p:spPr bwMode="auto">
            <a:xfrm>
              <a:off x="733973" y="4656493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65" name="Grouper 64"/>
          <p:cNvGrpSpPr/>
          <p:nvPr/>
        </p:nvGrpSpPr>
        <p:grpSpPr>
          <a:xfrm>
            <a:off x="2585648" y="3032125"/>
            <a:ext cx="3891352" cy="2057400"/>
            <a:chOff x="2514600" y="2895600"/>
            <a:chExt cx="3886200" cy="2057400"/>
          </a:xfrm>
        </p:grpSpPr>
        <p:grpSp>
          <p:nvGrpSpPr>
            <p:cNvPr id="54" name="Grouper 53"/>
            <p:cNvGrpSpPr/>
            <p:nvPr/>
          </p:nvGrpSpPr>
          <p:grpSpPr>
            <a:xfrm>
              <a:off x="2514600" y="2895600"/>
              <a:ext cx="3886200" cy="704165"/>
              <a:chOff x="3733800" y="2895600"/>
              <a:chExt cx="2077008" cy="704165"/>
            </a:xfrm>
          </p:grpSpPr>
          <p:sp>
            <p:nvSpPr>
              <p:cNvPr id="64" name="ZoneTexte 63"/>
              <p:cNvSpPr txBox="1"/>
              <p:nvPr/>
            </p:nvSpPr>
            <p:spPr>
              <a:xfrm>
                <a:off x="3733800" y="2895600"/>
                <a:ext cx="207700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err="1" smtClean="0"/>
                  <a:t>Offer</a:t>
                </a:r>
                <a:r>
                  <a:rPr lang="fr-FR" sz="1500" i="0" dirty="0" smtClean="0"/>
                  <a:t> </a:t>
                </a:r>
                <a:r>
                  <a:rPr lang="fr-FR" sz="1500" i="0" dirty="0" err="1" smtClean="0"/>
                  <a:t>with</a:t>
                </a:r>
                <a:r>
                  <a:rPr lang="fr-FR" sz="1500" i="0" dirty="0" smtClean="0"/>
                  <a:t>  </a:t>
                </a:r>
                <a:r>
                  <a:rPr lang="fr-FR" sz="1500" b="1" i="0" dirty="0" smtClean="0"/>
                  <a:t>all </a:t>
                </a:r>
                <a:r>
                  <a:rPr lang="fr-FR" sz="1500" i="0" dirty="0" smtClean="0"/>
                  <a:t>candidates</a:t>
                </a:r>
                <a:endParaRPr lang="fr-FR" sz="1500" i="0" dirty="0"/>
              </a:p>
            </p:txBody>
          </p:sp>
          <p:cxnSp>
            <p:nvCxnSpPr>
              <p:cNvPr id="66" name="Connecteur droit avec flèche 65"/>
              <p:cNvCxnSpPr/>
              <p:nvPr/>
            </p:nvCxnSpPr>
            <p:spPr bwMode="auto">
              <a:xfrm rot="10800000" flipH="1">
                <a:off x="4043753" y="3589878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7" name="ZoneTexte 66"/>
              <p:cNvSpPr txBox="1"/>
              <p:nvPr/>
            </p:nvSpPr>
            <p:spPr>
              <a:xfrm>
                <a:off x="4038600" y="3276600"/>
                <a:ext cx="153385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0" dirty="0" smtClean="0"/>
                  <a:t>Answer with </a:t>
                </a:r>
                <a:r>
                  <a:rPr lang="en-US" sz="1500" b="1" i="0" dirty="0" smtClean="0"/>
                  <a:t>no </a:t>
                </a:r>
                <a:r>
                  <a:rPr lang="en-US" sz="1500" i="0" dirty="0" err="1" smtClean="0"/>
                  <a:t>candiates</a:t>
                </a:r>
                <a:endParaRPr lang="fr-FR" sz="1500" i="0" dirty="0"/>
              </a:p>
            </p:txBody>
          </p:sp>
          <p:cxnSp>
            <p:nvCxnSpPr>
              <p:cNvPr id="68" name="Connecteur droit avec flèche 67"/>
              <p:cNvCxnSpPr/>
              <p:nvPr/>
            </p:nvCxnSpPr>
            <p:spPr bwMode="auto">
              <a:xfrm rot="10800000">
                <a:off x="4043753" y="3266713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58" name="Grouper 57"/>
            <p:cNvGrpSpPr/>
            <p:nvPr/>
          </p:nvGrpSpPr>
          <p:grpSpPr>
            <a:xfrm>
              <a:off x="2819400" y="3937338"/>
              <a:ext cx="3352800" cy="1015662"/>
              <a:chOff x="3733800" y="3886200"/>
              <a:chExt cx="2104032" cy="1015662"/>
            </a:xfrm>
          </p:grpSpPr>
          <p:cxnSp>
            <p:nvCxnSpPr>
              <p:cNvPr id="46" name="Connecteur droit avec flèche 45"/>
              <p:cNvCxnSpPr/>
              <p:nvPr/>
            </p:nvCxnSpPr>
            <p:spPr bwMode="auto">
              <a:xfrm flipH="1">
                <a:off x="3932834" y="3908822"/>
                <a:ext cx="175259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50" name="ZoneTexte 49"/>
              <p:cNvSpPr txBox="1"/>
              <p:nvPr/>
            </p:nvSpPr>
            <p:spPr>
              <a:xfrm>
                <a:off x="3733800" y="3886200"/>
                <a:ext cx="2104032" cy="1015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… </a:t>
                </a:r>
                <a:br>
                  <a:rPr lang="fr-FR" sz="1500" dirty="0" smtClean="0"/>
                </a:br>
                <a:r>
                  <a:rPr lang="fr-FR" sz="1500" dirty="0" smtClean="0"/>
                  <a:t>more </a:t>
                </a:r>
                <a:r>
                  <a:rPr lang="fr-FR" sz="1500" dirty="0" err="1" smtClean="0"/>
                  <a:t>cands</a:t>
                </a:r>
                <a:r>
                  <a:rPr lang="fr-FR" sz="1500" dirty="0" smtClean="0"/>
                  <a:t>  &amp;</a:t>
                </a:r>
                <a:br>
                  <a:rPr lang="fr-FR" sz="1500" dirty="0" smtClean="0"/>
                </a:br>
                <a:r>
                  <a:rPr lang="fr-FR" sz="1500" dirty="0" err="1" smtClean="0"/>
                  <a:t>conn</a:t>
                </a:r>
                <a:r>
                  <a:rPr lang="fr-FR" sz="1500" dirty="0" smtClean="0"/>
                  <a:t> </a:t>
                </a:r>
                <a:r>
                  <a:rPr lang="fr-FR" sz="1500" dirty="0" err="1" smtClean="0"/>
                  <a:t>checks</a:t>
                </a:r>
                <a:r>
                  <a:rPr lang="fr-FR" sz="1500" dirty="0" smtClean="0"/>
                  <a:t> </a:t>
                </a:r>
                <a:br>
                  <a:rPr lang="fr-FR" sz="1500" dirty="0" smtClean="0"/>
                </a:br>
                <a:r>
                  <a:rPr lang="fr-FR" sz="1500" dirty="0" smtClean="0"/>
                  <a:t>…</a:t>
                </a:r>
                <a:endParaRPr lang="fr-FR" sz="1500" i="0" dirty="0"/>
              </a:p>
            </p:txBody>
          </p:sp>
          <p:cxnSp>
            <p:nvCxnSpPr>
              <p:cNvPr id="53" name="Connecteur droit avec flèche 52"/>
              <p:cNvCxnSpPr/>
              <p:nvPr/>
            </p:nvCxnSpPr>
            <p:spPr bwMode="auto">
              <a:xfrm>
                <a:off x="3932832" y="4897191"/>
                <a:ext cx="175259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sp>
        <p:nvSpPr>
          <p:cNvPr id="63" name="ZoneTexte 62"/>
          <p:cNvSpPr txBox="1"/>
          <p:nvPr/>
        </p:nvSpPr>
        <p:spPr>
          <a:xfrm>
            <a:off x="2280848" y="5604560"/>
            <a:ext cx="472955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Enjoying FULL TRICKLE from then on</a:t>
            </a:r>
            <a:endParaRPr lang="en-GB" sz="1600" b="1" i="0" dirty="0"/>
          </a:p>
        </p:txBody>
      </p:sp>
      <p:sp>
        <p:nvSpPr>
          <p:cNvPr id="43" name="Espace réservé du numéro de diapositive 4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13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Open Issues</a:t>
            </a:r>
            <a:br>
              <a:rPr lang="en-GB" sz="2400" dirty="0" smtClean="0"/>
            </a:br>
            <a:r>
              <a:rPr lang="en-GB" sz="2400" dirty="0" smtClean="0"/>
              <a:t>MID </a:t>
            </a:r>
            <a:r>
              <a:rPr lang="en-GB" sz="2400" dirty="0" err="1" smtClean="0"/>
              <a:t>vs</a:t>
            </a:r>
            <a:r>
              <a:rPr lang="en-GB" sz="2400" dirty="0" smtClean="0"/>
              <a:t> Stream Index</a:t>
            </a:r>
            <a:endParaRPr lang="en-GB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839200" cy="4800600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Do we really need the stream index option?</a:t>
            </a:r>
          </a:p>
          <a:p>
            <a:endParaRPr lang="en-GB" sz="2800" dirty="0" smtClean="0"/>
          </a:p>
          <a:p>
            <a:r>
              <a:rPr lang="en-GB" sz="2800" dirty="0" smtClean="0"/>
              <a:t>Possible application syntax (do we want to spec this)?</a:t>
            </a:r>
            <a:br>
              <a:rPr lang="en-GB" sz="2800" dirty="0" smtClean="0"/>
            </a:b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For example:</a:t>
            </a:r>
            <a:endParaRPr lang="en-GB" dirty="0" smtClean="0"/>
          </a:p>
          <a:p>
            <a:pPr marL="0" indent="0">
              <a:buNone/>
            </a:pPr>
            <a:r>
              <a:rPr lang="en-GB" sz="1800" b="1" dirty="0" smtClean="0">
                <a:latin typeface="Courier New"/>
                <a:cs typeface="Courier New"/>
              </a:rPr>
              <a:t>a=mid:1</a:t>
            </a:r>
          </a:p>
          <a:p>
            <a:pPr marL="0" indent="0" algn="just">
              <a:buNone/>
            </a:pPr>
            <a:r>
              <a:rPr lang="en-GB" sz="1800" dirty="0" smtClean="0">
                <a:latin typeface="Courier New"/>
                <a:cs typeface="Courier New"/>
              </a:rPr>
              <a:t>a=candidate:1 1 UDP 16582 12.18.10.3 5000 </a:t>
            </a:r>
            <a:r>
              <a:rPr lang="en-GB" sz="1800" dirty="0" err="1" smtClean="0">
                <a:latin typeface="Courier New"/>
                <a:cs typeface="Courier New"/>
              </a:rPr>
              <a:t>typ</a:t>
            </a:r>
            <a:r>
              <a:rPr lang="en-GB" sz="1800" dirty="0" smtClean="0">
                <a:latin typeface="Courier New"/>
                <a:cs typeface="Courier New"/>
              </a:rPr>
              <a:t> host</a:t>
            </a:r>
          </a:p>
          <a:p>
            <a:pPr marL="0" indent="0">
              <a:buNone/>
            </a:pPr>
            <a:r>
              <a:rPr lang="en-GB" sz="1800" dirty="0" smtClean="0">
                <a:latin typeface="Courier New"/>
                <a:cs typeface="Courier New"/>
              </a:rPr>
              <a:t>a=candidate:2 1 UDP 16584 96.1.2.3 5000 </a:t>
            </a:r>
            <a:r>
              <a:rPr lang="en-GB" sz="1800" dirty="0" err="1" smtClean="0">
                <a:latin typeface="Courier New"/>
                <a:cs typeface="Courier New"/>
              </a:rPr>
              <a:t>typ</a:t>
            </a:r>
            <a:r>
              <a:rPr lang="en-GB" sz="1800" dirty="0" smtClean="0">
                <a:latin typeface="Courier New"/>
                <a:cs typeface="Courier New"/>
              </a:rPr>
              <a:t> </a:t>
            </a:r>
            <a:r>
              <a:rPr lang="en-GB" sz="1800" dirty="0" err="1" smtClean="0">
                <a:latin typeface="Courier New"/>
                <a:cs typeface="Courier New"/>
              </a:rPr>
              <a:t>srflx</a:t>
            </a:r>
            <a:endParaRPr lang="en-GB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/>
                <a:cs typeface="Courier New"/>
              </a:rPr>
              <a:t>a=end-of-candidates</a:t>
            </a:r>
          </a:p>
          <a:p>
            <a:pPr marL="0" indent="0">
              <a:buNone/>
            </a:pPr>
            <a:r>
              <a:rPr lang="en-GB" sz="1800" b="1" dirty="0" smtClean="0">
                <a:latin typeface="Courier New"/>
                <a:cs typeface="Courier New"/>
              </a:rPr>
              <a:t>a=mid:2</a:t>
            </a:r>
          </a:p>
          <a:p>
            <a:pPr marL="0" indent="0">
              <a:buNone/>
            </a:pPr>
            <a:r>
              <a:rPr lang="en-GB" sz="1800" dirty="0" smtClean="0">
                <a:latin typeface="Courier New"/>
                <a:cs typeface="Courier New"/>
              </a:rPr>
              <a:t>a=candidate:2 1 UDP 16915 96.1.2.3 5002 </a:t>
            </a:r>
            <a:r>
              <a:rPr lang="en-GB" sz="1800" dirty="0" err="1" smtClean="0">
                <a:latin typeface="Courier New"/>
                <a:cs typeface="Courier New"/>
              </a:rPr>
              <a:t>typ</a:t>
            </a:r>
            <a:r>
              <a:rPr lang="en-GB" sz="1800" dirty="0" smtClean="0">
                <a:latin typeface="Courier New"/>
                <a:cs typeface="Courier New"/>
              </a:rPr>
              <a:t> </a:t>
            </a:r>
            <a:r>
              <a:rPr lang="en-GB" sz="1800" dirty="0" err="1" smtClean="0">
                <a:latin typeface="Courier New"/>
                <a:cs typeface="Courier New"/>
              </a:rPr>
              <a:t>srflx</a:t>
            </a:r>
            <a:endParaRPr lang="en-GB" sz="1800" dirty="0" smtClean="0">
              <a:latin typeface="Courier New"/>
              <a:cs typeface="Courier New"/>
            </a:endParaRPr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GB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14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smtClean="0"/>
              <a:t>Open Issues</a:t>
            </a:r>
            <a:br>
              <a:rPr lang="en-GB" sz="2667" smtClean="0"/>
            </a:br>
            <a:r>
              <a:rPr lang="en-GB" sz="3556" smtClean="0"/>
              <a:t>Session or media level end-of-candidates</a:t>
            </a:r>
            <a:br>
              <a:rPr lang="en-GB" sz="3556" smtClean="0"/>
            </a:br>
            <a:endParaRPr lang="en-GB" sz="3556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800600"/>
          </a:xfrm>
        </p:spPr>
        <p:txBody>
          <a:bodyPr>
            <a:normAutofit fontScale="70000" lnSpcReduction="20000"/>
          </a:bodyPr>
          <a:lstStyle/>
          <a:p>
            <a:endParaRPr lang="en-GB" sz="2800" dirty="0" smtClean="0"/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c</a:t>
            </a:r>
            <a:r>
              <a:rPr lang="en-GB" sz="2571" dirty="0" smtClean="0">
                <a:latin typeface="Courier New"/>
                <a:cs typeface="Courier New"/>
              </a:rPr>
              <a:t>=IN IP4 12.18.10.3</a:t>
            </a:r>
          </a:p>
          <a:p>
            <a:pPr marL="0" indent="0">
              <a:buNone/>
            </a:pPr>
            <a:r>
              <a:rPr lang="en-GB" sz="2571" b="1" dirty="0" smtClean="0">
                <a:latin typeface="Courier New"/>
                <a:cs typeface="Courier New"/>
              </a:rPr>
              <a:t>a=end-of-candidates</a:t>
            </a:r>
            <a:endParaRPr lang="en-GB" sz="257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m</a:t>
            </a:r>
            <a:r>
              <a:rPr lang="en-GB" sz="2571" dirty="0" smtClean="0">
                <a:latin typeface="Courier New"/>
                <a:cs typeface="Courier New"/>
              </a:rPr>
              <a:t>=audio 5000 RTP/AVP 0 96</a:t>
            </a:r>
          </a:p>
          <a:p>
            <a:pPr marL="0" indent="0">
              <a:buNone/>
            </a:pPr>
            <a:r>
              <a:rPr lang="en-GB" sz="2571" dirty="0" smtClean="0">
                <a:latin typeface="Courier New"/>
                <a:cs typeface="Courier New"/>
              </a:rPr>
              <a:t>a=candidate:1 1 UDP 16582 12.18.10.3 5000 </a:t>
            </a:r>
            <a:r>
              <a:rPr lang="en-GB" sz="2571" dirty="0" err="1" smtClean="0">
                <a:latin typeface="Courier New"/>
                <a:cs typeface="Courier New"/>
              </a:rPr>
              <a:t>typ</a:t>
            </a:r>
            <a:r>
              <a:rPr lang="en-GB" sz="2571" dirty="0" smtClean="0">
                <a:latin typeface="Courier New"/>
                <a:cs typeface="Courier New"/>
              </a:rPr>
              <a:t> host</a:t>
            </a: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m</a:t>
            </a:r>
            <a:r>
              <a:rPr lang="en-GB" sz="2571" dirty="0" smtClean="0">
                <a:latin typeface="Courier New"/>
                <a:cs typeface="Courier New"/>
              </a:rPr>
              <a:t>=video 5000 RTP/AVP 0 96</a:t>
            </a:r>
          </a:p>
          <a:p>
            <a:pPr marL="0" indent="0">
              <a:buNone/>
            </a:pPr>
            <a:r>
              <a:rPr lang="en-GB" sz="2571" dirty="0" smtClean="0">
                <a:latin typeface="Courier New"/>
                <a:cs typeface="Courier New"/>
              </a:rPr>
              <a:t>a=candidate:2 1 UDP 16915 96.1.2.3 5002 </a:t>
            </a:r>
            <a:r>
              <a:rPr lang="en-GB" sz="2571" dirty="0" err="1" smtClean="0">
                <a:latin typeface="Courier New"/>
                <a:cs typeface="Courier New"/>
              </a:rPr>
              <a:t>typ</a:t>
            </a:r>
            <a:r>
              <a:rPr lang="en-GB" sz="2571" dirty="0" smtClean="0">
                <a:latin typeface="Courier New"/>
                <a:cs typeface="Courier New"/>
              </a:rPr>
              <a:t> </a:t>
            </a:r>
            <a:r>
              <a:rPr lang="en-GB" sz="2571" dirty="0" err="1" smtClean="0">
                <a:latin typeface="Courier New"/>
                <a:cs typeface="Courier New"/>
              </a:rPr>
              <a:t>srflx</a:t>
            </a:r>
            <a:endParaRPr lang="en-GB" sz="2571" dirty="0" smtClean="0"/>
          </a:p>
          <a:p>
            <a:pPr>
              <a:buNone/>
            </a:pPr>
            <a:endParaRPr lang="en-GB" sz="2571" dirty="0" smtClean="0"/>
          </a:p>
          <a:p>
            <a:pPr>
              <a:buNone/>
            </a:pPr>
            <a:r>
              <a:rPr lang="fr-FR" sz="2571" dirty="0" smtClean="0"/>
              <a:t>V</a:t>
            </a:r>
            <a:r>
              <a:rPr lang="en-GB" sz="2571" dirty="0" smtClean="0"/>
              <a:t>S </a:t>
            </a:r>
          </a:p>
          <a:p>
            <a:pPr>
              <a:buNone/>
            </a:pPr>
            <a:r>
              <a:rPr lang="en-GB" sz="2571" dirty="0" smtClean="0">
                <a:solidFill>
                  <a:srgbClr val="7F7F7F"/>
                </a:solidFill>
              </a:rPr>
              <a:t>(our preference)</a:t>
            </a: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c</a:t>
            </a:r>
            <a:r>
              <a:rPr lang="en-GB" sz="2571" dirty="0" smtClean="0">
                <a:latin typeface="Courier New"/>
                <a:cs typeface="Courier New"/>
              </a:rPr>
              <a:t>=IN IP4 12.18.10.3</a:t>
            </a: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m</a:t>
            </a:r>
            <a:r>
              <a:rPr lang="en-GB" sz="2571" dirty="0" smtClean="0">
                <a:latin typeface="Courier New"/>
                <a:cs typeface="Courier New"/>
              </a:rPr>
              <a:t>=audio 5000 RTP/AVP 0 96</a:t>
            </a:r>
          </a:p>
          <a:p>
            <a:pPr marL="0" indent="0">
              <a:buNone/>
            </a:pPr>
            <a:r>
              <a:rPr lang="en-GB" sz="2571" dirty="0" smtClean="0">
                <a:latin typeface="Courier New"/>
                <a:cs typeface="Courier New"/>
              </a:rPr>
              <a:t>a=candidate:1 1 UDP 16582 12.18.10.3 5000 </a:t>
            </a:r>
            <a:r>
              <a:rPr lang="en-GB" sz="2571" dirty="0" err="1" smtClean="0">
                <a:latin typeface="Courier New"/>
                <a:cs typeface="Courier New"/>
              </a:rPr>
              <a:t>typ</a:t>
            </a:r>
            <a:r>
              <a:rPr lang="en-GB" sz="2571" dirty="0" smtClean="0">
                <a:latin typeface="Courier New"/>
                <a:cs typeface="Courier New"/>
              </a:rPr>
              <a:t> host</a:t>
            </a:r>
          </a:p>
          <a:p>
            <a:pPr marL="0" indent="0">
              <a:buNone/>
            </a:pPr>
            <a:r>
              <a:rPr lang="en-GB" sz="2571" b="1" dirty="0" smtClean="0">
                <a:latin typeface="Courier New"/>
                <a:cs typeface="Courier New"/>
              </a:rPr>
              <a:t>a=end-of-candidates</a:t>
            </a: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m</a:t>
            </a:r>
            <a:r>
              <a:rPr lang="en-GB" sz="2571" dirty="0" smtClean="0">
                <a:latin typeface="Courier New"/>
                <a:cs typeface="Courier New"/>
              </a:rPr>
              <a:t>=video 5000 RTP/AVP 0 96</a:t>
            </a:r>
          </a:p>
          <a:p>
            <a:pPr marL="0" indent="0">
              <a:buNone/>
            </a:pPr>
            <a:r>
              <a:rPr lang="en-GB" sz="2571" dirty="0" smtClean="0">
                <a:latin typeface="Courier New"/>
                <a:cs typeface="Courier New"/>
              </a:rPr>
              <a:t>a=candidate:2 1 UDP 16915 96.1.2.3 5002 </a:t>
            </a:r>
            <a:r>
              <a:rPr lang="en-GB" sz="2571" dirty="0" err="1" smtClean="0">
                <a:latin typeface="Courier New"/>
                <a:cs typeface="Courier New"/>
              </a:rPr>
              <a:t>typ</a:t>
            </a:r>
            <a:r>
              <a:rPr lang="en-GB" sz="2571" dirty="0" smtClean="0">
                <a:latin typeface="Courier New"/>
                <a:cs typeface="Courier New"/>
              </a:rPr>
              <a:t> </a:t>
            </a:r>
            <a:r>
              <a:rPr lang="en-GB" sz="2571" dirty="0" err="1" smtClean="0">
                <a:latin typeface="Courier New"/>
                <a:cs typeface="Courier New"/>
              </a:rPr>
              <a:t>srflx</a:t>
            </a:r>
            <a:endParaRPr lang="en-GB" sz="257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571" b="1" dirty="0" smtClean="0">
                <a:latin typeface="Courier New"/>
                <a:cs typeface="Courier New"/>
              </a:rPr>
              <a:t>a=end-of-candidates</a:t>
            </a:r>
          </a:p>
          <a:p>
            <a:pPr marL="0" indent="0">
              <a:buNone/>
            </a:pPr>
            <a:endParaRPr lang="en-GB" sz="2571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sz="1800" dirty="0" smtClean="0">
              <a:latin typeface="Courier New"/>
              <a:cs typeface="Courier New"/>
            </a:endParaRPr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GB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15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Appendix:</a:t>
            </a:r>
            <a:br>
              <a:rPr lang="en-GB" sz="2667" dirty="0" smtClean="0"/>
            </a:br>
            <a:r>
              <a:rPr lang="en-GB" sz="3556" dirty="0" smtClean="0"/>
              <a:t>A SIP Usage for Trickle ICE (1/3)</a:t>
            </a:r>
            <a:endParaRPr lang="en-GB" sz="4444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724400"/>
          </a:xfrm>
        </p:spPr>
        <p:txBody>
          <a:bodyPr>
            <a:noAutofit/>
          </a:bodyPr>
          <a:lstStyle/>
          <a:p>
            <a:pPr indent="20638" algn="just"/>
            <a:r>
              <a:rPr lang="en-GB" sz="2400" dirty="0" smtClean="0"/>
              <a:t> SIP Applications would always do half trickle unless explicitly configured otherwise</a:t>
            </a:r>
          </a:p>
          <a:p>
            <a:pPr indent="20638" algn="just">
              <a:buNone/>
            </a:pPr>
            <a:endParaRPr lang="en-GB" sz="2400" dirty="0" smtClean="0"/>
          </a:p>
          <a:p>
            <a:pPr indent="20638" algn="just"/>
            <a:r>
              <a:rPr lang="en-GB" sz="2400" dirty="0" smtClean="0"/>
              <a:t> Trickling will happen with in-dialog SIP INFO requests as per RFC </a:t>
            </a:r>
            <a:r>
              <a:rPr lang="en-GB" sz="2400" dirty="0" smtClean="0"/>
              <a:t>6086. </a:t>
            </a:r>
          </a:p>
          <a:p>
            <a:pPr indent="20638" algn="just"/>
            <a:endParaRPr lang="en-GB" sz="2400" dirty="0" smtClean="0"/>
          </a:p>
          <a:p>
            <a:pPr indent="20638" algn="just"/>
            <a:r>
              <a:rPr lang="en-GB" sz="2400" dirty="0" smtClean="0"/>
              <a:t> </a:t>
            </a:r>
            <a:r>
              <a:rPr lang="fr-FR" sz="2400" dirty="0" smtClean="0"/>
              <a:t>The INFO Package </a:t>
            </a:r>
            <a:r>
              <a:rPr lang="fr-FR" sz="2400" dirty="0" err="1" smtClean="0"/>
              <a:t>token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r>
              <a:rPr lang="fr-FR" sz="2400" dirty="0" smtClean="0"/>
              <a:t> for </a:t>
            </a:r>
            <a:r>
              <a:rPr lang="fr-FR" sz="2400" dirty="0" err="1" smtClean="0"/>
              <a:t>this</a:t>
            </a:r>
            <a:r>
              <a:rPr lang="fr-FR" sz="2400" dirty="0" smtClean="0"/>
              <a:t> package </a:t>
            </a:r>
            <a:r>
              <a:rPr lang="fr-FR" sz="2400" dirty="0" err="1" smtClean="0"/>
              <a:t>is</a:t>
            </a:r>
            <a:r>
              <a:rPr lang="fr-FR" sz="2400" dirty="0" smtClean="0"/>
              <a:t> "</a:t>
            </a:r>
            <a:r>
              <a:rPr lang="fr-FR" sz="2400" dirty="0" err="1" smtClean="0"/>
              <a:t>trickle-ice</a:t>
            </a:r>
            <a:r>
              <a:rPr lang="fr-FR" sz="2400" dirty="0" smtClean="0"/>
              <a:t>”</a:t>
            </a:r>
            <a:r>
              <a:rPr lang="en-GB" sz="2400" dirty="0" smtClean="0"/>
              <a:t>	</a:t>
            </a:r>
          </a:p>
          <a:p>
            <a:pPr lvl="1" indent="20638" algn="just"/>
            <a:r>
              <a:rPr lang="en-GB" sz="2400" dirty="0" smtClean="0"/>
              <a:t> Does not mandate GRUU support</a:t>
            </a:r>
          </a:p>
          <a:p>
            <a:pPr lvl="1" indent="20638" algn="just">
              <a:buNone/>
            </a:pPr>
            <a:endParaRPr lang="en-GB" sz="2400" dirty="0" smtClean="0"/>
          </a:p>
          <a:p>
            <a:pPr indent="20638" algn="just"/>
            <a:r>
              <a:rPr lang="en-GB" sz="2400" dirty="0" smtClean="0"/>
              <a:t> Does not remove the requirement for doing a re-INVITE upon completion of ICE processing. </a:t>
            </a:r>
          </a:p>
          <a:p>
            <a:pPr indent="20638" algn="just">
              <a:buNone/>
            </a:pPr>
            <a:endParaRPr lang="en-GB" sz="2400" dirty="0" smtClean="0"/>
          </a:p>
          <a:p>
            <a:pPr lvl="1" indent="20638" algn="just">
              <a:buNone/>
            </a:pPr>
            <a:endParaRPr lang="en-GB" sz="24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GB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16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Appendix:</a:t>
            </a:r>
            <a:br>
              <a:rPr lang="en-GB" sz="2667" dirty="0" smtClean="0"/>
            </a:br>
            <a:r>
              <a:rPr lang="en-GB" sz="3556" dirty="0" smtClean="0"/>
              <a:t>A SIP Usage for Trickle ICE (2/3)</a:t>
            </a:r>
            <a:endParaRPr lang="en-GB" sz="4444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GB" smtClean="0"/>
          </a:p>
        </p:txBody>
      </p:sp>
      <p:sp>
        <p:nvSpPr>
          <p:cNvPr id="7" name="Rectangle 6"/>
          <p:cNvSpPr/>
          <p:nvPr/>
        </p:nvSpPr>
        <p:spPr>
          <a:xfrm>
            <a:off x="457200" y="1716881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/>
                <a:cs typeface="Courier New"/>
              </a:rPr>
              <a:t>INFO </a:t>
            </a:r>
            <a:r>
              <a:rPr lang="en-GB" dirty="0" err="1" smtClean="0">
                <a:latin typeface="Courier New"/>
                <a:cs typeface="Courier New"/>
              </a:rPr>
              <a:t>sip:alice@example.com</a:t>
            </a:r>
            <a:r>
              <a:rPr lang="en-GB" dirty="0" smtClean="0">
                <a:latin typeface="Courier New"/>
                <a:cs typeface="Courier New"/>
              </a:rPr>
              <a:t> SIP/2.0</a:t>
            </a:r>
          </a:p>
          <a:p>
            <a:r>
              <a:rPr lang="en-GB" dirty="0" smtClean="0">
                <a:latin typeface="Courier New"/>
                <a:cs typeface="Courier New"/>
              </a:rPr>
              <a:t>...</a:t>
            </a:r>
          </a:p>
          <a:p>
            <a:r>
              <a:rPr lang="en-GB" dirty="0" smtClean="0">
                <a:latin typeface="Courier New"/>
                <a:cs typeface="Courier New"/>
              </a:rPr>
              <a:t>Info-Package: trickle-ice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Content-type: </a:t>
            </a:r>
            <a:r>
              <a:rPr lang="en-GB" b="1" dirty="0" smtClean="0">
                <a:latin typeface="Courier New"/>
                <a:cs typeface="Courier New"/>
              </a:rPr>
              <a:t>application/</a:t>
            </a:r>
            <a:r>
              <a:rPr lang="en-GB" b="1" dirty="0" err="1" smtClean="0">
                <a:latin typeface="Courier New"/>
                <a:cs typeface="Courier New"/>
              </a:rPr>
              <a:t>sdpfrag</a:t>
            </a: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Content-Disposition: Info-Package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Content-length: ...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a=mid:1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a=candidate:1 1 UDP 1658497328 192.168.100.33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host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1658497328 96.1.2.3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a=mid:2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1658497328 96.1.2.3 5002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a=end-of-candidates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28601" y="5791200"/>
            <a:ext cx="8686800" cy="533400"/>
          </a:xfrm>
        </p:spPr>
        <p:txBody>
          <a:bodyPr>
            <a:noAutofit/>
          </a:bodyPr>
          <a:lstStyle/>
          <a:p>
            <a:pPr indent="20638" algn="just">
              <a:buNone/>
            </a:pPr>
            <a:r>
              <a:rPr lang="en-GB" sz="1800" dirty="0" smtClean="0"/>
              <a:t>Content type is application/</a:t>
            </a:r>
            <a:r>
              <a:rPr lang="en-GB" sz="1800" dirty="0" err="1" smtClean="0"/>
              <a:t>sdpfrag</a:t>
            </a:r>
            <a:r>
              <a:rPr lang="en-GB" sz="1800" dirty="0" smtClean="0"/>
              <a:t> defined in </a:t>
            </a:r>
            <a:r>
              <a:rPr lang="fr-FR" sz="1800" dirty="0" err="1" smtClean="0"/>
              <a:t>draft-ivov-dispatch-</a:t>
            </a:r>
            <a:r>
              <a:rPr lang="fr-FR" sz="1800" dirty="0" err="1" smtClean="0"/>
              <a:t>sdpfrag</a:t>
            </a:r>
            <a:r>
              <a:rPr lang="fr-FR" sz="1800" dirty="0" smtClean="0"/>
              <a:t> (WIP)</a:t>
            </a:r>
            <a:endParaRPr lang="en-GB" sz="1800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17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Appendix:</a:t>
            </a:r>
            <a:br>
              <a:rPr lang="en-GB" sz="2667" dirty="0" smtClean="0"/>
            </a:br>
            <a:r>
              <a:rPr lang="en-GB" sz="3556" dirty="0" smtClean="0"/>
              <a:t>A SIP Usage for Trickle ICE (3/3)</a:t>
            </a:r>
            <a:endParaRPr lang="en-GB" sz="4444" dirty="0"/>
          </a:p>
        </p:txBody>
      </p:sp>
      <p:cxnSp>
        <p:nvCxnSpPr>
          <p:cNvPr id="6" name="Connecteur droit 5"/>
          <p:cNvCxnSpPr/>
          <p:nvPr/>
        </p:nvCxnSpPr>
        <p:spPr bwMode="auto">
          <a:xfrm rot="5400000" flipH="1" flipV="1">
            <a:off x="4389019" y="43467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cteur droit 7"/>
          <p:cNvCxnSpPr/>
          <p:nvPr/>
        </p:nvCxnSpPr>
        <p:spPr bwMode="auto">
          <a:xfrm rot="5400000" flipH="1" flipV="1">
            <a:off x="5679267" y="43467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Image 8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16" y="10924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611834" y="10909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045924" y="16243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STUN/TURN </a:t>
            </a:r>
            <a:br>
              <a:rPr lang="en-US" sz="1400" dirty="0" smtClean="0"/>
            </a:br>
            <a:r>
              <a:rPr lang="en-US" sz="1400" dirty="0" smtClean="0"/>
              <a:t>Server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19800" y="16243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Connecteur droit 14"/>
          <p:cNvCxnSpPr/>
          <p:nvPr/>
        </p:nvCxnSpPr>
        <p:spPr bwMode="auto">
          <a:xfrm rot="5400000" flipH="1" flipV="1">
            <a:off x="-797733" y="42102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eur droit 15"/>
          <p:cNvCxnSpPr/>
          <p:nvPr/>
        </p:nvCxnSpPr>
        <p:spPr bwMode="auto">
          <a:xfrm rot="5400000" flipH="1" flipV="1">
            <a:off x="462143" y="42102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er 42"/>
          <p:cNvGrpSpPr/>
          <p:nvPr/>
        </p:nvGrpSpPr>
        <p:grpSpPr>
          <a:xfrm>
            <a:off x="609600" y="1090973"/>
            <a:ext cx="1401972" cy="990600"/>
            <a:chOff x="-299648" y="914400"/>
            <a:chExt cx="1401972" cy="990600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STUN /TURN</a:t>
              </a:r>
              <a:br>
                <a:rPr lang="en-US" sz="1400" dirty="0" smtClean="0"/>
              </a:br>
              <a:r>
                <a:rPr lang="en-US" sz="1400" dirty="0" smtClean="0"/>
                <a:t>Server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Grouper 49"/>
          <p:cNvGrpSpPr/>
          <p:nvPr/>
        </p:nvGrpSpPr>
        <p:grpSpPr>
          <a:xfrm>
            <a:off x="2092924" y="1091375"/>
            <a:ext cx="955076" cy="837798"/>
            <a:chOff x="955076" y="914802"/>
            <a:chExt cx="955076" cy="837798"/>
          </a:xfrm>
        </p:grpSpPr>
        <p:pic>
          <p:nvPicPr>
            <p:cNvPr id="24" name="Image 23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Grouper 49"/>
          <p:cNvGrpSpPr/>
          <p:nvPr/>
        </p:nvGrpSpPr>
        <p:grpSpPr>
          <a:xfrm>
            <a:off x="1143001" y="2157201"/>
            <a:ext cx="1666368" cy="612596"/>
            <a:chOff x="202124" y="3428423"/>
            <a:chExt cx="4751648" cy="612596"/>
          </a:xfrm>
        </p:grpSpPr>
        <p:grpSp>
          <p:nvGrpSpPr>
            <p:cNvPr id="20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2" name="Connecteur droit avec flèche 21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3" name="ZoneTexte 22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8" name="Grouper 60"/>
          <p:cNvGrpSpPr/>
          <p:nvPr/>
        </p:nvGrpSpPr>
        <p:grpSpPr>
          <a:xfrm>
            <a:off x="6417282" y="3045004"/>
            <a:ext cx="1659918" cy="941569"/>
            <a:chOff x="352267" y="3428423"/>
            <a:chExt cx="4707890" cy="941569"/>
          </a:xfrm>
        </p:grpSpPr>
        <p:grpSp>
          <p:nvGrpSpPr>
            <p:cNvPr id="29" name="Groupe 14"/>
            <p:cNvGrpSpPr/>
            <p:nvPr/>
          </p:nvGrpSpPr>
          <p:grpSpPr>
            <a:xfrm>
              <a:off x="352267" y="3428423"/>
              <a:ext cx="4707890" cy="578935"/>
              <a:chOff x="481142" y="3071810"/>
              <a:chExt cx="9286053" cy="379269"/>
            </a:xfrm>
          </p:grpSpPr>
          <p:cxnSp>
            <p:nvCxnSpPr>
              <p:cNvPr id="31" name="Connecteur droit avec flèche 30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2" name="ZoneTexte 31"/>
              <p:cNvSpPr txBox="1"/>
              <p:nvPr/>
            </p:nvSpPr>
            <p:spPr>
              <a:xfrm>
                <a:off x="481142" y="3239369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30" name="Connecteur droit avec flèche 29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1" name="Grouper 53"/>
          <p:cNvGrpSpPr/>
          <p:nvPr/>
        </p:nvGrpSpPr>
        <p:grpSpPr>
          <a:xfrm>
            <a:off x="1835953" y="4977173"/>
            <a:ext cx="5403047" cy="704165"/>
            <a:chOff x="3733800" y="2895600"/>
            <a:chExt cx="2077008" cy="704165"/>
          </a:xfrm>
        </p:grpSpPr>
        <p:sp>
          <p:nvSpPr>
            <p:cNvPr id="53" name="ZoneTexte 52"/>
            <p:cNvSpPr txBox="1"/>
            <p:nvPr/>
          </p:nvSpPr>
          <p:spPr>
            <a:xfrm>
              <a:off x="3733800" y="2895600"/>
              <a:ext cx="20770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5245 SIP </a:t>
              </a:r>
              <a:r>
                <a:rPr lang="fr-FR" sz="1500" dirty="0" err="1" smtClean="0"/>
                <a:t>re-INVITE</a:t>
              </a:r>
              <a:endParaRPr lang="fr-FR" sz="1500" i="0" dirty="0"/>
            </a:p>
          </p:txBody>
        </p:sp>
        <p:cxnSp>
          <p:nvCxnSpPr>
            <p:cNvPr id="54" name="Connecteur droit avec flèche 53"/>
            <p:cNvCxnSpPr/>
            <p:nvPr/>
          </p:nvCxnSpPr>
          <p:spPr bwMode="auto">
            <a:xfrm rot="10800000" flipH="1">
              <a:off x="4043753" y="3589878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5" name="ZoneTexte 54"/>
            <p:cNvSpPr txBox="1"/>
            <p:nvPr/>
          </p:nvSpPr>
          <p:spPr>
            <a:xfrm>
              <a:off x="4038600" y="3276600"/>
              <a:ext cx="15338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200 OK</a:t>
              </a:r>
              <a:endParaRPr lang="fr-FR" sz="1500" i="0" dirty="0"/>
            </a:p>
          </p:txBody>
        </p:sp>
        <p:cxnSp>
          <p:nvCxnSpPr>
            <p:cNvPr id="56" name="Connecteur droit avec flèche 55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33" name="Grouper 64"/>
          <p:cNvGrpSpPr/>
          <p:nvPr/>
        </p:nvGrpSpPr>
        <p:grpSpPr>
          <a:xfrm>
            <a:off x="1828800" y="2462573"/>
            <a:ext cx="5403047" cy="1219200"/>
            <a:chOff x="2514600" y="2895600"/>
            <a:chExt cx="3886200" cy="1219200"/>
          </a:xfrm>
        </p:grpSpPr>
        <p:grpSp>
          <p:nvGrpSpPr>
            <p:cNvPr id="34" name="Grouper 53"/>
            <p:cNvGrpSpPr/>
            <p:nvPr/>
          </p:nvGrpSpPr>
          <p:grpSpPr>
            <a:xfrm>
              <a:off x="2514600" y="2895600"/>
              <a:ext cx="3886200" cy="704165"/>
              <a:chOff x="3733800" y="2895600"/>
              <a:chExt cx="2077008" cy="704165"/>
            </a:xfrm>
          </p:grpSpPr>
          <p:sp>
            <p:nvSpPr>
              <p:cNvPr id="39" name="ZoneTexte 38"/>
              <p:cNvSpPr txBox="1"/>
              <p:nvPr/>
            </p:nvSpPr>
            <p:spPr>
              <a:xfrm>
                <a:off x="3733800" y="2895600"/>
                <a:ext cx="207700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INVITE (</a:t>
                </a:r>
                <a:r>
                  <a:rPr lang="fr-FR" sz="1500" dirty="0" err="1" smtClean="0"/>
                  <a:t>Offer</a:t>
                </a:r>
                <a:r>
                  <a:rPr lang="fr-FR" sz="1500" dirty="0" smtClean="0"/>
                  <a:t>)</a:t>
                </a:r>
                <a:endParaRPr lang="fr-FR" sz="1500" i="0" dirty="0"/>
              </a:p>
            </p:txBody>
          </p:sp>
          <p:cxnSp>
            <p:nvCxnSpPr>
              <p:cNvPr id="40" name="Connecteur droit avec flèche 39"/>
              <p:cNvCxnSpPr/>
              <p:nvPr/>
            </p:nvCxnSpPr>
            <p:spPr bwMode="auto">
              <a:xfrm rot="10800000" flipH="1">
                <a:off x="4043753" y="3589878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1" name="ZoneTexte 40"/>
              <p:cNvSpPr txBox="1"/>
              <p:nvPr/>
            </p:nvSpPr>
            <p:spPr>
              <a:xfrm>
                <a:off x="4038600" y="3276600"/>
                <a:ext cx="153385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180 (</a:t>
                </a:r>
                <a:r>
                  <a:rPr lang="fr-FR" sz="1500" dirty="0" err="1" smtClean="0"/>
                  <a:t>Answer</a:t>
                </a:r>
                <a:r>
                  <a:rPr lang="fr-FR" sz="1500" dirty="0" smtClean="0"/>
                  <a:t>)</a:t>
                </a:r>
                <a:endParaRPr lang="fr-FR" sz="1500" i="0" dirty="0"/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 bwMode="auto">
              <a:xfrm rot="10800000">
                <a:off x="4043753" y="3266713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36" name="Connecteur droit avec flèche 35"/>
            <p:cNvCxnSpPr/>
            <p:nvPr/>
          </p:nvCxnSpPr>
          <p:spPr bwMode="auto">
            <a:xfrm flipH="1">
              <a:off x="3136563" y="4112376"/>
              <a:ext cx="279278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5" name="ZoneTexte 44"/>
          <p:cNvSpPr txBox="1"/>
          <p:nvPr/>
        </p:nvSpPr>
        <p:spPr>
          <a:xfrm>
            <a:off x="2606939" y="3358608"/>
            <a:ext cx="3990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INFO (More </a:t>
            </a:r>
            <a:r>
              <a:rPr lang="fr-FR" sz="1500" dirty="0" err="1" smtClean="0"/>
              <a:t>Cands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cxnSp>
        <p:nvCxnSpPr>
          <p:cNvPr id="46" name="Connecteur droit avec flèche 45"/>
          <p:cNvCxnSpPr/>
          <p:nvPr/>
        </p:nvCxnSpPr>
        <p:spPr bwMode="auto">
          <a:xfrm>
            <a:off x="2608379" y="4365149"/>
            <a:ext cx="3882855" cy="242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arrow" w="sm" len="med"/>
            <a:tailEnd type="arrow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7" name="ZoneTexte 46"/>
          <p:cNvSpPr txBox="1"/>
          <p:nvPr/>
        </p:nvSpPr>
        <p:spPr>
          <a:xfrm>
            <a:off x="2252568" y="3944035"/>
            <a:ext cx="46614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more </a:t>
            </a:r>
            <a:r>
              <a:rPr lang="fr-FR" sz="1500" dirty="0" err="1" smtClean="0"/>
              <a:t>cands</a:t>
            </a:r>
            <a:r>
              <a:rPr lang="fr-FR" sz="1500" dirty="0" smtClean="0"/>
              <a:t>  &amp; </a:t>
            </a:r>
            <a:r>
              <a:rPr lang="fr-FR" sz="1500" dirty="0" err="1" smtClean="0"/>
              <a:t>conn</a:t>
            </a:r>
            <a:r>
              <a:rPr lang="fr-FR" sz="1500" dirty="0" smtClean="0"/>
              <a:t> </a:t>
            </a:r>
            <a:r>
              <a:rPr lang="fr-FR" sz="1500" dirty="0" err="1" smtClean="0"/>
              <a:t>checks</a:t>
            </a:r>
            <a:endParaRPr lang="fr-FR" sz="1500" i="0" dirty="0"/>
          </a:p>
        </p:txBody>
      </p:sp>
      <p:cxnSp>
        <p:nvCxnSpPr>
          <p:cNvPr id="48" name="Connecteur droit avec flèche 47"/>
          <p:cNvCxnSpPr/>
          <p:nvPr/>
        </p:nvCxnSpPr>
        <p:spPr bwMode="auto">
          <a:xfrm rot="10800000" flipH="1">
            <a:off x="2695774" y="4891086"/>
            <a:ext cx="387206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9" name="ZoneTexte 48"/>
          <p:cNvSpPr txBox="1"/>
          <p:nvPr/>
        </p:nvSpPr>
        <p:spPr>
          <a:xfrm>
            <a:off x="2682368" y="4577808"/>
            <a:ext cx="3990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200 OK</a:t>
            </a:r>
            <a:endParaRPr lang="fr-FR" sz="1500" i="0" dirty="0"/>
          </a:p>
        </p:txBody>
      </p:sp>
      <p:sp>
        <p:nvSpPr>
          <p:cNvPr id="60" name="Double flèche horizontale 59"/>
          <p:cNvSpPr/>
          <p:nvPr/>
        </p:nvSpPr>
        <p:spPr>
          <a:xfrm>
            <a:off x="2620401" y="6019800"/>
            <a:ext cx="3932800" cy="381000"/>
          </a:xfrm>
          <a:prstGeom prst="leftRightArrow">
            <a:avLst>
              <a:gd name="adj1" fmla="val 6814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media</a:t>
            </a:r>
            <a:endParaRPr lang="en-GB" dirty="0"/>
          </a:p>
        </p:txBody>
      </p:sp>
      <p:sp>
        <p:nvSpPr>
          <p:cNvPr id="50" name="Espace réservé du pied de page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sp>
        <p:nvSpPr>
          <p:cNvPr id="52" name="Espace réservé du numéro de diapositive 5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18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 bwMode="auto">
          <a:xfrm rot="5400000" flipH="1" flipV="1">
            <a:off x="-1706981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5190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701047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68649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smtClean="0"/>
              <a:t>Reminder: Vanilla ICE</a:t>
            </a:r>
            <a:endParaRPr lang="en-GB" sz="3200"/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44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9" name="Grouper 98"/>
          <p:cNvGrpSpPr/>
          <p:nvPr/>
        </p:nvGrpSpPr>
        <p:grpSpPr>
          <a:xfrm>
            <a:off x="-76200" y="914400"/>
            <a:ext cx="955076" cy="990600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8" name="Grouper 97"/>
          <p:cNvGrpSpPr/>
          <p:nvPr/>
        </p:nvGrpSpPr>
        <p:grpSpPr>
          <a:xfrm>
            <a:off x="3357952" y="914400"/>
            <a:ext cx="955076" cy="990600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331828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smtClean="0"/>
              <a:t>Bob</a:t>
            </a:r>
            <a:endParaRPr kumimoji="0" lang="en-GB" sz="3200" b="0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0" name="Grouper 99"/>
          <p:cNvGrpSpPr/>
          <p:nvPr/>
        </p:nvGrpSpPr>
        <p:grpSpPr>
          <a:xfrm>
            <a:off x="878876" y="914802"/>
            <a:ext cx="955076" cy="837798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Alice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4600"/>
            <a:ext cx="3886200" cy="533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200" smtClean="0"/>
              <a:t>Vanilla ICE as per RFC 5245</a:t>
            </a:r>
          </a:p>
        </p:txBody>
      </p:sp>
      <p:grpSp>
        <p:nvGrpSpPr>
          <p:cNvPr id="7" name="Grouper 49"/>
          <p:cNvGrpSpPr/>
          <p:nvPr/>
        </p:nvGrpSpPr>
        <p:grpSpPr>
          <a:xfrm>
            <a:off x="269275" y="1981197"/>
            <a:ext cx="1326045" cy="1134705"/>
            <a:chOff x="202124" y="3428992"/>
            <a:chExt cx="4751648" cy="1134705"/>
          </a:xfrm>
        </p:grpSpPr>
        <p:grpSp>
          <p:nvGrpSpPr>
            <p:cNvPr id="8" name="Groupe 14"/>
            <p:cNvGrpSpPr/>
            <p:nvPr/>
          </p:nvGrpSpPr>
          <p:grpSpPr>
            <a:xfrm>
              <a:off x="202124" y="3428992"/>
              <a:ext cx="4751648" cy="706667"/>
              <a:chOff x="184996" y="3071810"/>
              <a:chExt cx="9372360" cy="46289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i="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1" name="Grouper 60"/>
          <p:cNvGrpSpPr/>
          <p:nvPr/>
        </p:nvGrpSpPr>
        <p:grpSpPr>
          <a:xfrm>
            <a:off x="2729310" y="3417699"/>
            <a:ext cx="1238242" cy="1146003"/>
            <a:chOff x="352267" y="3428416"/>
            <a:chExt cx="4707890" cy="1146003"/>
          </a:xfrm>
        </p:grpSpPr>
        <p:grpSp>
          <p:nvGrpSpPr>
            <p:cNvPr id="12" name="Groupe 14"/>
            <p:cNvGrpSpPr/>
            <p:nvPr/>
          </p:nvGrpSpPr>
          <p:grpSpPr>
            <a:xfrm>
              <a:off x="352267" y="3428416"/>
              <a:ext cx="4707890" cy="717392"/>
              <a:chOff x="481142" y="3071810"/>
              <a:chExt cx="9286053" cy="469975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5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7" name="Grouper 46"/>
          <p:cNvGrpSpPr/>
          <p:nvPr/>
        </p:nvGrpSpPr>
        <p:grpSpPr>
          <a:xfrm>
            <a:off x="1376752" y="2743200"/>
            <a:ext cx="1488476" cy="3369561"/>
            <a:chOff x="1981200" y="2743200"/>
            <a:chExt cx="4953000" cy="3369561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1" y="27432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offer and candidates</a:t>
              </a:r>
              <a:endParaRPr lang="en-GB" sz="1500" i="0"/>
            </a:p>
          </p:txBody>
        </p:sp>
        <p:grpSp>
          <p:nvGrpSpPr>
            <p:cNvPr id="9" name="Grouper 53"/>
            <p:cNvGrpSpPr/>
            <p:nvPr/>
          </p:nvGrpSpPr>
          <p:grpSpPr>
            <a:xfrm>
              <a:off x="1981200" y="4967528"/>
              <a:ext cx="4953000" cy="1145233"/>
              <a:chOff x="733972" y="3225642"/>
              <a:chExt cx="3457030" cy="1145233"/>
            </a:xfrm>
          </p:grpSpPr>
          <p:grpSp>
            <p:nvGrpSpPr>
              <p:cNvPr id="10" name="Groupe 14"/>
              <p:cNvGrpSpPr/>
              <p:nvPr/>
            </p:nvGrpSpPr>
            <p:grpSpPr>
              <a:xfrm>
                <a:off x="733976" y="3225642"/>
                <a:ext cx="3457026" cy="1145233"/>
                <a:chOff x="1234042" y="2938979"/>
                <a:chExt cx="6818793" cy="750263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4" cy="665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smtClean="0"/>
                    <a:t>… </a:t>
                  </a:r>
                  <a:br>
                    <a:rPr lang="en-GB" sz="1500" smtClean="0"/>
                  </a:br>
                  <a:r>
                    <a:rPr lang="en-GB" sz="1500" smtClean="0"/>
                    <a:t>connectivity checks </a:t>
                  </a:r>
                  <a:br>
                    <a:rPr lang="en-GB" sz="1500" smtClean="0"/>
                  </a:br>
                  <a:r>
                    <a:rPr lang="en-GB" sz="1500" smtClean="0"/>
                    <a:t>…</a:t>
                  </a:r>
                  <a:endParaRPr lang="en-GB" sz="1500" i="0"/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1" y="41910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answer and candidates</a:t>
              </a:r>
              <a:endParaRPr lang="en-GB" sz="1500" i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0" name="Espace réservé du pied de page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sp>
        <p:nvSpPr>
          <p:cNvPr id="44" name="Espace réservé du numéro de diapositive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2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4495800" y="0"/>
            <a:ext cx="46482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1500" i="0"/>
          </a:p>
        </p:txBody>
      </p:sp>
      <p:cxnSp>
        <p:nvCxnSpPr>
          <p:cNvPr id="35" name="Connecteur droit 34"/>
          <p:cNvCxnSpPr/>
          <p:nvPr/>
        </p:nvCxnSpPr>
        <p:spPr bwMode="auto">
          <a:xfrm rot="5400000" flipH="1" flipV="1">
            <a:off x="-1706981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5190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701047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68649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smtClean="0"/>
              <a:t>Reminder: Vanilla ICE vs Trickle ICE</a:t>
            </a:r>
            <a:endParaRPr lang="en-GB" sz="3200"/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44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er 98"/>
          <p:cNvGrpSpPr/>
          <p:nvPr/>
        </p:nvGrpSpPr>
        <p:grpSpPr>
          <a:xfrm>
            <a:off x="-76200" y="914400"/>
            <a:ext cx="955076" cy="990600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" name="Grouper 97"/>
          <p:cNvGrpSpPr/>
          <p:nvPr/>
        </p:nvGrpSpPr>
        <p:grpSpPr>
          <a:xfrm>
            <a:off x="3357952" y="914400"/>
            <a:ext cx="955076" cy="990600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331828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smtClean="0"/>
              <a:t>Bob</a:t>
            </a:r>
            <a:endParaRPr kumimoji="0" lang="en-GB" sz="3200" b="0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er 99"/>
          <p:cNvGrpSpPr/>
          <p:nvPr/>
        </p:nvGrpSpPr>
        <p:grpSpPr>
          <a:xfrm>
            <a:off x="878876" y="914802"/>
            <a:ext cx="955076" cy="837798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Alice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4600"/>
            <a:ext cx="3886200" cy="533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200" smtClean="0"/>
              <a:t>Vanilla ICE as per RFC 5245</a:t>
            </a:r>
          </a:p>
        </p:txBody>
      </p:sp>
      <p:grpSp>
        <p:nvGrpSpPr>
          <p:cNvPr id="8" name="Grouper 49"/>
          <p:cNvGrpSpPr/>
          <p:nvPr/>
        </p:nvGrpSpPr>
        <p:grpSpPr>
          <a:xfrm>
            <a:off x="269275" y="1981197"/>
            <a:ext cx="1326045" cy="1134705"/>
            <a:chOff x="202124" y="3428992"/>
            <a:chExt cx="4751648" cy="1134705"/>
          </a:xfrm>
        </p:grpSpPr>
        <p:grpSp>
          <p:nvGrpSpPr>
            <p:cNvPr id="9" name="Groupe 14"/>
            <p:cNvGrpSpPr/>
            <p:nvPr/>
          </p:nvGrpSpPr>
          <p:grpSpPr>
            <a:xfrm>
              <a:off x="202124" y="3428992"/>
              <a:ext cx="4751648" cy="706667"/>
              <a:chOff x="184996" y="3071810"/>
              <a:chExt cx="9372360" cy="46289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i="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0" name="Grouper 60"/>
          <p:cNvGrpSpPr/>
          <p:nvPr/>
        </p:nvGrpSpPr>
        <p:grpSpPr>
          <a:xfrm>
            <a:off x="2729310" y="3417699"/>
            <a:ext cx="1238242" cy="1146003"/>
            <a:chOff x="352267" y="3428416"/>
            <a:chExt cx="4707890" cy="1146003"/>
          </a:xfrm>
        </p:grpSpPr>
        <p:grpSp>
          <p:nvGrpSpPr>
            <p:cNvPr id="11" name="Groupe 14"/>
            <p:cNvGrpSpPr/>
            <p:nvPr/>
          </p:nvGrpSpPr>
          <p:grpSpPr>
            <a:xfrm>
              <a:off x="352267" y="3428416"/>
              <a:ext cx="4707890" cy="717392"/>
              <a:chOff x="481142" y="3071810"/>
              <a:chExt cx="9286053" cy="469975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5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2" name="Grouper 46"/>
          <p:cNvGrpSpPr/>
          <p:nvPr/>
        </p:nvGrpSpPr>
        <p:grpSpPr>
          <a:xfrm>
            <a:off x="1376752" y="2743200"/>
            <a:ext cx="1488476" cy="3369561"/>
            <a:chOff x="1981200" y="2743200"/>
            <a:chExt cx="4953000" cy="3369561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1" y="27432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offer and candidates</a:t>
              </a:r>
              <a:endParaRPr lang="en-GB" sz="1500" i="0"/>
            </a:p>
          </p:txBody>
        </p:sp>
        <p:grpSp>
          <p:nvGrpSpPr>
            <p:cNvPr id="13" name="Grouper 53"/>
            <p:cNvGrpSpPr/>
            <p:nvPr/>
          </p:nvGrpSpPr>
          <p:grpSpPr>
            <a:xfrm>
              <a:off x="1981200" y="4967528"/>
              <a:ext cx="4953000" cy="1145233"/>
              <a:chOff x="733972" y="3225642"/>
              <a:chExt cx="3457030" cy="1145233"/>
            </a:xfrm>
          </p:grpSpPr>
          <p:grpSp>
            <p:nvGrpSpPr>
              <p:cNvPr id="14" name="Groupe 14"/>
              <p:cNvGrpSpPr/>
              <p:nvPr/>
            </p:nvGrpSpPr>
            <p:grpSpPr>
              <a:xfrm>
                <a:off x="733976" y="3225642"/>
                <a:ext cx="3457026" cy="1145233"/>
                <a:chOff x="1234042" y="2938979"/>
                <a:chExt cx="6818793" cy="750263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4" cy="665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smtClean="0"/>
                    <a:t>… </a:t>
                  </a:r>
                  <a:br>
                    <a:rPr lang="en-GB" sz="1500" smtClean="0"/>
                  </a:br>
                  <a:r>
                    <a:rPr lang="en-GB" sz="1500" smtClean="0"/>
                    <a:t>connectivity checks </a:t>
                  </a:r>
                  <a:br>
                    <a:rPr lang="en-GB" sz="1500" smtClean="0"/>
                  </a:br>
                  <a:r>
                    <a:rPr lang="en-GB" sz="1500" smtClean="0"/>
                    <a:t>…</a:t>
                  </a:r>
                  <a:endParaRPr lang="en-GB" sz="1500" i="0"/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1" y="41910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answer and candidates</a:t>
              </a:r>
              <a:endParaRPr lang="en-GB" sz="1500" i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5" name="Grouper 102"/>
          <p:cNvGrpSpPr/>
          <p:nvPr/>
        </p:nvGrpSpPr>
        <p:grpSpPr>
          <a:xfrm>
            <a:off x="4419600" y="914400"/>
            <a:ext cx="4805752" cy="5334000"/>
            <a:chOff x="4414448" y="914400"/>
            <a:chExt cx="4805752" cy="5334000"/>
          </a:xfrm>
        </p:grpSpPr>
        <p:grpSp>
          <p:nvGrpSpPr>
            <p:cNvPr id="16" name="Grouper 48"/>
            <p:cNvGrpSpPr/>
            <p:nvPr/>
          </p:nvGrpSpPr>
          <p:grpSpPr>
            <a:xfrm>
              <a:off x="4414448" y="914400"/>
              <a:ext cx="955076" cy="990600"/>
              <a:chOff x="111724" y="914400"/>
              <a:chExt cx="955076" cy="990600"/>
            </a:xfrm>
          </p:grpSpPr>
          <p:pic>
            <p:nvPicPr>
              <p:cNvPr id="5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381000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117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STUN </a:t>
                </a:r>
                <a:br>
                  <a:rPr lang="en-GB" sz="3200" smtClean="0"/>
                </a:br>
                <a:r>
                  <a:rPr lang="en-GB" sz="3200" smtClean="0"/>
                  <a:t>Server 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er 53"/>
            <p:cNvGrpSpPr/>
            <p:nvPr/>
          </p:nvGrpSpPr>
          <p:grpSpPr>
            <a:xfrm>
              <a:off x="8265124" y="914400"/>
              <a:ext cx="955076" cy="990600"/>
              <a:chOff x="7960324" y="914400"/>
              <a:chExt cx="955076" cy="990600"/>
            </a:xfrm>
          </p:grpSpPr>
          <p:pic>
            <p:nvPicPr>
              <p:cNvPr id="55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822658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9603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STUN </a:t>
                </a:r>
                <a:br>
                  <a:rPr lang="en-GB" sz="3200" smtClean="0"/>
                </a:br>
                <a:r>
                  <a:rPr lang="en-GB" sz="3200" smtClean="0"/>
                  <a:t>Server 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er 61"/>
            <p:cNvGrpSpPr/>
            <p:nvPr/>
          </p:nvGrpSpPr>
          <p:grpSpPr>
            <a:xfrm>
              <a:off x="7157648" y="915917"/>
              <a:ext cx="955076" cy="836683"/>
              <a:chOff x="6436324" y="915917"/>
              <a:chExt cx="955076" cy="836683"/>
            </a:xfrm>
          </p:grpSpPr>
          <p:pic>
            <p:nvPicPr>
              <p:cNvPr id="66" name="Image 65" descr="cn.em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9840" y="915917"/>
                <a:ext cx="547598" cy="5311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6436324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Bob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er 68"/>
            <p:cNvGrpSpPr/>
            <p:nvPr/>
          </p:nvGrpSpPr>
          <p:grpSpPr>
            <a:xfrm>
              <a:off x="5410200" y="914802"/>
              <a:ext cx="955076" cy="837798"/>
              <a:chOff x="1447800" y="914802"/>
              <a:chExt cx="955076" cy="837798"/>
            </a:xfrm>
          </p:grpSpPr>
          <p:pic>
            <p:nvPicPr>
              <p:cNvPr id="70" name="Image 69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04164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1447800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Alice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72" name="Connecteur droit 71"/>
            <p:cNvCxnSpPr/>
            <p:nvPr/>
          </p:nvCxnSpPr>
          <p:spPr bwMode="auto">
            <a:xfrm rot="5400000" flipH="1" flipV="1">
              <a:off x="3738743" y="4118155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" name="Grouper 101"/>
            <p:cNvGrpSpPr/>
            <p:nvPr/>
          </p:nvGrpSpPr>
          <p:grpSpPr>
            <a:xfrm>
              <a:off x="4802762" y="1989498"/>
              <a:ext cx="1176362" cy="4258902"/>
              <a:chOff x="4802762" y="1989498"/>
              <a:chExt cx="1176362" cy="4258902"/>
            </a:xfrm>
          </p:grpSpPr>
          <p:cxnSp>
            <p:nvCxnSpPr>
              <p:cNvPr id="74" name="Connecteur droit 73"/>
              <p:cNvCxnSpPr/>
              <p:nvPr/>
            </p:nvCxnSpPr>
            <p:spPr bwMode="auto">
              <a:xfrm rot="5400000" flipH="1" flipV="1">
                <a:off x="2778832" y="4118355"/>
                <a:ext cx="4258902" cy="11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4" name="Grouper 49"/>
              <p:cNvGrpSpPr/>
              <p:nvPr/>
            </p:nvGrpSpPr>
            <p:grpSpPr>
              <a:xfrm>
                <a:off x="4802762" y="2065125"/>
                <a:ext cx="1176362" cy="1135275"/>
                <a:chOff x="359452" y="3428422"/>
                <a:chExt cx="4198822" cy="1135275"/>
              </a:xfrm>
            </p:grpSpPr>
            <p:grpSp>
              <p:nvGrpSpPr>
                <p:cNvPr id="26" name="Groupe 14"/>
                <p:cNvGrpSpPr/>
                <p:nvPr/>
              </p:nvGrpSpPr>
              <p:grpSpPr>
                <a:xfrm>
                  <a:off x="359452" y="3428422"/>
                  <a:ext cx="4198822" cy="706581"/>
                  <a:chOff x="495315" y="3071810"/>
                  <a:chExt cx="8281943" cy="462892"/>
                </a:xfrm>
              </p:grpSpPr>
              <p:cxnSp>
                <p:nvCxnSpPr>
                  <p:cNvPr id="78" name="Connecteur droit avec flèche 77"/>
                  <p:cNvCxnSpPr/>
                  <p:nvPr/>
                </p:nvCxnSpPr>
                <p:spPr bwMode="auto">
                  <a:xfrm flipH="1"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79" name="ZoneTexte 78"/>
                  <p:cNvSpPr txBox="1"/>
                  <p:nvPr/>
                </p:nvSpPr>
                <p:spPr>
                  <a:xfrm>
                    <a:off x="495315" y="3323017"/>
                    <a:ext cx="8281943" cy="211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500" i="0" smtClean="0"/>
                      <a:t>disco</a:t>
                    </a:r>
                    <a:endParaRPr lang="en-GB" sz="1500" i="0"/>
                  </a:p>
                </p:txBody>
              </p:sp>
            </p:grpSp>
            <p:cxnSp>
              <p:nvCxnSpPr>
                <p:cNvPr id="77" name="Connecteur droit avec flèche 76"/>
                <p:cNvCxnSpPr/>
                <p:nvPr/>
              </p:nvCxnSpPr>
              <p:spPr bwMode="auto">
                <a:xfrm flipH="1">
                  <a:off x="733972" y="4561273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cxnSp>
          <p:nvCxnSpPr>
            <p:cNvPr id="81" name="Connecteur droit 80"/>
            <p:cNvCxnSpPr/>
            <p:nvPr/>
          </p:nvCxnSpPr>
          <p:spPr bwMode="auto">
            <a:xfrm rot="5400000" flipH="1" flipV="1">
              <a:off x="5526628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necteur droit 81"/>
            <p:cNvCxnSpPr/>
            <p:nvPr/>
          </p:nvCxnSpPr>
          <p:spPr bwMode="auto">
            <a:xfrm rot="5400000" flipH="1" flipV="1">
              <a:off x="6592317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Grouper 60"/>
            <p:cNvGrpSpPr/>
            <p:nvPr/>
          </p:nvGrpSpPr>
          <p:grpSpPr>
            <a:xfrm>
              <a:off x="7499019" y="2054404"/>
              <a:ext cx="1299503" cy="1145996"/>
              <a:chOff x="200116" y="3428423"/>
              <a:chExt cx="4432754" cy="1145996"/>
            </a:xfrm>
          </p:grpSpPr>
          <p:grpSp>
            <p:nvGrpSpPr>
              <p:cNvPr id="29" name="Groupe 14"/>
              <p:cNvGrpSpPr/>
              <p:nvPr/>
            </p:nvGrpSpPr>
            <p:grpSpPr>
              <a:xfrm>
                <a:off x="200116" y="3428423"/>
                <a:ext cx="4432754" cy="717393"/>
                <a:chOff x="181033" y="3071810"/>
                <a:chExt cx="8743363" cy="469975"/>
              </a:xfrm>
            </p:grpSpPr>
            <p:cxnSp>
              <p:nvCxnSpPr>
                <p:cNvPr id="86" name="Connecteur droit avec flèche 85"/>
                <p:cNvCxnSpPr/>
                <p:nvPr/>
              </p:nvCxnSpPr>
              <p:spPr bwMode="auto">
                <a:xfrm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87" name="ZoneTexte 86"/>
                <p:cNvSpPr txBox="1"/>
                <p:nvPr/>
              </p:nvSpPr>
              <p:spPr>
                <a:xfrm>
                  <a:off x="181033" y="3330075"/>
                  <a:ext cx="8743363" cy="211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smtClean="0"/>
                    <a:t>disco</a:t>
                  </a:r>
                  <a:endParaRPr lang="en-GB" sz="1500" i="0"/>
                </a:p>
              </p:txBody>
            </p:sp>
          </p:grpSp>
          <p:cxnSp>
            <p:nvCxnSpPr>
              <p:cNvPr id="85" name="Connecteur droit avec flèche 84"/>
              <p:cNvCxnSpPr/>
              <p:nvPr/>
            </p:nvCxnSpPr>
            <p:spPr bwMode="auto">
              <a:xfrm>
                <a:off x="733972" y="4571995"/>
                <a:ext cx="345702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33" name="Grouper 87"/>
            <p:cNvGrpSpPr/>
            <p:nvPr/>
          </p:nvGrpSpPr>
          <p:grpSpPr>
            <a:xfrm>
              <a:off x="5625788" y="2000210"/>
              <a:ext cx="2258336" cy="1886005"/>
              <a:chOff x="1197989" y="2000210"/>
              <a:chExt cx="6382255" cy="1886005"/>
            </a:xfrm>
          </p:grpSpPr>
          <p:grpSp>
            <p:nvGrpSpPr>
              <p:cNvPr id="34" name="Grouper 49"/>
              <p:cNvGrpSpPr/>
              <p:nvPr/>
            </p:nvGrpSpPr>
            <p:grpSpPr>
              <a:xfrm>
                <a:off x="1197989" y="2000210"/>
                <a:ext cx="6382255" cy="590590"/>
                <a:chOff x="1197989" y="2934563"/>
                <a:chExt cx="6382255" cy="590590"/>
              </a:xfrm>
            </p:grpSpPr>
            <p:sp>
              <p:nvSpPr>
                <p:cNvPr id="96" name="ZoneTexte 95"/>
                <p:cNvSpPr txBox="1"/>
                <p:nvPr/>
              </p:nvSpPr>
              <p:spPr>
                <a:xfrm>
                  <a:off x="1197989" y="2971155"/>
                  <a:ext cx="638225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i="0" smtClean="0"/>
                    <a:t>O/A </a:t>
                  </a:r>
                  <a:r>
                    <a:rPr lang="en-GB" sz="1500" smtClean="0"/>
                    <a:t>with host </a:t>
                  </a:r>
                  <a:br>
                    <a:rPr lang="en-GB" sz="1500" smtClean="0"/>
                  </a:br>
                  <a:r>
                    <a:rPr lang="en-GB" sz="1500" smtClean="0"/>
                    <a:t>or no cands</a:t>
                  </a:r>
                  <a:endParaRPr lang="en-GB" sz="1500" i="0"/>
                </a:p>
              </p:txBody>
            </p:sp>
            <p:cxnSp>
              <p:nvCxnSpPr>
                <p:cNvPr id="97" name="Connecteur droit avec flèche 96"/>
                <p:cNvCxnSpPr/>
                <p:nvPr/>
              </p:nvCxnSpPr>
              <p:spPr bwMode="auto">
                <a:xfrm rot="10800000">
                  <a:off x="1981202" y="2934563"/>
                  <a:ext cx="4952998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90" name="Connecteur droit avec flèche 89"/>
              <p:cNvCxnSpPr/>
              <p:nvPr/>
            </p:nvCxnSpPr>
            <p:spPr bwMode="auto">
              <a:xfrm rot="10800000" flipH="1">
                <a:off x="1981200" y="2665412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" name="Grouper 53"/>
              <p:cNvGrpSpPr/>
              <p:nvPr/>
            </p:nvGrpSpPr>
            <p:grpSpPr>
              <a:xfrm>
                <a:off x="1418718" y="2870553"/>
                <a:ext cx="5946177" cy="1015662"/>
                <a:chOff x="341378" y="3202831"/>
                <a:chExt cx="4150235" cy="1015662"/>
              </a:xfrm>
            </p:grpSpPr>
            <p:grpSp>
              <p:nvGrpSpPr>
                <p:cNvPr id="37" name="Groupe 14"/>
                <p:cNvGrpSpPr/>
                <p:nvPr/>
              </p:nvGrpSpPr>
              <p:grpSpPr>
                <a:xfrm>
                  <a:off x="341378" y="3202831"/>
                  <a:ext cx="4150235" cy="1015662"/>
                  <a:chOff x="459665" y="2924023"/>
                  <a:chExt cx="8186109" cy="665376"/>
                </a:xfrm>
              </p:grpSpPr>
              <p:cxnSp>
                <p:nvCxnSpPr>
                  <p:cNvPr id="94" name="Connecteur droit avec flèche 93"/>
                  <p:cNvCxnSpPr/>
                  <p:nvPr/>
                </p:nvCxnSpPr>
                <p:spPr bwMode="auto">
                  <a:xfrm>
                    <a:off x="1234042" y="2938843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459665" y="2924023"/>
                    <a:ext cx="8186109" cy="6653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500" smtClean="0"/>
                      <a:t>… </a:t>
                    </a:r>
                    <a:br>
                      <a:rPr lang="en-GB" sz="1500" smtClean="0"/>
                    </a:br>
                    <a:r>
                      <a:rPr lang="en-GB" sz="1500" smtClean="0"/>
                      <a:t>more cands  &amp;</a:t>
                    </a:r>
                    <a:br>
                      <a:rPr lang="en-GB" sz="1500" smtClean="0"/>
                    </a:br>
                    <a:r>
                      <a:rPr lang="en-GB" sz="1500" smtClean="0"/>
                      <a:t>conn checks </a:t>
                    </a:r>
                    <a:br>
                      <a:rPr lang="en-GB" sz="1500" smtClean="0"/>
                    </a:br>
                    <a:r>
                      <a:rPr lang="en-GB" sz="1500" smtClean="0"/>
                      <a:t>…</a:t>
                    </a:r>
                    <a:endParaRPr lang="en-GB" sz="1500" i="0"/>
                  </a:p>
                </p:txBody>
              </p:sp>
            </p:grpSp>
            <p:cxnSp>
              <p:nvCxnSpPr>
                <p:cNvPr id="93" name="Connecteur droit avec flèche 92"/>
                <p:cNvCxnSpPr/>
                <p:nvPr/>
              </p:nvCxnSpPr>
              <p:spPr bwMode="auto">
                <a:xfrm>
                  <a:off x="733972" y="4213822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4953000" y="6324600"/>
            <a:ext cx="3886200" cy="533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Trickle ICE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0" y="838200"/>
            <a:ext cx="4343400" cy="6019800"/>
          </a:xfrm>
          <a:prstGeom prst="rect">
            <a:avLst/>
          </a:prstGeom>
          <a:solidFill>
            <a:srgbClr val="FFFFFF">
              <a:alpha val="72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endParaRPr lang="en-GB" sz="1500" i="0"/>
          </a:p>
        </p:txBody>
      </p:sp>
      <p:sp>
        <p:nvSpPr>
          <p:cNvPr id="83" name="Espace réservé du pied de page 8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3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Decisions from the </a:t>
            </a:r>
            <a:r>
              <a:rPr lang="en-GB" sz="3600" dirty="0" smtClean="0"/>
              <a:t>Boston Interim (1/3)</a:t>
            </a:r>
            <a:endParaRPr lang="en-GB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Advertising support for trickle ICE:</a:t>
            </a:r>
          </a:p>
          <a:p>
            <a:pPr lvl="1">
              <a:buNone/>
            </a:pPr>
            <a:r>
              <a:rPr lang="en-GB" sz="2500" b="1" dirty="0" smtClean="0">
                <a:latin typeface="Courier New"/>
                <a:cs typeface="Courier New"/>
              </a:rPr>
              <a:t>a=ice-</a:t>
            </a:r>
            <a:r>
              <a:rPr lang="en-GB" sz="2500" b="1" dirty="0" err="1" smtClean="0">
                <a:latin typeface="Courier New"/>
                <a:cs typeface="Courier New"/>
              </a:rPr>
              <a:t>options:trickle</a:t>
            </a:r>
            <a:endParaRPr lang="en-GB" sz="2500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fr-FR" sz="2560" i="1" dirty="0" err="1" smtClean="0"/>
              <a:t>maybe</a:t>
            </a:r>
            <a:r>
              <a:rPr lang="fr-FR" sz="2560" i="1" dirty="0" smtClean="0"/>
              <a:t> </a:t>
            </a:r>
            <a:r>
              <a:rPr lang="fr-FR" sz="2560" i="1" dirty="0" err="1" smtClean="0"/>
              <a:t>also</a:t>
            </a:r>
            <a:r>
              <a:rPr lang="fr-FR" sz="2560" i="1" dirty="0" smtClean="0"/>
              <a:t> </a:t>
            </a:r>
            <a:r>
              <a:rPr lang="fr-FR" sz="2560" i="1" dirty="0" err="1" smtClean="0"/>
              <a:t>add</a:t>
            </a:r>
            <a:r>
              <a:rPr lang="fr-FR" sz="2560" i="1" dirty="0" smtClean="0"/>
              <a:t> an a=</a:t>
            </a:r>
            <a:r>
              <a:rPr lang="fr-FR" sz="2560" i="1" dirty="0" err="1" smtClean="0"/>
              <a:t>ice-options:trickle</a:t>
            </a:r>
            <a:r>
              <a:rPr lang="fr-FR" sz="2560" i="1" dirty="0" smtClean="0"/>
              <a:t>-on … or </a:t>
            </a:r>
            <a:r>
              <a:rPr lang="fr-FR" sz="2560" i="1" dirty="0" err="1" smtClean="0"/>
              <a:t>maybe</a:t>
            </a:r>
            <a:r>
              <a:rPr lang="fr-FR" sz="2560" i="1" dirty="0" smtClean="0"/>
              <a:t> not </a:t>
            </a:r>
            <a:r>
              <a:rPr lang="en-US" sz="2560" dirty="0" smtClean="0"/>
              <a:t>(list comment from Ari)</a:t>
            </a:r>
            <a:r>
              <a:rPr lang="en-GB" sz="2500" b="1" dirty="0" smtClean="0">
                <a:latin typeface="Courier New"/>
                <a:cs typeface="Courier New"/>
              </a:rPr>
              <a:t/>
            </a:r>
            <a:br>
              <a:rPr lang="en-GB" sz="2500" b="1" dirty="0" smtClean="0">
                <a:latin typeface="Courier New"/>
                <a:cs typeface="Courier New"/>
              </a:rPr>
            </a:br>
            <a:endParaRPr lang="en-GB" sz="2500" b="1" dirty="0" smtClean="0">
              <a:latin typeface="Courier New"/>
              <a:cs typeface="Courier New"/>
            </a:endParaRPr>
          </a:p>
          <a:p>
            <a:r>
              <a:rPr lang="en-GB" dirty="0" smtClean="0"/>
              <a:t>Offers and answers with no candidates:</a:t>
            </a:r>
          </a:p>
          <a:p>
            <a:pPr lvl="1">
              <a:buNone/>
            </a:pPr>
            <a:r>
              <a:rPr lang="en-GB" sz="25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en-GB" sz="25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=IN IP4 </a:t>
            </a:r>
            <a:r>
              <a:rPr lang="en-GB" sz="2500" b="1" dirty="0" smtClean="0">
                <a:latin typeface="Courier New"/>
                <a:cs typeface="Courier New"/>
              </a:rPr>
              <a:t>0.0.0.0</a:t>
            </a:r>
          </a:p>
          <a:p>
            <a:pPr lvl="1">
              <a:buNone/>
            </a:pPr>
            <a:r>
              <a:rPr lang="en-GB" sz="25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m</a:t>
            </a:r>
            <a:r>
              <a:rPr lang="en-GB" sz="2500" b="1" dirty="0" smtClean="0">
                <a:solidFill>
                  <a:srgbClr val="7F7F7F"/>
                </a:solidFill>
                <a:latin typeface="Courier New"/>
                <a:cs typeface="Courier New"/>
              </a:rPr>
              <a:t>=audio </a:t>
            </a:r>
            <a:r>
              <a:rPr lang="en-GB" sz="2500" b="1" dirty="0" smtClean="0">
                <a:latin typeface="Courier New"/>
                <a:cs typeface="Courier New"/>
              </a:rPr>
              <a:t>1 </a:t>
            </a:r>
            <a:r>
              <a:rPr lang="en-GB" sz="2500" b="1" dirty="0" smtClean="0">
                <a:solidFill>
                  <a:srgbClr val="7F7F7F"/>
                </a:solidFill>
                <a:latin typeface="Courier New"/>
                <a:cs typeface="Courier New"/>
              </a:rPr>
              <a:t>RTP/AVP 0 96</a:t>
            </a:r>
            <a:r>
              <a:rPr lang="en-GB" sz="2500" b="1" dirty="0" smtClean="0">
                <a:solidFill>
                  <a:srgbClr val="7F7F7F"/>
                </a:solidFill>
                <a:latin typeface="Courier New"/>
                <a:cs typeface="Courier New"/>
              </a:rPr>
              <a:t/>
            </a:r>
            <a:br>
              <a:rPr lang="en-GB" sz="2500" b="1" dirty="0" smtClean="0">
                <a:solidFill>
                  <a:srgbClr val="7F7F7F"/>
                </a:solidFill>
                <a:latin typeface="Courier New"/>
                <a:cs typeface="Courier New"/>
              </a:rPr>
            </a:br>
            <a:endParaRPr lang="en-GB" dirty="0" smtClean="0"/>
          </a:p>
          <a:p>
            <a:r>
              <a:rPr lang="en-GB" dirty="0" smtClean="0"/>
              <a:t>Change </a:t>
            </a:r>
            <a:r>
              <a:rPr lang="en-GB" dirty="0" err="1" smtClean="0"/>
              <a:t>c</a:t>
            </a:r>
            <a:r>
              <a:rPr lang="en-GB" dirty="0" smtClean="0"/>
              <a:t>= line for O/As with no </a:t>
            </a:r>
            <a:r>
              <a:rPr lang="en-GB" dirty="0" err="1" smtClean="0"/>
              <a:t>cands</a:t>
            </a:r>
            <a:r>
              <a:rPr lang="en-GB" dirty="0" smtClean="0"/>
              <a:t>:</a:t>
            </a:r>
          </a:p>
          <a:p>
            <a:pPr lvl="1" defTabSz="809625">
              <a:buNone/>
              <a:tabLst>
                <a:tab pos="895350" algn="l"/>
              </a:tabLst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- 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=IN </a:t>
            </a:r>
            <a:r>
              <a:rPr lang="en-GB" b="1" dirty="0" smtClean="0">
                <a:latin typeface="Courier New"/>
                <a:cs typeface="Courier New"/>
              </a:rPr>
              <a:t>IP4 0.0.0.0</a:t>
            </a:r>
          </a:p>
          <a:p>
            <a:pPr lvl="1" defTabSz="809625">
              <a:buNone/>
              <a:tabLst>
                <a:tab pos="895350" algn="l"/>
              </a:tabLst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- 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m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=audio </a:t>
            </a:r>
            <a:r>
              <a:rPr lang="en-GB" b="1" dirty="0" smtClean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RTP/AVP 0 96</a:t>
            </a:r>
          </a:p>
          <a:p>
            <a:pPr lvl="1" defTabSz="809625">
              <a:buNone/>
              <a:tabLst>
                <a:tab pos="895350" algn="l"/>
              </a:tabLst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+ 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=IN </a:t>
            </a:r>
            <a:r>
              <a:rPr lang="en-GB" b="1" dirty="0" smtClean="0">
                <a:solidFill>
                  <a:srgbClr val="000000"/>
                </a:solidFill>
                <a:latin typeface="Courier New"/>
                <a:cs typeface="Courier New"/>
              </a:rPr>
              <a:t>IP6 ::</a:t>
            </a:r>
          </a:p>
          <a:p>
            <a:pPr lvl="1" defTabSz="809625">
              <a:buNone/>
              <a:tabLst>
                <a:tab pos="895350" algn="l"/>
              </a:tabLst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+ 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m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=audio </a:t>
            </a:r>
            <a:r>
              <a:rPr lang="en-GB" b="1" dirty="0" smtClean="0">
                <a:solidFill>
                  <a:srgbClr val="000000"/>
                </a:solidFill>
                <a:latin typeface="Courier New"/>
                <a:cs typeface="Courier New"/>
              </a:rPr>
              <a:t>9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RTP/AVP 0 96</a:t>
            </a:r>
          </a:p>
          <a:p>
            <a:pPr lvl="1" defTabSz="809625">
              <a:buNone/>
              <a:tabLst>
                <a:tab pos="895350" algn="l"/>
              </a:tabLst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GB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4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Decisions from the </a:t>
            </a:r>
            <a:r>
              <a:rPr lang="en-GB" sz="3600" dirty="0" smtClean="0"/>
              <a:t>Boston Interim (2/3)</a:t>
            </a:r>
            <a:endParaRPr lang="en-GB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New candidates and </a:t>
            </a:r>
            <a:r>
              <a:rPr lang="en-GB" dirty="0" smtClean="0"/>
              <a:t>end-of-candidates</a:t>
            </a:r>
            <a:endParaRPr lang="en-GB" dirty="0" smtClean="0"/>
          </a:p>
          <a:p>
            <a:pPr lvl="1">
              <a:buNone/>
            </a:pPr>
            <a:r>
              <a:rPr lang="en-GB" sz="3273" b="1" dirty="0" smtClean="0">
                <a:latin typeface="Courier New"/>
                <a:cs typeface="Courier New"/>
              </a:rPr>
              <a:t>…</a:t>
            </a:r>
          </a:p>
          <a:p>
            <a:pPr lvl="1">
              <a:buNone/>
            </a:pPr>
            <a:r>
              <a:rPr lang="en-GB" sz="2909" b="1" dirty="0" smtClean="0">
                <a:latin typeface="Courier New"/>
                <a:cs typeface="Courier New"/>
              </a:rPr>
              <a:t>a=candidate:1 1 UDP 1234 1.2.1.4 5000 </a:t>
            </a:r>
            <a:r>
              <a:rPr lang="en-GB" sz="2909" b="1" dirty="0" err="1" smtClean="0">
                <a:latin typeface="Courier New"/>
                <a:cs typeface="Courier New"/>
              </a:rPr>
              <a:t>typ</a:t>
            </a:r>
            <a:r>
              <a:rPr lang="en-GB" sz="2909" b="1" dirty="0" smtClean="0">
                <a:latin typeface="Courier New"/>
                <a:cs typeface="Courier New"/>
              </a:rPr>
              <a:t> host</a:t>
            </a:r>
          </a:p>
          <a:p>
            <a:pPr lvl="1">
              <a:buNone/>
            </a:pPr>
            <a:r>
              <a:rPr lang="en-GB" sz="2909" b="1" dirty="0" smtClean="0">
                <a:latin typeface="Courier New"/>
                <a:cs typeface="Courier New"/>
              </a:rPr>
              <a:t>a=candidate:2 1 UDP 5678 6.1.2.3 5000 </a:t>
            </a:r>
            <a:r>
              <a:rPr lang="en-GB" sz="2909" b="1" dirty="0" err="1" smtClean="0">
                <a:latin typeface="Courier New"/>
                <a:cs typeface="Courier New"/>
              </a:rPr>
              <a:t>typ</a:t>
            </a:r>
            <a:r>
              <a:rPr lang="en-GB" sz="2909" b="1" dirty="0" smtClean="0">
                <a:latin typeface="Courier New"/>
                <a:cs typeface="Courier New"/>
              </a:rPr>
              <a:t> </a:t>
            </a:r>
            <a:r>
              <a:rPr lang="en-GB" sz="2909" b="1" dirty="0" err="1" smtClean="0">
                <a:latin typeface="Courier New"/>
                <a:cs typeface="Courier New"/>
              </a:rPr>
              <a:t>srflx</a:t>
            </a:r>
            <a:endParaRPr lang="en-GB" sz="2909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GB" sz="2909" b="1" dirty="0" smtClean="0">
                <a:latin typeface="Courier New"/>
                <a:cs typeface="Courier New"/>
              </a:rPr>
              <a:t>a=end-of-candidates</a:t>
            </a:r>
            <a:endParaRPr lang="en-GB" sz="2909" b="1" dirty="0" smtClean="0">
              <a:latin typeface="Courier New"/>
              <a:cs typeface="Courier New"/>
            </a:endParaRPr>
          </a:p>
          <a:p>
            <a:pPr lvl="1" defTabSz="809625">
              <a:buNone/>
              <a:tabLst>
                <a:tab pos="895350" algn="l"/>
              </a:tabLst>
            </a:pPr>
            <a:endParaRPr lang="en-GB" dirty="0" smtClean="0"/>
          </a:p>
          <a:p>
            <a:r>
              <a:rPr lang="en-GB" dirty="0" smtClean="0"/>
              <a:t>Remove use of </a:t>
            </a:r>
            <a:r>
              <a:rPr lang="en-GB" dirty="0" err="1" smtClean="0"/>
              <a:t>m</a:t>
            </a:r>
            <a:r>
              <a:rPr lang="en-GB" dirty="0" smtClean="0"/>
              <a:t>= line index when sending trickled candidates. Will use MID only</a:t>
            </a:r>
          </a:p>
          <a:p>
            <a:endParaRPr lang="en-GB" dirty="0" smtClean="0"/>
          </a:p>
          <a:p>
            <a:r>
              <a:rPr lang="en-GB" dirty="0" smtClean="0"/>
              <a:t>Always send end-of-candidates unless ICE processing has ended</a:t>
            </a:r>
          </a:p>
          <a:p>
            <a:endParaRPr lang="en-GB" dirty="0" smtClean="0"/>
          </a:p>
          <a:p>
            <a:r>
              <a:rPr lang="en-GB" dirty="0" smtClean="0"/>
              <a:t>MUST NOT send candidates after that and MUST do an ICE restart to change</a:t>
            </a:r>
          </a:p>
          <a:p>
            <a:endParaRPr lang="en-GB" dirty="0" smtClean="0"/>
          </a:p>
          <a:p>
            <a:r>
              <a:rPr lang="en-GB" dirty="0" smtClean="0"/>
              <a:t>Add a reference to the SIP usage document</a:t>
            </a:r>
          </a:p>
          <a:p>
            <a:endParaRPr lang="en-GB" dirty="0" smtClean="0"/>
          </a:p>
          <a:p>
            <a:r>
              <a:rPr lang="en-GB" dirty="0" smtClean="0"/>
              <a:t>Specify "end-of-candidates” as media level (obviously can be session too)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GB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5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Decisions from the </a:t>
            </a:r>
            <a:r>
              <a:rPr lang="en-GB" sz="3600" dirty="0" smtClean="0"/>
              <a:t>Boston Interim (3/3)</a:t>
            </a:r>
            <a:endParaRPr lang="en-GB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Add wording and an example explaining that ICE </a:t>
            </a:r>
            <a:r>
              <a:rPr lang="en-GB" dirty="0" err="1" smtClean="0"/>
              <a:t>lite</a:t>
            </a:r>
            <a:r>
              <a:rPr lang="en-GB" dirty="0" smtClean="0"/>
              <a:t> agents </a:t>
            </a:r>
            <a:r>
              <a:rPr lang="en-GB" dirty="0" smtClean="0"/>
              <a:t>don’t need to see the trickling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GB" smtClean="0"/>
          </a:p>
        </p:txBody>
      </p:sp>
      <p:grpSp>
        <p:nvGrpSpPr>
          <p:cNvPr id="35" name="Grouper 34"/>
          <p:cNvGrpSpPr/>
          <p:nvPr/>
        </p:nvGrpSpPr>
        <p:grpSpPr>
          <a:xfrm>
            <a:off x="1761373" y="3090821"/>
            <a:ext cx="5492635" cy="2166979"/>
            <a:chOff x="1761373" y="3090821"/>
            <a:chExt cx="5492635" cy="2362410"/>
          </a:xfrm>
        </p:grpSpPr>
        <p:cxnSp>
          <p:nvCxnSpPr>
            <p:cNvPr id="6" name="Connecteur droit 5"/>
            <p:cNvCxnSpPr/>
            <p:nvPr/>
          </p:nvCxnSpPr>
          <p:spPr bwMode="auto">
            <a:xfrm rot="5400000" flipH="1" flipV="1">
              <a:off x="6108968" y="4308192"/>
              <a:ext cx="2289033" cy="10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Connecteur droit 6"/>
            <p:cNvCxnSpPr/>
            <p:nvPr/>
          </p:nvCxnSpPr>
          <p:spPr bwMode="auto">
            <a:xfrm rot="5400000" flipH="1" flipV="1">
              <a:off x="617380" y="4234814"/>
              <a:ext cx="2289032" cy="10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Connecteur droit 7"/>
            <p:cNvCxnSpPr/>
            <p:nvPr/>
          </p:nvCxnSpPr>
          <p:spPr bwMode="auto">
            <a:xfrm rot="5400000" flipH="1" flipV="1">
              <a:off x="2008607" y="4234814"/>
              <a:ext cx="2289032" cy="10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er 45"/>
          <p:cNvGrpSpPr/>
          <p:nvPr/>
        </p:nvGrpSpPr>
        <p:grpSpPr>
          <a:xfrm>
            <a:off x="6503702" y="2209800"/>
            <a:ext cx="1488046" cy="652631"/>
            <a:chOff x="3122695" y="914400"/>
            <a:chExt cx="2258642" cy="990600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3122695" y="1447800"/>
              <a:ext cx="225864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ICE </a:t>
              </a:r>
              <a:r>
                <a:rPr lang="en-US" sz="1400" dirty="0" err="1" smtClean="0"/>
                <a:t>Lite</a:t>
              </a:r>
              <a:r>
                <a:rPr lang="en-US" sz="1400" dirty="0" smtClean="0"/>
                <a:t> Server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Grouper 47"/>
          <p:cNvGrpSpPr/>
          <p:nvPr/>
        </p:nvGrpSpPr>
        <p:grpSpPr>
          <a:xfrm>
            <a:off x="1066800" y="2209800"/>
            <a:ext cx="2387014" cy="652631"/>
            <a:chOff x="390252" y="2699959"/>
            <a:chExt cx="2387014" cy="652631"/>
          </a:xfrm>
        </p:grpSpPr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934218" y="2699959"/>
              <a:ext cx="252997" cy="351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390252" y="3051376"/>
              <a:ext cx="1362348" cy="3012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STUN /TURN</a:t>
              </a:r>
              <a:br>
                <a:rPr lang="en-US" sz="1400" dirty="0" smtClean="0"/>
              </a:br>
              <a:r>
                <a:rPr lang="en-US" sz="1400" dirty="0" smtClean="0"/>
                <a:t>Server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" name="Grouper 49"/>
            <p:cNvGrpSpPr/>
            <p:nvPr/>
          </p:nvGrpSpPr>
          <p:grpSpPr>
            <a:xfrm>
              <a:off x="2148039" y="2700223"/>
              <a:ext cx="629227" cy="551960"/>
              <a:chOff x="955076" y="914802"/>
              <a:chExt cx="955076" cy="837798"/>
            </a:xfrm>
          </p:grpSpPr>
          <p:pic>
            <p:nvPicPr>
              <p:cNvPr id="16" name="Image 15" descr="mn.emf"/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311440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955076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1400" dirty="0" smtClean="0"/>
                  <a:t>Alice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" name="ZoneTexte 17"/>
          <p:cNvSpPr txBox="1"/>
          <p:nvPr/>
        </p:nvSpPr>
        <p:spPr>
          <a:xfrm>
            <a:off x="1740930" y="3657600"/>
            <a:ext cx="1403047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fr-FR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XXX</a:t>
            </a:r>
            <a:endParaRPr lang="fr-FR" sz="36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oupe 14"/>
          <p:cNvGrpSpPr/>
          <p:nvPr/>
        </p:nvGrpSpPr>
        <p:grpSpPr>
          <a:xfrm>
            <a:off x="1523012" y="3352802"/>
            <a:ext cx="1936226" cy="212883"/>
            <a:chOff x="184996" y="3325562"/>
            <a:chExt cx="9372360" cy="211685"/>
          </a:xfrm>
        </p:grpSpPr>
        <p:cxnSp>
          <p:nvCxnSpPr>
            <p:cNvPr id="20" name="Connecteur droit avec flèche 19"/>
            <p:cNvCxnSpPr/>
            <p:nvPr/>
          </p:nvCxnSpPr>
          <p:spPr bwMode="auto">
            <a:xfrm flipH="1">
              <a:off x="1234040" y="3356952"/>
              <a:ext cx="6818792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1" name="ZoneTexte 20"/>
            <p:cNvSpPr txBox="1"/>
            <p:nvPr/>
          </p:nvSpPr>
          <p:spPr>
            <a:xfrm>
              <a:off x="184996" y="3325562"/>
              <a:ext cx="9372360" cy="211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i="0" dirty="0" smtClean="0"/>
                <a:t>disco</a:t>
              </a:r>
              <a:endParaRPr lang="fr-FR" sz="1500" i="0" dirty="0"/>
            </a:p>
          </p:txBody>
        </p:sp>
      </p:grpSp>
      <p:cxnSp>
        <p:nvCxnSpPr>
          <p:cNvPr id="22" name="Connecteur droit avec flèche 21"/>
          <p:cNvCxnSpPr/>
          <p:nvPr/>
        </p:nvCxnSpPr>
        <p:spPr bwMode="auto">
          <a:xfrm flipH="1">
            <a:off x="1739733" y="4341803"/>
            <a:ext cx="1408687" cy="15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23" name="Grouper 53"/>
          <p:cNvGrpSpPr/>
          <p:nvPr/>
        </p:nvGrpSpPr>
        <p:grpSpPr>
          <a:xfrm>
            <a:off x="3145707" y="3363142"/>
            <a:ext cx="4128308" cy="569387"/>
            <a:chOff x="3145707" y="3896542"/>
            <a:chExt cx="4128308" cy="569387"/>
          </a:xfrm>
        </p:grpSpPr>
        <p:cxnSp>
          <p:nvCxnSpPr>
            <p:cNvPr id="24" name="Connecteur droit avec flèche 23"/>
            <p:cNvCxnSpPr/>
            <p:nvPr/>
          </p:nvCxnSpPr>
          <p:spPr bwMode="auto">
            <a:xfrm rot="10800000" flipH="1">
              <a:off x="3159576" y="4462631"/>
              <a:ext cx="4006182" cy="10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5" name="ZoneTexte 24"/>
            <p:cNvSpPr txBox="1"/>
            <p:nvPr/>
          </p:nvSpPr>
          <p:spPr>
            <a:xfrm>
              <a:off x="3145707" y="3896542"/>
              <a:ext cx="412830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0" dirty="0" smtClean="0"/>
                <a:t>Answer with </a:t>
              </a:r>
              <a:r>
                <a:rPr lang="en-US" sz="1500" b="1" i="0" dirty="0" smtClean="0"/>
                <a:t>no </a:t>
              </a:r>
              <a:r>
                <a:rPr lang="en-US" sz="1500" i="0" dirty="0" err="1" smtClean="0"/>
                <a:t>cands</a:t>
              </a:r>
              <a:r>
                <a:rPr lang="en-US" sz="1500" i="0" dirty="0" smtClean="0"/>
                <a:t/>
              </a:r>
              <a:br>
                <a:rPr lang="en-US" sz="1500" i="0" dirty="0" smtClean="0"/>
              </a:br>
              <a:r>
                <a:rPr lang="fr-FR" sz="1600" b="1" dirty="0" smtClean="0">
                  <a:latin typeface="Courier New"/>
                  <a:cs typeface="Courier New"/>
                </a:rPr>
                <a:t>a=</a:t>
              </a:r>
              <a:r>
                <a:rPr lang="fr-FR" sz="1600" b="1" dirty="0" err="1" smtClean="0">
                  <a:latin typeface="Courier New"/>
                  <a:cs typeface="Courier New"/>
                </a:rPr>
                <a:t>ice-lite</a:t>
              </a:r>
              <a:endParaRPr lang="fr-FR" sz="1500" b="1" i="0" dirty="0">
                <a:latin typeface="Courier New"/>
                <a:cs typeface="Courier New"/>
              </a:endParaRPr>
            </a:p>
          </p:txBody>
        </p:sp>
      </p:grpSp>
      <p:grpSp>
        <p:nvGrpSpPr>
          <p:cNvPr id="26" name="Grouper 54"/>
          <p:cNvGrpSpPr/>
          <p:nvPr/>
        </p:nvGrpSpPr>
        <p:grpSpPr>
          <a:xfrm>
            <a:off x="3159576" y="2996466"/>
            <a:ext cx="4006182" cy="323165"/>
            <a:chOff x="3159576" y="3529866"/>
            <a:chExt cx="4006182" cy="323165"/>
          </a:xfrm>
        </p:grpSpPr>
        <p:sp>
          <p:nvSpPr>
            <p:cNvPr id="27" name="ZoneTexte 26"/>
            <p:cNvSpPr txBox="1"/>
            <p:nvPr/>
          </p:nvSpPr>
          <p:spPr>
            <a:xfrm>
              <a:off x="4038600" y="3529866"/>
              <a:ext cx="24083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i="0" dirty="0" err="1" smtClean="0"/>
                <a:t>Offer</a:t>
              </a:r>
              <a:r>
                <a:rPr lang="fr-FR" sz="1500" i="0" dirty="0" smtClean="0"/>
                <a:t> </a:t>
              </a:r>
              <a:r>
                <a:rPr lang="fr-FR" sz="1500" i="0" dirty="0" err="1" smtClean="0"/>
                <a:t>with</a:t>
              </a:r>
              <a:r>
                <a:rPr lang="fr-FR" sz="1500" i="0" dirty="0" smtClean="0"/>
                <a:t>  </a:t>
              </a:r>
              <a:r>
                <a:rPr lang="fr-FR" sz="1500" b="1" i="0" dirty="0" smtClean="0"/>
                <a:t>no </a:t>
              </a:r>
              <a:r>
                <a:rPr lang="fr-FR" sz="1500" i="0" dirty="0" err="1" smtClean="0"/>
                <a:t>cands</a:t>
              </a:r>
              <a:endParaRPr lang="fr-FR" sz="1500" i="0" dirty="0"/>
            </a:p>
          </p:txBody>
        </p:sp>
        <p:cxnSp>
          <p:nvCxnSpPr>
            <p:cNvPr id="28" name="Connecteur droit avec flèche 27"/>
            <p:cNvCxnSpPr/>
            <p:nvPr/>
          </p:nvCxnSpPr>
          <p:spPr bwMode="auto">
            <a:xfrm rot="10800000">
              <a:off x="3159576" y="3851985"/>
              <a:ext cx="4006182" cy="10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29" name="Connecteur droit avec flèche 28"/>
          <p:cNvCxnSpPr/>
          <p:nvPr/>
        </p:nvCxnSpPr>
        <p:spPr bwMode="auto">
          <a:xfrm>
            <a:off x="3145448" y="4951403"/>
            <a:ext cx="4017352" cy="15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0" name="ZoneTexte 29"/>
          <p:cNvSpPr txBox="1"/>
          <p:nvPr/>
        </p:nvSpPr>
        <p:spPr>
          <a:xfrm>
            <a:off x="2763795" y="4572000"/>
            <a:ext cx="4822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Conn </a:t>
            </a:r>
            <a:r>
              <a:rPr lang="fr-FR" sz="1500" dirty="0" err="1" smtClean="0"/>
              <a:t>Checks</a:t>
            </a:r>
            <a:endParaRPr lang="fr-FR" sz="1500" dirty="0" smtClean="0"/>
          </a:p>
        </p:txBody>
      </p:sp>
      <p:cxnSp>
        <p:nvCxnSpPr>
          <p:cNvPr id="31" name="Connecteur droit avec flèche 30"/>
          <p:cNvCxnSpPr/>
          <p:nvPr/>
        </p:nvCxnSpPr>
        <p:spPr bwMode="auto">
          <a:xfrm flipH="1">
            <a:off x="3145443" y="4494202"/>
            <a:ext cx="4017352" cy="15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" name="ZoneTexte 31"/>
          <p:cNvSpPr txBox="1"/>
          <p:nvPr/>
        </p:nvSpPr>
        <p:spPr>
          <a:xfrm>
            <a:off x="3637782" y="4081046"/>
            <a:ext cx="311594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NO</a:t>
            </a:r>
            <a:r>
              <a:rPr lang="en-GB" sz="1600" b="1" dirty="0" smtClean="0"/>
              <a:t> TRICKLING </a:t>
            </a:r>
            <a:endParaRPr lang="en-GB" sz="1600" b="1" i="0" dirty="0"/>
          </a:p>
        </p:txBody>
      </p: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457200" y="54102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Issue: Does it make sense to point that disco here is only necessary for relayed</a:t>
            </a:r>
            <a:r>
              <a:rPr kumimoji="0" lang="en-GB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cands</a:t>
            </a:r>
            <a:r>
              <a:rPr kumimoji="0" lang="en-GB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Espace réservé du numéro de diapositive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6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</a:t>
            </a:r>
            <a:r>
              <a:rPr lang="en-US" sz="3200" dirty="0" smtClean="0"/>
              <a:t>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Vanilla ICE Reminder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5849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Str.Cmp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192.168.0.1:5000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[2001:660::1]:5000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130.129.0.1:5000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8.9.0.1:5000</a:t>
                      </a:r>
                      <a:endParaRPr lang="en-GB" sz="1400" b="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192.168.0.1:5001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192.168.0.1:5002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8.9.0.1:5002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192.168.0.1:5003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433447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simplicity</a:t>
            </a:r>
            <a:r>
              <a:rPr lang="fr-FR" dirty="0" smtClean="0"/>
              <a:t>,</a:t>
            </a:r>
            <a:r>
              <a:rPr lang="fr-FR" dirty="0" smtClean="0"/>
              <a:t> imagine </a:t>
            </a:r>
            <a:r>
              <a:rPr lang="fr-FR" dirty="0" err="1" smtClean="0"/>
              <a:t>that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>
              <a:buFontTx/>
              <a:buChar char="•"/>
            </a:pPr>
            <a:r>
              <a:rPr lang="fr-FR" dirty="0" smtClean="0"/>
              <a:t> all local candidates are </a:t>
            </a:r>
            <a:r>
              <a:rPr lang="fr-FR" dirty="0" err="1" smtClean="0"/>
              <a:t>paired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single </a:t>
            </a:r>
            <a:r>
              <a:rPr lang="fr-FR" dirty="0" err="1" smtClean="0"/>
              <a:t>remote</a:t>
            </a:r>
            <a:r>
              <a:rPr lang="fr-FR" dirty="0" smtClean="0"/>
              <a:t> one: </a:t>
            </a:r>
            <a:r>
              <a:rPr lang="fr-FR" dirty="0" smtClean="0"/>
              <a:t>192.168.0.2:5000</a:t>
            </a:r>
            <a:r>
              <a:rPr lang="fr-FR" dirty="0" smtClean="0"/>
              <a:t> </a:t>
            </a:r>
          </a:p>
          <a:p>
            <a:pPr>
              <a:buFontTx/>
              <a:buChar char="•"/>
            </a:pPr>
            <a:r>
              <a:rPr lang="fr-FR" dirty="0" smtClean="0"/>
              <a:t> IPv6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backward</a:t>
            </a:r>
            <a:r>
              <a:rPr lang="fr-FR" dirty="0" smtClean="0"/>
              <a:t> compatible</a:t>
            </a:r>
            <a:endParaRPr lang="en-GB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7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</a:t>
            </a:r>
            <a:r>
              <a:rPr lang="en-US" sz="3200" dirty="0" smtClean="0"/>
              <a:t>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Vanilla ICE Reminder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5849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Str.Cmp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192.168.0.1:5000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[2001:660::1]:5000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130.129.0.1:5000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8.9.0.1:5000</a:t>
                      </a:r>
                      <a:endParaRPr lang="en-GB" sz="1400" b="1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192.168.0.1:5001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192.168.0.1:5002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8.9.0.1:5002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192.168.0.1:5003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3962400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[RFC5245] says that by default everything is Frozen and then:</a:t>
            </a:r>
          </a:p>
          <a:p>
            <a:endParaRPr lang="en-GB" sz="1600" dirty="0" smtClean="0"/>
          </a:p>
          <a:p>
            <a:r>
              <a:rPr lang="en-GB" sz="1600" dirty="0" smtClean="0">
                <a:latin typeface="Courier New"/>
                <a:cs typeface="Courier New"/>
              </a:rPr>
              <a:t>The agent examines the check list for the first media stream.  For that media stream:</a:t>
            </a:r>
          </a:p>
          <a:p>
            <a:endParaRPr lang="en-GB" sz="1600" dirty="0" smtClean="0">
              <a:latin typeface="Courier New"/>
              <a:cs typeface="Courier New"/>
            </a:endParaRPr>
          </a:p>
          <a:p>
            <a:r>
              <a:rPr lang="en-GB" sz="1600" dirty="0" smtClean="0">
                <a:latin typeface="Courier New"/>
                <a:cs typeface="Courier New"/>
              </a:rPr>
              <a:t>       *  For all pairs with the same foundation, it sets the state of the pair with the lowest component ID to Waiting. 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8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</a:t>
            </a:r>
            <a:r>
              <a:rPr lang="en-US" sz="3200" dirty="0" smtClean="0"/>
              <a:t>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Vanilla ICE Reminder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5849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Str.Cmp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008000"/>
                          </a:solidFill>
                        </a:rPr>
                        <a:t>192.168.0.1:5000</a:t>
                      </a:r>
                      <a:endParaRPr lang="en-GB" sz="1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[2001:660::1]:5000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130.129.0.1:5000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8.9.0.1:5000</a:t>
                      </a:r>
                      <a:endParaRPr lang="en-GB" sz="1400" b="1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192.168.0.1:5001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192.168.0.1:5002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8.9.0.1:5002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192.168.0.1:5003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4334470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1600" dirty="0" smtClean="0">
                <a:latin typeface="Courier New"/>
                <a:cs typeface="Courier New"/>
              </a:rPr>
              <a:t>The </a:t>
            </a:r>
            <a:r>
              <a:rPr lang="fr-FR" sz="1600" dirty="0" smtClean="0">
                <a:latin typeface="Courier New"/>
                <a:cs typeface="Courier New"/>
              </a:rPr>
              <a:t>agent changes the states for all </a:t>
            </a:r>
            <a:r>
              <a:rPr lang="fr-FR" sz="1600" dirty="0" err="1" smtClean="0">
                <a:latin typeface="Courier New"/>
                <a:cs typeface="Courier New"/>
              </a:rPr>
              <a:t>other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Frozen</a:t>
            </a:r>
            <a:r>
              <a:rPr lang="fr-FR" sz="1600" dirty="0" smtClean="0">
                <a:latin typeface="Courier New"/>
                <a:cs typeface="Courier New"/>
              </a:rPr>
              <a:t> pairs for the </a:t>
            </a:r>
            <a:r>
              <a:rPr lang="fr-FR" sz="1600" dirty="0" err="1" smtClean="0">
                <a:latin typeface="Courier New"/>
                <a:cs typeface="Courier New"/>
              </a:rPr>
              <a:t>same</a:t>
            </a:r>
            <a:r>
              <a:rPr lang="fr-FR" sz="1600" dirty="0" smtClean="0">
                <a:latin typeface="Courier New"/>
                <a:cs typeface="Courier New"/>
              </a:rPr>
              <a:t> media </a:t>
            </a:r>
            <a:r>
              <a:rPr lang="fr-FR" sz="1600" dirty="0" err="1" smtClean="0">
                <a:latin typeface="Courier New"/>
                <a:cs typeface="Courier New"/>
              </a:rPr>
              <a:t>stream</a:t>
            </a:r>
            <a:r>
              <a:rPr lang="fr-FR" sz="1600" dirty="0" smtClean="0">
                <a:latin typeface="Courier New"/>
                <a:cs typeface="Courier New"/>
              </a:rPr>
              <a:t> and </a:t>
            </a:r>
            <a:r>
              <a:rPr lang="fr-FR" sz="1600" dirty="0" err="1" smtClean="0">
                <a:latin typeface="Courier New"/>
                <a:cs typeface="Courier New"/>
              </a:rPr>
              <a:t>same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foundation</a:t>
            </a:r>
            <a:r>
              <a:rPr lang="fr-FR" sz="1600" dirty="0" smtClean="0">
                <a:latin typeface="Courier New"/>
                <a:cs typeface="Courier New"/>
              </a:rPr>
              <a:t> to </a:t>
            </a:r>
            <a:r>
              <a:rPr lang="fr-FR" sz="1600" dirty="0" err="1" smtClean="0">
                <a:latin typeface="Courier New"/>
                <a:cs typeface="Courier New"/>
              </a:rPr>
              <a:t>Waiting</a:t>
            </a:r>
            <a:r>
              <a:rPr lang="fr-FR" sz="1600" dirty="0" smtClean="0">
                <a:latin typeface="Courier New"/>
                <a:cs typeface="Courier New"/>
              </a:rPr>
              <a:t>.</a:t>
            </a:r>
          </a:p>
          <a:p>
            <a:pPr marL="342900" indent="-342900">
              <a:buAutoNum type="arabicPeriod"/>
            </a:pPr>
            <a:endParaRPr lang="fr-FR" sz="1600" dirty="0" smtClean="0">
              <a:latin typeface="Courier New"/>
              <a:cs typeface="Courier New"/>
            </a:endParaRPr>
          </a:p>
          <a:p>
            <a:pPr marL="342900" indent="-342900">
              <a:buAutoNum type="arabicPeriod"/>
            </a:pP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9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</TotalTime>
  <Words>2186</Words>
  <Application>Microsoft Office PowerPoint</Application>
  <PresentationFormat>Présentation à l'écran (4:3)</PresentationFormat>
  <Paragraphs>370</Paragraphs>
  <Slides>18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Office Theme</vt:lpstr>
      <vt:lpstr>Trickle ICE </vt:lpstr>
      <vt:lpstr>Reminder: Vanilla ICE</vt:lpstr>
      <vt:lpstr>Reminder: Vanilla ICE vs Trickle ICE</vt:lpstr>
      <vt:lpstr>Decisions from the Boston Interim (1/3)</vt:lpstr>
      <vt:lpstr>Decisions from the Boston Interim (2/3)</vt:lpstr>
      <vt:lpstr>Decisions from the Boston Interim (3/3)</vt:lpstr>
      <vt:lpstr>Starting Checks and Unfreezing Pairs Vanilla ICE Reminder</vt:lpstr>
      <vt:lpstr>Starting Checks and Unfreezing Pairs Vanilla ICE Reminder</vt:lpstr>
      <vt:lpstr>Starting Checks and Unfreezing Pairs Vanilla ICE Reminder</vt:lpstr>
      <vt:lpstr>Starting Checks and Unfreezing Pairs Vanilla ICE Reminder</vt:lpstr>
      <vt:lpstr>Starting Checks and Unfreezing Pairs Trickle ICE (Open Issue)</vt:lpstr>
      <vt:lpstr>Reminder: Ending Checks</vt:lpstr>
      <vt:lpstr>Half Trickle</vt:lpstr>
      <vt:lpstr>Open Issues MID vs Stream Index</vt:lpstr>
      <vt:lpstr>Open Issues Session or media level end-of-candidates </vt:lpstr>
      <vt:lpstr>Appendix: A SIP Usage for Trickle ICE (1/3)</vt:lpstr>
      <vt:lpstr>Appendix: A SIP Usage for Trickle ICE (2/3)</vt:lpstr>
      <vt:lpstr>Appendix: A SIP Usage for Trickle ICE (3/3)</vt:lpstr>
    </vt:vector>
  </TitlesOfParts>
  <Company>Cisco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Hosted NAT Traversal (“Latching”)</dc:title>
  <dc:creator>dwing</dc:creator>
  <cp:lastModifiedBy>Emil Ivov</cp:lastModifiedBy>
  <cp:revision>857</cp:revision>
  <cp:lastPrinted>2012-11-04T21:50:32Z</cp:lastPrinted>
  <dcterms:created xsi:type="dcterms:W3CDTF">2013-03-11T13:49:44Z</dcterms:created>
  <dcterms:modified xsi:type="dcterms:W3CDTF">2013-03-11T20:20:05Z</dcterms:modified>
</cp:coreProperties>
</file>