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Default Extension="emf" ContentType="image/x-emf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77" r:id="rId3"/>
    <p:sldId id="279" r:id="rId4"/>
    <p:sldId id="292" r:id="rId5"/>
    <p:sldId id="293" r:id="rId6"/>
    <p:sldId id="275" r:id="rId7"/>
    <p:sldId id="280" r:id="rId8"/>
    <p:sldId id="281" r:id="rId9"/>
    <p:sldId id="282" r:id="rId10"/>
    <p:sldId id="286" r:id="rId11"/>
    <p:sldId id="284" r:id="rId12"/>
    <p:sldId id="287" r:id="rId13"/>
    <p:sldId id="288" r:id="rId14"/>
    <p:sldId id="289" r:id="rId15"/>
    <p:sldId id="290" r:id="rId16"/>
    <p:sldId id="29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945A8-4ECC-4446-95C0-F242758BE8EC}" type="datetimeFigureOut">
              <a:rPr lang="fr-FR" smtClean="0"/>
              <a:pPr/>
              <a:t>4/02/13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12C0-A4F1-1543-9CD1-8BDFA67E078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8E47D-22F5-2D40-B7D0-8E2E39F8CE8C}" type="datetimeFigureOut">
              <a:rPr lang="fr-FR" smtClean="0"/>
              <a:pPr/>
              <a:t>4/02/13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3AD73-69C0-9246-ACB2-577FD21DCC3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CE3B-544B-EC42-A974-30FC96DC6CB9}" type="datetime1">
              <a:rPr lang="en-US" smtClean="0"/>
              <a:pPr/>
              <a:t>4/02/13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draft-ivov-mmusic-trickle-ice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E. </a:t>
            </a:r>
            <a:r>
              <a:rPr lang="fr-FR" dirty="0" err="1" smtClean="0"/>
              <a:t>Rescorla</a:t>
            </a:r>
            <a:r>
              <a:rPr lang="fr-FR" dirty="0" smtClean="0"/>
              <a:t>, J. </a:t>
            </a:r>
            <a:r>
              <a:rPr lang="fr-FR" dirty="0" err="1" smtClean="0"/>
              <a:t>Uberti</a:t>
            </a:r>
            <a:r>
              <a:rPr lang="fr-FR" dirty="0" smtClean="0"/>
              <a:t>, E. Ivov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D53B9-4DE2-3547-8D02-BB2E6C4C30F3}" type="datetime1">
              <a:rPr lang="en-US" smtClean="0"/>
              <a:pPr/>
              <a:t>4/02/13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err="1" smtClean="0"/>
              <a:t>draft-ivov-mmusic-trickle-ice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E. </a:t>
            </a:r>
            <a:r>
              <a:rPr lang="fr-FR" dirty="0" err="1" smtClean="0"/>
              <a:t>Rescorla</a:t>
            </a:r>
            <a:r>
              <a:rPr lang="fr-FR" dirty="0" smtClean="0"/>
              <a:t>, J. </a:t>
            </a:r>
            <a:r>
              <a:rPr lang="fr-FR" dirty="0" err="1" smtClean="0"/>
              <a:t>Uberti</a:t>
            </a:r>
            <a:r>
              <a:rPr lang="fr-FR" dirty="0" smtClean="0"/>
              <a:t>, E. Ivov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Trickle </a:t>
            </a:r>
            <a:r>
              <a:rPr lang="en-GB" smtClean="0"/>
              <a:t>ICE</a:t>
            </a:r>
            <a:r>
              <a:rPr lang="en-GB" smtClean="0"/>
              <a:t/>
            </a:r>
            <a:br>
              <a:rPr lang="en-GB" smtClean="0"/>
            </a:b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dirty="0" smtClean="0"/>
              <a:t>Incremental Provisioning of Candidates for the Interactive Connectivity Establishment (ICE) Protocol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draft-</a:t>
            </a:r>
            <a:r>
              <a:rPr lang="en-GB" dirty="0" err="1" smtClean="0"/>
              <a:t>ivov-mmusic-trickle-ice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Eric </a:t>
            </a:r>
            <a:r>
              <a:rPr lang="en-GB" dirty="0" err="1" smtClean="0"/>
              <a:t>Rescorla</a:t>
            </a:r>
            <a:endParaRPr lang="en-GB" dirty="0" smtClean="0"/>
          </a:p>
          <a:p>
            <a:pPr algn="ctr">
              <a:buNone/>
            </a:pPr>
            <a:r>
              <a:rPr lang="en-GB" dirty="0" smtClean="0"/>
              <a:t>Justin </a:t>
            </a:r>
            <a:r>
              <a:rPr lang="en-GB" dirty="0" err="1" smtClean="0"/>
              <a:t>Uberti</a:t>
            </a:r>
            <a:endParaRPr lang="en-GB" dirty="0" smtClean="0"/>
          </a:p>
          <a:p>
            <a:pPr algn="ctr">
              <a:buNone/>
            </a:pPr>
            <a:r>
              <a:rPr lang="en-GB" dirty="0" smtClean="0"/>
              <a:t>Emil Ivov</a:t>
            </a:r>
            <a:endParaRPr lang="en-GB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draft-ivov-mmusic-</a:t>
            </a:r>
            <a:r>
              <a:rPr lang="en-GB" smtClean="0"/>
              <a:t>trickle-ice</a:t>
            </a: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E</a:t>
            </a:r>
            <a:r>
              <a:rPr lang="en-GB" smtClean="0"/>
              <a:t>.</a:t>
            </a:r>
            <a:r>
              <a:rPr lang="en-GB" smtClean="0"/>
              <a:t> Rescorla</a:t>
            </a:r>
            <a:r>
              <a:rPr lang="en-GB" smtClean="0"/>
              <a:t>,</a:t>
            </a:r>
            <a:r>
              <a:rPr lang="en-GB" smtClean="0"/>
              <a:t> J</a:t>
            </a:r>
            <a:r>
              <a:rPr lang="en-GB" smtClean="0"/>
              <a:t>.</a:t>
            </a:r>
            <a:r>
              <a:rPr lang="en-GB" smtClean="0"/>
              <a:t> Uberti</a:t>
            </a:r>
            <a:r>
              <a:rPr lang="en-GB" smtClean="0"/>
              <a:t>,</a:t>
            </a:r>
            <a:r>
              <a:rPr lang="en-GB" smtClean="0"/>
              <a:t> E</a:t>
            </a:r>
            <a:r>
              <a:rPr lang="en-GB" smtClean="0"/>
              <a:t>.</a:t>
            </a:r>
            <a:r>
              <a:rPr lang="en-GB" smtClean="0"/>
              <a:t> Ivov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Open Issues</a:t>
            </a:r>
            <a:br>
              <a:rPr lang="en-GB" sz="2400" dirty="0" smtClean="0"/>
            </a:br>
            <a:r>
              <a:rPr lang="en-GB" sz="2400" dirty="0" smtClean="0"/>
              <a:t>MID </a:t>
            </a:r>
            <a:r>
              <a:rPr lang="en-GB" sz="2400" dirty="0" err="1" smtClean="0"/>
              <a:t>vs</a:t>
            </a:r>
            <a:r>
              <a:rPr lang="en-GB" sz="2400" dirty="0" smtClean="0"/>
              <a:t> Stream Index</a:t>
            </a:r>
            <a:endParaRPr lang="en-GB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0"/>
            <a:ext cx="8839200" cy="4800600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/>
              <a:t>Do we really need the stream index option?</a:t>
            </a:r>
          </a:p>
          <a:p>
            <a:endParaRPr lang="en-GB" sz="2800" dirty="0" smtClean="0"/>
          </a:p>
          <a:p>
            <a:r>
              <a:rPr lang="en-GB" sz="2800" dirty="0" smtClean="0"/>
              <a:t>Possible application syntax (do we want to spec this)?</a:t>
            </a:r>
            <a:br>
              <a:rPr lang="en-GB" sz="2800" dirty="0" smtClean="0"/>
            </a:br>
            <a:endParaRPr lang="en-GB" sz="2800" dirty="0" smtClean="0"/>
          </a:p>
          <a:p>
            <a:pPr>
              <a:buNone/>
            </a:pPr>
            <a:r>
              <a:rPr lang="en-GB" sz="2800" dirty="0" smtClean="0"/>
              <a:t>For example:</a:t>
            </a:r>
            <a:endParaRPr lang="en-GB" dirty="0" smtClean="0"/>
          </a:p>
          <a:p>
            <a:pPr marL="0" indent="0">
              <a:buNone/>
            </a:pPr>
            <a:r>
              <a:rPr lang="en-GB" sz="1800" b="1" dirty="0" smtClean="0">
                <a:latin typeface="Courier New"/>
                <a:cs typeface="Courier New"/>
              </a:rPr>
              <a:t>a=mid:1</a:t>
            </a:r>
          </a:p>
          <a:p>
            <a:pPr marL="0" indent="0" algn="just">
              <a:buNone/>
            </a:pPr>
            <a:r>
              <a:rPr lang="en-GB" sz="1800" dirty="0" smtClean="0">
                <a:latin typeface="Courier New"/>
                <a:cs typeface="Courier New"/>
              </a:rPr>
              <a:t>a=candidate:1 1 UDP 16582 12.18.10.3 5000 </a:t>
            </a:r>
            <a:r>
              <a:rPr lang="en-GB" sz="1800" dirty="0" err="1" smtClean="0">
                <a:latin typeface="Courier New"/>
                <a:cs typeface="Courier New"/>
              </a:rPr>
              <a:t>typ</a:t>
            </a:r>
            <a:r>
              <a:rPr lang="en-GB" sz="1800" dirty="0" smtClean="0">
                <a:latin typeface="Courier New"/>
                <a:cs typeface="Courier New"/>
              </a:rPr>
              <a:t> host</a:t>
            </a:r>
          </a:p>
          <a:p>
            <a:pPr marL="0" indent="0">
              <a:buNone/>
            </a:pPr>
            <a:r>
              <a:rPr lang="en-GB" sz="1800" dirty="0" smtClean="0">
                <a:latin typeface="Courier New"/>
                <a:cs typeface="Courier New"/>
              </a:rPr>
              <a:t>a=candidate:2 1 UDP 16584 96.1.2.3 5000 </a:t>
            </a:r>
            <a:r>
              <a:rPr lang="en-GB" sz="1800" dirty="0" err="1" smtClean="0">
                <a:latin typeface="Courier New"/>
                <a:cs typeface="Courier New"/>
              </a:rPr>
              <a:t>typ</a:t>
            </a:r>
            <a:r>
              <a:rPr lang="en-GB" sz="1800" dirty="0" smtClean="0">
                <a:latin typeface="Courier New"/>
                <a:cs typeface="Courier New"/>
              </a:rPr>
              <a:t> </a:t>
            </a:r>
            <a:r>
              <a:rPr lang="en-GB" sz="1800" dirty="0" err="1" smtClean="0">
                <a:latin typeface="Courier New"/>
                <a:cs typeface="Courier New"/>
              </a:rPr>
              <a:t>srflx</a:t>
            </a:r>
            <a:endParaRPr lang="en-GB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/>
                <a:cs typeface="Courier New"/>
              </a:rPr>
              <a:t>a=end-of-candidates</a:t>
            </a:r>
          </a:p>
          <a:p>
            <a:pPr marL="0" indent="0">
              <a:buNone/>
            </a:pPr>
            <a:r>
              <a:rPr lang="en-GB" sz="1800" b="1" dirty="0" smtClean="0">
                <a:latin typeface="Courier New"/>
                <a:cs typeface="Courier New"/>
              </a:rPr>
              <a:t>a=mid:2</a:t>
            </a:r>
          </a:p>
          <a:p>
            <a:pPr marL="0" indent="0">
              <a:buNone/>
            </a:pPr>
            <a:r>
              <a:rPr lang="en-GB" sz="1800" dirty="0" smtClean="0">
                <a:latin typeface="Courier New"/>
                <a:cs typeface="Courier New"/>
              </a:rPr>
              <a:t>a=candidate:2 1 UDP 16915 96.1.2.3 5002 </a:t>
            </a:r>
            <a:r>
              <a:rPr lang="en-GB" sz="1800" dirty="0" err="1" smtClean="0">
                <a:latin typeface="Courier New"/>
                <a:cs typeface="Courier New"/>
              </a:rPr>
              <a:t>typ</a:t>
            </a:r>
            <a:r>
              <a:rPr lang="en-GB" sz="1800" dirty="0" smtClean="0">
                <a:latin typeface="Courier New"/>
                <a:cs typeface="Courier New"/>
              </a:rPr>
              <a:t> </a:t>
            </a:r>
            <a:r>
              <a:rPr lang="en-GB" sz="1800" dirty="0" err="1" smtClean="0">
                <a:latin typeface="Courier New"/>
                <a:cs typeface="Courier New"/>
              </a:rPr>
              <a:t>srflx</a:t>
            </a:r>
            <a:endParaRPr lang="en-GB" sz="1800" dirty="0" smtClean="0">
              <a:latin typeface="Courier New"/>
              <a:cs typeface="Courier New"/>
            </a:endParaRPr>
          </a:p>
          <a:p>
            <a:endParaRPr lang="en-GB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draft-ivov-mmusic-trickle</a:t>
            </a:r>
            <a:r>
              <a:rPr lang="en-GB" smtClean="0"/>
              <a:t>-</a:t>
            </a:r>
            <a:r>
              <a:rPr lang="en-GB" smtClean="0"/>
              <a:t>ice</a:t>
            </a:r>
            <a:br>
              <a:rPr lang="en-GB" smtClean="0"/>
            </a:br>
            <a:r>
              <a:rPr lang="en-GB" smtClean="0"/>
              <a:t>E</a:t>
            </a:r>
            <a:r>
              <a:rPr lang="en-GB" smtClean="0"/>
              <a:t>.</a:t>
            </a:r>
            <a:r>
              <a:rPr lang="en-GB" smtClean="0"/>
              <a:t> Rescorla</a:t>
            </a:r>
            <a:r>
              <a:rPr lang="en-GB" smtClean="0"/>
              <a:t>,</a:t>
            </a:r>
            <a:r>
              <a:rPr lang="en-GB" smtClean="0"/>
              <a:t> J</a:t>
            </a:r>
            <a:r>
              <a:rPr lang="en-GB" smtClean="0"/>
              <a:t>.</a:t>
            </a:r>
            <a:r>
              <a:rPr lang="en-GB" smtClean="0"/>
              <a:t> Uberti</a:t>
            </a:r>
            <a:r>
              <a:rPr lang="en-GB" smtClean="0"/>
              <a:t>,</a:t>
            </a:r>
            <a:r>
              <a:rPr lang="en-GB" smtClean="0"/>
              <a:t> E</a:t>
            </a:r>
            <a:r>
              <a:rPr lang="en-GB" smtClean="0"/>
              <a:t>.</a:t>
            </a:r>
            <a:r>
              <a:rPr lang="en-GB" smtClean="0"/>
              <a:t> Ivov</a:t>
            </a:r>
            <a:endParaRPr lang="en-GB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GB" sz="2667" smtClean="0"/>
              <a:t>Open </a:t>
            </a:r>
            <a:r>
              <a:rPr lang="en-GB" sz="2667" smtClean="0"/>
              <a:t>Issues</a:t>
            </a:r>
            <a:r>
              <a:rPr lang="en-GB" sz="2667" smtClean="0"/>
              <a:t/>
            </a:r>
            <a:br>
              <a:rPr lang="en-GB" sz="2667" smtClean="0"/>
            </a:br>
            <a:r>
              <a:rPr lang="en-GB" sz="3556" smtClean="0"/>
              <a:t>Session or </a:t>
            </a:r>
            <a:r>
              <a:rPr lang="en-GB" sz="3556" smtClean="0"/>
              <a:t>media</a:t>
            </a:r>
            <a:r>
              <a:rPr lang="en-GB" sz="3556" smtClean="0"/>
              <a:t> </a:t>
            </a:r>
            <a:r>
              <a:rPr lang="en-GB" sz="3556" smtClean="0"/>
              <a:t>level</a:t>
            </a:r>
            <a:r>
              <a:rPr lang="en-GB" sz="3556" smtClean="0"/>
              <a:t> end-of-candidates</a:t>
            </a:r>
            <a:r>
              <a:rPr lang="en-GB" sz="3556" smtClean="0"/>
              <a:t/>
            </a:r>
            <a:br>
              <a:rPr lang="en-GB" sz="3556" smtClean="0"/>
            </a:br>
            <a:endParaRPr lang="en-GB" sz="3556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800600"/>
          </a:xfrm>
        </p:spPr>
        <p:txBody>
          <a:bodyPr>
            <a:normAutofit fontScale="70000" lnSpcReduction="20000"/>
          </a:bodyPr>
          <a:lstStyle/>
          <a:p>
            <a:endParaRPr lang="en-GB" sz="2800" dirty="0" smtClean="0"/>
          </a:p>
          <a:p>
            <a:pPr marL="0" indent="0">
              <a:buNone/>
            </a:pPr>
            <a:r>
              <a:rPr lang="en-GB" sz="2571" dirty="0" err="1" smtClean="0">
                <a:latin typeface="Courier New"/>
                <a:cs typeface="Courier New"/>
              </a:rPr>
              <a:t>c</a:t>
            </a:r>
            <a:r>
              <a:rPr lang="en-GB" sz="2571" dirty="0" smtClean="0">
                <a:latin typeface="Courier New"/>
                <a:cs typeface="Courier New"/>
              </a:rPr>
              <a:t>=IN IP4 12.18.10.3</a:t>
            </a:r>
          </a:p>
          <a:p>
            <a:pPr marL="0" indent="0">
              <a:buNone/>
            </a:pPr>
            <a:r>
              <a:rPr lang="en-GB" sz="2571" b="1" dirty="0" smtClean="0">
                <a:latin typeface="Courier New"/>
                <a:cs typeface="Courier New"/>
              </a:rPr>
              <a:t>a=end-of-candidates</a:t>
            </a:r>
            <a:endParaRPr lang="en-GB" sz="257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571" dirty="0" err="1" smtClean="0">
                <a:latin typeface="Courier New"/>
                <a:cs typeface="Courier New"/>
              </a:rPr>
              <a:t>m</a:t>
            </a:r>
            <a:r>
              <a:rPr lang="en-GB" sz="2571" dirty="0" smtClean="0">
                <a:latin typeface="Courier New"/>
                <a:cs typeface="Courier New"/>
              </a:rPr>
              <a:t>=audio 5000 RTP/AVP 0 96</a:t>
            </a:r>
          </a:p>
          <a:p>
            <a:pPr marL="0" indent="0">
              <a:buNone/>
            </a:pPr>
            <a:r>
              <a:rPr lang="en-GB" sz="2571" dirty="0" smtClean="0">
                <a:latin typeface="Courier New"/>
                <a:cs typeface="Courier New"/>
              </a:rPr>
              <a:t>a=candidate:1 1 UDP 16582 12.18.10.3 5000 </a:t>
            </a:r>
            <a:r>
              <a:rPr lang="en-GB" sz="2571" dirty="0" err="1" smtClean="0">
                <a:latin typeface="Courier New"/>
                <a:cs typeface="Courier New"/>
              </a:rPr>
              <a:t>typ</a:t>
            </a:r>
            <a:r>
              <a:rPr lang="en-GB" sz="2571" dirty="0" smtClean="0">
                <a:latin typeface="Courier New"/>
                <a:cs typeface="Courier New"/>
              </a:rPr>
              <a:t> host</a:t>
            </a:r>
          </a:p>
          <a:p>
            <a:pPr marL="0" indent="0">
              <a:buNone/>
            </a:pPr>
            <a:r>
              <a:rPr lang="en-GB" sz="2571" dirty="0" err="1" smtClean="0">
                <a:latin typeface="Courier New"/>
                <a:cs typeface="Courier New"/>
              </a:rPr>
              <a:t>m</a:t>
            </a:r>
            <a:r>
              <a:rPr lang="en-GB" sz="2571" dirty="0" smtClean="0">
                <a:latin typeface="Courier New"/>
                <a:cs typeface="Courier New"/>
              </a:rPr>
              <a:t>=video 5000 RTP/AVP 0 96</a:t>
            </a:r>
          </a:p>
          <a:p>
            <a:pPr marL="0" indent="0">
              <a:buNone/>
            </a:pPr>
            <a:r>
              <a:rPr lang="en-GB" sz="2571" dirty="0" smtClean="0">
                <a:latin typeface="Courier New"/>
                <a:cs typeface="Courier New"/>
              </a:rPr>
              <a:t>a=candidate:2 1 UDP 16915 96.1.2.3 5002 </a:t>
            </a:r>
            <a:r>
              <a:rPr lang="en-GB" sz="2571" dirty="0" err="1" smtClean="0">
                <a:latin typeface="Courier New"/>
                <a:cs typeface="Courier New"/>
              </a:rPr>
              <a:t>typ</a:t>
            </a:r>
            <a:r>
              <a:rPr lang="en-GB" sz="2571" dirty="0" smtClean="0">
                <a:latin typeface="Courier New"/>
                <a:cs typeface="Courier New"/>
              </a:rPr>
              <a:t> </a:t>
            </a:r>
            <a:r>
              <a:rPr lang="en-GB" sz="2571" dirty="0" err="1" smtClean="0">
                <a:latin typeface="Courier New"/>
                <a:cs typeface="Courier New"/>
              </a:rPr>
              <a:t>srflx</a:t>
            </a:r>
            <a:endParaRPr lang="en-GB" sz="2571" dirty="0" smtClean="0"/>
          </a:p>
          <a:p>
            <a:pPr>
              <a:buNone/>
            </a:pPr>
            <a:endParaRPr lang="en-GB" sz="2571" dirty="0" smtClean="0"/>
          </a:p>
          <a:p>
            <a:pPr>
              <a:buNone/>
            </a:pPr>
            <a:r>
              <a:rPr lang="fr-FR" sz="2571" dirty="0" smtClean="0"/>
              <a:t>V</a:t>
            </a:r>
            <a:r>
              <a:rPr lang="en-GB" sz="2571" dirty="0" smtClean="0"/>
              <a:t>S </a:t>
            </a:r>
          </a:p>
          <a:p>
            <a:pPr>
              <a:buNone/>
            </a:pPr>
            <a:r>
              <a:rPr lang="en-GB" sz="2571" dirty="0" smtClean="0">
                <a:solidFill>
                  <a:srgbClr val="7F7F7F"/>
                </a:solidFill>
              </a:rPr>
              <a:t>(our preference)</a:t>
            </a:r>
          </a:p>
          <a:p>
            <a:pPr marL="0" indent="0">
              <a:buNone/>
            </a:pPr>
            <a:r>
              <a:rPr lang="en-GB" sz="2571" dirty="0" err="1" smtClean="0">
                <a:latin typeface="Courier New"/>
                <a:cs typeface="Courier New"/>
              </a:rPr>
              <a:t>c</a:t>
            </a:r>
            <a:r>
              <a:rPr lang="en-GB" sz="2571" dirty="0" smtClean="0">
                <a:latin typeface="Courier New"/>
                <a:cs typeface="Courier New"/>
              </a:rPr>
              <a:t>=IN IP4 12.18.10.3</a:t>
            </a:r>
          </a:p>
          <a:p>
            <a:pPr marL="0" indent="0">
              <a:buNone/>
            </a:pPr>
            <a:r>
              <a:rPr lang="en-GB" sz="2571" dirty="0" err="1" smtClean="0">
                <a:latin typeface="Courier New"/>
                <a:cs typeface="Courier New"/>
              </a:rPr>
              <a:t>m</a:t>
            </a:r>
            <a:r>
              <a:rPr lang="en-GB" sz="2571" dirty="0" smtClean="0">
                <a:latin typeface="Courier New"/>
                <a:cs typeface="Courier New"/>
              </a:rPr>
              <a:t>=audio 5000 RTP/AVP 0 96</a:t>
            </a:r>
          </a:p>
          <a:p>
            <a:pPr marL="0" indent="0">
              <a:buNone/>
            </a:pPr>
            <a:r>
              <a:rPr lang="en-GB" sz="2571" dirty="0" smtClean="0">
                <a:latin typeface="Courier New"/>
                <a:cs typeface="Courier New"/>
              </a:rPr>
              <a:t>a=candidate:1 1 UDP 16582 12.18.10.3 5000 </a:t>
            </a:r>
            <a:r>
              <a:rPr lang="en-GB" sz="2571" dirty="0" err="1" smtClean="0">
                <a:latin typeface="Courier New"/>
                <a:cs typeface="Courier New"/>
              </a:rPr>
              <a:t>typ</a:t>
            </a:r>
            <a:r>
              <a:rPr lang="en-GB" sz="2571" dirty="0" smtClean="0">
                <a:latin typeface="Courier New"/>
                <a:cs typeface="Courier New"/>
              </a:rPr>
              <a:t> host</a:t>
            </a:r>
          </a:p>
          <a:p>
            <a:pPr marL="0" indent="0">
              <a:buNone/>
            </a:pPr>
            <a:r>
              <a:rPr lang="en-GB" sz="2571" b="1" dirty="0" smtClean="0">
                <a:latin typeface="Courier New"/>
                <a:cs typeface="Courier New"/>
              </a:rPr>
              <a:t>a=end-of-candidates</a:t>
            </a:r>
          </a:p>
          <a:p>
            <a:pPr marL="0" indent="0">
              <a:buNone/>
            </a:pPr>
            <a:r>
              <a:rPr lang="en-GB" sz="2571" dirty="0" err="1" smtClean="0">
                <a:latin typeface="Courier New"/>
                <a:cs typeface="Courier New"/>
              </a:rPr>
              <a:t>m</a:t>
            </a:r>
            <a:r>
              <a:rPr lang="en-GB" sz="2571" dirty="0" smtClean="0">
                <a:latin typeface="Courier New"/>
                <a:cs typeface="Courier New"/>
              </a:rPr>
              <a:t>=video 5000 RTP/AVP 0 96</a:t>
            </a:r>
          </a:p>
          <a:p>
            <a:pPr marL="0" indent="0">
              <a:buNone/>
            </a:pPr>
            <a:r>
              <a:rPr lang="en-GB" sz="2571" dirty="0" smtClean="0">
                <a:latin typeface="Courier New"/>
                <a:cs typeface="Courier New"/>
              </a:rPr>
              <a:t>a=candidate:2 1 UDP 16915 96.1.2.3 5002 </a:t>
            </a:r>
            <a:r>
              <a:rPr lang="en-GB" sz="2571" dirty="0" err="1" smtClean="0">
                <a:latin typeface="Courier New"/>
                <a:cs typeface="Courier New"/>
              </a:rPr>
              <a:t>typ</a:t>
            </a:r>
            <a:r>
              <a:rPr lang="en-GB" sz="2571" dirty="0" smtClean="0">
                <a:latin typeface="Courier New"/>
                <a:cs typeface="Courier New"/>
              </a:rPr>
              <a:t> </a:t>
            </a:r>
            <a:r>
              <a:rPr lang="en-GB" sz="2571" dirty="0" err="1" smtClean="0">
                <a:latin typeface="Courier New"/>
                <a:cs typeface="Courier New"/>
              </a:rPr>
              <a:t>srflx</a:t>
            </a:r>
            <a:endParaRPr lang="en-GB" sz="257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571" b="1" dirty="0" smtClean="0">
                <a:latin typeface="Courier New"/>
                <a:cs typeface="Courier New"/>
              </a:rPr>
              <a:t>a=end-of-candidates</a:t>
            </a:r>
          </a:p>
          <a:p>
            <a:pPr marL="0" indent="0">
              <a:buNone/>
            </a:pPr>
            <a:endParaRPr lang="en-GB" sz="2571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sz="1800" dirty="0" smtClean="0">
              <a:latin typeface="Courier New"/>
              <a:cs typeface="Courier New"/>
            </a:endParaRPr>
          </a:p>
          <a:p>
            <a:endParaRPr lang="en-GB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draft-ivov-mmusic-trickle</a:t>
            </a:r>
            <a:r>
              <a:rPr lang="en-GB" smtClean="0"/>
              <a:t>-</a:t>
            </a:r>
            <a:r>
              <a:rPr lang="en-GB" smtClean="0"/>
              <a:t>ice</a:t>
            </a:r>
            <a:br>
              <a:rPr lang="en-GB" smtClean="0"/>
            </a:br>
            <a:r>
              <a:rPr lang="en-GB" smtClean="0"/>
              <a:t>E</a:t>
            </a:r>
            <a:r>
              <a:rPr lang="en-GB" smtClean="0"/>
              <a:t>.</a:t>
            </a:r>
            <a:r>
              <a:rPr lang="en-GB" smtClean="0"/>
              <a:t> Rescorla</a:t>
            </a:r>
            <a:r>
              <a:rPr lang="en-GB" smtClean="0"/>
              <a:t>,</a:t>
            </a:r>
            <a:r>
              <a:rPr lang="en-GB" smtClean="0"/>
              <a:t> J</a:t>
            </a:r>
            <a:r>
              <a:rPr lang="en-GB" smtClean="0"/>
              <a:t>.</a:t>
            </a:r>
            <a:r>
              <a:rPr lang="en-GB" smtClean="0"/>
              <a:t> Uberti</a:t>
            </a:r>
            <a:r>
              <a:rPr lang="en-GB" smtClean="0"/>
              <a:t>,</a:t>
            </a:r>
            <a:r>
              <a:rPr lang="en-GB" smtClean="0"/>
              <a:t> E</a:t>
            </a:r>
            <a:r>
              <a:rPr lang="en-GB" smtClean="0"/>
              <a:t>.</a:t>
            </a:r>
            <a:r>
              <a:rPr lang="en-GB" smtClean="0"/>
              <a:t> Ivov</a:t>
            </a:r>
            <a:endParaRPr lang="en-GB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GB" sz="2667" dirty="0" smtClean="0"/>
              <a:t>Open Issues</a:t>
            </a:r>
            <a:br>
              <a:rPr lang="en-GB" sz="2667" dirty="0" smtClean="0"/>
            </a:br>
            <a:r>
              <a:rPr lang="en-GB" sz="3556" dirty="0" smtClean="0"/>
              <a:t>ICE </a:t>
            </a:r>
            <a:r>
              <a:rPr lang="en-GB" sz="3556" dirty="0" err="1" smtClean="0"/>
              <a:t>Lite</a:t>
            </a:r>
            <a:r>
              <a:rPr lang="en-GB" sz="3556" dirty="0" smtClean="0"/>
              <a:t> and Candidate Signalling (</a:t>
            </a:r>
            <a:r>
              <a:rPr lang="en-GB" sz="3556" dirty="0" err="1" smtClean="0"/>
              <a:t>Christer</a:t>
            </a:r>
            <a:r>
              <a:rPr lang="en-GB" sz="3556" dirty="0" smtClean="0"/>
              <a:t>)</a:t>
            </a:r>
            <a:endParaRPr lang="en-GB" sz="4444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1600200"/>
          </a:xfrm>
        </p:spPr>
        <p:txBody>
          <a:bodyPr>
            <a:normAutofit/>
          </a:bodyPr>
          <a:lstStyle/>
          <a:p>
            <a:pPr indent="188913" algn="just"/>
            <a:r>
              <a:rPr lang="en-GB" sz="2000" dirty="0" smtClean="0"/>
              <a:t>Trickle ICE </a:t>
            </a:r>
            <a:r>
              <a:rPr lang="en-GB" sz="2000" dirty="0" err="1" smtClean="0"/>
              <a:t>Lite</a:t>
            </a:r>
            <a:r>
              <a:rPr lang="en-GB" sz="2000" dirty="0" smtClean="0"/>
              <a:t> agents can learn all their peers’ addresses as </a:t>
            </a:r>
            <a:r>
              <a:rPr lang="en-GB" sz="2000" i="1" dirty="0" smtClean="0"/>
              <a:t>peer reflexive</a:t>
            </a:r>
            <a:r>
              <a:rPr lang="en-GB" sz="2000" dirty="0" smtClean="0"/>
              <a:t>. </a:t>
            </a:r>
          </a:p>
          <a:p>
            <a:pPr indent="188913" algn="just">
              <a:buNone/>
            </a:pPr>
            <a:endParaRPr lang="en-GB" sz="400" dirty="0" smtClean="0"/>
          </a:p>
          <a:p>
            <a:pPr indent="188913" algn="just"/>
            <a:r>
              <a:rPr lang="en-GB" sz="2000" dirty="0" smtClean="0"/>
              <a:t>Should </a:t>
            </a:r>
            <a:r>
              <a:rPr lang="en-GB" sz="2000" dirty="0" smtClean="0"/>
              <a:t>we have the option of not sending them through signalling as </a:t>
            </a:r>
            <a:r>
              <a:rPr lang="en-GB" sz="2000" dirty="0" smtClean="0"/>
              <a:t>well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draft-ivov-mmusic-trickle</a:t>
            </a:r>
            <a:r>
              <a:rPr lang="en-GB" smtClean="0"/>
              <a:t>-</a:t>
            </a:r>
            <a:r>
              <a:rPr lang="en-GB" smtClean="0"/>
              <a:t>ice</a:t>
            </a:r>
            <a:br>
              <a:rPr lang="en-GB" smtClean="0"/>
            </a:br>
            <a:r>
              <a:rPr lang="en-GB" smtClean="0"/>
              <a:t>E</a:t>
            </a:r>
            <a:r>
              <a:rPr lang="en-GB" smtClean="0"/>
              <a:t>.</a:t>
            </a:r>
            <a:r>
              <a:rPr lang="en-GB" smtClean="0"/>
              <a:t> Rescorla</a:t>
            </a:r>
            <a:r>
              <a:rPr lang="en-GB" smtClean="0"/>
              <a:t>,</a:t>
            </a:r>
            <a:r>
              <a:rPr lang="en-GB" smtClean="0"/>
              <a:t> J</a:t>
            </a:r>
            <a:r>
              <a:rPr lang="en-GB" smtClean="0"/>
              <a:t>.</a:t>
            </a:r>
            <a:r>
              <a:rPr lang="en-GB" smtClean="0"/>
              <a:t> Uberti</a:t>
            </a:r>
            <a:r>
              <a:rPr lang="en-GB" smtClean="0"/>
              <a:t>,</a:t>
            </a:r>
            <a:r>
              <a:rPr lang="en-GB" smtClean="0"/>
              <a:t> E</a:t>
            </a:r>
            <a:r>
              <a:rPr lang="en-GB" smtClean="0"/>
              <a:t>.</a:t>
            </a:r>
            <a:r>
              <a:rPr lang="en-GB" smtClean="0"/>
              <a:t> Ivov</a:t>
            </a:r>
            <a:endParaRPr lang="en-GB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12</a:t>
            </a:fld>
            <a:endParaRPr lang="en-GB"/>
          </a:p>
        </p:txBody>
      </p:sp>
      <p:cxnSp>
        <p:nvCxnSpPr>
          <p:cNvPr id="6" name="Connecteur droit 5"/>
          <p:cNvCxnSpPr/>
          <p:nvPr/>
        </p:nvCxnSpPr>
        <p:spPr bwMode="auto">
          <a:xfrm rot="5400000" flipH="1" flipV="1">
            <a:off x="6108968" y="4841592"/>
            <a:ext cx="2289033" cy="10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Connecteur droit 13"/>
          <p:cNvCxnSpPr/>
          <p:nvPr/>
        </p:nvCxnSpPr>
        <p:spPr bwMode="auto">
          <a:xfrm rot="5400000" flipH="1" flipV="1">
            <a:off x="617380" y="4768214"/>
            <a:ext cx="2289032" cy="10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2008607" y="4768214"/>
            <a:ext cx="2289032" cy="10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ouper 45"/>
          <p:cNvGrpSpPr/>
          <p:nvPr/>
        </p:nvGrpSpPr>
        <p:grpSpPr>
          <a:xfrm>
            <a:off x="6503702" y="2743200"/>
            <a:ext cx="1488046" cy="652631"/>
            <a:chOff x="3122695" y="914400"/>
            <a:chExt cx="2258642" cy="990600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3122695" y="1447800"/>
              <a:ext cx="225864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ICE </a:t>
              </a:r>
              <a:r>
                <a:rPr lang="en-US" sz="1400" dirty="0" err="1" smtClean="0"/>
                <a:t>Lite</a:t>
              </a:r>
              <a:r>
                <a:rPr lang="en-US" sz="1400" dirty="0" smtClean="0"/>
                <a:t> Server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8" name="Grouper 47"/>
          <p:cNvGrpSpPr/>
          <p:nvPr/>
        </p:nvGrpSpPr>
        <p:grpSpPr>
          <a:xfrm>
            <a:off x="1066800" y="2743200"/>
            <a:ext cx="2387014" cy="652631"/>
            <a:chOff x="390252" y="2699959"/>
            <a:chExt cx="2387014" cy="652631"/>
          </a:xfrm>
        </p:grpSpPr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934218" y="2699959"/>
              <a:ext cx="252997" cy="351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390252" y="3051376"/>
              <a:ext cx="1362348" cy="3012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STUN</a:t>
              </a:r>
              <a:r>
                <a:rPr lang="en-US" sz="1400" dirty="0" smtClean="0"/>
                <a:t> /TURN</a:t>
              </a:r>
              <a:br>
                <a:rPr lang="en-US" sz="1400" dirty="0" smtClean="0"/>
              </a:br>
              <a:r>
                <a:rPr lang="en-US" sz="1400" dirty="0" smtClean="0"/>
                <a:t>Server 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7" name="Grouper 49"/>
            <p:cNvGrpSpPr/>
            <p:nvPr/>
          </p:nvGrpSpPr>
          <p:grpSpPr>
            <a:xfrm>
              <a:off x="2148039" y="2700224"/>
              <a:ext cx="629227" cy="551961"/>
              <a:chOff x="955076" y="914802"/>
              <a:chExt cx="955076" cy="837798"/>
            </a:xfrm>
          </p:grpSpPr>
          <p:pic>
            <p:nvPicPr>
              <p:cNvPr id="23" name="Image 22" descr="mn.emf"/>
              <p:cNvPicPr>
                <a:picLocks noChangeAspect="1"/>
              </p:cNvPicPr>
              <p:nvPr/>
            </p:nvPicPr>
            <p:blipFill>
              <a:blip r:embed="rId3"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311440" y="914802"/>
                <a:ext cx="267460" cy="533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955076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US" sz="1400" dirty="0" smtClean="0"/>
                  <a:t>Alice</a:t>
                </a:r>
                <a:endPara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46" name="ZoneTexte 45"/>
          <p:cNvSpPr txBox="1"/>
          <p:nvPr/>
        </p:nvSpPr>
        <p:spPr>
          <a:xfrm>
            <a:off x="1740930" y="4462631"/>
            <a:ext cx="1403047" cy="685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fr-FR" sz="3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XXX</a:t>
            </a:r>
            <a:endParaRPr lang="fr-FR" sz="36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Grouper 49"/>
          <p:cNvGrpSpPr/>
          <p:nvPr/>
        </p:nvGrpSpPr>
        <p:grpSpPr>
          <a:xfrm>
            <a:off x="1523012" y="3674048"/>
            <a:ext cx="1936226" cy="1474384"/>
            <a:chOff x="202124" y="3428426"/>
            <a:chExt cx="4751648" cy="2237904"/>
          </a:xfrm>
        </p:grpSpPr>
        <p:grpSp>
          <p:nvGrpSpPr>
            <p:cNvPr id="19" name="Groupe 14"/>
            <p:cNvGrpSpPr/>
            <p:nvPr/>
          </p:nvGrpSpPr>
          <p:grpSpPr>
            <a:xfrm>
              <a:off x="202124" y="3428426"/>
              <a:ext cx="4751648" cy="1115246"/>
              <a:chOff x="184996" y="3071810"/>
              <a:chExt cx="9372360" cy="730614"/>
            </a:xfrm>
          </p:grpSpPr>
          <p:cxnSp>
            <p:nvCxnSpPr>
              <p:cNvPr id="21" name="Connecteur droit avec flèche 20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2" name="ZoneTexte 21"/>
              <p:cNvSpPr txBox="1"/>
              <p:nvPr/>
            </p:nvSpPr>
            <p:spPr>
              <a:xfrm>
                <a:off x="184996" y="3590739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0" name="Connecteur droit avec flèche 19"/>
            <p:cNvCxnSpPr/>
            <p:nvPr/>
          </p:nvCxnSpPr>
          <p:spPr bwMode="auto">
            <a:xfrm flipH="1">
              <a:off x="733974" y="5663906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54" name="Grouper 53"/>
          <p:cNvGrpSpPr/>
          <p:nvPr/>
        </p:nvGrpSpPr>
        <p:grpSpPr>
          <a:xfrm>
            <a:off x="3145707" y="3896542"/>
            <a:ext cx="4128308" cy="569387"/>
            <a:chOff x="3145707" y="3896542"/>
            <a:chExt cx="4128308" cy="569387"/>
          </a:xfrm>
        </p:grpSpPr>
        <p:cxnSp>
          <p:nvCxnSpPr>
            <p:cNvPr id="39" name="Connecteur droit avec flèche 38"/>
            <p:cNvCxnSpPr/>
            <p:nvPr/>
          </p:nvCxnSpPr>
          <p:spPr bwMode="auto">
            <a:xfrm rot="10800000" flipH="1">
              <a:off x="3159576" y="4462631"/>
              <a:ext cx="4006182" cy="104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0" name="ZoneTexte 39"/>
            <p:cNvSpPr txBox="1"/>
            <p:nvPr/>
          </p:nvSpPr>
          <p:spPr>
            <a:xfrm>
              <a:off x="3145707" y="3896542"/>
              <a:ext cx="4128308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i="0" dirty="0" smtClean="0"/>
                <a:t>Answer with </a:t>
              </a:r>
              <a:r>
                <a:rPr lang="en-US" sz="1500" b="1" i="0" dirty="0" smtClean="0"/>
                <a:t>no </a:t>
              </a:r>
              <a:r>
                <a:rPr lang="en-US" sz="1500" i="0" dirty="0" err="1" smtClean="0"/>
                <a:t>cands</a:t>
              </a:r>
              <a:r>
                <a:rPr lang="en-US" sz="1500" i="0" dirty="0" smtClean="0"/>
                <a:t/>
              </a:r>
              <a:br>
                <a:rPr lang="en-US" sz="1500" i="0" dirty="0" smtClean="0"/>
              </a:br>
              <a:r>
                <a:rPr lang="fr-FR" sz="1600" b="1" dirty="0" smtClean="0">
                  <a:latin typeface="Courier New"/>
                  <a:cs typeface="Courier New"/>
                </a:rPr>
                <a:t>a=</a:t>
              </a:r>
              <a:r>
                <a:rPr lang="fr-FR" sz="1600" b="1" dirty="0" err="1" smtClean="0">
                  <a:latin typeface="Courier New"/>
                  <a:cs typeface="Courier New"/>
                </a:rPr>
                <a:t>ice-lite</a:t>
              </a:r>
              <a:endParaRPr lang="fr-FR" sz="1500" b="1" i="0" dirty="0">
                <a:latin typeface="Courier New"/>
                <a:cs typeface="Courier New"/>
              </a:endParaRPr>
            </a:p>
          </p:txBody>
        </p:sp>
      </p:grpSp>
      <p:grpSp>
        <p:nvGrpSpPr>
          <p:cNvPr id="55" name="Grouper 54"/>
          <p:cNvGrpSpPr/>
          <p:nvPr/>
        </p:nvGrpSpPr>
        <p:grpSpPr>
          <a:xfrm>
            <a:off x="3159576" y="3529866"/>
            <a:ext cx="4006182" cy="323165"/>
            <a:chOff x="3159576" y="3529866"/>
            <a:chExt cx="4006182" cy="323165"/>
          </a:xfrm>
        </p:grpSpPr>
        <p:sp>
          <p:nvSpPr>
            <p:cNvPr id="38" name="ZoneTexte 37"/>
            <p:cNvSpPr txBox="1"/>
            <p:nvPr/>
          </p:nvSpPr>
          <p:spPr>
            <a:xfrm>
              <a:off x="4038600" y="3529866"/>
              <a:ext cx="240830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i="0" dirty="0" err="1" smtClean="0"/>
                <a:t>Offer</a:t>
              </a:r>
              <a:r>
                <a:rPr lang="fr-FR" sz="1500" i="0" dirty="0" smtClean="0"/>
                <a:t> </a:t>
              </a:r>
              <a:r>
                <a:rPr lang="fr-FR" sz="1500" i="0" dirty="0" err="1" smtClean="0"/>
                <a:t>with</a:t>
              </a:r>
              <a:r>
                <a:rPr lang="fr-FR" sz="1500" i="0" dirty="0" smtClean="0"/>
                <a:t>  </a:t>
              </a:r>
              <a:r>
                <a:rPr lang="fr-FR" sz="1500" b="1" i="0" dirty="0" smtClean="0"/>
                <a:t>no </a:t>
              </a:r>
              <a:r>
                <a:rPr lang="fr-FR" sz="1500" i="0" dirty="0" err="1" smtClean="0"/>
                <a:t>cands</a:t>
              </a:r>
              <a:endParaRPr lang="fr-FR" sz="1500" i="0" dirty="0"/>
            </a:p>
          </p:txBody>
        </p:sp>
        <p:cxnSp>
          <p:nvCxnSpPr>
            <p:cNvPr id="41" name="Connecteur droit avec flèche 40"/>
            <p:cNvCxnSpPr/>
            <p:nvPr/>
          </p:nvCxnSpPr>
          <p:spPr bwMode="auto">
            <a:xfrm rot="10800000">
              <a:off x="3159576" y="3851985"/>
              <a:ext cx="4006182" cy="104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53" name="Grouper 52"/>
          <p:cNvGrpSpPr/>
          <p:nvPr/>
        </p:nvGrpSpPr>
        <p:grpSpPr>
          <a:xfrm>
            <a:off x="2763795" y="4842034"/>
            <a:ext cx="4822918" cy="1102151"/>
            <a:chOff x="2763795" y="4842034"/>
            <a:chExt cx="4822918" cy="1102151"/>
          </a:xfrm>
        </p:grpSpPr>
        <p:grpSp>
          <p:nvGrpSpPr>
            <p:cNvPr id="34" name="Grouper 57"/>
            <p:cNvGrpSpPr/>
            <p:nvPr/>
          </p:nvGrpSpPr>
          <p:grpSpPr>
            <a:xfrm>
              <a:off x="2763795" y="4842034"/>
              <a:ext cx="4822918" cy="458798"/>
              <a:chOff x="3733800" y="3565802"/>
              <a:chExt cx="2104032" cy="696390"/>
            </a:xfrm>
          </p:grpSpPr>
          <p:cxnSp>
            <p:nvCxnSpPr>
              <p:cNvPr id="35" name="Connecteur droit avec flèche 34"/>
              <p:cNvCxnSpPr/>
              <p:nvPr/>
            </p:nvCxnSpPr>
            <p:spPr bwMode="auto">
              <a:xfrm>
                <a:off x="3932834" y="4259768"/>
                <a:ext cx="1752598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36" name="ZoneTexte 35"/>
              <p:cNvSpPr txBox="1"/>
              <p:nvPr/>
            </p:nvSpPr>
            <p:spPr>
              <a:xfrm>
                <a:off x="3733800" y="3683887"/>
                <a:ext cx="2104032" cy="490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Conn </a:t>
                </a:r>
                <a:r>
                  <a:rPr lang="fr-FR" sz="1500" dirty="0" err="1" smtClean="0"/>
                  <a:t>Checks</a:t>
                </a:r>
                <a:endParaRPr lang="fr-FR" sz="1500" dirty="0" smtClean="0"/>
              </a:p>
            </p:txBody>
          </p:sp>
          <p:cxnSp>
            <p:nvCxnSpPr>
              <p:cNvPr id="37" name="Connecteur droit avec flèche 36"/>
              <p:cNvCxnSpPr/>
              <p:nvPr/>
            </p:nvCxnSpPr>
            <p:spPr bwMode="auto">
              <a:xfrm flipH="1">
                <a:off x="3932832" y="3565802"/>
                <a:ext cx="1752598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sp>
          <p:nvSpPr>
            <p:cNvPr id="42" name="ZoneTexte 41"/>
            <p:cNvSpPr txBox="1"/>
            <p:nvPr/>
          </p:nvSpPr>
          <p:spPr>
            <a:xfrm>
              <a:off x="3637782" y="5605631"/>
              <a:ext cx="3115940" cy="33855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NO MORE SIGNALLING</a:t>
              </a:r>
              <a:endParaRPr lang="en-GB" sz="1600" b="1" i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GB" sz="2667" dirty="0" smtClean="0"/>
              <a:t>Open Issues</a:t>
            </a:r>
            <a:br>
              <a:rPr lang="en-GB" sz="2667" dirty="0" smtClean="0"/>
            </a:br>
            <a:r>
              <a:rPr lang="en-GB" sz="3556" dirty="0" smtClean="0"/>
              <a:t>New Candidates after ICE Completion? (Mobility)</a:t>
            </a:r>
            <a:endParaRPr lang="en-GB" sz="4444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5029200"/>
            <a:ext cx="8534400" cy="1219200"/>
          </a:xfrm>
        </p:spPr>
        <p:txBody>
          <a:bodyPr>
            <a:normAutofit/>
          </a:bodyPr>
          <a:lstStyle/>
          <a:p>
            <a:pPr indent="20638" algn="just"/>
            <a:r>
              <a:rPr lang="en-GB" sz="2800" dirty="0" smtClean="0"/>
              <a:t> Option 1: </a:t>
            </a:r>
            <a:r>
              <a:rPr lang="en-GB" sz="2800" dirty="0" smtClean="0"/>
              <a:t>Require ICE </a:t>
            </a:r>
            <a:r>
              <a:rPr lang="en-GB" sz="2800" dirty="0" smtClean="0"/>
              <a:t>Restart (harmless really)</a:t>
            </a:r>
          </a:p>
          <a:p>
            <a:pPr indent="20638" algn="just"/>
            <a:r>
              <a:rPr lang="en-GB" sz="2800" dirty="0" smtClean="0"/>
              <a:t> Option 2: </a:t>
            </a:r>
            <a:r>
              <a:rPr lang="en-GB" dirty="0" smtClean="0"/>
              <a:t>Process </a:t>
            </a:r>
            <a:r>
              <a:rPr lang="en-GB" dirty="0" smtClean="0"/>
              <a:t>(How? </a:t>
            </a:r>
            <a:r>
              <a:rPr lang="fr-FR" dirty="0" smtClean="0"/>
              <a:t>W</a:t>
            </a:r>
            <a:r>
              <a:rPr lang="en-GB" dirty="0" err="1" smtClean="0"/>
              <a:t>hy</a:t>
            </a:r>
            <a:r>
              <a:rPr lang="en-GB" dirty="0" smtClean="0"/>
              <a:t>?)</a:t>
            </a:r>
            <a:endParaRPr lang="en-GB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draft-ivov-mmusic-trickle</a:t>
            </a:r>
            <a:r>
              <a:rPr lang="en-GB" smtClean="0"/>
              <a:t>-</a:t>
            </a:r>
            <a:r>
              <a:rPr lang="en-GB" smtClean="0"/>
              <a:t>ice</a:t>
            </a:r>
            <a:br>
              <a:rPr lang="en-GB" smtClean="0"/>
            </a:br>
            <a:r>
              <a:rPr lang="en-GB" smtClean="0"/>
              <a:t>E</a:t>
            </a:r>
            <a:r>
              <a:rPr lang="en-GB" smtClean="0"/>
              <a:t>.</a:t>
            </a:r>
            <a:r>
              <a:rPr lang="en-GB" smtClean="0"/>
              <a:t> Rescorla</a:t>
            </a:r>
            <a:r>
              <a:rPr lang="en-GB" smtClean="0"/>
              <a:t>,</a:t>
            </a:r>
            <a:r>
              <a:rPr lang="en-GB" smtClean="0"/>
              <a:t> J</a:t>
            </a:r>
            <a:r>
              <a:rPr lang="en-GB" smtClean="0"/>
              <a:t>.</a:t>
            </a:r>
            <a:r>
              <a:rPr lang="en-GB" smtClean="0"/>
              <a:t> Uberti</a:t>
            </a:r>
            <a:r>
              <a:rPr lang="en-GB" smtClean="0"/>
              <a:t>,</a:t>
            </a:r>
            <a:r>
              <a:rPr lang="en-GB" smtClean="0"/>
              <a:t> E</a:t>
            </a:r>
            <a:r>
              <a:rPr lang="en-GB" smtClean="0"/>
              <a:t>.</a:t>
            </a:r>
            <a:r>
              <a:rPr lang="en-GB" smtClean="0"/>
              <a:t> Ivov</a:t>
            </a:r>
            <a:endParaRPr lang="en-GB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13</a:t>
            </a:fld>
            <a:endParaRPr lang="en-GB"/>
          </a:p>
        </p:txBody>
      </p:sp>
      <p:cxnSp>
        <p:nvCxnSpPr>
          <p:cNvPr id="6" name="Connecteur droit 5"/>
          <p:cNvCxnSpPr/>
          <p:nvPr/>
        </p:nvCxnSpPr>
        <p:spPr bwMode="auto">
          <a:xfrm rot="5400000" flipH="1" flipV="1">
            <a:off x="5897946" y="3641016"/>
            <a:ext cx="240523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Connecteur droit 6"/>
          <p:cNvCxnSpPr/>
          <p:nvPr/>
        </p:nvCxnSpPr>
        <p:spPr bwMode="auto">
          <a:xfrm rot="5400000" flipH="1" flipV="1">
            <a:off x="-88048" y="3625214"/>
            <a:ext cx="2289032" cy="10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Connecteur droit 7"/>
          <p:cNvCxnSpPr/>
          <p:nvPr/>
        </p:nvCxnSpPr>
        <p:spPr bwMode="auto">
          <a:xfrm rot="5400000" flipH="1" flipV="1">
            <a:off x="2802710" y="2802711"/>
            <a:ext cx="642979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6" name="Grouper 35"/>
          <p:cNvGrpSpPr/>
          <p:nvPr/>
        </p:nvGrpSpPr>
        <p:grpSpPr>
          <a:xfrm>
            <a:off x="361372" y="1600200"/>
            <a:ext cx="1362348" cy="652631"/>
            <a:chOff x="889586" y="1600200"/>
            <a:chExt cx="1362348" cy="652631"/>
          </a:xfrm>
        </p:grpSpPr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433552" y="1600200"/>
              <a:ext cx="252997" cy="351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889586" y="1951617"/>
              <a:ext cx="1362348" cy="3012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STUN</a:t>
              </a:r>
              <a:r>
                <a:rPr lang="en-US" sz="1400" dirty="0" smtClean="0"/>
                <a:t> /TURN</a:t>
              </a:r>
              <a:br>
                <a:rPr lang="en-US" sz="1400" dirty="0" smtClean="0"/>
              </a:br>
              <a:r>
                <a:rPr lang="en-US" sz="1400" dirty="0" smtClean="0"/>
                <a:t>Server 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5" name="Grouper 49"/>
          <p:cNvGrpSpPr/>
          <p:nvPr/>
        </p:nvGrpSpPr>
        <p:grpSpPr>
          <a:xfrm>
            <a:off x="2514600" y="1600200"/>
            <a:ext cx="629227" cy="551960"/>
            <a:chOff x="869206" y="914802"/>
            <a:chExt cx="955076" cy="837798"/>
          </a:xfrm>
        </p:grpSpPr>
        <p:pic>
          <p:nvPicPr>
            <p:cNvPr id="16" name="Image 15" descr="mn.emf"/>
            <p:cNvPicPr>
              <a:picLocks noChangeAspect="1"/>
            </p:cNvPicPr>
            <p:nvPr/>
          </p:nvPicPr>
          <p:blipFill>
            <a:blip r:embed="rId3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209841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86920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Alice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9" name="Grouper 49"/>
          <p:cNvGrpSpPr/>
          <p:nvPr/>
        </p:nvGrpSpPr>
        <p:grpSpPr>
          <a:xfrm>
            <a:off x="1080267" y="3250018"/>
            <a:ext cx="1451792" cy="180579"/>
            <a:chOff x="733975" y="3428428"/>
            <a:chExt cx="3562809" cy="274093"/>
          </a:xfrm>
        </p:grpSpPr>
        <p:cxnSp>
          <p:nvCxnSpPr>
            <p:cNvPr id="22" name="Connecteur droit avec flèche 21"/>
            <p:cNvCxnSpPr/>
            <p:nvPr/>
          </p:nvCxnSpPr>
          <p:spPr bwMode="auto">
            <a:xfrm flipH="1">
              <a:off x="733975" y="3428428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839757" y="3700097"/>
              <a:ext cx="3457027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48" name="Grouper 47"/>
          <p:cNvGrpSpPr/>
          <p:nvPr/>
        </p:nvGrpSpPr>
        <p:grpSpPr>
          <a:xfrm>
            <a:off x="2743200" y="3276600"/>
            <a:ext cx="4265573" cy="1077218"/>
            <a:chOff x="3067621" y="3278177"/>
            <a:chExt cx="4017352" cy="1077218"/>
          </a:xfrm>
        </p:grpSpPr>
        <p:sp>
          <p:nvSpPr>
            <p:cNvPr id="32" name="ZoneTexte 31"/>
            <p:cNvSpPr txBox="1"/>
            <p:nvPr/>
          </p:nvSpPr>
          <p:spPr>
            <a:xfrm>
              <a:off x="3485382" y="3278177"/>
              <a:ext cx="3115940" cy="1077218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How do I tell Bob about my new </a:t>
              </a:r>
              <a:r>
                <a:rPr lang="fr-FR" sz="1600" b="1" dirty="0" err="1" smtClean="0"/>
                <a:t>srflx</a:t>
              </a:r>
              <a:r>
                <a:rPr lang="fr-FR" sz="1600" b="1" dirty="0" smtClean="0"/>
                <a:t> </a:t>
              </a:r>
              <a:r>
                <a:rPr lang="fr-FR" sz="1600" b="1" dirty="0" err="1" smtClean="0"/>
                <a:t>addr</a:t>
              </a:r>
              <a:r>
                <a:rPr lang="fr-FR" sz="1600" b="1" dirty="0" smtClean="0"/>
                <a:t>?</a:t>
              </a:r>
            </a:p>
            <a:p>
              <a:pPr algn="ctr"/>
              <a:r>
                <a:rPr lang="en-GB" sz="1600" b="1" dirty="0" smtClean="0"/>
                <a:t> </a:t>
              </a:r>
            </a:p>
            <a:p>
              <a:pPr algn="ctr"/>
              <a:r>
                <a:rPr lang="en-GB" sz="1600" b="1" i="0" dirty="0" smtClean="0"/>
                <a:t>Trickl</a:t>
              </a:r>
              <a:r>
                <a:rPr lang="en-GB" sz="1600" b="1" dirty="0" smtClean="0"/>
                <a:t>e </a:t>
              </a:r>
              <a:r>
                <a:rPr lang="en-GB" sz="1600" b="1" dirty="0" err="1" smtClean="0"/>
                <a:t>vs</a:t>
              </a:r>
              <a:r>
                <a:rPr lang="en-GB" sz="1600" b="1" dirty="0" smtClean="0"/>
                <a:t> Restart</a:t>
              </a:r>
              <a:endParaRPr lang="en-GB" sz="1600" b="1" i="0" dirty="0"/>
            </a:p>
          </p:txBody>
        </p:sp>
        <p:cxnSp>
          <p:nvCxnSpPr>
            <p:cNvPr id="35" name="Connecteur droit avec flèche 34"/>
            <p:cNvCxnSpPr/>
            <p:nvPr/>
          </p:nvCxnSpPr>
          <p:spPr bwMode="auto">
            <a:xfrm flipH="1">
              <a:off x="3067621" y="3960803"/>
              <a:ext cx="4017352" cy="15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38" name="Connecteur droit 37"/>
          <p:cNvCxnSpPr/>
          <p:nvPr/>
        </p:nvCxnSpPr>
        <p:spPr bwMode="auto">
          <a:xfrm rot="5400000" flipH="1" flipV="1">
            <a:off x="1827753" y="3962400"/>
            <a:ext cx="16764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Content Placeholder 2"/>
          <p:cNvSpPr txBox="1">
            <a:spLocks/>
          </p:cNvSpPr>
          <p:nvPr/>
        </p:nvSpPr>
        <p:spPr>
          <a:xfrm>
            <a:off x="2799773" y="2161391"/>
            <a:ext cx="629227" cy="200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eth0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037772" y="2618590"/>
            <a:ext cx="1238828" cy="658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1400" dirty="0" smtClean="0"/>
              <a:t>e</a:t>
            </a:r>
            <a:r>
              <a:rPr lang="en-US" sz="1400" dirty="0" smtClean="0"/>
              <a:t>th1</a:t>
            </a:r>
            <a:br>
              <a:rPr lang="en-US" sz="1400" dirty="0" smtClean="0"/>
            </a:br>
            <a:r>
              <a:rPr lang="en-US" sz="1400" dirty="0" smtClean="0"/>
              <a:t>comes up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4" name="Grouper 49"/>
          <p:cNvGrpSpPr/>
          <p:nvPr/>
        </p:nvGrpSpPr>
        <p:grpSpPr>
          <a:xfrm>
            <a:off x="6762173" y="1600200"/>
            <a:ext cx="629227" cy="551960"/>
            <a:chOff x="869206" y="914802"/>
            <a:chExt cx="955076" cy="837798"/>
          </a:xfrm>
        </p:grpSpPr>
        <p:pic>
          <p:nvPicPr>
            <p:cNvPr id="45" name="Image 44" descr="mn.emf"/>
            <p:cNvPicPr>
              <a:picLocks noChangeAspect="1"/>
            </p:cNvPicPr>
            <p:nvPr/>
          </p:nvPicPr>
          <p:blipFill>
            <a:blip r:embed="rId3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209841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Content Placeholder 2"/>
            <p:cNvSpPr txBox="1">
              <a:spLocks/>
            </p:cNvSpPr>
            <p:nvPr/>
          </p:nvSpPr>
          <p:spPr>
            <a:xfrm>
              <a:off x="86920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Alice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9" name="Double flèche horizontale 48"/>
          <p:cNvSpPr/>
          <p:nvPr/>
        </p:nvSpPr>
        <p:spPr>
          <a:xfrm>
            <a:off x="3124200" y="2590800"/>
            <a:ext cx="3962400" cy="381000"/>
          </a:xfrm>
          <a:prstGeom prst="leftRightArrow">
            <a:avLst>
              <a:gd name="adj1" fmla="val 68141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media</a:t>
            </a:r>
            <a:endParaRPr lang="en-GB" dirty="0"/>
          </a:p>
        </p:txBody>
      </p:sp>
      <p:sp>
        <p:nvSpPr>
          <p:cNvPr id="50" name="Double flèche horizontale 49"/>
          <p:cNvSpPr/>
          <p:nvPr/>
        </p:nvSpPr>
        <p:spPr>
          <a:xfrm>
            <a:off x="2667000" y="4419600"/>
            <a:ext cx="4419600" cy="381000"/>
          </a:xfrm>
          <a:prstGeom prst="leftRightArrow">
            <a:avLst>
              <a:gd name="adj1" fmla="val 68141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media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GB" sz="2667" dirty="0" smtClean="0"/>
              <a:t>Appendix:</a:t>
            </a:r>
            <a:br>
              <a:rPr lang="en-GB" sz="2667" dirty="0" smtClean="0"/>
            </a:br>
            <a:r>
              <a:rPr lang="en-GB" sz="3556" dirty="0" smtClean="0"/>
              <a:t>A SIP Usage for Trickle ICE (1/3)</a:t>
            </a:r>
            <a:endParaRPr lang="en-GB" sz="4444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4724400"/>
          </a:xfrm>
        </p:spPr>
        <p:txBody>
          <a:bodyPr>
            <a:noAutofit/>
          </a:bodyPr>
          <a:lstStyle/>
          <a:p>
            <a:pPr indent="20638" algn="just"/>
            <a:r>
              <a:rPr lang="en-GB" sz="2400" dirty="0" smtClean="0"/>
              <a:t> SIP Applications would always do half trickle unless explicitly configured otherwise</a:t>
            </a:r>
          </a:p>
          <a:p>
            <a:pPr indent="20638" algn="just">
              <a:buNone/>
            </a:pPr>
            <a:endParaRPr lang="en-GB" sz="2400" dirty="0" smtClean="0"/>
          </a:p>
          <a:p>
            <a:pPr indent="20638" algn="just"/>
            <a:r>
              <a:rPr lang="en-GB" sz="2400" dirty="0" smtClean="0"/>
              <a:t> </a:t>
            </a:r>
            <a:r>
              <a:rPr lang="en-GB" sz="2400" dirty="0" smtClean="0"/>
              <a:t>Trickling will happen with in-dialog SIP INFO requests as per RFC 6086</a:t>
            </a:r>
          </a:p>
          <a:p>
            <a:pPr indent="20638" algn="just"/>
            <a:endParaRPr lang="en-GB" sz="2400" dirty="0" smtClean="0"/>
          </a:p>
          <a:p>
            <a:pPr indent="20638" algn="just"/>
            <a:r>
              <a:rPr lang="en-GB" sz="2400" dirty="0" smtClean="0"/>
              <a:t> </a:t>
            </a:r>
            <a:r>
              <a:rPr lang="fr-FR" sz="2400" dirty="0" smtClean="0"/>
              <a:t>The </a:t>
            </a:r>
            <a:r>
              <a:rPr lang="fr-FR" sz="2400" dirty="0" smtClean="0"/>
              <a:t>INFO Package </a:t>
            </a:r>
            <a:r>
              <a:rPr lang="fr-FR" sz="2400" dirty="0" err="1" smtClean="0"/>
              <a:t>token</a:t>
            </a:r>
            <a:r>
              <a:rPr lang="fr-FR" sz="2400" dirty="0" smtClean="0"/>
              <a:t> </a:t>
            </a:r>
            <a:r>
              <a:rPr lang="fr-FR" sz="2400" dirty="0" err="1" smtClean="0"/>
              <a:t>name</a:t>
            </a:r>
            <a:r>
              <a:rPr lang="fr-FR" sz="2400" dirty="0" smtClean="0"/>
              <a:t> for </a:t>
            </a:r>
            <a:r>
              <a:rPr lang="fr-FR" sz="2400" dirty="0" err="1" smtClean="0"/>
              <a:t>this</a:t>
            </a:r>
            <a:r>
              <a:rPr lang="fr-FR" sz="2400" dirty="0" smtClean="0"/>
              <a:t> </a:t>
            </a:r>
            <a:r>
              <a:rPr lang="fr-FR" sz="2400" dirty="0" smtClean="0"/>
              <a:t>package </a:t>
            </a:r>
            <a:r>
              <a:rPr lang="fr-FR" sz="2400" dirty="0" err="1" smtClean="0"/>
              <a:t>is</a:t>
            </a:r>
            <a:r>
              <a:rPr lang="fr-FR" sz="2400" dirty="0" smtClean="0"/>
              <a:t> "</a:t>
            </a:r>
            <a:r>
              <a:rPr lang="fr-FR" sz="2400" dirty="0" err="1" smtClean="0"/>
              <a:t>trickle-</a:t>
            </a:r>
            <a:r>
              <a:rPr lang="fr-FR" sz="2400" dirty="0" err="1" smtClean="0"/>
              <a:t>ice</a:t>
            </a:r>
            <a:r>
              <a:rPr lang="fr-FR" sz="2400" dirty="0" smtClean="0"/>
              <a:t>”</a:t>
            </a:r>
            <a:r>
              <a:rPr lang="en-GB" sz="2400" dirty="0" smtClean="0"/>
              <a:t>	</a:t>
            </a:r>
          </a:p>
          <a:p>
            <a:pPr lvl="1" indent="20638" algn="just"/>
            <a:r>
              <a:rPr lang="en-GB" sz="2400" dirty="0" smtClean="0"/>
              <a:t> Does not mandate GRUU support</a:t>
            </a:r>
          </a:p>
          <a:p>
            <a:pPr lvl="1" indent="20638" algn="just">
              <a:buNone/>
            </a:pPr>
            <a:endParaRPr lang="en-GB" sz="2400" dirty="0" smtClean="0"/>
          </a:p>
          <a:p>
            <a:pPr indent="20638" algn="just"/>
            <a:r>
              <a:rPr lang="en-GB" sz="2400" dirty="0" smtClean="0"/>
              <a:t> Does not remove the requirement for doing a re-INVITE upon completion of ICE processing. </a:t>
            </a:r>
          </a:p>
          <a:p>
            <a:pPr indent="20638" algn="just">
              <a:buNone/>
            </a:pPr>
            <a:endParaRPr lang="en-GB" sz="2400" dirty="0" smtClean="0"/>
          </a:p>
          <a:p>
            <a:pPr lvl="1" indent="20638" algn="just">
              <a:buNone/>
            </a:pPr>
            <a:endParaRPr lang="en-GB" sz="24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draft-ivov-mmusic-trickle</a:t>
            </a:r>
            <a:r>
              <a:rPr lang="en-GB" smtClean="0"/>
              <a:t>-</a:t>
            </a:r>
            <a:r>
              <a:rPr lang="en-GB" smtClean="0"/>
              <a:t>ice</a:t>
            </a:r>
            <a:br>
              <a:rPr lang="en-GB" smtClean="0"/>
            </a:br>
            <a:r>
              <a:rPr lang="en-GB" smtClean="0"/>
              <a:t>E</a:t>
            </a:r>
            <a:r>
              <a:rPr lang="en-GB" smtClean="0"/>
              <a:t>.</a:t>
            </a:r>
            <a:r>
              <a:rPr lang="en-GB" smtClean="0"/>
              <a:t> Rescorla</a:t>
            </a:r>
            <a:r>
              <a:rPr lang="en-GB" smtClean="0"/>
              <a:t>,</a:t>
            </a:r>
            <a:r>
              <a:rPr lang="en-GB" smtClean="0"/>
              <a:t> J</a:t>
            </a:r>
            <a:r>
              <a:rPr lang="en-GB" smtClean="0"/>
              <a:t>.</a:t>
            </a:r>
            <a:r>
              <a:rPr lang="en-GB" smtClean="0"/>
              <a:t> Uberti</a:t>
            </a:r>
            <a:r>
              <a:rPr lang="en-GB" smtClean="0"/>
              <a:t>,</a:t>
            </a:r>
            <a:r>
              <a:rPr lang="en-GB" smtClean="0"/>
              <a:t> E</a:t>
            </a:r>
            <a:r>
              <a:rPr lang="en-GB" smtClean="0"/>
              <a:t>.</a:t>
            </a:r>
            <a:r>
              <a:rPr lang="en-GB" smtClean="0"/>
              <a:t> Ivov</a:t>
            </a:r>
            <a:endParaRPr lang="en-GB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GB" sz="2667" dirty="0" smtClean="0"/>
              <a:t>Appendix:</a:t>
            </a:r>
            <a:br>
              <a:rPr lang="en-GB" sz="2667" dirty="0" smtClean="0"/>
            </a:br>
            <a:r>
              <a:rPr lang="en-GB" sz="3556" dirty="0" smtClean="0"/>
              <a:t>A SIP Usage for Trickle ICE (2/3)</a:t>
            </a:r>
            <a:endParaRPr lang="en-GB" sz="4444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draft-ivov-mmusic-trickle</a:t>
            </a:r>
            <a:r>
              <a:rPr lang="en-GB" smtClean="0"/>
              <a:t>-</a:t>
            </a:r>
            <a:r>
              <a:rPr lang="en-GB" smtClean="0"/>
              <a:t>ice</a:t>
            </a:r>
            <a:br>
              <a:rPr lang="en-GB" smtClean="0"/>
            </a:br>
            <a:r>
              <a:rPr lang="en-GB" smtClean="0"/>
              <a:t>E</a:t>
            </a:r>
            <a:r>
              <a:rPr lang="en-GB" smtClean="0"/>
              <a:t>.</a:t>
            </a:r>
            <a:r>
              <a:rPr lang="en-GB" smtClean="0"/>
              <a:t> Rescorla</a:t>
            </a:r>
            <a:r>
              <a:rPr lang="en-GB" smtClean="0"/>
              <a:t>,</a:t>
            </a:r>
            <a:r>
              <a:rPr lang="en-GB" smtClean="0"/>
              <a:t> J</a:t>
            </a:r>
            <a:r>
              <a:rPr lang="en-GB" smtClean="0"/>
              <a:t>.</a:t>
            </a:r>
            <a:r>
              <a:rPr lang="en-GB" smtClean="0"/>
              <a:t> Uberti</a:t>
            </a:r>
            <a:r>
              <a:rPr lang="en-GB" smtClean="0"/>
              <a:t>,</a:t>
            </a:r>
            <a:r>
              <a:rPr lang="en-GB" smtClean="0"/>
              <a:t> E</a:t>
            </a:r>
            <a:r>
              <a:rPr lang="en-GB" smtClean="0"/>
              <a:t>.</a:t>
            </a:r>
            <a:r>
              <a:rPr lang="en-GB" smtClean="0"/>
              <a:t> Ivov</a:t>
            </a:r>
            <a:endParaRPr lang="en-GB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57200" y="1716881"/>
            <a:ext cx="845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Courier New"/>
                <a:cs typeface="Courier New"/>
              </a:rPr>
              <a:t>INFO </a:t>
            </a:r>
            <a:r>
              <a:rPr lang="fr-FR" dirty="0" err="1" smtClean="0">
                <a:latin typeface="Courier New"/>
                <a:cs typeface="Courier New"/>
              </a:rPr>
              <a:t>sip:alice@example.com</a:t>
            </a:r>
            <a:r>
              <a:rPr lang="fr-FR" dirty="0" smtClean="0">
                <a:latin typeface="Courier New"/>
                <a:cs typeface="Courier New"/>
              </a:rPr>
              <a:t> SIP/2.0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.</a:t>
            </a:r>
            <a:r>
              <a:rPr lang="fr-FR" dirty="0" smtClean="0">
                <a:latin typeface="Courier New"/>
                <a:cs typeface="Courier New"/>
              </a:rPr>
              <a:t>..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err="1" smtClean="0">
                <a:latin typeface="Courier New"/>
                <a:cs typeface="Courier New"/>
              </a:rPr>
              <a:t>Info</a:t>
            </a:r>
            <a:r>
              <a:rPr lang="fr-FR" dirty="0" err="1" smtClean="0">
                <a:latin typeface="Courier New"/>
                <a:cs typeface="Courier New"/>
              </a:rPr>
              <a:t>-Package</a:t>
            </a:r>
            <a:r>
              <a:rPr lang="fr-FR" dirty="0" smtClean="0">
                <a:latin typeface="Courier New"/>
                <a:cs typeface="Courier New"/>
              </a:rPr>
              <a:t>: </a:t>
            </a:r>
            <a:r>
              <a:rPr lang="fr-FR" dirty="0" err="1" smtClean="0">
                <a:latin typeface="Courier New"/>
                <a:cs typeface="Courier New"/>
              </a:rPr>
              <a:t>trickle-ice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err="1" smtClean="0">
                <a:latin typeface="Courier New"/>
                <a:cs typeface="Courier New"/>
              </a:rPr>
              <a:t>Content</a:t>
            </a:r>
            <a:r>
              <a:rPr lang="fr-FR" dirty="0" err="1" smtClean="0">
                <a:latin typeface="Courier New"/>
                <a:cs typeface="Courier New"/>
              </a:rPr>
              <a:t>-type</a:t>
            </a:r>
            <a:r>
              <a:rPr lang="fr-FR" dirty="0" smtClean="0">
                <a:latin typeface="Courier New"/>
                <a:cs typeface="Courier New"/>
              </a:rPr>
              <a:t>:</a:t>
            </a:r>
            <a:r>
              <a:rPr lang="fr-FR" dirty="0" smtClean="0">
                <a:latin typeface="Courier New"/>
                <a:cs typeface="Courier New"/>
              </a:rPr>
              <a:t> </a:t>
            </a:r>
            <a:r>
              <a:rPr lang="fr-FR" b="1" dirty="0" smtClean="0">
                <a:latin typeface="Courier New"/>
                <a:cs typeface="Courier New"/>
              </a:rPr>
              <a:t>?application/</a:t>
            </a:r>
            <a:r>
              <a:rPr lang="fr-FR" b="1" dirty="0" err="1" smtClean="0">
                <a:latin typeface="Courier New"/>
                <a:cs typeface="Courier New"/>
              </a:rPr>
              <a:t>sdp</a:t>
            </a:r>
            <a:r>
              <a:rPr lang="fr-FR" b="1" dirty="0" smtClean="0">
                <a:latin typeface="Courier New"/>
                <a:cs typeface="Courier New"/>
              </a:rPr>
              <a:t>? &lt;- … </a:t>
            </a:r>
            <a:r>
              <a:rPr lang="fr-FR" b="1" dirty="0" err="1" smtClean="0">
                <a:latin typeface="Courier New"/>
                <a:cs typeface="Courier New"/>
              </a:rPr>
              <a:t>ahem</a:t>
            </a:r>
            <a:endParaRPr lang="fr-FR" b="1" dirty="0" smtClean="0">
              <a:latin typeface="Courier New"/>
              <a:cs typeface="Courier New"/>
            </a:endParaRPr>
          </a:p>
          <a:p>
            <a:r>
              <a:rPr lang="fr-FR" dirty="0" err="1" smtClean="0">
                <a:latin typeface="Courier New"/>
                <a:cs typeface="Courier New"/>
              </a:rPr>
              <a:t>Content</a:t>
            </a:r>
            <a:r>
              <a:rPr lang="fr-FR" dirty="0" err="1" smtClean="0">
                <a:latin typeface="Courier New"/>
                <a:cs typeface="Courier New"/>
              </a:rPr>
              <a:t>-Disposition</a:t>
            </a:r>
            <a:r>
              <a:rPr lang="fr-FR" dirty="0" smtClean="0">
                <a:latin typeface="Courier New"/>
                <a:cs typeface="Courier New"/>
              </a:rPr>
              <a:t>: </a:t>
            </a:r>
            <a:r>
              <a:rPr lang="fr-FR" dirty="0" err="1" smtClean="0">
                <a:latin typeface="Courier New"/>
                <a:cs typeface="Courier New"/>
              </a:rPr>
              <a:t>Info-Package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err="1" smtClean="0">
                <a:latin typeface="Courier New"/>
                <a:cs typeface="Courier New"/>
              </a:rPr>
              <a:t>Content</a:t>
            </a:r>
            <a:r>
              <a:rPr lang="fr-FR" dirty="0" err="1" smtClean="0">
                <a:latin typeface="Courier New"/>
                <a:cs typeface="Courier New"/>
              </a:rPr>
              <a:t>-length</a:t>
            </a:r>
            <a:r>
              <a:rPr lang="fr-FR" dirty="0" smtClean="0">
                <a:latin typeface="Courier New"/>
                <a:cs typeface="Courier New"/>
              </a:rPr>
              <a:t>: ...</a:t>
            </a:r>
          </a:p>
          <a:p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</a:t>
            </a:r>
            <a:r>
              <a:rPr lang="fr-FR" dirty="0" smtClean="0">
                <a:latin typeface="Courier New"/>
                <a:cs typeface="Courier New"/>
              </a:rPr>
              <a:t>=mid:1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</a:t>
            </a:r>
            <a:r>
              <a:rPr lang="fr-FR" dirty="0" smtClean="0">
                <a:latin typeface="Courier New"/>
                <a:cs typeface="Courier New"/>
              </a:rPr>
              <a:t>=candidate:1 1 UDP 1658497328 192.168.100.33 5000 </a:t>
            </a:r>
            <a:r>
              <a:rPr lang="fr-FR" dirty="0" err="1" smtClean="0">
                <a:latin typeface="Courier New"/>
                <a:cs typeface="Courier New"/>
              </a:rPr>
              <a:t>typ</a:t>
            </a:r>
            <a:r>
              <a:rPr lang="fr-FR" dirty="0" smtClean="0">
                <a:latin typeface="Courier New"/>
                <a:cs typeface="Courier New"/>
              </a:rPr>
              <a:t> host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</a:t>
            </a:r>
            <a:r>
              <a:rPr lang="fr-FR" dirty="0" smtClean="0">
                <a:latin typeface="Courier New"/>
                <a:cs typeface="Courier New"/>
              </a:rPr>
              <a:t>=candidate:2 1 UDP 1658497328 96.1.2.3 5000 </a:t>
            </a:r>
            <a:r>
              <a:rPr lang="fr-FR" dirty="0" err="1" smtClean="0">
                <a:latin typeface="Courier New"/>
                <a:cs typeface="Courier New"/>
              </a:rPr>
              <a:t>typ</a:t>
            </a:r>
            <a:r>
              <a:rPr lang="fr-FR" dirty="0" smtClean="0">
                <a:latin typeface="Courier New"/>
                <a:cs typeface="Courier New"/>
              </a:rPr>
              <a:t> </a:t>
            </a:r>
            <a:r>
              <a:rPr lang="fr-FR" dirty="0" err="1" smtClean="0">
                <a:latin typeface="Courier New"/>
                <a:cs typeface="Courier New"/>
              </a:rPr>
              <a:t>srflx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a=mid</a:t>
            </a:r>
            <a:r>
              <a:rPr lang="fr-FR" dirty="0" smtClean="0">
                <a:latin typeface="Courier New"/>
                <a:cs typeface="Courier New"/>
              </a:rPr>
              <a:t>:2</a:t>
            </a:r>
          </a:p>
          <a:p>
            <a:r>
              <a:rPr lang="fr-FR" dirty="0" smtClean="0">
                <a:latin typeface="Courier New"/>
                <a:cs typeface="Courier New"/>
              </a:rPr>
              <a:t>a</a:t>
            </a:r>
            <a:r>
              <a:rPr lang="fr-FR" dirty="0" smtClean="0">
                <a:latin typeface="Courier New"/>
                <a:cs typeface="Courier New"/>
              </a:rPr>
              <a:t>=candidate:2 1 UDP 1658497328 96.1.2.3 5002 </a:t>
            </a:r>
            <a:r>
              <a:rPr lang="fr-FR" dirty="0" err="1" smtClean="0">
                <a:latin typeface="Courier New"/>
                <a:cs typeface="Courier New"/>
              </a:rPr>
              <a:t>typ</a:t>
            </a:r>
            <a:r>
              <a:rPr lang="fr-FR" dirty="0" smtClean="0">
                <a:latin typeface="Courier New"/>
                <a:cs typeface="Courier New"/>
              </a:rPr>
              <a:t> </a:t>
            </a:r>
            <a:r>
              <a:rPr lang="fr-FR" dirty="0" err="1" smtClean="0">
                <a:latin typeface="Courier New"/>
                <a:cs typeface="Courier New"/>
              </a:rPr>
              <a:t>srflx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</a:t>
            </a:r>
            <a:r>
              <a:rPr lang="fr-FR" dirty="0" smtClean="0">
                <a:latin typeface="Courier New"/>
                <a:cs typeface="Courier New"/>
              </a:rPr>
              <a:t>=</a:t>
            </a:r>
            <a:r>
              <a:rPr lang="fr-FR" dirty="0" err="1" smtClean="0">
                <a:latin typeface="Courier New"/>
                <a:cs typeface="Courier New"/>
              </a:rPr>
              <a:t>end-of-candidates</a:t>
            </a:r>
            <a:endParaRPr lang="en-GB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GB" sz="2667" dirty="0" smtClean="0"/>
              <a:t>Appendix:</a:t>
            </a:r>
            <a:br>
              <a:rPr lang="en-GB" sz="2667" dirty="0" smtClean="0"/>
            </a:br>
            <a:r>
              <a:rPr lang="en-GB" sz="3556" dirty="0" smtClean="0"/>
              <a:t>A SIP Usage for Trickle ICE (3/3)</a:t>
            </a:r>
            <a:endParaRPr lang="en-GB" sz="4444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fld id="{83363BB8-67C3-44C4-A9E3-5652E069104A}" type="slidenum">
              <a:rPr lang="en-GB" smtClean="0"/>
              <a:pPr/>
              <a:t>16</a:t>
            </a:fld>
            <a:endParaRPr lang="en-GB"/>
          </a:p>
        </p:txBody>
      </p:sp>
      <p:cxnSp>
        <p:nvCxnSpPr>
          <p:cNvPr id="6" name="Connecteur droit 5"/>
          <p:cNvCxnSpPr/>
          <p:nvPr/>
        </p:nvCxnSpPr>
        <p:spPr bwMode="auto">
          <a:xfrm rot="5400000" flipH="1" flipV="1">
            <a:off x="4389019" y="43467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Connecteur droit 7"/>
          <p:cNvCxnSpPr/>
          <p:nvPr/>
        </p:nvCxnSpPr>
        <p:spPr bwMode="auto">
          <a:xfrm rot="5400000" flipH="1" flipV="1">
            <a:off x="5679267" y="43467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Image 8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316" y="1092490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7611834" y="1090973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045924" y="1624373"/>
            <a:ext cx="1564676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STUN/TURN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Server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19800" y="1624373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Bob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5" name="Connecteur droit 14"/>
          <p:cNvCxnSpPr/>
          <p:nvPr/>
        </p:nvCxnSpPr>
        <p:spPr bwMode="auto">
          <a:xfrm rot="5400000" flipH="1" flipV="1">
            <a:off x="-797733" y="42102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eur droit 15"/>
          <p:cNvCxnSpPr/>
          <p:nvPr/>
        </p:nvCxnSpPr>
        <p:spPr bwMode="auto">
          <a:xfrm rot="5400000" flipH="1" flipV="1">
            <a:off x="462143" y="42102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er 42"/>
          <p:cNvGrpSpPr/>
          <p:nvPr/>
        </p:nvGrpSpPr>
        <p:grpSpPr>
          <a:xfrm>
            <a:off x="609600" y="1090973"/>
            <a:ext cx="1401972" cy="990600"/>
            <a:chOff x="-299648" y="914400"/>
            <a:chExt cx="1401972" cy="990600"/>
          </a:xfrm>
        </p:grpSpPr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STUN</a:t>
              </a:r>
              <a:r>
                <a:rPr lang="en-US" sz="1400" dirty="0" smtClean="0"/>
                <a:t> /TURN</a:t>
              </a:r>
              <a:br>
                <a:rPr lang="en-US" sz="1400" dirty="0" smtClean="0"/>
              </a:br>
              <a:r>
                <a:rPr lang="en-US" sz="1400" dirty="0" smtClean="0"/>
                <a:t>Server 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Grouper 49"/>
          <p:cNvGrpSpPr/>
          <p:nvPr/>
        </p:nvGrpSpPr>
        <p:grpSpPr>
          <a:xfrm>
            <a:off x="2092924" y="1091375"/>
            <a:ext cx="955076" cy="837798"/>
            <a:chOff x="955076" y="914802"/>
            <a:chExt cx="955076" cy="837798"/>
          </a:xfrm>
        </p:grpSpPr>
        <p:pic>
          <p:nvPicPr>
            <p:cNvPr id="24" name="Image 23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Alice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9" name="Grouper 49"/>
          <p:cNvGrpSpPr/>
          <p:nvPr/>
        </p:nvGrpSpPr>
        <p:grpSpPr>
          <a:xfrm>
            <a:off x="1143001" y="2157201"/>
            <a:ext cx="1666368" cy="612596"/>
            <a:chOff x="202124" y="3428423"/>
            <a:chExt cx="4751648" cy="612596"/>
          </a:xfrm>
        </p:grpSpPr>
        <p:grpSp>
          <p:nvGrpSpPr>
            <p:cNvPr id="20" name="Groupe 14"/>
            <p:cNvGrpSpPr/>
            <p:nvPr/>
          </p:nvGrpSpPr>
          <p:grpSpPr>
            <a:xfrm>
              <a:off x="202124" y="3428423"/>
              <a:ext cx="4751648" cy="476098"/>
              <a:chOff x="184996" y="3071810"/>
              <a:chExt cx="9372360" cy="311899"/>
            </a:xfrm>
          </p:grpSpPr>
          <p:cxnSp>
            <p:nvCxnSpPr>
              <p:cNvPr id="22" name="Connecteur droit avec flèche 21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3" name="ZoneTexte 22"/>
              <p:cNvSpPr txBox="1"/>
              <p:nvPr/>
            </p:nvSpPr>
            <p:spPr>
              <a:xfrm>
                <a:off x="184996" y="3172024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28" name="Grouper 60"/>
          <p:cNvGrpSpPr/>
          <p:nvPr/>
        </p:nvGrpSpPr>
        <p:grpSpPr>
          <a:xfrm>
            <a:off x="6417282" y="3045004"/>
            <a:ext cx="1659918" cy="941569"/>
            <a:chOff x="352267" y="3428423"/>
            <a:chExt cx="4707890" cy="941569"/>
          </a:xfrm>
        </p:grpSpPr>
        <p:grpSp>
          <p:nvGrpSpPr>
            <p:cNvPr id="29" name="Groupe 14"/>
            <p:cNvGrpSpPr/>
            <p:nvPr/>
          </p:nvGrpSpPr>
          <p:grpSpPr>
            <a:xfrm>
              <a:off x="352267" y="3428423"/>
              <a:ext cx="4707890" cy="578935"/>
              <a:chOff x="481142" y="3071810"/>
              <a:chExt cx="9286053" cy="379269"/>
            </a:xfrm>
          </p:grpSpPr>
          <p:cxnSp>
            <p:nvCxnSpPr>
              <p:cNvPr id="31" name="Connecteur droit avec flèche 30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32" name="ZoneTexte 31"/>
              <p:cNvSpPr txBox="1"/>
              <p:nvPr/>
            </p:nvSpPr>
            <p:spPr>
              <a:xfrm>
                <a:off x="481142" y="3239369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30" name="Connecteur droit avec flèche 29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51" name="Grouper 53"/>
          <p:cNvGrpSpPr/>
          <p:nvPr/>
        </p:nvGrpSpPr>
        <p:grpSpPr>
          <a:xfrm>
            <a:off x="1835953" y="4977173"/>
            <a:ext cx="5403047" cy="704165"/>
            <a:chOff x="3733800" y="2895600"/>
            <a:chExt cx="2077008" cy="704165"/>
          </a:xfrm>
        </p:grpSpPr>
        <p:sp>
          <p:nvSpPr>
            <p:cNvPr id="53" name="ZoneTexte 52"/>
            <p:cNvSpPr txBox="1"/>
            <p:nvPr/>
          </p:nvSpPr>
          <p:spPr>
            <a:xfrm>
              <a:off x="3733800" y="2895600"/>
              <a:ext cx="207700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5245 SIP </a:t>
              </a:r>
              <a:r>
                <a:rPr lang="fr-FR" sz="1500" dirty="0" err="1" smtClean="0"/>
                <a:t>re-INVITE</a:t>
              </a:r>
              <a:endParaRPr lang="fr-FR" sz="1500" i="0" dirty="0"/>
            </a:p>
          </p:txBody>
        </p:sp>
        <p:cxnSp>
          <p:nvCxnSpPr>
            <p:cNvPr id="54" name="Connecteur droit avec flèche 53"/>
            <p:cNvCxnSpPr/>
            <p:nvPr/>
          </p:nvCxnSpPr>
          <p:spPr bwMode="auto">
            <a:xfrm rot="10800000" flipH="1">
              <a:off x="4043753" y="3589878"/>
              <a:ext cx="14884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5" name="ZoneTexte 54"/>
            <p:cNvSpPr txBox="1"/>
            <p:nvPr/>
          </p:nvSpPr>
          <p:spPr>
            <a:xfrm>
              <a:off x="4038600" y="3276600"/>
              <a:ext cx="15338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200 OK</a:t>
              </a:r>
              <a:endParaRPr lang="fr-FR" sz="1500" i="0" dirty="0"/>
            </a:p>
          </p:txBody>
        </p:sp>
        <p:cxnSp>
          <p:nvCxnSpPr>
            <p:cNvPr id="56" name="Connecteur droit avec flèche 55"/>
            <p:cNvCxnSpPr/>
            <p:nvPr/>
          </p:nvCxnSpPr>
          <p:spPr bwMode="auto">
            <a:xfrm rot="10800000">
              <a:off x="4043753" y="3266713"/>
              <a:ext cx="14884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33" name="Grouper 64"/>
          <p:cNvGrpSpPr/>
          <p:nvPr/>
        </p:nvGrpSpPr>
        <p:grpSpPr>
          <a:xfrm>
            <a:off x="1828800" y="2462573"/>
            <a:ext cx="5403047" cy="1219200"/>
            <a:chOff x="2514600" y="2895600"/>
            <a:chExt cx="3886200" cy="1219200"/>
          </a:xfrm>
        </p:grpSpPr>
        <p:grpSp>
          <p:nvGrpSpPr>
            <p:cNvPr id="34" name="Grouper 53"/>
            <p:cNvGrpSpPr/>
            <p:nvPr/>
          </p:nvGrpSpPr>
          <p:grpSpPr>
            <a:xfrm>
              <a:off x="2514600" y="2895600"/>
              <a:ext cx="3886200" cy="704165"/>
              <a:chOff x="3733800" y="2895600"/>
              <a:chExt cx="2077008" cy="704165"/>
            </a:xfrm>
          </p:grpSpPr>
          <p:sp>
            <p:nvSpPr>
              <p:cNvPr id="39" name="ZoneTexte 38"/>
              <p:cNvSpPr txBox="1"/>
              <p:nvPr/>
            </p:nvSpPr>
            <p:spPr>
              <a:xfrm>
                <a:off x="3733800" y="2895600"/>
                <a:ext cx="207700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INVITE (</a:t>
                </a:r>
                <a:r>
                  <a:rPr lang="fr-FR" sz="1500" dirty="0" err="1" smtClean="0"/>
                  <a:t>Offer</a:t>
                </a:r>
                <a:r>
                  <a:rPr lang="fr-FR" sz="1500" dirty="0" smtClean="0"/>
                  <a:t>)</a:t>
                </a:r>
                <a:endParaRPr lang="fr-FR" sz="1500" i="0" dirty="0"/>
              </a:p>
            </p:txBody>
          </p:sp>
          <p:cxnSp>
            <p:nvCxnSpPr>
              <p:cNvPr id="40" name="Connecteur droit avec flèche 39"/>
              <p:cNvCxnSpPr/>
              <p:nvPr/>
            </p:nvCxnSpPr>
            <p:spPr bwMode="auto">
              <a:xfrm rot="10800000" flipH="1">
                <a:off x="4043753" y="3589878"/>
                <a:ext cx="1488475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1" name="ZoneTexte 40"/>
              <p:cNvSpPr txBox="1"/>
              <p:nvPr/>
            </p:nvSpPr>
            <p:spPr>
              <a:xfrm>
                <a:off x="4038600" y="3276600"/>
                <a:ext cx="153385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180 (</a:t>
                </a:r>
                <a:r>
                  <a:rPr lang="fr-FR" sz="1500" dirty="0" err="1" smtClean="0"/>
                  <a:t>Answer</a:t>
                </a:r>
                <a:r>
                  <a:rPr lang="fr-FR" sz="1500" dirty="0" smtClean="0"/>
                  <a:t>)</a:t>
                </a:r>
                <a:endParaRPr lang="fr-FR" sz="1500" i="0" dirty="0"/>
              </a:p>
            </p:txBody>
          </p:sp>
          <p:cxnSp>
            <p:nvCxnSpPr>
              <p:cNvPr id="42" name="Connecteur droit avec flèche 41"/>
              <p:cNvCxnSpPr/>
              <p:nvPr/>
            </p:nvCxnSpPr>
            <p:spPr bwMode="auto">
              <a:xfrm rot="10800000">
                <a:off x="4043753" y="3266713"/>
                <a:ext cx="1488475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36" name="Connecteur droit avec flèche 35"/>
            <p:cNvCxnSpPr/>
            <p:nvPr/>
          </p:nvCxnSpPr>
          <p:spPr bwMode="auto">
            <a:xfrm flipH="1">
              <a:off x="3136563" y="4112376"/>
              <a:ext cx="279278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45" name="ZoneTexte 44"/>
          <p:cNvSpPr txBox="1"/>
          <p:nvPr/>
        </p:nvSpPr>
        <p:spPr>
          <a:xfrm>
            <a:off x="2606939" y="3358608"/>
            <a:ext cx="39900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INFO (More </a:t>
            </a:r>
            <a:r>
              <a:rPr lang="fr-FR" sz="1500" dirty="0" err="1" smtClean="0"/>
              <a:t>Cands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cxnSp>
        <p:nvCxnSpPr>
          <p:cNvPr id="46" name="Connecteur droit avec flèche 45"/>
          <p:cNvCxnSpPr/>
          <p:nvPr/>
        </p:nvCxnSpPr>
        <p:spPr bwMode="auto">
          <a:xfrm>
            <a:off x="2608379" y="4365149"/>
            <a:ext cx="3882855" cy="242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arrow" w="sm" len="med"/>
            <a:tailEnd type="arrow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7" name="ZoneTexte 46"/>
          <p:cNvSpPr txBox="1"/>
          <p:nvPr/>
        </p:nvSpPr>
        <p:spPr>
          <a:xfrm>
            <a:off x="2252568" y="3944035"/>
            <a:ext cx="46614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more </a:t>
            </a:r>
            <a:r>
              <a:rPr lang="fr-FR" sz="1500" dirty="0" err="1" smtClean="0"/>
              <a:t>cands</a:t>
            </a:r>
            <a:r>
              <a:rPr lang="fr-FR" sz="1500" dirty="0" smtClean="0"/>
              <a:t>  &amp; </a:t>
            </a:r>
            <a:r>
              <a:rPr lang="fr-FR" sz="1500" dirty="0" err="1" smtClean="0"/>
              <a:t>conn</a:t>
            </a:r>
            <a:r>
              <a:rPr lang="fr-FR" sz="1500" dirty="0" smtClean="0"/>
              <a:t> </a:t>
            </a:r>
            <a:r>
              <a:rPr lang="fr-FR" sz="1500" dirty="0" err="1" smtClean="0"/>
              <a:t>checks</a:t>
            </a:r>
            <a:endParaRPr lang="fr-FR" sz="1500" i="0" dirty="0"/>
          </a:p>
        </p:txBody>
      </p:sp>
      <p:cxnSp>
        <p:nvCxnSpPr>
          <p:cNvPr id="48" name="Connecteur droit avec flèche 47"/>
          <p:cNvCxnSpPr/>
          <p:nvPr/>
        </p:nvCxnSpPr>
        <p:spPr bwMode="auto">
          <a:xfrm rot="10800000" flipH="1">
            <a:off x="2695774" y="4891086"/>
            <a:ext cx="387206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9" name="ZoneTexte 48"/>
          <p:cNvSpPr txBox="1"/>
          <p:nvPr/>
        </p:nvSpPr>
        <p:spPr>
          <a:xfrm>
            <a:off x="2682368" y="4577808"/>
            <a:ext cx="39900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200 OK</a:t>
            </a:r>
            <a:endParaRPr lang="fr-FR" sz="1500" i="0" dirty="0"/>
          </a:p>
        </p:txBody>
      </p:sp>
      <p:sp>
        <p:nvSpPr>
          <p:cNvPr id="60" name="Double flèche horizontale 59"/>
          <p:cNvSpPr/>
          <p:nvPr/>
        </p:nvSpPr>
        <p:spPr>
          <a:xfrm>
            <a:off x="2620401" y="6019800"/>
            <a:ext cx="3932800" cy="381000"/>
          </a:xfrm>
          <a:prstGeom prst="leftRightArrow">
            <a:avLst>
              <a:gd name="adj1" fmla="val 68141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media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 bwMode="auto">
          <a:xfrm rot="5400000" flipH="1" flipV="1">
            <a:off x="-1706981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necteur droit 38"/>
          <p:cNvCxnSpPr/>
          <p:nvPr/>
        </p:nvCxnSpPr>
        <p:spPr bwMode="auto">
          <a:xfrm rot="5400000" flipH="1" flipV="1">
            <a:off x="-75190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necteur droit 41"/>
          <p:cNvCxnSpPr/>
          <p:nvPr/>
        </p:nvCxnSpPr>
        <p:spPr bwMode="auto">
          <a:xfrm rot="5400000" flipH="1" flipV="1">
            <a:off x="701047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necteur droit 42"/>
          <p:cNvCxnSpPr/>
          <p:nvPr/>
        </p:nvCxnSpPr>
        <p:spPr bwMode="auto">
          <a:xfrm rot="5400000" flipH="1" flipV="1">
            <a:off x="168649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200" smtClean="0"/>
              <a:t>Reminder: </a:t>
            </a:r>
            <a:r>
              <a:rPr lang="en-GB" sz="3200" smtClean="0"/>
              <a:t>Vanilla </a:t>
            </a:r>
            <a:r>
              <a:rPr lang="en-GB" sz="3200" smtClean="0"/>
              <a:t>ICE</a:t>
            </a:r>
            <a:endParaRPr lang="en-GB" sz="32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22" name="Image 21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44" y="915917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9" name="Grouper 98"/>
          <p:cNvGrpSpPr/>
          <p:nvPr/>
        </p:nvGrpSpPr>
        <p:grpSpPr>
          <a:xfrm>
            <a:off x="-76200" y="914400"/>
            <a:ext cx="955076" cy="990600"/>
            <a:chOff x="-76200" y="914400"/>
            <a:chExt cx="955076" cy="990600"/>
          </a:xfrm>
        </p:grpSpPr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-76200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STUN </a:t>
              </a:r>
              <a:br>
                <a:rPr lang="en-GB" sz="3200" smtClean="0"/>
              </a:br>
              <a:r>
                <a:rPr lang="en-GB" sz="3200" smtClean="0"/>
                <a:t>Server</a:t>
              </a:r>
              <a:r>
                <a:rPr lang="en-GB" sz="3200" smtClean="0"/>
                <a:t> 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8" name="Grouper 97"/>
          <p:cNvGrpSpPr/>
          <p:nvPr/>
        </p:nvGrpSpPr>
        <p:grpSpPr>
          <a:xfrm>
            <a:off x="3357952" y="914400"/>
            <a:ext cx="955076" cy="990600"/>
            <a:chOff x="3774476" y="914400"/>
            <a:chExt cx="955076" cy="990600"/>
          </a:xfrm>
        </p:grpSpPr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774476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STUN </a:t>
              </a:r>
              <a:br>
                <a:rPr lang="en-GB" sz="3200" smtClean="0"/>
              </a:br>
              <a:r>
                <a:rPr lang="en-GB" sz="3200" smtClean="0"/>
                <a:t>Server</a:t>
              </a:r>
              <a:r>
                <a:rPr lang="en-GB" sz="3200" smtClean="0"/>
                <a:t> 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2331828" y="1447800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smtClean="0"/>
              <a:t>Bob</a:t>
            </a:r>
            <a:endParaRPr kumimoji="0" lang="en-GB" sz="3200" b="0" i="0" u="none" strike="noStrike" kern="120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0" name="Grouper 99"/>
          <p:cNvGrpSpPr/>
          <p:nvPr/>
        </p:nvGrpSpPr>
        <p:grpSpPr>
          <a:xfrm>
            <a:off x="878876" y="914802"/>
            <a:ext cx="955076" cy="837798"/>
            <a:chOff x="955076" y="914802"/>
            <a:chExt cx="955076" cy="837798"/>
          </a:xfrm>
        </p:grpSpPr>
        <p:pic>
          <p:nvPicPr>
            <p:cNvPr id="21" name="Image 20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Alice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24600"/>
            <a:ext cx="3886200" cy="53340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200" smtClean="0"/>
              <a:t>Vanilla ICE </a:t>
            </a:r>
            <a:r>
              <a:rPr lang="en-GB" sz="2200" smtClean="0"/>
              <a:t>as</a:t>
            </a:r>
            <a:r>
              <a:rPr lang="en-GB" sz="2200" smtClean="0"/>
              <a:t> </a:t>
            </a:r>
            <a:r>
              <a:rPr lang="en-GB" sz="2200" smtClean="0"/>
              <a:t>per</a:t>
            </a:r>
            <a:r>
              <a:rPr lang="en-GB" sz="2200" smtClean="0"/>
              <a:t> </a:t>
            </a:r>
            <a:r>
              <a:rPr lang="en-GB" sz="2200" smtClean="0"/>
              <a:t>RFC</a:t>
            </a:r>
            <a:r>
              <a:rPr lang="en-GB" sz="2200" smtClean="0"/>
              <a:t> 5245</a:t>
            </a:r>
            <a:endParaRPr lang="en-GB" sz="2200" smtClean="0"/>
          </a:p>
        </p:txBody>
      </p:sp>
      <p:grpSp>
        <p:nvGrpSpPr>
          <p:cNvPr id="7" name="Grouper 49"/>
          <p:cNvGrpSpPr/>
          <p:nvPr/>
        </p:nvGrpSpPr>
        <p:grpSpPr>
          <a:xfrm>
            <a:off x="269275" y="1981197"/>
            <a:ext cx="1326045" cy="1134705"/>
            <a:chOff x="202124" y="3428992"/>
            <a:chExt cx="4751648" cy="1134705"/>
          </a:xfrm>
        </p:grpSpPr>
        <p:grpSp>
          <p:nvGrpSpPr>
            <p:cNvPr id="8" name="Groupe 14"/>
            <p:cNvGrpSpPr/>
            <p:nvPr/>
          </p:nvGrpSpPr>
          <p:grpSpPr>
            <a:xfrm>
              <a:off x="202124" y="3428992"/>
              <a:ext cx="4751648" cy="706667"/>
              <a:chOff x="184996" y="3071810"/>
              <a:chExt cx="9372360" cy="462892"/>
            </a:xfrm>
          </p:grpSpPr>
          <p:cxnSp>
            <p:nvCxnSpPr>
              <p:cNvPr id="45" name="Connecteur droit avec flèche 4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6" name="ZoneTexte 45"/>
              <p:cNvSpPr txBox="1"/>
              <p:nvPr/>
            </p:nvSpPr>
            <p:spPr>
              <a:xfrm>
                <a:off x="184996" y="3323017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500" i="0" smtClean="0"/>
                  <a:t>disco</a:t>
                </a:r>
                <a:endParaRPr lang="en-GB" sz="1500" i="0"/>
              </a:p>
            </p:txBody>
          </p:sp>
        </p:grpSp>
        <p:cxnSp>
          <p:nvCxnSpPr>
            <p:cNvPr id="48" name="Connecteur droit avec flèche 47"/>
            <p:cNvCxnSpPr/>
            <p:nvPr/>
          </p:nvCxnSpPr>
          <p:spPr bwMode="auto">
            <a:xfrm flipH="1">
              <a:off x="733972" y="4561273"/>
              <a:ext cx="3457027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1" name="Grouper 60"/>
          <p:cNvGrpSpPr/>
          <p:nvPr/>
        </p:nvGrpSpPr>
        <p:grpSpPr>
          <a:xfrm>
            <a:off x="2729310" y="3417699"/>
            <a:ext cx="1238242" cy="1146003"/>
            <a:chOff x="352267" y="3428416"/>
            <a:chExt cx="4707890" cy="1146003"/>
          </a:xfrm>
        </p:grpSpPr>
        <p:grpSp>
          <p:nvGrpSpPr>
            <p:cNvPr id="12" name="Groupe 14"/>
            <p:cNvGrpSpPr/>
            <p:nvPr/>
          </p:nvGrpSpPr>
          <p:grpSpPr>
            <a:xfrm>
              <a:off x="352267" y="3428416"/>
              <a:ext cx="4707890" cy="717392"/>
              <a:chOff x="481142" y="3071810"/>
              <a:chExt cx="9286053" cy="469975"/>
            </a:xfrm>
          </p:grpSpPr>
          <p:cxnSp>
            <p:nvCxnSpPr>
              <p:cNvPr id="64" name="Connecteur droit avec flèche 63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5" name="ZoneTexte 64"/>
              <p:cNvSpPr txBox="1"/>
              <p:nvPr/>
            </p:nvSpPr>
            <p:spPr>
              <a:xfrm>
                <a:off x="481142" y="3330075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500" smtClean="0"/>
                  <a:t>disco</a:t>
                </a:r>
                <a:endParaRPr lang="en-GB" sz="1500" i="0"/>
              </a:p>
            </p:txBody>
          </p:sp>
        </p:grpSp>
        <p:cxnSp>
          <p:nvCxnSpPr>
            <p:cNvPr id="63" name="Connecteur droit avec flèche 62"/>
            <p:cNvCxnSpPr/>
            <p:nvPr/>
          </p:nvCxnSpPr>
          <p:spPr bwMode="auto">
            <a:xfrm>
              <a:off x="733972" y="4571995"/>
              <a:ext cx="3457028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47" name="Grouper 46"/>
          <p:cNvGrpSpPr/>
          <p:nvPr/>
        </p:nvGrpSpPr>
        <p:grpSpPr>
          <a:xfrm>
            <a:off x="1376752" y="2743200"/>
            <a:ext cx="1488476" cy="3369561"/>
            <a:chOff x="1981200" y="2743200"/>
            <a:chExt cx="4953000" cy="3369561"/>
          </a:xfrm>
        </p:grpSpPr>
        <p:sp>
          <p:nvSpPr>
            <p:cNvPr id="53" name="ZoneTexte 52"/>
            <p:cNvSpPr txBox="1"/>
            <p:nvPr/>
          </p:nvSpPr>
          <p:spPr>
            <a:xfrm>
              <a:off x="2438401" y="2743200"/>
              <a:ext cx="39014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i="0" smtClean="0"/>
                <a:t>offer </a:t>
              </a:r>
              <a:r>
                <a:rPr lang="en-GB" sz="1500" i="0" smtClean="0"/>
                <a:t>and </a:t>
              </a:r>
              <a:r>
                <a:rPr lang="en-GB" sz="1500" i="0" smtClean="0"/>
                <a:t>candidates</a:t>
              </a:r>
              <a:endParaRPr lang="en-GB" sz="1500" i="0"/>
            </a:p>
          </p:txBody>
        </p:sp>
        <p:grpSp>
          <p:nvGrpSpPr>
            <p:cNvPr id="9" name="Grouper 53"/>
            <p:cNvGrpSpPr/>
            <p:nvPr/>
          </p:nvGrpSpPr>
          <p:grpSpPr>
            <a:xfrm>
              <a:off x="1981200" y="4967528"/>
              <a:ext cx="4953000" cy="1145233"/>
              <a:chOff x="733972" y="3225642"/>
              <a:chExt cx="3457030" cy="1145233"/>
            </a:xfrm>
          </p:grpSpPr>
          <p:grpSp>
            <p:nvGrpSpPr>
              <p:cNvPr id="10" name="Groupe 14"/>
              <p:cNvGrpSpPr/>
              <p:nvPr/>
            </p:nvGrpSpPr>
            <p:grpSpPr>
              <a:xfrm>
                <a:off x="733976" y="3225642"/>
                <a:ext cx="3457026" cy="1145233"/>
                <a:chOff x="1234042" y="2938979"/>
                <a:chExt cx="6818793" cy="750263"/>
              </a:xfrm>
            </p:grpSpPr>
            <p:cxnSp>
              <p:nvCxnSpPr>
                <p:cNvPr id="57" name="Connecteur droit avec flèche 56"/>
                <p:cNvCxnSpPr/>
                <p:nvPr/>
              </p:nvCxnSpPr>
              <p:spPr bwMode="auto">
                <a:xfrm>
                  <a:off x="1234042" y="2938979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58" name="ZoneTexte 57"/>
                <p:cNvSpPr txBox="1"/>
                <p:nvPr/>
              </p:nvSpPr>
              <p:spPr>
                <a:xfrm>
                  <a:off x="1262413" y="3023863"/>
                  <a:ext cx="6580614" cy="6653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500" smtClean="0"/>
                    <a:t>… </a:t>
                  </a:r>
                  <a:r>
                    <a:rPr lang="en-GB" sz="1500" smtClean="0"/>
                    <a:t/>
                  </a:r>
                  <a:br>
                    <a:rPr lang="en-GB" sz="1500" smtClean="0"/>
                  </a:br>
                  <a:r>
                    <a:rPr lang="en-GB" sz="1500" smtClean="0"/>
                    <a:t>connectivity</a:t>
                  </a:r>
                  <a:r>
                    <a:rPr lang="en-GB" sz="1500" smtClean="0"/>
                    <a:t> </a:t>
                  </a:r>
                  <a:r>
                    <a:rPr lang="en-GB" sz="1500" smtClean="0"/>
                    <a:t>checks</a:t>
                  </a:r>
                  <a:r>
                    <a:rPr lang="en-GB" sz="1500" smtClean="0"/>
                    <a:t> </a:t>
                  </a:r>
                  <a:br>
                    <a:rPr lang="en-GB" sz="1500" smtClean="0"/>
                  </a:br>
                  <a:r>
                    <a:rPr lang="en-GB" sz="1500" smtClean="0"/>
                    <a:t>…</a:t>
                  </a:r>
                  <a:endParaRPr lang="en-GB" sz="1500" i="0"/>
                </a:p>
              </p:txBody>
            </p:sp>
          </p:grpSp>
          <p:cxnSp>
            <p:nvCxnSpPr>
              <p:cNvPr id="56" name="Connecteur droit avec flèche 55"/>
              <p:cNvCxnSpPr/>
              <p:nvPr/>
            </p:nvCxnSpPr>
            <p:spPr bwMode="auto">
              <a:xfrm>
                <a:off x="733972" y="4345816"/>
                <a:ext cx="3457027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59" name="Connecteur droit avec flèche 58"/>
            <p:cNvCxnSpPr/>
            <p:nvPr/>
          </p:nvCxnSpPr>
          <p:spPr bwMode="auto">
            <a:xfrm rot="10800000" flipH="1">
              <a:off x="1981202" y="47145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0" name="ZoneTexte 59"/>
            <p:cNvSpPr txBox="1"/>
            <p:nvPr/>
          </p:nvSpPr>
          <p:spPr>
            <a:xfrm>
              <a:off x="2438401" y="4191000"/>
              <a:ext cx="39014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i="0" smtClean="0"/>
                <a:t>answer </a:t>
              </a:r>
              <a:r>
                <a:rPr lang="en-GB" sz="1500" i="0" smtClean="0"/>
                <a:t>and </a:t>
              </a:r>
              <a:r>
                <a:rPr lang="en-GB" sz="1500" i="0" smtClean="0"/>
                <a:t>candidates</a:t>
              </a:r>
              <a:endParaRPr lang="en-GB" sz="1500" i="0"/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rot="10800000">
              <a:off x="1981202" y="32667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ZoneTexte 103"/>
          <p:cNvSpPr txBox="1"/>
          <p:nvPr/>
        </p:nvSpPr>
        <p:spPr>
          <a:xfrm>
            <a:off x="4495800" y="0"/>
            <a:ext cx="46482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9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1500" i="0"/>
          </a:p>
        </p:txBody>
      </p:sp>
      <p:cxnSp>
        <p:nvCxnSpPr>
          <p:cNvPr id="35" name="Connecteur droit 34"/>
          <p:cNvCxnSpPr/>
          <p:nvPr/>
        </p:nvCxnSpPr>
        <p:spPr bwMode="auto">
          <a:xfrm rot="5400000" flipH="1" flipV="1">
            <a:off x="-1706981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necteur droit 38"/>
          <p:cNvCxnSpPr/>
          <p:nvPr/>
        </p:nvCxnSpPr>
        <p:spPr bwMode="auto">
          <a:xfrm rot="5400000" flipH="1" flipV="1">
            <a:off x="-75190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necteur droit 41"/>
          <p:cNvCxnSpPr/>
          <p:nvPr/>
        </p:nvCxnSpPr>
        <p:spPr bwMode="auto">
          <a:xfrm rot="5400000" flipH="1" flipV="1">
            <a:off x="701047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necteur droit 42"/>
          <p:cNvCxnSpPr/>
          <p:nvPr/>
        </p:nvCxnSpPr>
        <p:spPr bwMode="auto">
          <a:xfrm rot="5400000" flipH="1" flipV="1">
            <a:off x="168649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200" smtClean="0"/>
              <a:t>Reminder: Vanilla </a:t>
            </a:r>
            <a:r>
              <a:rPr lang="en-GB" sz="3200" smtClean="0"/>
              <a:t>ICE</a:t>
            </a:r>
            <a:r>
              <a:rPr lang="en-GB" sz="3200" smtClean="0"/>
              <a:t> </a:t>
            </a:r>
            <a:r>
              <a:rPr lang="en-GB" sz="3200" smtClean="0"/>
              <a:t>vs</a:t>
            </a:r>
            <a:r>
              <a:rPr lang="en-GB" sz="3200" smtClean="0"/>
              <a:t> </a:t>
            </a:r>
            <a:r>
              <a:rPr lang="en-GB" sz="3200" smtClean="0"/>
              <a:t>Trickle</a:t>
            </a:r>
            <a:r>
              <a:rPr lang="en-GB" sz="3200" smtClean="0"/>
              <a:t> ICE</a:t>
            </a:r>
            <a:endParaRPr lang="en-GB" sz="32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22" name="Image 21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44" y="915917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er 98"/>
          <p:cNvGrpSpPr/>
          <p:nvPr/>
        </p:nvGrpSpPr>
        <p:grpSpPr>
          <a:xfrm>
            <a:off x="-76200" y="914400"/>
            <a:ext cx="955076" cy="990600"/>
            <a:chOff x="-76200" y="914400"/>
            <a:chExt cx="955076" cy="990600"/>
          </a:xfrm>
        </p:grpSpPr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-76200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STUN </a:t>
              </a:r>
              <a:br>
                <a:rPr lang="en-GB" sz="3200" smtClean="0"/>
              </a:br>
              <a:r>
                <a:rPr lang="en-GB" sz="3200" smtClean="0"/>
                <a:t>Server</a:t>
              </a:r>
              <a:r>
                <a:rPr lang="en-GB" sz="3200" smtClean="0"/>
                <a:t> 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" name="Grouper 97"/>
          <p:cNvGrpSpPr/>
          <p:nvPr/>
        </p:nvGrpSpPr>
        <p:grpSpPr>
          <a:xfrm>
            <a:off x="3357952" y="914400"/>
            <a:ext cx="955076" cy="990600"/>
            <a:chOff x="3774476" y="914400"/>
            <a:chExt cx="955076" cy="990600"/>
          </a:xfrm>
        </p:grpSpPr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774476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STUN </a:t>
              </a:r>
              <a:br>
                <a:rPr lang="en-GB" sz="3200" smtClean="0"/>
              </a:br>
              <a:r>
                <a:rPr lang="en-GB" sz="3200" smtClean="0"/>
                <a:t>Server</a:t>
              </a:r>
              <a:r>
                <a:rPr lang="en-GB" sz="3200" smtClean="0"/>
                <a:t> 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2331828" y="1447800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smtClean="0"/>
              <a:t>Bob</a:t>
            </a:r>
            <a:endParaRPr kumimoji="0" lang="en-GB" sz="3200" b="0" i="0" u="none" strike="noStrike" kern="120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er 99"/>
          <p:cNvGrpSpPr/>
          <p:nvPr/>
        </p:nvGrpSpPr>
        <p:grpSpPr>
          <a:xfrm>
            <a:off x="878876" y="914802"/>
            <a:ext cx="955076" cy="837798"/>
            <a:chOff x="955076" y="914802"/>
            <a:chExt cx="955076" cy="837798"/>
          </a:xfrm>
        </p:grpSpPr>
        <p:pic>
          <p:nvPicPr>
            <p:cNvPr id="21" name="Image 20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Alice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24600"/>
            <a:ext cx="3886200" cy="53340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200" smtClean="0"/>
              <a:t>Vanilla ICE </a:t>
            </a:r>
            <a:r>
              <a:rPr lang="en-GB" sz="2200" smtClean="0"/>
              <a:t>as</a:t>
            </a:r>
            <a:r>
              <a:rPr lang="en-GB" sz="2200" smtClean="0"/>
              <a:t> </a:t>
            </a:r>
            <a:r>
              <a:rPr lang="en-GB" sz="2200" smtClean="0"/>
              <a:t>per</a:t>
            </a:r>
            <a:r>
              <a:rPr lang="en-GB" sz="2200" smtClean="0"/>
              <a:t> </a:t>
            </a:r>
            <a:r>
              <a:rPr lang="en-GB" sz="2200" smtClean="0"/>
              <a:t>RFC</a:t>
            </a:r>
            <a:r>
              <a:rPr lang="en-GB" sz="2200" smtClean="0"/>
              <a:t> 5245</a:t>
            </a:r>
            <a:endParaRPr lang="en-GB" sz="2200" smtClean="0"/>
          </a:p>
        </p:txBody>
      </p:sp>
      <p:grpSp>
        <p:nvGrpSpPr>
          <p:cNvPr id="8" name="Grouper 49"/>
          <p:cNvGrpSpPr/>
          <p:nvPr/>
        </p:nvGrpSpPr>
        <p:grpSpPr>
          <a:xfrm>
            <a:off x="269275" y="1981197"/>
            <a:ext cx="1326045" cy="1134705"/>
            <a:chOff x="202124" y="3428992"/>
            <a:chExt cx="4751648" cy="1134705"/>
          </a:xfrm>
        </p:grpSpPr>
        <p:grpSp>
          <p:nvGrpSpPr>
            <p:cNvPr id="9" name="Groupe 14"/>
            <p:cNvGrpSpPr/>
            <p:nvPr/>
          </p:nvGrpSpPr>
          <p:grpSpPr>
            <a:xfrm>
              <a:off x="202124" y="3428992"/>
              <a:ext cx="4751648" cy="706667"/>
              <a:chOff x="184996" y="3071810"/>
              <a:chExt cx="9372360" cy="462892"/>
            </a:xfrm>
          </p:grpSpPr>
          <p:cxnSp>
            <p:nvCxnSpPr>
              <p:cNvPr id="45" name="Connecteur droit avec flèche 4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6" name="ZoneTexte 45"/>
              <p:cNvSpPr txBox="1"/>
              <p:nvPr/>
            </p:nvSpPr>
            <p:spPr>
              <a:xfrm>
                <a:off x="184996" y="3323017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500" i="0" smtClean="0"/>
                  <a:t>disco</a:t>
                </a:r>
                <a:endParaRPr lang="en-GB" sz="1500" i="0"/>
              </a:p>
            </p:txBody>
          </p:sp>
        </p:grpSp>
        <p:cxnSp>
          <p:nvCxnSpPr>
            <p:cNvPr id="48" name="Connecteur droit avec flèche 47"/>
            <p:cNvCxnSpPr/>
            <p:nvPr/>
          </p:nvCxnSpPr>
          <p:spPr bwMode="auto">
            <a:xfrm flipH="1">
              <a:off x="733972" y="4561273"/>
              <a:ext cx="3457027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0" name="Grouper 60"/>
          <p:cNvGrpSpPr/>
          <p:nvPr/>
        </p:nvGrpSpPr>
        <p:grpSpPr>
          <a:xfrm>
            <a:off x="2729310" y="3417699"/>
            <a:ext cx="1238242" cy="1146003"/>
            <a:chOff x="352267" y="3428416"/>
            <a:chExt cx="4707890" cy="1146003"/>
          </a:xfrm>
        </p:grpSpPr>
        <p:grpSp>
          <p:nvGrpSpPr>
            <p:cNvPr id="11" name="Groupe 14"/>
            <p:cNvGrpSpPr/>
            <p:nvPr/>
          </p:nvGrpSpPr>
          <p:grpSpPr>
            <a:xfrm>
              <a:off x="352267" y="3428416"/>
              <a:ext cx="4707890" cy="717392"/>
              <a:chOff x="481142" y="3071810"/>
              <a:chExt cx="9286053" cy="469975"/>
            </a:xfrm>
          </p:grpSpPr>
          <p:cxnSp>
            <p:nvCxnSpPr>
              <p:cNvPr id="64" name="Connecteur droit avec flèche 63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5" name="ZoneTexte 64"/>
              <p:cNvSpPr txBox="1"/>
              <p:nvPr/>
            </p:nvSpPr>
            <p:spPr>
              <a:xfrm>
                <a:off x="481142" y="3330075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500" smtClean="0"/>
                  <a:t>disco</a:t>
                </a:r>
                <a:endParaRPr lang="en-GB" sz="1500" i="0"/>
              </a:p>
            </p:txBody>
          </p:sp>
        </p:grpSp>
        <p:cxnSp>
          <p:nvCxnSpPr>
            <p:cNvPr id="63" name="Connecteur droit avec flèche 62"/>
            <p:cNvCxnSpPr/>
            <p:nvPr/>
          </p:nvCxnSpPr>
          <p:spPr bwMode="auto">
            <a:xfrm>
              <a:off x="733972" y="4571995"/>
              <a:ext cx="3457028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2" name="Grouper 46"/>
          <p:cNvGrpSpPr/>
          <p:nvPr/>
        </p:nvGrpSpPr>
        <p:grpSpPr>
          <a:xfrm>
            <a:off x="1376752" y="2743200"/>
            <a:ext cx="1488476" cy="3369561"/>
            <a:chOff x="1981200" y="2743200"/>
            <a:chExt cx="4953000" cy="3369561"/>
          </a:xfrm>
        </p:grpSpPr>
        <p:sp>
          <p:nvSpPr>
            <p:cNvPr id="53" name="ZoneTexte 52"/>
            <p:cNvSpPr txBox="1"/>
            <p:nvPr/>
          </p:nvSpPr>
          <p:spPr>
            <a:xfrm>
              <a:off x="2438401" y="2743200"/>
              <a:ext cx="39014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i="0" smtClean="0"/>
                <a:t>offer </a:t>
              </a:r>
              <a:r>
                <a:rPr lang="en-GB" sz="1500" i="0" smtClean="0"/>
                <a:t>and </a:t>
              </a:r>
              <a:r>
                <a:rPr lang="en-GB" sz="1500" i="0" smtClean="0"/>
                <a:t>candidates</a:t>
              </a:r>
              <a:endParaRPr lang="en-GB" sz="1500" i="0"/>
            </a:p>
          </p:txBody>
        </p:sp>
        <p:grpSp>
          <p:nvGrpSpPr>
            <p:cNvPr id="13" name="Grouper 53"/>
            <p:cNvGrpSpPr/>
            <p:nvPr/>
          </p:nvGrpSpPr>
          <p:grpSpPr>
            <a:xfrm>
              <a:off x="1981200" y="4967528"/>
              <a:ext cx="4953000" cy="1145233"/>
              <a:chOff x="733972" y="3225642"/>
              <a:chExt cx="3457030" cy="1145233"/>
            </a:xfrm>
          </p:grpSpPr>
          <p:grpSp>
            <p:nvGrpSpPr>
              <p:cNvPr id="14" name="Groupe 14"/>
              <p:cNvGrpSpPr/>
              <p:nvPr/>
            </p:nvGrpSpPr>
            <p:grpSpPr>
              <a:xfrm>
                <a:off x="733976" y="3225642"/>
                <a:ext cx="3457026" cy="1145233"/>
                <a:chOff x="1234042" y="2938979"/>
                <a:chExt cx="6818793" cy="750263"/>
              </a:xfrm>
            </p:grpSpPr>
            <p:cxnSp>
              <p:nvCxnSpPr>
                <p:cNvPr id="57" name="Connecteur droit avec flèche 56"/>
                <p:cNvCxnSpPr/>
                <p:nvPr/>
              </p:nvCxnSpPr>
              <p:spPr bwMode="auto">
                <a:xfrm>
                  <a:off x="1234042" y="2938979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58" name="ZoneTexte 57"/>
                <p:cNvSpPr txBox="1"/>
                <p:nvPr/>
              </p:nvSpPr>
              <p:spPr>
                <a:xfrm>
                  <a:off x="1262413" y="3023863"/>
                  <a:ext cx="6580614" cy="6653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500" smtClean="0"/>
                    <a:t>… </a:t>
                  </a:r>
                  <a:r>
                    <a:rPr lang="en-GB" sz="1500" smtClean="0"/>
                    <a:t/>
                  </a:r>
                  <a:br>
                    <a:rPr lang="en-GB" sz="1500" smtClean="0"/>
                  </a:br>
                  <a:r>
                    <a:rPr lang="en-GB" sz="1500" smtClean="0"/>
                    <a:t>connectivity</a:t>
                  </a:r>
                  <a:r>
                    <a:rPr lang="en-GB" sz="1500" smtClean="0"/>
                    <a:t> </a:t>
                  </a:r>
                  <a:r>
                    <a:rPr lang="en-GB" sz="1500" smtClean="0"/>
                    <a:t>checks</a:t>
                  </a:r>
                  <a:r>
                    <a:rPr lang="en-GB" sz="1500" smtClean="0"/>
                    <a:t> </a:t>
                  </a:r>
                  <a:br>
                    <a:rPr lang="en-GB" sz="1500" smtClean="0"/>
                  </a:br>
                  <a:r>
                    <a:rPr lang="en-GB" sz="1500" smtClean="0"/>
                    <a:t>…</a:t>
                  </a:r>
                  <a:endParaRPr lang="en-GB" sz="1500" i="0"/>
                </a:p>
              </p:txBody>
            </p:sp>
          </p:grpSp>
          <p:cxnSp>
            <p:nvCxnSpPr>
              <p:cNvPr id="56" name="Connecteur droit avec flèche 55"/>
              <p:cNvCxnSpPr/>
              <p:nvPr/>
            </p:nvCxnSpPr>
            <p:spPr bwMode="auto">
              <a:xfrm>
                <a:off x="733972" y="4345816"/>
                <a:ext cx="3457027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59" name="Connecteur droit avec flèche 58"/>
            <p:cNvCxnSpPr/>
            <p:nvPr/>
          </p:nvCxnSpPr>
          <p:spPr bwMode="auto">
            <a:xfrm rot="10800000" flipH="1">
              <a:off x="1981202" y="47145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0" name="ZoneTexte 59"/>
            <p:cNvSpPr txBox="1"/>
            <p:nvPr/>
          </p:nvSpPr>
          <p:spPr>
            <a:xfrm>
              <a:off x="2438401" y="4191000"/>
              <a:ext cx="39014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i="0" smtClean="0"/>
                <a:t>answer </a:t>
              </a:r>
              <a:r>
                <a:rPr lang="en-GB" sz="1500" i="0" smtClean="0"/>
                <a:t>and </a:t>
              </a:r>
              <a:r>
                <a:rPr lang="en-GB" sz="1500" i="0" smtClean="0"/>
                <a:t>candidates</a:t>
              </a:r>
              <a:endParaRPr lang="en-GB" sz="1500" i="0"/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rot="10800000">
              <a:off x="1981202" y="32667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5" name="Grouper 102"/>
          <p:cNvGrpSpPr/>
          <p:nvPr/>
        </p:nvGrpSpPr>
        <p:grpSpPr>
          <a:xfrm>
            <a:off x="4419600" y="914400"/>
            <a:ext cx="4805752" cy="5334000"/>
            <a:chOff x="4414448" y="914400"/>
            <a:chExt cx="4805752" cy="5334000"/>
          </a:xfrm>
        </p:grpSpPr>
        <p:grpSp>
          <p:nvGrpSpPr>
            <p:cNvPr id="16" name="Grouper 48"/>
            <p:cNvGrpSpPr/>
            <p:nvPr/>
          </p:nvGrpSpPr>
          <p:grpSpPr>
            <a:xfrm>
              <a:off x="4414448" y="914400"/>
              <a:ext cx="955076" cy="990600"/>
              <a:chOff x="111724" y="914400"/>
              <a:chExt cx="955076" cy="990600"/>
            </a:xfrm>
          </p:grpSpPr>
          <p:pic>
            <p:nvPicPr>
              <p:cNvPr id="50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381000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1117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3200" smtClean="0"/>
                  <a:t>STUN </a:t>
                </a:r>
                <a:br>
                  <a:rPr lang="en-GB" sz="3200" smtClean="0"/>
                </a:br>
                <a:r>
                  <a:rPr lang="en-GB" sz="3200" smtClean="0"/>
                  <a:t>Server</a:t>
                </a:r>
                <a:r>
                  <a:rPr lang="en-GB" sz="3200" smtClean="0"/>
                  <a:t> </a:t>
                </a:r>
                <a:endParaRPr kumimoji="0" lang="en-GB" sz="3200" b="0" i="0" u="none" strike="noStrike" kern="1200" cap="none" spc="0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er 53"/>
            <p:cNvGrpSpPr/>
            <p:nvPr/>
          </p:nvGrpSpPr>
          <p:grpSpPr>
            <a:xfrm>
              <a:off x="8265124" y="914400"/>
              <a:ext cx="955076" cy="990600"/>
              <a:chOff x="7960324" y="914400"/>
              <a:chExt cx="955076" cy="990600"/>
            </a:xfrm>
          </p:grpSpPr>
          <p:pic>
            <p:nvPicPr>
              <p:cNvPr id="55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8226586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79603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3200" smtClean="0"/>
                  <a:t>STUN </a:t>
                </a:r>
                <a:br>
                  <a:rPr lang="en-GB" sz="3200" smtClean="0"/>
                </a:br>
                <a:r>
                  <a:rPr lang="en-GB" sz="3200" smtClean="0"/>
                  <a:t>Server</a:t>
                </a:r>
                <a:r>
                  <a:rPr lang="en-GB" sz="3200" smtClean="0"/>
                  <a:t> </a:t>
                </a:r>
                <a:endParaRPr kumimoji="0" lang="en-GB" sz="3200" b="0" i="0" u="none" strike="noStrike" kern="1200" cap="none" spc="0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er 61"/>
            <p:cNvGrpSpPr/>
            <p:nvPr/>
          </p:nvGrpSpPr>
          <p:grpSpPr>
            <a:xfrm>
              <a:off x="7157648" y="915917"/>
              <a:ext cx="955076" cy="836683"/>
              <a:chOff x="6436324" y="915917"/>
              <a:chExt cx="955076" cy="836683"/>
            </a:xfrm>
          </p:grpSpPr>
          <p:pic>
            <p:nvPicPr>
              <p:cNvPr id="66" name="Image 65" descr="cn.emf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39840" y="915917"/>
                <a:ext cx="547598" cy="53117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8" name="Content Placeholder 2"/>
              <p:cNvSpPr txBox="1">
                <a:spLocks/>
              </p:cNvSpPr>
              <p:nvPr/>
            </p:nvSpPr>
            <p:spPr>
              <a:xfrm>
                <a:off x="6436324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3200" smtClean="0"/>
                  <a:t>Bob</a:t>
                </a:r>
                <a:endParaRPr kumimoji="0" lang="en-GB" sz="3200" b="0" i="0" u="none" strike="noStrike" kern="1200" cap="none" spc="0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er 68"/>
            <p:cNvGrpSpPr/>
            <p:nvPr/>
          </p:nvGrpSpPr>
          <p:grpSpPr>
            <a:xfrm>
              <a:off x="5410200" y="914802"/>
              <a:ext cx="955076" cy="837798"/>
              <a:chOff x="1447800" y="914802"/>
              <a:chExt cx="955076" cy="837798"/>
            </a:xfrm>
          </p:grpSpPr>
          <p:pic>
            <p:nvPicPr>
              <p:cNvPr id="70" name="Image 69" descr="mn.emf"/>
              <p:cNvPicPr>
                <a:picLocks noChangeAspect="1"/>
              </p:cNvPicPr>
              <p:nvPr/>
            </p:nvPicPr>
            <p:blipFill>
              <a:blip r:embed="rId4"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04164" y="914802"/>
                <a:ext cx="267460" cy="533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1" name="Content Placeholder 2"/>
              <p:cNvSpPr txBox="1">
                <a:spLocks/>
              </p:cNvSpPr>
              <p:nvPr/>
            </p:nvSpPr>
            <p:spPr>
              <a:xfrm>
                <a:off x="1447800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3200" smtClean="0"/>
                  <a:t>Alice</a:t>
                </a:r>
                <a:endParaRPr kumimoji="0" lang="en-GB" sz="3200" b="0" i="0" u="none" strike="noStrike" kern="1200" cap="none" spc="0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cxnSp>
          <p:nvCxnSpPr>
            <p:cNvPr id="72" name="Connecteur droit 71"/>
            <p:cNvCxnSpPr/>
            <p:nvPr/>
          </p:nvCxnSpPr>
          <p:spPr bwMode="auto">
            <a:xfrm rot="5400000" flipH="1" flipV="1">
              <a:off x="3738743" y="4118155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" name="Grouper 101"/>
            <p:cNvGrpSpPr/>
            <p:nvPr/>
          </p:nvGrpSpPr>
          <p:grpSpPr>
            <a:xfrm>
              <a:off x="4802762" y="1989498"/>
              <a:ext cx="1176362" cy="4258902"/>
              <a:chOff x="4802762" y="1989498"/>
              <a:chExt cx="1176362" cy="4258902"/>
            </a:xfrm>
          </p:grpSpPr>
          <p:cxnSp>
            <p:nvCxnSpPr>
              <p:cNvPr id="74" name="Connecteur droit 73"/>
              <p:cNvCxnSpPr/>
              <p:nvPr/>
            </p:nvCxnSpPr>
            <p:spPr bwMode="auto">
              <a:xfrm rot="5400000" flipH="1" flipV="1">
                <a:off x="2778832" y="4118355"/>
                <a:ext cx="4258902" cy="118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4" name="Grouper 49"/>
              <p:cNvGrpSpPr/>
              <p:nvPr/>
            </p:nvGrpSpPr>
            <p:grpSpPr>
              <a:xfrm>
                <a:off x="4802762" y="2065125"/>
                <a:ext cx="1176362" cy="1135275"/>
                <a:chOff x="359452" y="3428422"/>
                <a:chExt cx="4198822" cy="1135275"/>
              </a:xfrm>
            </p:grpSpPr>
            <p:grpSp>
              <p:nvGrpSpPr>
                <p:cNvPr id="26" name="Groupe 14"/>
                <p:cNvGrpSpPr/>
                <p:nvPr/>
              </p:nvGrpSpPr>
              <p:grpSpPr>
                <a:xfrm>
                  <a:off x="359452" y="3428422"/>
                  <a:ext cx="4198822" cy="706581"/>
                  <a:chOff x="495315" y="3071810"/>
                  <a:chExt cx="8281943" cy="462892"/>
                </a:xfrm>
              </p:grpSpPr>
              <p:cxnSp>
                <p:nvCxnSpPr>
                  <p:cNvPr id="78" name="Connecteur droit avec flèche 77"/>
                  <p:cNvCxnSpPr/>
                  <p:nvPr/>
                </p:nvCxnSpPr>
                <p:spPr bwMode="auto">
                  <a:xfrm flipH="1">
                    <a:off x="1234042" y="3071810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79" name="ZoneTexte 78"/>
                  <p:cNvSpPr txBox="1"/>
                  <p:nvPr/>
                </p:nvSpPr>
                <p:spPr>
                  <a:xfrm>
                    <a:off x="495315" y="3323017"/>
                    <a:ext cx="8281943" cy="211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500" i="0" smtClean="0"/>
                      <a:t>disco</a:t>
                    </a:r>
                    <a:endParaRPr lang="en-GB" sz="1500" i="0"/>
                  </a:p>
                </p:txBody>
              </p:sp>
            </p:grpSp>
            <p:cxnSp>
              <p:nvCxnSpPr>
                <p:cNvPr id="77" name="Connecteur droit avec flèche 76"/>
                <p:cNvCxnSpPr/>
                <p:nvPr/>
              </p:nvCxnSpPr>
              <p:spPr bwMode="auto">
                <a:xfrm flipH="1">
                  <a:off x="733972" y="4561273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  <p:cxnSp>
          <p:nvCxnSpPr>
            <p:cNvPr id="81" name="Connecteur droit 80"/>
            <p:cNvCxnSpPr/>
            <p:nvPr/>
          </p:nvCxnSpPr>
          <p:spPr bwMode="auto">
            <a:xfrm rot="5400000" flipH="1" flipV="1">
              <a:off x="5526628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Connecteur droit 81"/>
            <p:cNvCxnSpPr/>
            <p:nvPr/>
          </p:nvCxnSpPr>
          <p:spPr bwMode="auto">
            <a:xfrm rot="5400000" flipH="1" flipV="1">
              <a:off x="6592317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7" name="Grouper 60"/>
            <p:cNvGrpSpPr/>
            <p:nvPr/>
          </p:nvGrpSpPr>
          <p:grpSpPr>
            <a:xfrm>
              <a:off x="7499019" y="2054404"/>
              <a:ext cx="1299503" cy="1145996"/>
              <a:chOff x="200116" y="3428423"/>
              <a:chExt cx="4432754" cy="1145996"/>
            </a:xfrm>
          </p:grpSpPr>
          <p:grpSp>
            <p:nvGrpSpPr>
              <p:cNvPr id="29" name="Groupe 14"/>
              <p:cNvGrpSpPr/>
              <p:nvPr/>
            </p:nvGrpSpPr>
            <p:grpSpPr>
              <a:xfrm>
                <a:off x="200116" y="3428423"/>
                <a:ext cx="4432754" cy="717393"/>
                <a:chOff x="181033" y="3071810"/>
                <a:chExt cx="8743363" cy="469975"/>
              </a:xfrm>
            </p:grpSpPr>
            <p:cxnSp>
              <p:nvCxnSpPr>
                <p:cNvPr id="86" name="Connecteur droit avec flèche 85"/>
                <p:cNvCxnSpPr/>
                <p:nvPr/>
              </p:nvCxnSpPr>
              <p:spPr bwMode="auto">
                <a:xfrm>
                  <a:off x="1234042" y="3071810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87" name="ZoneTexte 86"/>
                <p:cNvSpPr txBox="1"/>
                <p:nvPr/>
              </p:nvSpPr>
              <p:spPr>
                <a:xfrm>
                  <a:off x="181033" y="3330075"/>
                  <a:ext cx="8743363" cy="211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500" smtClean="0"/>
                    <a:t>disco</a:t>
                  </a:r>
                  <a:endParaRPr lang="en-GB" sz="1500" i="0"/>
                </a:p>
              </p:txBody>
            </p:sp>
          </p:grpSp>
          <p:cxnSp>
            <p:nvCxnSpPr>
              <p:cNvPr id="85" name="Connecteur droit avec flèche 84"/>
              <p:cNvCxnSpPr/>
              <p:nvPr/>
            </p:nvCxnSpPr>
            <p:spPr bwMode="auto">
              <a:xfrm>
                <a:off x="733972" y="4571995"/>
                <a:ext cx="3457028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grpSp>
          <p:nvGrpSpPr>
            <p:cNvPr id="33" name="Grouper 87"/>
            <p:cNvGrpSpPr/>
            <p:nvPr/>
          </p:nvGrpSpPr>
          <p:grpSpPr>
            <a:xfrm>
              <a:off x="5625788" y="2000210"/>
              <a:ext cx="2258336" cy="1886005"/>
              <a:chOff x="1197989" y="2000210"/>
              <a:chExt cx="6382255" cy="1886005"/>
            </a:xfrm>
          </p:grpSpPr>
          <p:grpSp>
            <p:nvGrpSpPr>
              <p:cNvPr id="34" name="Grouper 49"/>
              <p:cNvGrpSpPr/>
              <p:nvPr/>
            </p:nvGrpSpPr>
            <p:grpSpPr>
              <a:xfrm>
                <a:off x="1197989" y="2000210"/>
                <a:ext cx="6382255" cy="590590"/>
                <a:chOff x="1197989" y="2934563"/>
                <a:chExt cx="6382255" cy="590590"/>
              </a:xfrm>
            </p:grpSpPr>
            <p:sp>
              <p:nvSpPr>
                <p:cNvPr id="96" name="ZoneTexte 95"/>
                <p:cNvSpPr txBox="1"/>
                <p:nvPr/>
              </p:nvSpPr>
              <p:spPr>
                <a:xfrm>
                  <a:off x="1197989" y="2971155"/>
                  <a:ext cx="6382255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500" i="0" smtClean="0"/>
                    <a:t>O/</a:t>
                  </a:r>
                  <a:r>
                    <a:rPr lang="en-GB" sz="1500" i="0" smtClean="0"/>
                    <a:t>A</a:t>
                  </a:r>
                  <a:r>
                    <a:rPr lang="en-GB" sz="1500" i="0" smtClean="0"/>
                    <a:t> </a:t>
                  </a:r>
                  <a:r>
                    <a:rPr lang="en-GB" sz="1500" smtClean="0"/>
                    <a:t>with</a:t>
                  </a:r>
                  <a:r>
                    <a:rPr lang="en-GB" sz="1500" smtClean="0"/>
                    <a:t> </a:t>
                  </a:r>
                  <a:r>
                    <a:rPr lang="en-GB" sz="1500" smtClean="0"/>
                    <a:t>host</a:t>
                  </a:r>
                  <a:r>
                    <a:rPr lang="en-GB" sz="1500" smtClean="0"/>
                    <a:t> </a:t>
                  </a:r>
                  <a:br>
                    <a:rPr lang="en-GB" sz="1500" smtClean="0"/>
                  </a:br>
                  <a:r>
                    <a:rPr lang="en-GB" sz="1500" smtClean="0"/>
                    <a:t>or</a:t>
                  </a:r>
                  <a:r>
                    <a:rPr lang="en-GB" sz="1500" smtClean="0"/>
                    <a:t> </a:t>
                  </a:r>
                  <a:r>
                    <a:rPr lang="en-GB" sz="1500" smtClean="0"/>
                    <a:t>no</a:t>
                  </a:r>
                  <a:r>
                    <a:rPr lang="en-GB" sz="1500" smtClean="0"/>
                    <a:t> cands</a:t>
                  </a:r>
                  <a:endParaRPr lang="en-GB" sz="1500" i="0"/>
                </a:p>
              </p:txBody>
            </p:sp>
            <p:cxnSp>
              <p:nvCxnSpPr>
                <p:cNvPr id="97" name="Connecteur droit avec flèche 96"/>
                <p:cNvCxnSpPr/>
                <p:nvPr/>
              </p:nvCxnSpPr>
              <p:spPr bwMode="auto">
                <a:xfrm rot="10800000">
                  <a:off x="1981202" y="2934563"/>
                  <a:ext cx="4952998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  <p:cxnSp>
            <p:nvCxnSpPr>
              <p:cNvPr id="90" name="Connecteur droit avec flèche 89"/>
              <p:cNvCxnSpPr/>
              <p:nvPr/>
            </p:nvCxnSpPr>
            <p:spPr bwMode="auto">
              <a:xfrm rot="10800000" flipH="1">
                <a:off x="1981200" y="2665412"/>
                <a:ext cx="4952998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grpSp>
            <p:nvGrpSpPr>
              <p:cNvPr id="36" name="Grouper 53"/>
              <p:cNvGrpSpPr/>
              <p:nvPr/>
            </p:nvGrpSpPr>
            <p:grpSpPr>
              <a:xfrm>
                <a:off x="1418718" y="2870553"/>
                <a:ext cx="5946177" cy="1015662"/>
                <a:chOff x="341378" y="3202831"/>
                <a:chExt cx="4150235" cy="1015662"/>
              </a:xfrm>
            </p:grpSpPr>
            <p:grpSp>
              <p:nvGrpSpPr>
                <p:cNvPr id="37" name="Groupe 14"/>
                <p:cNvGrpSpPr/>
                <p:nvPr/>
              </p:nvGrpSpPr>
              <p:grpSpPr>
                <a:xfrm>
                  <a:off x="341378" y="3202831"/>
                  <a:ext cx="4150235" cy="1015662"/>
                  <a:chOff x="459665" y="2924023"/>
                  <a:chExt cx="8186109" cy="665376"/>
                </a:xfrm>
              </p:grpSpPr>
              <p:cxnSp>
                <p:nvCxnSpPr>
                  <p:cNvPr id="94" name="Connecteur droit avec flèche 93"/>
                  <p:cNvCxnSpPr/>
                  <p:nvPr/>
                </p:nvCxnSpPr>
                <p:spPr bwMode="auto">
                  <a:xfrm>
                    <a:off x="1234042" y="2938843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95" name="ZoneTexte 94"/>
                  <p:cNvSpPr txBox="1"/>
                  <p:nvPr/>
                </p:nvSpPr>
                <p:spPr>
                  <a:xfrm>
                    <a:off x="459665" y="2924023"/>
                    <a:ext cx="8186109" cy="6653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500" smtClean="0"/>
                      <a:t>… </a:t>
                    </a:r>
                    <a:br>
                      <a:rPr lang="en-GB" sz="1500" smtClean="0"/>
                    </a:br>
                    <a:r>
                      <a:rPr lang="en-GB" sz="1500" smtClean="0"/>
                      <a:t>more</a:t>
                    </a:r>
                    <a:r>
                      <a:rPr lang="en-GB" sz="1500" smtClean="0"/>
                      <a:t> </a:t>
                    </a:r>
                    <a:r>
                      <a:rPr lang="en-GB" sz="1500" smtClean="0"/>
                      <a:t>cands </a:t>
                    </a:r>
                    <a:r>
                      <a:rPr lang="en-GB" sz="1500" smtClean="0"/>
                      <a:t> &amp;</a:t>
                    </a:r>
                    <a:br>
                      <a:rPr lang="en-GB" sz="1500" smtClean="0"/>
                    </a:br>
                    <a:r>
                      <a:rPr lang="en-GB" sz="1500" smtClean="0"/>
                      <a:t>conn</a:t>
                    </a:r>
                    <a:r>
                      <a:rPr lang="en-GB" sz="1500" smtClean="0"/>
                      <a:t> </a:t>
                    </a:r>
                    <a:r>
                      <a:rPr lang="en-GB" sz="1500" smtClean="0"/>
                      <a:t>checks</a:t>
                    </a:r>
                    <a:r>
                      <a:rPr lang="en-GB" sz="1500" smtClean="0"/>
                      <a:t> </a:t>
                    </a:r>
                    <a:br>
                      <a:rPr lang="en-GB" sz="1500" smtClean="0"/>
                    </a:br>
                    <a:r>
                      <a:rPr lang="en-GB" sz="1500" smtClean="0"/>
                      <a:t>…</a:t>
                    </a:r>
                    <a:endParaRPr lang="en-GB" sz="1500" i="0"/>
                  </a:p>
                </p:txBody>
              </p:sp>
            </p:grpSp>
            <p:cxnSp>
              <p:nvCxnSpPr>
                <p:cNvPr id="93" name="Connecteur droit avec flèche 92"/>
                <p:cNvCxnSpPr/>
                <p:nvPr/>
              </p:nvCxnSpPr>
              <p:spPr bwMode="auto">
                <a:xfrm>
                  <a:off x="733972" y="4213822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4953000" y="6324600"/>
            <a:ext cx="3886200" cy="533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Trickle ICE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0" y="838200"/>
            <a:ext cx="4343400" cy="6019800"/>
          </a:xfrm>
          <a:prstGeom prst="rect">
            <a:avLst/>
          </a:prstGeom>
          <a:solidFill>
            <a:srgbClr val="FFFFFF">
              <a:alpha val="72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endParaRPr lang="en-GB" sz="1500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Reminder</a:t>
            </a:r>
            <a:r>
              <a:rPr lang="fr-FR" dirty="0" smtClean="0"/>
              <a:t>: </a:t>
            </a:r>
            <a:r>
              <a:rPr lang="en-US" dirty="0" smtClean="0"/>
              <a:t>Starting Checks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Maintains Active/Frozen checklist state </a:t>
            </a:r>
          </a:p>
          <a:p>
            <a:pPr lvl="1" algn="just">
              <a:buNone/>
            </a:pPr>
            <a:r>
              <a:rPr lang="en-US" sz="2000" dirty="0" smtClean="0"/>
              <a:t>(rather than deducing it</a:t>
            </a:r>
            <a:r>
              <a:rPr lang="en-US" sz="2000" dirty="0" smtClean="0"/>
              <a:t>)</a:t>
            </a:r>
          </a:p>
          <a:p>
            <a:pPr lvl="1" algn="just">
              <a:buNone/>
            </a:pPr>
            <a:endParaRPr lang="en-US" sz="2000" dirty="0" smtClean="0"/>
          </a:p>
          <a:p>
            <a:pPr algn="just"/>
            <a:r>
              <a:rPr lang="en-US" sz="2400" dirty="0" smtClean="0"/>
              <a:t>Start checks as soon as we have one non-empty list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Unfreeze the other check lists once the first one completes </a:t>
            </a:r>
          </a:p>
          <a:p>
            <a:pPr lvl="1" algn="just"/>
            <a:r>
              <a:rPr lang="en-US" sz="2000" dirty="0" smtClean="0"/>
              <a:t>(Inherited from 5245 but might be worth updating to: “unfreeze as soon as non-empty”) </a:t>
            </a:r>
          </a:p>
          <a:p>
            <a:pPr lvl="1" algn="just">
              <a:buNone/>
            </a:pPr>
            <a:endParaRPr lang="en-US" sz="2000" dirty="0" smtClean="0"/>
          </a:p>
          <a:p>
            <a:pPr lvl="1" algn="just">
              <a:buNone/>
            </a:pPr>
            <a:endParaRPr lang="en-US" sz="20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</a:t>
            </a: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E. Rescorla, J. Uberti, E. Ivov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Ending Checks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Vanilla ICE: Every time a </a:t>
            </a:r>
            <a:r>
              <a:rPr lang="en-GB" sz="2400" dirty="0" err="1" smtClean="0"/>
              <a:t>conn</a:t>
            </a:r>
            <a:r>
              <a:rPr lang="en-GB" sz="2400" dirty="0" smtClean="0"/>
              <a:t> check completes thou </a:t>
            </a:r>
            <a:r>
              <a:rPr lang="en-GB" sz="2400" dirty="0" err="1" smtClean="0"/>
              <a:t>shalt</a:t>
            </a:r>
            <a:r>
              <a:rPr lang="en-GB" sz="2400" dirty="0" smtClean="0"/>
              <a:t> update states and fail a check list if:</a:t>
            </a:r>
          </a:p>
          <a:p>
            <a:pPr lvl="1"/>
            <a:r>
              <a:rPr lang="en-GB" sz="2000" dirty="0" smtClean="0"/>
              <a:t>all of its pairs are either in the Failed or Succeeded state;  </a:t>
            </a:r>
          </a:p>
          <a:p>
            <a:pPr lvl="1"/>
            <a:r>
              <a:rPr lang="en-GB" sz="2000" dirty="0" smtClean="0"/>
              <a:t>at least one of the components of the media stream has no pairs in its valid list.</a:t>
            </a:r>
          </a:p>
          <a:p>
            <a:pPr lvl="1">
              <a:buNone/>
            </a:pPr>
            <a:endParaRPr lang="en-GB" sz="2000" dirty="0" smtClean="0"/>
          </a:p>
          <a:p>
            <a:r>
              <a:rPr lang="en-GB" sz="2400" dirty="0" smtClean="0"/>
              <a:t>Trickle ICE adds the following conditions:</a:t>
            </a:r>
          </a:p>
          <a:p>
            <a:pPr lvl="1"/>
            <a:r>
              <a:rPr lang="en-GB" sz="2000" dirty="0" smtClean="0"/>
              <a:t>all candidate harvesters have completed and the agent is not expecting to learn any new candidates;</a:t>
            </a:r>
          </a:p>
          <a:p>
            <a:pPr lvl="1"/>
            <a:r>
              <a:rPr lang="en-GB" sz="2000" dirty="0" smtClean="0"/>
              <a:t>the remote agent has sent an end-of-candidates indication for that check list</a:t>
            </a:r>
            <a:endParaRPr lang="en-GB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</a:t>
            </a: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E. Rescorla, J. Uberti, E. Ivov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TODOs from </a:t>
            </a:r>
            <a:r>
              <a:rPr lang="en-GB" smtClean="0"/>
              <a:t>Last Time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Clarify relationship with </a:t>
            </a:r>
            <a:r>
              <a:rPr lang="en-GB" smtClean="0"/>
              <a:t>Offer/Answer</a:t>
            </a:r>
          </a:p>
          <a:p>
            <a:r>
              <a:rPr lang="en-GB" smtClean="0"/>
              <a:t>Define SDP for Offers and Answers</a:t>
            </a:r>
          </a:p>
          <a:p>
            <a:r>
              <a:rPr lang="en-GB" smtClean="0"/>
              <a:t>Define SDP for trickled </a:t>
            </a:r>
            <a:r>
              <a:rPr lang="en-GB" smtClean="0"/>
              <a:t>candidates</a:t>
            </a:r>
            <a:endParaRPr lang="en-GB" smtClean="0"/>
          </a:p>
          <a:p>
            <a:r>
              <a:rPr lang="en-GB" smtClean="0"/>
              <a:t>Expand </a:t>
            </a:r>
            <a:r>
              <a:rPr lang="en-GB" smtClean="0"/>
              <a:t>on</a:t>
            </a:r>
            <a:r>
              <a:rPr lang="en-GB" smtClean="0"/>
              <a:t> half-trickle</a:t>
            </a:r>
          </a:p>
          <a:p>
            <a:r>
              <a:rPr lang="en-GB" smtClean="0"/>
              <a:t>Provide</a:t>
            </a:r>
            <a:r>
              <a:rPr lang="en-GB" smtClean="0"/>
              <a:t> </a:t>
            </a:r>
            <a:r>
              <a:rPr lang="en-GB" smtClean="0"/>
              <a:t>a</a:t>
            </a:r>
            <a:r>
              <a:rPr lang="en-GB" smtClean="0"/>
              <a:t> </a:t>
            </a:r>
            <a:r>
              <a:rPr lang="en-GB" smtClean="0"/>
              <a:t>SIP</a:t>
            </a:r>
            <a:r>
              <a:rPr lang="en-GB" smtClean="0"/>
              <a:t> usage</a:t>
            </a:r>
            <a:endParaRPr lang="en-GB" smtClean="0"/>
          </a:p>
          <a:p>
            <a:r>
              <a:rPr lang="en-GB" smtClean="0"/>
              <a:t>What </a:t>
            </a:r>
            <a:r>
              <a:rPr lang="en-GB" smtClean="0"/>
              <a:t>about ICE </a:t>
            </a:r>
            <a:r>
              <a:rPr lang="en-GB" smtClean="0"/>
              <a:t>Lite</a:t>
            </a:r>
            <a:r>
              <a:rPr lang="en-GB" smtClean="0"/>
              <a:t> </a:t>
            </a:r>
            <a:r>
              <a:rPr lang="en-GB" smtClean="0"/>
              <a:t>…</a:t>
            </a:r>
            <a:endParaRPr lang="en-GB" smtClean="0"/>
          </a:p>
          <a:p>
            <a:endParaRPr lang="en-GB" smtClean="0"/>
          </a:p>
          <a:p>
            <a:endParaRPr lang="en-GB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draft-ivov-mmusic-trickle</a:t>
            </a:r>
            <a:r>
              <a:rPr lang="en-GB" smtClean="0"/>
              <a:t>-</a:t>
            </a:r>
            <a:r>
              <a:rPr lang="en-GB" smtClean="0"/>
              <a:t>ice</a:t>
            </a:r>
            <a:br>
              <a:rPr lang="en-GB" smtClean="0"/>
            </a:br>
            <a:r>
              <a:rPr lang="en-GB" smtClean="0"/>
              <a:t>E</a:t>
            </a:r>
            <a:r>
              <a:rPr lang="en-GB" smtClean="0"/>
              <a:t>.</a:t>
            </a:r>
            <a:r>
              <a:rPr lang="en-GB" smtClean="0"/>
              <a:t> Rescorla</a:t>
            </a:r>
            <a:r>
              <a:rPr lang="en-GB" smtClean="0"/>
              <a:t>,</a:t>
            </a:r>
            <a:r>
              <a:rPr lang="en-GB" smtClean="0"/>
              <a:t> J</a:t>
            </a:r>
            <a:r>
              <a:rPr lang="en-GB" smtClean="0"/>
              <a:t>.</a:t>
            </a:r>
            <a:r>
              <a:rPr lang="en-GB" smtClean="0"/>
              <a:t> Uberti</a:t>
            </a:r>
            <a:r>
              <a:rPr lang="en-GB" smtClean="0"/>
              <a:t>,</a:t>
            </a:r>
            <a:r>
              <a:rPr lang="en-GB" smtClean="0"/>
              <a:t> E</a:t>
            </a:r>
            <a:r>
              <a:rPr lang="en-GB" smtClean="0"/>
              <a:t>.</a:t>
            </a:r>
            <a:r>
              <a:rPr lang="en-GB" smtClean="0"/>
              <a:t> Ivov</a:t>
            </a:r>
            <a:endParaRPr lang="en-GB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GB" sz="4000" smtClean="0"/>
              <a:t>Changes to the SDP</a:t>
            </a:r>
            <a:endParaRPr lang="en-GB" sz="40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Advertising support for trickle ICE:</a:t>
            </a:r>
          </a:p>
          <a:p>
            <a:pPr lvl="1">
              <a:buNone/>
            </a:pPr>
            <a:r>
              <a:rPr lang="en-GB" sz="2500" b="1" dirty="0" smtClean="0">
                <a:latin typeface="Courier New"/>
                <a:cs typeface="Courier New"/>
              </a:rPr>
              <a:t>a=ice-</a:t>
            </a:r>
            <a:r>
              <a:rPr lang="en-GB" sz="2500" b="1" dirty="0" err="1" smtClean="0">
                <a:latin typeface="Courier New"/>
                <a:cs typeface="Courier New"/>
              </a:rPr>
              <a:t>options:trickle</a:t>
            </a:r>
            <a:r>
              <a:rPr lang="en-GB" sz="2500" b="1" dirty="0" smtClean="0">
                <a:latin typeface="Courier New"/>
                <a:cs typeface="Courier New"/>
              </a:rPr>
              <a:t/>
            </a:r>
            <a:br>
              <a:rPr lang="en-GB" sz="2500" b="1" dirty="0" smtClean="0">
                <a:latin typeface="Courier New"/>
                <a:cs typeface="Courier New"/>
              </a:rPr>
            </a:br>
            <a:endParaRPr lang="en-GB" sz="2500" b="1" dirty="0" smtClean="0">
              <a:latin typeface="Courier New"/>
              <a:cs typeface="Courier New"/>
            </a:endParaRPr>
          </a:p>
          <a:p>
            <a:r>
              <a:rPr lang="en-GB" dirty="0" smtClean="0"/>
              <a:t>Offers and answers with no candidates:</a:t>
            </a:r>
          </a:p>
          <a:p>
            <a:pPr lvl="1">
              <a:buNone/>
            </a:pPr>
            <a:r>
              <a:rPr lang="en-GB" sz="2500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</a:t>
            </a:r>
            <a:r>
              <a:rPr lang="en-GB" sz="25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=IN IP4 </a:t>
            </a:r>
            <a:r>
              <a:rPr lang="en-GB" sz="2500" b="1" dirty="0" smtClean="0">
                <a:latin typeface="Courier New"/>
                <a:cs typeface="Courier New"/>
              </a:rPr>
              <a:t>0.0.0.0</a:t>
            </a:r>
          </a:p>
          <a:p>
            <a:pPr lvl="1">
              <a:buNone/>
            </a:pPr>
            <a:r>
              <a:rPr lang="en-GB" sz="25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m</a:t>
            </a:r>
            <a:r>
              <a:rPr lang="en-GB" sz="2500" b="1" dirty="0" smtClean="0">
                <a:solidFill>
                  <a:srgbClr val="7F7F7F"/>
                </a:solidFill>
                <a:latin typeface="Courier New"/>
                <a:cs typeface="Courier New"/>
              </a:rPr>
              <a:t>=audio </a:t>
            </a:r>
            <a:r>
              <a:rPr lang="en-GB" sz="2500" b="1" dirty="0" smtClean="0">
                <a:latin typeface="Courier New"/>
                <a:cs typeface="Courier New"/>
              </a:rPr>
              <a:t>1 </a:t>
            </a:r>
            <a:r>
              <a:rPr lang="en-GB" sz="2500" b="1" dirty="0" smtClean="0">
                <a:solidFill>
                  <a:srgbClr val="7F7F7F"/>
                </a:solidFill>
                <a:latin typeface="Courier New"/>
                <a:cs typeface="Courier New"/>
              </a:rPr>
              <a:t>RTP/AVP 0 96</a:t>
            </a:r>
            <a:br>
              <a:rPr lang="en-GB" sz="2500" b="1" dirty="0" smtClean="0">
                <a:solidFill>
                  <a:srgbClr val="7F7F7F"/>
                </a:solidFill>
                <a:latin typeface="Courier New"/>
                <a:cs typeface="Courier New"/>
              </a:rPr>
            </a:br>
            <a:endParaRPr lang="en-GB" sz="2500" b="1" dirty="0" smtClean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GB" dirty="0" smtClean="0"/>
              <a:t>New candidates and end of candidates</a:t>
            </a:r>
          </a:p>
          <a:p>
            <a:pPr lvl="1">
              <a:buNone/>
            </a:pPr>
            <a:r>
              <a:rPr lang="en-GB" b="1" dirty="0" smtClean="0">
                <a:latin typeface="Courier New"/>
                <a:cs typeface="Courier New"/>
              </a:rPr>
              <a:t>…</a:t>
            </a:r>
          </a:p>
          <a:p>
            <a:pPr lvl="1">
              <a:buNone/>
            </a:pPr>
            <a:r>
              <a:rPr lang="en-GB" sz="2162" b="1" dirty="0" smtClean="0">
                <a:latin typeface="Courier New"/>
                <a:cs typeface="Courier New"/>
              </a:rPr>
              <a:t>a=candidate:1 1 UDP 1234 1.2.1.4 5000 </a:t>
            </a:r>
            <a:r>
              <a:rPr lang="en-GB" sz="2162" b="1" dirty="0" err="1" smtClean="0">
                <a:latin typeface="Courier New"/>
                <a:cs typeface="Courier New"/>
              </a:rPr>
              <a:t>typ</a:t>
            </a:r>
            <a:r>
              <a:rPr lang="en-GB" sz="2162" b="1" dirty="0" smtClean="0">
                <a:latin typeface="Courier New"/>
                <a:cs typeface="Courier New"/>
              </a:rPr>
              <a:t> host</a:t>
            </a:r>
          </a:p>
          <a:p>
            <a:pPr lvl="1">
              <a:buNone/>
            </a:pPr>
            <a:r>
              <a:rPr lang="en-GB" sz="2162" b="1" dirty="0" smtClean="0">
                <a:latin typeface="Courier New"/>
                <a:cs typeface="Courier New"/>
              </a:rPr>
              <a:t>a=candidate:2 1 UDP 5678 6.1.2.3 5000 </a:t>
            </a:r>
            <a:r>
              <a:rPr lang="en-GB" sz="2162" b="1" dirty="0" err="1" smtClean="0">
                <a:latin typeface="Courier New"/>
                <a:cs typeface="Courier New"/>
              </a:rPr>
              <a:t>typ</a:t>
            </a:r>
            <a:r>
              <a:rPr lang="en-GB" sz="2162" b="1" dirty="0" smtClean="0">
                <a:latin typeface="Courier New"/>
                <a:cs typeface="Courier New"/>
              </a:rPr>
              <a:t> </a:t>
            </a:r>
            <a:r>
              <a:rPr lang="en-GB" sz="2162" b="1" dirty="0" err="1" smtClean="0">
                <a:latin typeface="Courier New"/>
                <a:cs typeface="Courier New"/>
              </a:rPr>
              <a:t>srflx</a:t>
            </a:r>
            <a:endParaRPr lang="en-GB" sz="2162" b="1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GB" sz="2162" b="1" dirty="0" smtClean="0">
                <a:latin typeface="Courier New"/>
                <a:cs typeface="Courier New"/>
              </a:rPr>
              <a:t>a=end-of-candidates</a:t>
            </a:r>
          </a:p>
          <a:p>
            <a:pPr lvl="1"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draft-ivov-mmusic-trickle</a:t>
            </a:r>
            <a:r>
              <a:rPr lang="en-GB" smtClean="0"/>
              <a:t>-</a:t>
            </a:r>
            <a:r>
              <a:rPr lang="en-GB" smtClean="0"/>
              <a:t>ice</a:t>
            </a:r>
            <a:br>
              <a:rPr lang="en-GB" smtClean="0"/>
            </a:br>
            <a:r>
              <a:rPr lang="en-GB" smtClean="0"/>
              <a:t>E</a:t>
            </a:r>
            <a:r>
              <a:rPr lang="en-GB" smtClean="0"/>
              <a:t>.</a:t>
            </a:r>
            <a:r>
              <a:rPr lang="en-GB" smtClean="0"/>
              <a:t> Rescorla</a:t>
            </a:r>
            <a:r>
              <a:rPr lang="en-GB" smtClean="0"/>
              <a:t>,</a:t>
            </a:r>
            <a:r>
              <a:rPr lang="en-GB" smtClean="0"/>
              <a:t> J</a:t>
            </a:r>
            <a:r>
              <a:rPr lang="en-GB" smtClean="0"/>
              <a:t>.</a:t>
            </a:r>
            <a:r>
              <a:rPr lang="en-GB" smtClean="0"/>
              <a:t> Uberti</a:t>
            </a:r>
            <a:r>
              <a:rPr lang="en-GB" smtClean="0"/>
              <a:t>,</a:t>
            </a:r>
            <a:r>
              <a:rPr lang="en-GB" smtClean="0"/>
              <a:t> E</a:t>
            </a:r>
            <a:r>
              <a:rPr lang="en-GB" smtClean="0"/>
              <a:t>.</a:t>
            </a:r>
            <a:r>
              <a:rPr lang="en-GB" smtClean="0"/>
              <a:t> Ivov</a:t>
            </a:r>
            <a:endParaRPr lang="en-GB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GB" sz="4000" smtClean="0"/>
              <a:t>Support and Discovery</a:t>
            </a:r>
            <a:endParaRPr lang="en-GB" sz="40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8006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Removed requirements for pre-verifying support</a:t>
            </a:r>
          </a:p>
          <a:p>
            <a:endParaRPr lang="en-GB" sz="2500" b="1" dirty="0" smtClean="0">
              <a:latin typeface="Courier New"/>
              <a:cs typeface="Courier New"/>
            </a:endParaRPr>
          </a:p>
          <a:p>
            <a:r>
              <a:rPr lang="en-GB" dirty="0" smtClean="0"/>
              <a:t>Draft now mandates use of </a:t>
            </a:r>
            <a:r>
              <a:rPr lang="en-GB" i="1" dirty="0" smtClean="0"/>
              <a:t>half trickle</a:t>
            </a:r>
            <a:r>
              <a:rPr lang="bg-BG" i="1" dirty="0" smtClean="0"/>
              <a:t> </a:t>
            </a:r>
            <a:r>
              <a:rPr lang="en-US" dirty="0" smtClean="0"/>
              <a:t>when pre-verifying is impossible</a:t>
            </a:r>
            <a:r>
              <a:rPr lang="en-GB" i="1" dirty="0" smtClean="0"/>
              <a:t> </a:t>
            </a:r>
            <a:r>
              <a:rPr lang="en-GB" dirty="0" smtClean="0"/>
              <a:t>(important for SIP):</a:t>
            </a:r>
          </a:p>
          <a:p>
            <a:endParaRPr lang="en-GB" dirty="0" smtClean="0"/>
          </a:p>
          <a:p>
            <a:pPr lvl="1"/>
            <a:r>
              <a:rPr lang="en-GB" dirty="0" err="1" smtClean="0"/>
              <a:t>Offerer</a:t>
            </a:r>
            <a:r>
              <a:rPr lang="en-GB" dirty="0" smtClean="0"/>
              <a:t> starts as with vanilla 5245 ICE</a:t>
            </a:r>
          </a:p>
          <a:p>
            <a:pPr lvl="1">
              <a:buNone/>
            </a:pPr>
            <a:endParaRPr lang="en-GB" dirty="0" smtClean="0"/>
          </a:p>
          <a:p>
            <a:pPr lvl="1"/>
            <a:r>
              <a:rPr lang="en-GB" dirty="0" smtClean="0"/>
              <a:t>Answerer sees  </a:t>
            </a:r>
            <a:r>
              <a:rPr lang="en-GB" sz="2000" b="1" dirty="0" smtClean="0">
                <a:latin typeface="Courier New"/>
                <a:cs typeface="Courier New"/>
              </a:rPr>
              <a:t>a=ice-</a:t>
            </a:r>
            <a:r>
              <a:rPr lang="en-GB" sz="2000" b="1" dirty="0" err="1" smtClean="0">
                <a:latin typeface="Courier New"/>
                <a:cs typeface="Courier New"/>
              </a:rPr>
              <a:t>options:trickle</a:t>
            </a:r>
            <a:r>
              <a:rPr lang="en-GB" sz="2000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and trickles</a:t>
            </a:r>
          </a:p>
          <a:p>
            <a:pPr lvl="1">
              <a:buNone/>
            </a:pPr>
            <a:endParaRPr lang="en-GB" dirty="0" smtClean="0"/>
          </a:p>
          <a:p>
            <a:pPr lvl="1"/>
            <a:r>
              <a:rPr lang="en-GB" dirty="0" smtClean="0"/>
              <a:t>All subsequent Offers/Answers can use trickle </a:t>
            </a:r>
          </a:p>
          <a:p>
            <a:endParaRPr lang="en-GB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draft-ivov-mmusic-trickle</a:t>
            </a:r>
            <a:r>
              <a:rPr lang="en-GB" smtClean="0"/>
              <a:t>-</a:t>
            </a:r>
            <a:r>
              <a:rPr lang="en-GB" smtClean="0"/>
              <a:t>ice</a:t>
            </a:r>
            <a:br>
              <a:rPr lang="en-GB" smtClean="0"/>
            </a:br>
            <a:r>
              <a:rPr lang="en-GB" smtClean="0"/>
              <a:t>E</a:t>
            </a:r>
            <a:r>
              <a:rPr lang="en-GB" smtClean="0"/>
              <a:t>.</a:t>
            </a:r>
            <a:r>
              <a:rPr lang="en-GB" smtClean="0"/>
              <a:t> Rescorla</a:t>
            </a:r>
            <a:r>
              <a:rPr lang="en-GB" smtClean="0"/>
              <a:t>,</a:t>
            </a:r>
            <a:r>
              <a:rPr lang="en-GB" smtClean="0"/>
              <a:t> J</a:t>
            </a:r>
            <a:r>
              <a:rPr lang="en-GB" smtClean="0"/>
              <a:t>.</a:t>
            </a:r>
            <a:r>
              <a:rPr lang="en-GB" smtClean="0"/>
              <a:t> Uberti</a:t>
            </a:r>
            <a:r>
              <a:rPr lang="en-GB" smtClean="0"/>
              <a:t>,</a:t>
            </a:r>
            <a:r>
              <a:rPr lang="en-GB" smtClean="0"/>
              <a:t> E</a:t>
            </a:r>
            <a:r>
              <a:rPr lang="en-GB" smtClean="0"/>
              <a:t>.</a:t>
            </a:r>
            <a:r>
              <a:rPr lang="en-GB" smtClean="0"/>
              <a:t> Ivov</a:t>
            </a:r>
            <a:endParaRPr lang="en-GB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GB" sz="4000" dirty="0" smtClean="0"/>
              <a:t>Half Trickle</a:t>
            </a:r>
            <a:endParaRPr lang="en-GB" sz="4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r>
              <a:rPr lang="fr-FR" dirty="0" err="1" smtClean="0"/>
              <a:t>draft-ivov-mmusic-trickle-ice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E. </a:t>
            </a:r>
            <a:r>
              <a:rPr lang="fr-FR" dirty="0" err="1" smtClean="0"/>
              <a:t>Rescorla</a:t>
            </a:r>
            <a:r>
              <a:rPr lang="fr-FR" dirty="0" smtClean="0"/>
              <a:t>, J. </a:t>
            </a:r>
            <a:r>
              <a:rPr lang="fr-FR" dirty="0" err="1" smtClean="0"/>
              <a:t>Uberti</a:t>
            </a:r>
            <a:r>
              <a:rPr lang="fr-FR" dirty="0" smtClean="0"/>
              <a:t>, E. Ivov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40" name="Connecteur droit 39"/>
          <p:cNvCxnSpPr/>
          <p:nvPr/>
        </p:nvCxnSpPr>
        <p:spPr bwMode="auto">
          <a:xfrm rot="5400000" flipH="1" flipV="1">
            <a:off x="3931819" y="4170182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necteur droit 40"/>
          <p:cNvCxnSpPr/>
          <p:nvPr/>
        </p:nvCxnSpPr>
        <p:spPr bwMode="auto">
          <a:xfrm rot="5400000" flipH="1" flipV="1">
            <a:off x="4917267" y="4170182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2" name="Image 41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116" y="915917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er 45"/>
          <p:cNvGrpSpPr/>
          <p:nvPr/>
        </p:nvGrpSpPr>
        <p:grpSpPr>
          <a:xfrm>
            <a:off x="6283924" y="914400"/>
            <a:ext cx="1564676" cy="990600"/>
            <a:chOff x="3469676" y="914400"/>
            <a:chExt cx="1564676" cy="990600"/>
          </a:xfrm>
        </p:grpSpPr>
        <p:pic>
          <p:nvPicPr>
            <p:cNvPr id="47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3469676" y="1447800"/>
              <a:ext cx="15646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STUN/TURN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Server 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9" name="Content Placeholder 2"/>
          <p:cNvSpPr txBox="1">
            <a:spLocks/>
          </p:cNvSpPr>
          <p:nvPr/>
        </p:nvSpPr>
        <p:spPr>
          <a:xfrm>
            <a:off x="5562600" y="1447800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Bob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3" name="Grouper 72"/>
          <p:cNvGrpSpPr/>
          <p:nvPr/>
        </p:nvGrpSpPr>
        <p:grpSpPr>
          <a:xfrm>
            <a:off x="1371600" y="914400"/>
            <a:ext cx="2133600" cy="5249502"/>
            <a:chOff x="1529152" y="914400"/>
            <a:chExt cx="2133600" cy="5249502"/>
          </a:xfrm>
        </p:grpSpPr>
        <p:cxnSp>
          <p:nvCxnSpPr>
            <p:cNvPr id="38" name="Connecteur droit 37"/>
            <p:cNvCxnSpPr/>
            <p:nvPr/>
          </p:nvCxnSpPr>
          <p:spPr bwMode="auto">
            <a:xfrm rot="5400000" flipH="1" flipV="1">
              <a:off x="121819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Connecteur droit 38"/>
            <p:cNvCxnSpPr/>
            <p:nvPr/>
          </p:nvCxnSpPr>
          <p:spPr bwMode="auto">
            <a:xfrm rot="5400000" flipH="1" flipV="1">
              <a:off x="1076895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" name="Grouper 42"/>
            <p:cNvGrpSpPr/>
            <p:nvPr/>
          </p:nvGrpSpPr>
          <p:grpSpPr>
            <a:xfrm>
              <a:off x="1529152" y="914400"/>
              <a:ext cx="1401972" cy="990600"/>
              <a:chOff x="-299648" y="914400"/>
              <a:chExt cx="1401972" cy="990600"/>
            </a:xfrm>
          </p:grpSpPr>
          <p:pic>
            <p:nvPicPr>
              <p:cNvPr id="44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193076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299648" y="1447800"/>
                <a:ext cx="1401972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US" sz="1400" dirty="0" smtClean="0"/>
                  <a:t>STUN</a:t>
                </a:r>
                <a:r>
                  <a:rPr lang="en-US" sz="1400" dirty="0" smtClean="0"/>
                  <a:t> /TURN</a:t>
                </a:r>
                <a:br>
                  <a:rPr lang="en-US" sz="1400" dirty="0" smtClean="0"/>
                </a:br>
                <a:r>
                  <a:rPr lang="en-US" sz="1400" dirty="0" smtClean="0"/>
                  <a:t>Server </a:t>
                </a:r>
                <a:endPara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er 49"/>
            <p:cNvGrpSpPr/>
            <p:nvPr/>
          </p:nvGrpSpPr>
          <p:grpSpPr>
            <a:xfrm>
              <a:off x="2707676" y="914802"/>
              <a:ext cx="955076" cy="837798"/>
              <a:chOff x="955076" y="914802"/>
              <a:chExt cx="955076" cy="837798"/>
            </a:xfrm>
          </p:grpSpPr>
          <p:pic>
            <p:nvPicPr>
              <p:cNvPr id="51" name="Image 50" descr="mn.emf"/>
              <p:cNvPicPr>
                <a:picLocks noChangeAspect="1"/>
              </p:cNvPicPr>
              <p:nvPr/>
            </p:nvPicPr>
            <p:blipFill>
              <a:blip r:embed="rId4"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311440" y="914802"/>
                <a:ext cx="267460" cy="533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955076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US" sz="1400" dirty="0" smtClean="0"/>
                  <a:t>Alice</a:t>
                </a:r>
                <a:endPara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er 49"/>
            <p:cNvGrpSpPr/>
            <p:nvPr/>
          </p:nvGrpSpPr>
          <p:grpSpPr>
            <a:xfrm>
              <a:off x="2098075" y="1981197"/>
              <a:ext cx="1326045" cy="1134705"/>
              <a:chOff x="202124" y="3428992"/>
              <a:chExt cx="4751648" cy="1134705"/>
            </a:xfrm>
          </p:grpSpPr>
          <p:grpSp>
            <p:nvGrpSpPr>
              <p:cNvPr id="10" name="Groupe 14"/>
              <p:cNvGrpSpPr/>
              <p:nvPr/>
            </p:nvGrpSpPr>
            <p:grpSpPr>
              <a:xfrm>
                <a:off x="202124" y="3428422"/>
                <a:ext cx="4751648" cy="706581"/>
                <a:chOff x="184996" y="3071810"/>
                <a:chExt cx="9372360" cy="462892"/>
              </a:xfrm>
            </p:grpSpPr>
            <p:cxnSp>
              <p:nvCxnSpPr>
                <p:cNvPr id="56" name="Connecteur droit avec flèche 55"/>
                <p:cNvCxnSpPr/>
                <p:nvPr/>
              </p:nvCxnSpPr>
              <p:spPr bwMode="auto">
                <a:xfrm flipH="1">
                  <a:off x="1234042" y="3071810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57" name="ZoneTexte 56"/>
                <p:cNvSpPr txBox="1"/>
                <p:nvPr/>
              </p:nvSpPr>
              <p:spPr>
                <a:xfrm>
                  <a:off x="184996" y="3323017"/>
                  <a:ext cx="9372360" cy="211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500" i="0" dirty="0" smtClean="0"/>
                    <a:t>disco</a:t>
                  </a:r>
                  <a:endParaRPr lang="fr-FR" sz="1500" i="0" dirty="0"/>
                </a:p>
              </p:txBody>
            </p:sp>
          </p:grpSp>
          <p:cxnSp>
            <p:nvCxnSpPr>
              <p:cNvPr id="55" name="Connecteur droit avec flèche 54"/>
              <p:cNvCxnSpPr/>
              <p:nvPr/>
            </p:nvCxnSpPr>
            <p:spPr bwMode="auto">
              <a:xfrm flipH="1">
                <a:off x="733972" y="4561273"/>
                <a:ext cx="3457027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</p:grpSp>
      <p:grpSp>
        <p:nvGrpSpPr>
          <p:cNvPr id="11" name="Grouper 60"/>
          <p:cNvGrpSpPr/>
          <p:nvPr/>
        </p:nvGrpSpPr>
        <p:grpSpPr>
          <a:xfrm>
            <a:off x="5960082" y="3554230"/>
            <a:ext cx="1238242" cy="1230495"/>
            <a:chOff x="352267" y="3428422"/>
            <a:chExt cx="4707890" cy="1230495"/>
          </a:xfrm>
        </p:grpSpPr>
        <p:grpSp>
          <p:nvGrpSpPr>
            <p:cNvPr id="12" name="Groupe 14"/>
            <p:cNvGrpSpPr/>
            <p:nvPr/>
          </p:nvGrpSpPr>
          <p:grpSpPr>
            <a:xfrm>
              <a:off x="352267" y="3428422"/>
              <a:ext cx="4707890" cy="801891"/>
              <a:chOff x="481142" y="3071810"/>
              <a:chExt cx="9286053" cy="525331"/>
            </a:xfrm>
          </p:grpSpPr>
          <p:cxnSp>
            <p:nvCxnSpPr>
              <p:cNvPr id="61" name="Connecteur droit avec flèche 60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2" name="ZoneTexte 61"/>
              <p:cNvSpPr txBox="1"/>
              <p:nvPr/>
            </p:nvSpPr>
            <p:spPr>
              <a:xfrm>
                <a:off x="481142" y="3385431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60" name="Connecteur droit avec flèche 59"/>
            <p:cNvCxnSpPr/>
            <p:nvPr/>
          </p:nvCxnSpPr>
          <p:spPr bwMode="auto">
            <a:xfrm>
              <a:off x="733973" y="4656493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65" name="Grouper 64"/>
          <p:cNvGrpSpPr/>
          <p:nvPr/>
        </p:nvGrpSpPr>
        <p:grpSpPr>
          <a:xfrm>
            <a:off x="2585648" y="3032125"/>
            <a:ext cx="3891352" cy="2057400"/>
            <a:chOff x="2514600" y="2895600"/>
            <a:chExt cx="3886200" cy="2057400"/>
          </a:xfrm>
        </p:grpSpPr>
        <p:grpSp>
          <p:nvGrpSpPr>
            <p:cNvPr id="54" name="Grouper 53"/>
            <p:cNvGrpSpPr/>
            <p:nvPr/>
          </p:nvGrpSpPr>
          <p:grpSpPr>
            <a:xfrm>
              <a:off x="2514600" y="2895600"/>
              <a:ext cx="3886200" cy="704165"/>
              <a:chOff x="3733800" y="2895600"/>
              <a:chExt cx="2077008" cy="704165"/>
            </a:xfrm>
          </p:grpSpPr>
          <p:sp>
            <p:nvSpPr>
              <p:cNvPr id="64" name="ZoneTexte 63"/>
              <p:cNvSpPr txBox="1"/>
              <p:nvPr/>
            </p:nvSpPr>
            <p:spPr>
              <a:xfrm>
                <a:off x="3733800" y="2895600"/>
                <a:ext cx="207700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err="1" smtClean="0"/>
                  <a:t>Offer</a:t>
                </a:r>
                <a:r>
                  <a:rPr lang="fr-FR" sz="1500" i="0" dirty="0" smtClean="0"/>
                  <a:t> </a:t>
                </a:r>
                <a:r>
                  <a:rPr lang="fr-FR" sz="1500" i="0" dirty="0" err="1" smtClean="0"/>
                  <a:t>with</a:t>
                </a:r>
                <a:r>
                  <a:rPr lang="fr-FR" sz="1500" i="0" dirty="0" smtClean="0"/>
                  <a:t>  </a:t>
                </a:r>
                <a:r>
                  <a:rPr lang="fr-FR" sz="1500" b="1" i="0" dirty="0" smtClean="0"/>
                  <a:t>all </a:t>
                </a:r>
                <a:r>
                  <a:rPr lang="fr-FR" sz="1500" i="0" dirty="0" smtClean="0"/>
                  <a:t>candidates</a:t>
                </a:r>
                <a:endParaRPr lang="fr-FR" sz="1500" i="0" dirty="0"/>
              </a:p>
            </p:txBody>
          </p:sp>
          <p:cxnSp>
            <p:nvCxnSpPr>
              <p:cNvPr id="66" name="Connecteur droit avec flèche 65"/>
              <p:cNvCxnSpPr/>
              <p:nvPr/>
            </p:nvCxnSpPr>
            <p:spPr bwMode="auto">
              <a:xfrm rot="10800000" flipH="1">
                <a:off x="4043753" y="3589878"/>
                <a:ext cx="1488475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7" name="ZoneTexte 66"/>
              <p:cNvSpPr txBox="1"/>
              <p:nvPr/>
            </p:nvSpPr>
            <p:spPr>
              <a:xfrm>
                <a:off x="4038600" y="3276600"/>
                <a:ext cx="153385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i="0" dirty="0" smtClean="0"/>
                  <a:t>Answer with </a:t>
                </a:r>
                <a:r>
                  <a:rPr lang="en-US" sz="1500" b="1" i="0" dirty="0" smtClean="0"/>
                  <a:t>no </a:t>
                </a:r>
                <a:r>
                  <a:rPr lang="en-US" sz="1500" i="0" dirty="0" err="1" smtClean="0"/>
                  <a:t>candiates</a:t>
                </a:r>
                <a:endParaRPr lang="fr-FR" sz="1500" i="0" dirty="0"/>
              </a:p>
            </p:txBody>
          </p:sp>
          <p:cxnSp>
            <p:nvCxnSpPr>
              <p:cNvPr id="68" name="Connecteur droit avec flèche 67"/>
              <p:cNvCxnSpPr/>
              <p:nvPr/>
            </p:nvCxnSpPr>
            <p:spPr bwMode="auto">
              <a:xfrm rot="10800000">
                <a:off x="4043753" y="3266713"/>
                <a:ext cx="1488475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grpSp>
          <p:nvGrpSpPr>
            <p:cNvPr id="58" name="Grouper 57"/>
            <p:cNvGrpSpPr/>
            <p:nvPr/>
          </p:nvGrpSpPr>
          <p:grpSpPr>
            <a:xfrm>
              <a:off x="2819400" y="3937338"/>
              <a:ext cx="3352800" cy="1015662"/>
              <a:chOff x="3733800" y="3886200"/>
              <a:chExt cx="2104032" cy="1015662"/>
            </a:xfrm>
          </p:grpSpPr>
          <p:cxnSp>
            <p:nvCxnSpPr>
              <p:cNvPr id="46" name="Connecteur droit avec flèche 45"/>
              <p:cNvCxnSpPr/>
              <p:nvPr/>
            </p:nvCxnSpPr>
            <p:spPr bwMode="auto">
              <a:xfrm flipH="1">
                <a:off x="3932834" y="3908822"/>
                <a:ext cx="1752598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50" name="ZoneTexte 49"/>
              <p:cNvSpPr txBox="1"/>
              <p:nvPr/>
            </p:nvSpPr>
            <p:spPr>
              <a:xfrm>
                <a:off x="3733800" y="3886200"/>
                <a:ext cx="2104032" cy="1015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… </a:t>
                </a:r>
                <a:br>
                  <a:rPr lang="fr-FR" sz="1500" dirty="0" smtClean="0"/>
                </a:br>
                <a:r>
                  <a:rPr lang="fr-FR" sz="1500" dirty="0" smtClean="0"/>
                  <a:t>more </a:t>
                </a:r>
                <a:r>
                  <a:rPr lang="fr-FR" sz="1500" dirty="0" err="1" smtClean="0"/>
                  <a:t>cands</a:t>
                </a:r>
                <a:r>
                  <a:rPr lang="fr-FR" sz="1500" dirty="0" smtClean="0"/>
                  <a:t>  &amp;</a:t>
                </a:r>
                <a:br>
                  <a:rPr lang="fr-FR" sz="1500" dirty="0" smtClean="0"/>
                </a:br>
                <a:r>
                  <a:rPr lang="fr-FR" sz="1500" dirty="0" err="1" smtClean="0"/>
                  <a:t>conn</a:t>
                </a:r>
                <a:r>
                  <a:rPr lang="fr-FR" sz="1500" dirty="0" smtClean="0"/>
                  <a:t> </a:t>
                </a:r>
                <a:r>
                  <a:rPr lang="fr-FR" sz="1500" dirty="0" err="1" smtClean="0"/>
                  <a:t>checks</a:t>
                </a:r>
                <a:r>
                  <a:rPr lang="fr-FR" sz="1500" dirty="0" smtClean="0"/>
                  <a:t> </a:t>
                </a:r>
                <a:r>
                  <a:rPr lang="fr-FR" sz="1500" dirty="0" smtClean="0"/>
                  <a:t/>
                </a:r>
                <a:br>
                  <a:rPr lang="fr-FR" sz="1500" dirty="0" smtClean="0"/>
                </a:br>
                <a:r>
                  <a:rPr lang="fr-FR" sz="1500" dirty="0" smtClean="0"/>
                  <a:t>…</a:t>
                </a:r>
                <a:endParaRPr lang="fr-FR" sz="1500" i="0" dirty="0"/>
              </a:p>
            </p:txBody>
          </p:sp>
          <p:cxnSp>
            <p:nvCxnSpPr>
              <p:cNvPr id="53" name="Connecteur droit avec flèche 52"/>
              <p:cNvCxnSpPr/>
              <p:nvPr/>
            </p:nvCxnSpPr>
            <p:spPr bwMode="auto">
              <a:xfrm>
                <a:off x="3932832" y="4897191"/>
                <a:ext cx="1752598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</p:grpSp>
      <p:sp>
        <p:nvSpPr>
          <p:cNvPr id="63" name="ZoneTexte 62"/>
          <p:cNvSpPr txBox="1"/>
          <p:nvPr/>
        </p:nvSpPr>
        <p:spPr>
          <a:xfrm>
            <a:off x="2280848" y="5604560"/>
            <a:ext cx="4729552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Enjoying FULL TRICKLE from then on</a:t>
            </a:r>
            <a:endParaRPr lang="en-GB" sz="1600" b="1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6735</TotalTime>
  <Words>1374</Words>
  <Application>Microsoft Office PowerPoint</Application>
  <PresentationFormat>Présentation à l'écran (4:3)</PresentationFormat>
  <Paragraphs>218</Paragraphs>
  <Slides>16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Office Theme</vt:lpstr>
      <vt:lpstr>Trickle ICE </vt:lpstr>
      <vt:lpstr>Reminder: Vanilla ICE</vt:lpstr>
      <vt:lpstr>Reminder: Vanilla ICE vs Trickle ICE</vt:lpstr>
      <vt:lpstr>Reminder: Starting Checks</vt:lpstr>
      <vt:lpstr>Reminder: Ending Checks</vt:lpstr>
      <vt:lpstr>TODOs from Last Time</vt:lpstr>
      <vt:lpstr>Changes to the SDP</vt:lpstr>
      <vt:lpstr>Support and Discovery</vt:lpstr>
      <vt:lpstr>Half Trickle</vt:lpstr>
      <vt:lpstr>Open Issues MID vs Stream Index</vt:lpstr>
      <vt:lpstr>Open Issues Session or media level end-of-candidates </vt:lpstr>
      <vt:lpstr>Open Issues ICE Lite and Candidate Signalling (Christer)</vt:lpstr>
      <vt:lpstr>Open Issues New Candidates after ICE Completion? (Mobility)</vt:lpstr>
      <vt:lpstr>Appendix: A SIP Usage for Trickle ICE (1/3)</vt:lpstr>
      <vt:lpstr>Appendix: A SIP Usage for Trickle ICE (2/3)</vt:lpstr>
      <vt:lpstr>Appendix: A SIP Usage for Trickle ICE (3/3)</vt:lpstr>
    </vt:vector>
  </TitlesOfParts>
  <Company>Cisco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Hosted NAT Traversal (“Latching”)</dc:title>
  <dc:creator>dwing</dc:creator>
  <cp:lastModifiedBy>Emil Ivov</cp:lastModifiedBy>
  <cp:revision>754</cp:revision>
  <cp:lastPrinted>2012-11-04T21:50:32Z</cp:lastPrinted>
  <dcterms:created xsi:type="dcterms:W3CDTF">2013-02-04T20:15:48Z</dcterms:created>
  <dcterms:modified xsi:type="dcterms:W3CDTF">2013-02-07T18:26:28Z</dcterms:modified>
</cp:coreProperties>
</file>