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5D369B-47DF-40EA-9157-BF7575E6528C}">
  <a:tblStyle styleId="{9E5D369B-47DF-40EA-9157-BF7575E652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d12c7b9b5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d12c7b9b5_2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d49e5e0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d49e5e0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d49e5e0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d49e5e0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d12c7b9b5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d12c7b9b5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d12c7b9b5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d12c7b9b5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d12c7b9b5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1d12c7b9b5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d12c7b9b5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d12c7b9b5_4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12c7b9b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d12c7b9b5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d12c7b9b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1d12c7b9b5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12c7b9b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d12c7b9b5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12c7b9b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d12c7b9b5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d49e5e0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d49e5e0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d12c7b9b5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1d12c7b9b5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d12c7b9b5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d12c7b9b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d12c7b9b5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d12c7b9b5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71500" y="1143000"/>
            <a:ext cx="800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71500" y="3428999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71500" y="1714500"/>
            <a:ext cx="8001000" cy="28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71500" y="1143000"/>
            <a:ext cx="8001000" cy="22788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71500" y="3442097"/>
            <a:ext cx="8001000" cy="1129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71500" y="1714499"/>
            <a:ext cx="3863339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709159" y="1714499"/>
            <a:ext cx="3863341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71500" y="1714499"/>
            <a:ext cx="3863339" cy="5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571500" y="2286000"/>
            <a:ext cx="386333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709158" y="1714500"/>
            <a:ext cx="3863342" cy="5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709158" y="2286000"/>
            <a:ext cx="386334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71500" y="571499"/>
            <a:ext cx="28575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000500" y="571501"/>
            <a:ext cx="4572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571500" y="1714500"/>
            <a:ext cx="28575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71501" y="571500"/>
            <a:ext cx="2857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4000500" y="571501"/>
            <a:ext cx="4516041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71501" y="1714500"/>
            <a:ext cx="28574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3140219" y="-854219"/>
            <a:ext cx="2863562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714998" y="1714500"/>
            <a:ext cx="4000501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428750" y="-285750"/>
            <a:ext cx="4000501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71500" y="1714500"/>
            <a:ext cx="8001000" cy="28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white background with dots and lines&#10;&#10;Description automatically generated"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5858"/>
          <a:stretch/>
        </p:blipFill>
        <p:spPr>
          <a:xfrm>
            <a:off x="15" y="-1"/>
            <a:ext cx="9143984" cy="5143501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 flipH="1">
            <a:off x="4414838" y="396918"/>
            <a:ext cx="4729162" cy="4746583"/>
          </a:xfrm>
          <a:custGeom>
            <a:rect b="b" l="l" r="r" t="t"/>
            <a:pathLst>
              <a:path extrusionOk="0" h="6498740" w="4212773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25"/>
          <p:cNvSpPr/>
          <p:nvPr/>
        </p:nvSpPr>
        <p:spPr>
          <a:xfrm flipH="1">
            <a:off x="4546206" y="233795"/>
            <a:ext cx="4597793" cy="4909705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25"/>
          <p:cNvSpPr txBox="1"/>
          <p:nvPr>
            <p:ph type="ctrTitle"/>
          </p:nvPr>
        </p:nvSpPr>
        <p:spPr>
          <a:xfrm>
            <a:off x="5692786" y="1240533"/>
            <a:ext cx="325214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2800"/>
              <a:t>Vision Voice: Image Captioning App with Audio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927546" y="3951575"/>
            <a:ext cx="2912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By: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Aravinda Vijayaram Kumar - G36084456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Nemi Makadia – G29362869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Nihar Domala - G34884842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Yash Doshi – G33250233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2677750" y="276725"/>
            <a:ext cx="529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ResNet101 Model Architecture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493050" y="1120075"/>
            <a:ext cx="81579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ResNet101 is a deeper convolutional neural network with 101 layers.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Also uses residual connections.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connections allow the model to skip certain layers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architecture is divided into 4 stages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Higher depth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35"/>
          <p:cNvGraphicFramePr/>
          <p:nvPr/>
        </p:nvGraphicFramePr>
        <p:xfrm>
          <a:off x="881950" y="3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{9E5D369B-47DF-40EA-9157-BF7575E6528C}</a:tableStyleId>
              </a:tblPr>
              <a:tblGrid>
                <a:gridCol w="1831225"/>
                <a:gridCol w="1831225"/>
                <a:gridCol w="1831225"/>
                <a:gridCol w="1831225"/>
              </a:tblGrid>
              <a:tr h="3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Aspect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VGG-16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ResNet-101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ResNet-50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Architecture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16-layer CNN with simple sequential layers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101-layer CNN with deeper residual learning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50-layer CNN with residual connections for ease of training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Parameters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~138M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~44.5M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~25.6M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Inference Time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 (slower due to large size)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Slower than ResNet-50 due to added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(optimized for deeper architecture)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Extraction Quality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Good, but less robust for fine-grained details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high quality but computationally intensive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Excellent: captures hierarchical features efficiently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 Usage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(due to large parameters)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than ResNet-50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Low-to-moderate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/>
        </p:nvSpPr>
        <p:spPr>
          <a:xfrm>
            <a:off x="2211025" y="276725"/>
            <a:ext cx="529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EfficientNet-B3</a:t>
            </a:r>
            <a:r>
              <a:rPr lang="en" sz="2100">
                <a:solidFill>
                  <a:schemeClr val="dk1"/>
                </a:solidFill>
              </a:rPr>
              <a:t> Model Architecture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13" y="858350"/>
            <a:ext cx="3709326" cy="40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5280175" y="1563350"/>
            <a:ext cx="346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Lightweight CNN model with ~12M parameters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Uses MBConv layers, reducing computation while maintaining accuracy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beam search to optimize generating captions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/>
        </p:nvSpPr>
        <p:spPr>
          <a:xfrm>
            <a:off x="1849375" y="287900"/>
            <a:ext cx="529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BLIP</a:t>
            </a:r>
            <a:r>
              <a:rPr lang="en" sz="3300">
                <a:solidFill>
                  <a:schemeClr val="dk1"/>
                </a:solidFill>
              </a:rPr>
              <a:t> Model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36725" y="911925"/>
            <a:ext cx="79215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BLIP (Bootstrapped Language-Image Pretraining) has two part architecture: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Encoder</a:t>
            </a:r>
            <a:r>
              <a:rPr lang="en">
                <a:solidFill>
                  <a:schemeClr val="dk1"/>
                </a:solidFill>
              </a:rPr>
              <a:t>: Vision Transformer (ViT) for extracting visual features.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Decoder</a:t>
            </a:r>
            <a:r>
              <a:rPr lang="en">
                <a:solidFill>
                  <a:schemeClr val="dk1"/>
                </a:solidFill>
              </a:rPr>
              <a:t>: Transformer-based text decoder for generating captions.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BLIP is trained on COCO Captions, Visual Genome, Conceptual Captions, SBU Captions and Flickr30k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571500" y="1677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571500" y="1310700"/>
            <a:ext cx="80010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Bleu Score (Bilingual Evaluation Understudy)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Measures the similarity between a generated caption and reference captions objectively</a:t>
            </a:r>
            <a:endParaRPr sz="1400"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Flaw: Focuses on exact matches, missing semantic understanding</a:t>
            </a:r>
            <a:endParaRPr sz="1400"/>
          </a:p>
        </p:txBody>
      </p:sp>
      <p:graphicFrame>
        <p:nvGraphicFramePr>
          <p:cNvPr id="316" name="Google Shape;316;p38"/>
          <p:cNvGraphicFramePr/>
          <p:nvPr/>
        </p:nvGraphicFramePr>
        <p:xfrm>
          <a:off x="952500" y="27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{9E5D369B-47DF-40EA-9157-BF7575E6528C}</a:tableStyleId>
              </a:tblPr>
              <a:tblGrid>
                <a:gridCol w="3619500"/>
                <a:gridCol w="3619500"/>
              </a:tblGrid>
              <a:tr h="1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Bleu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ResNet50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0.1487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Efficient Net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B3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0.2002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Blue blocks and networks technology background" id="322" name="Google Shape;322;p39"/>
          <p:cNvPicPr preferRelativeResize="0"/>
          <p:nvPr/>
        </p:nvPicPr>
        <p:blipFill rotWithShape="1">
          <a:blip r:embed="rId3">
            <a:alphaModFix/>
          </a:blip>
          <a:srcRect b="-452" l="8516" r="39427" t="0"/>
          <a:stretch/>
        </p:blipFill>
        <p:spPr>
          <a:xfrm>
            <a:off x="1" y="8"/>
            <a:ext cx="4184117" cy="4521192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3" name="Google Shape;323;p39"/>
          <p:cNvSpPr/>
          <p:nvPr/>
        </p:nvSpPr>
        <p:spPr>
          <a:xfrm>
            <a:off x="-1" y="0"/>
            <a:ext cx="4278088" cy="4572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4657725" y="1362075"/>
            <a:ext cx="4000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63500" lvl="0" marL="1778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3600"/>
              <a:t>Demo Time…</a:t>
            </a:r>
            <a:endParaRPr sz="3600"/>
          </a:p>
        </p:txBody>
      </p:sp>
      <p:sp>
        <p:nvSpPr>
          <p:cNvPr id="325" name="Google Shape;325;p39"/>
          <p:cNvSpPr txBox="1"/>
          <p:nvPr/>
        </p:nvSpPr>
        <p:spPr>
          <a:xfrm>
            <a:off x="4599575" y="1021075"/>
            <a:ext cx="45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1077675" y="371400"/>
            <a:ext cx="48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t/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3671047" y="-753035"/>
            <a:ext cx="4672853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pic>
        <p:nvPicPr>
          <p:cNvPr descr="Camera lens close up" id="147" name="Google Shape;147;p26"/>
          <p:cNvPicPr preferRelativeResize="0"/>
          <p:nvPr/>
        </p:nvPicPr>
        <p:blipFill rotWithShape="1">
          <a:blip r:embed="rId3">
            <a:alphaModFix/>
          </a:blip>
          <a:srcRect b="-2" l="10148" r="24711" t="0"/>
          <a:stretch/>
        </p:blipFill>
        <p:spPr>
          <a:xfrm>
            <a:off x="-6" y="571504"/>
            <a:ext cx="4461604" cy="4571984"/>
          </a:xfrm>
          <a:custGeom>
            <a:rect b="b" l="l" r="r" t="t"/>
            <a:pathLst>
              <a:path extrusionOk="0" h="6095979" w="5948805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 flipH="1" rot="5400000">
            <a:off x="167878" y="403614"/>
            <a:ext cx="4571992" cy="4907765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671050" y="1269175"/>
            <a:ext cx="5057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Generate textual descriptions for images to assist visually impaired users.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120000" y="2043875"/>
            <a:ext cx="4675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 Pre-Trained and Custom Encoders align with LSTM based decoders for accurate captioning.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461600" y="3084075"/>
            <a:ext cx="4728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Convert captions to audio using text-to-speech (TTS) for seamless accessibility.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692900" y="3883838"/>
            <a:ext cx="4266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Leverage state-of-the-art AI to make visual content comprehensible for all.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1736756" y="-857251"/>
            <a:ext cx="800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of the project</a:t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 rot="5400000">
            <a:off x="461386" y="-461386"/>
            <a:ext cx="813984" cy="1736756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5972929" y="4290722"/>
            <a:ext cx="3171071" cy="852778"/>
          </a:xfrm>
          <a:custGeom>
            <a:rect b="b" l="l" r="r" t="t"/>
            <a:pathLst>
              <a:path extrusionOk="0" h="1137038" w="4228094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365441" y="4215147"/>
            <a:ext cx="3778558" cy="928354"/>
          </a:xfrm>
          <a:custGeom>
            <a:rect b="b" l="l" r="r" t="t"/>
            <a:pathLst>
              <a:path extrusionOk="0" h="1237805" w="5038078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cap="flat" cmpd="sng" w="1270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36369" y="1053579"/>
            <a:ext cx="256680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the Project About:</a:t>
            </a:r>
            <a:endParaRPr sz="1100"/>
          </a:p>
        </p:txBody>
      </p:sp>
      <p:sp>
        <p:nvSpPr>
          <p:cNvPr id="166" name="Google Shape;166;p27"/>
          <p:cNvSpPr txBox="1"/>
          <p:nvPr/>
        </p:nvSpPr>
        <p:spPr>
          <a:xfrm>
            <a:off x="328775" y="2721924"/>
            <a:ext cx="281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Importance and Uniqueness:</a:t>
            </a:r>
            <a:endParaRPr sz="1100"/>
          </a:p>
        </p:txBody>
      </p:sp>
      <p:sp>
        <p:nvSpPr>
          <p:cNvPr id="167" name="Google Shape;167;p27"/>
          <p:cNvSpPr txBox="1"/>
          <p:nvPr/>
        </p:nvSpPr>
        <p:spPr>
          <a:xfrm>
            <a:off x="252850" y="1421675"/>
            <a:ext cx="843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Develop an a</a:t>
            </a: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ccessible image captioning system</a:t>
            </a: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using advanced deep learning techniques.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Generate textual descriptions for images with state-of-the-art models.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Integrate a text-to-speech (TTS) module to convert captions into audio.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Enhance accessibility for visually impaired users.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41000" y="3022000"/>
            <a:ext cx="84594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Combines image captioning and text-to-speech (TTS) technologies to make visual content accessible to visually impaired users.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Integrates advanced computer vision models, like Vision Transformers, with natural language processing and TTS modules.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Provides a user-friendly, end-to-end solution for translating images into meaningful audio descriptions, promoting inclusivity.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tock exchange numbers" id="177" name="Google Shape;177;p28"/>
          <p:cNvPicPr preferRelativeResize="0"/>
          <p:nvPr/>
        </p:nvPicPr>
        <p:blipFill rotWithShape="1">
          <a:blip r:embed="rId3">
            <a:alphaModFix/>
          </a:blip>
          <a:srcRect b="-1" l="1758" r="11503" t="0"/>
          <a:stretch/>
        </p:blipFill>
        <p:spPr>
          <a:xfrm>
            <a:off x="3948546" y="1"/>
            <a:ext cx="5195454" cy="3998212"/>
          </a:xfrm>
          <a:custGeom>
            <a:rect b="b" l="l" r="r" t="t"/>
            <a:pathLst>
              <a:path extrusionOk="0" h="5330949" w="6927272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 flipH="1" rot="-5400000">
            <a:off x="4343399" y="-914398"/>
            <a:ext cx="3886201" cy="5715000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36368" y="-860421"/>
            <a:ext cx="3429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0" y="1227750"/>
            <a:ext cx="400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COCO 2017 Dataset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Contains images with 5–7 human-generated captions per image.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Training Set: ~118,000 images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Validation Set: ~5,000 images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0" y="2940950"/>
            <a:ext cx="54966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b="1" lang="en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Preprocessing:</a:t>
            </a:r>
            <a:endParaRPr b="1"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Image resizing (224x224)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Normalization</a:t>
            </a:r>
            <a:endParaRPr sz="15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Caption tokenization.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Pen placed on top of a signature line" id="187" name="Google Shape;187;p29"/>
          <p:cNvPicPr preferRelativeResize="0"/>
          <p:nvPr/>
        </p:nvPicPr>
        <p:blipFill rotWithShape="1">
          <a:blip r:embed="rId3">
            <a:alphaModFix/>
          </a:blip>
          <a:srcRect b="1" l="38226" r="1" t="0"/>
          <a:stretch/>
        </p:blipFill>
        <p:spPr>
          <a:xfrm>
            <a:off x="4959881" y="8"/>
            <a:ext cx="4184118" cy="4521184"/>
          </a:xfrm>
          <a:custGeom>
            <a:rect b="b" l="l" r="r" t="t"/>
            <a:pathLst>
              <a:path extrusionOk="0" h="6028256" w="5578824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 flipH="1">
            <a:off x="4865912" y="0"/>
            <a:ext cx="4278088" cy="4572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71100" y="1242400"/>
            <a:ext cx="43914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Vocabulary Generation: Creates word-to-index &amp; index-to-word mapping with special tokens like &lt;start&gt;, &lt;end&gt;, and &lt;pad&gt; from all the captions</a:t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Image Transformation: Transforms the images with the given </a:t>
            </a:r>
            <a:r>
              <a:rPr lang="en" sz="1400"/>
              <a:t>transformations </a:t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resize(256) - crop(224) - normalize - toTensor</a:t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304325" y="0"/>
            <a:ext cx="400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/>
              <a:t>Data Loader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50" y="1976275"/>
            <a:ext cx="627075" cy="559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0"/>
          <p:cNvCxnSpPr>
            <a:stCxn id="195" idx="3"/>
            <a:endCxn id="197" idx="1"/>
          </p:cNvCxnSpPr>
          <p:nvPr/>
        </p:nvCxnSpPr>
        <p:spPr>
          <a:xfrm>
            <a:off x="1552825" y="2256150"/>
            <a:ext cx="3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425" y="1936600"/>
            <a:ext cx="485100" cy="63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0"/>
          <p:cNvCxnSpPr>
            <a:stCxn id="197" idx="3"/>
            <a:endCxn id="197" idx="3"/>
          </p:cNvCxnSpPr>
          <p:nvPr/>
        </p:nvCxnSpPr>
        <p:spPr>
          <a:xfrm>
            <a:off x="2399525" y="2256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0"/>
          <p:cNvSpPr/>
          <p:nvPr/>
        </p:nvSpPr>
        <p:spPr>
          <a:xfrm>
            <a:off x="2620350" y="1903050"/>
            <a:ext cx="877200" cy="70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nir"/>
                <a:ea typeface="Avenir"/>
                <a:cs typeface="Avenir"/>
                <a:sym typeface="Avenir"/>
              </a:rPr>
              <a:t>Custom Model</a:t>
            </a:r>
            <a:endParaRPr sz="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3718375" y="1832700"/>
            <a:ext cx="128400" cy="8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3934875" y="2054400"/>
            <a:ext cx="485100" cy="40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nir"/>
                <a:ea typeface="Avenir"/>
                <a:cs typeface="Avenir"/>
                <a:sym typeface="Avenir"/>
              </a:rPr>
              <a:t>linear</a:t>
            </a:r>
            <a:endParaRPr sz="7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508075" y="1832700"/>
            <a:ext cx="128400" cy="8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3" name="Google Shape;203;p30"/>
          <p:cNvCxnSpPr>
            <a:stCxn id="199" idx="3"/>
            <a:endCxn id="200" idx="1"/>
          </p:cNvCxnSpPr>
          <p:nvPr/>
        </p:nvCxnSpPr>
        <p:spPr>
          <a:xfrm>
            <a:off x="3497550" y="2256150"/>
            <a:ext cx="2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30"/>
          <p:cNvCxnSpPr>
            <a:stCxn id="197" idx="3"/>
            <a:endCxn id="197" idx="3"/>
          </p:cNvCxnSpPr>
          <p:nvPr/>
        </p:nvCxnSpPr>
        <p:spPr>
          <a:xfrm>
            <a:off x="2399525" y="2256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>
            <a:stCxn id="197" idx="3"/>
            <a:endCxn id="199" idx="1"/>
          </p:cNvCxnSpPr>
          <p:nvPr/>
        </p:nvCxnSpPr>
        <p:spPr>
          <a:xfrm>
            <a:off x="2399525" y="2256150"/>
            <a:ext cx="2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30"/>
          <p:cNvCxnSpPr>
            <a:stCxn id="202" idx="3"/>
            <a:endCxn id="207" idx="1"/>
          </p:cNvCxnSpPr>
          <p:nvPr/>
        </p:nvCxnSpPr>
        <p:spPr>
          <a:xfrm>
            <a:off x="4636475" y="2256150"/>
            <a:ext cx="6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" name="Google Shape;208;p30"/>
          <p:cNvSpPr txBox="1"/>
          <p:nvPr/>
        </p:nvSpPr>
        <p:spPr>
          <a:xfrm>
            <a:off x="3469075" y="2679600"/>
            <a:ext cx="6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eature map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952488" y="2609250"/>
            <a:ext cx="573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image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491025" y="2054400"/>
            <a:ext cx="48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Transform</a:t>
            </a:r>
            <a:endParaRPr sz="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30"/>
          <p:cNvCxnSpPr>
            <a:endCxn id="201" idx="1"/>
          </p:cNvCxnSpPr>
          <p:nvPr/>
        </p:nvCxnSpPr>
        <p:spPr>
          <a:xfrm>
            <a:off x="3846675" y="2256150"/>
            <a:ext cx="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>
            <a:endCxn id="202" idx="1"/>
          </p:cNvCxnSpPr>
          <p:nvPr/>
        </p:nvCxnSpPr>
        <p:spPr>
          <a:xfrm>
            <a:off x="4426475" y="2255850"/>
            <a:ext cx="81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/>
          <p:nvPr/>
        </p:nvSpPr>
        <p:spPr>
          <a:xfrm>
            <a:off x="5238750" y="1787850"/>
            <a:ext cx="220800" cy="93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206125" y="2679600"/>
            <a:ext cx="73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embedded </a:t>
            </a: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 map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238750" y="1038225"/>
            <a:ext cx="220800" cy="29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1267355" y="4200525"/>
            <a:ext cx="573600" cy="36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nir"/>
                <a:ea typeface="Avenir"/>
                <a:cs typeface="Avenir"/>
                <a:sym typeface="Avenir"/>
              </a:rPr>
              <a:t>CNN</a:t>
            </a:r>
            <a:endParaRPr sz="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2038350" y="4200525"/>
            <a:ext cx="5238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nir"/>
                <a:ea typeface="Avenir"/>
                <a:cs typeface="Avenir"/>
                <a:sym typeface="Avenir"/>
              </a:rPr>
              <a:t>linear</a:t>
            </a:r>
            <a:endParaRPr sz="9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733675" y="4200525"/>
            <a:ext cx="573600" cy="36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nir"/>
                <a:ea typeface="Avenir"/>
                <a:cs typeface="Avenir"/>
                <a:sym typeface="Avenir"/>
              </a:rPr>
              <a:t>LSTM</a:t>
            </a:r>
            <a:endParaRPr sz="9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8" name="Google Shape;218;p30"/>
          <p:cNvCxnSpPr>
            <a:stCxn id="207" idx="0"/>
            <a:endCxn id="214" idx="2"/>
          </p:cNvCxnSpPr>
          <p:nvPr/>
        </p:nvCxnSpPr>
        <p:spPr>
          <a:xfrm rot="10800000">
            <a:off x="5349150" y="1329450"/>
            <a:ext cx="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" name="Google Shape;219;p30"/>
          <p:cNvSpPr txBox="1"/>
          <p:nvPr/>
        </p:nvSpPr>
        <p:spPr>
          <a:xfrm>
            <a:off x="5087250" y="428625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 </a:t>
            </a: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0" name="Google Shape;220;p30"/>
          <p:cNvCxnSpPr>
            <a:stCxn id="214" idx="0"/>
            <a:endCxn id="219" idx="2"/>
          </p:cNvCxnSpPr>
          <p:nvPr/>
        </p:nvCxnSpPr>
        <p:spPr>
          <a:xfrm rot="10800000">
            <a:off x="5349150" y="859725"/>
            <a:ext cx="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1" name="Google Shape;221;p30"/>
          <p:cNvSpPr/>
          <p:nvPr/>
        </p:nvSpPr>
        <p:spPr>
          <a:xfrm>
            <a:off x="5238750" y="3028950"/>
            <a:ext cx="220800" cy="360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3457575" y="4210050"/>
            <a:ext cx="523800" cy="360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baseline="-25000" lang="en" sz="800">
                <a:latin typeface="Avenir"/>
                <a:ea typeface="Avenir"/>
                <a:cs typeface="Avenir"/>
                <a:sym typeface="Avenir"/>
              </a:rPr>
              <a:t>emb</a:t>
            </a:r>
            <a:endParaRPr baseline="-25000" sz="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5106600" y="3694050"/>
            <a:ext cx="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4" name="Google Shape;224;p30"/>
          <p:cNvCxnSpPr>
            <a:stCxn id="223" idx="0"/>
            <a:endCxn id="221" idx="2"/>
          </p:cNvCxnSpPr>
          <p:nvPr/>
        </p:nvCxnSpPr>
        <p:spPr>
          <a:xfrm rot="10800000">
            <a:off x="5349150" y="3389550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30"/>
          <p:cNvCxnSpPr>
            <a:stCxn id="221" idx="0"/>
            <a:endCxn id="207" idx="2"/>
          </p:cNvCxnSpPr>
          <p:nvPr/>
        </p:nvCxnSpPr>
        <p:spPr>
          <a:xfrm rot="10800000">
            <a:off x="5349150" y="2724450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30"/>
          <p:cNvCxnSpPr>
            <a:stCxn id="207" idx="3"/>
          </p:cNvCxnSpPr>
          <p:nvPr/>
        </p:nvCxnSpPr>
        <p:spPr>
          <a:xfrm>
            <a:off x="5459550" y="2256150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" name="Google Shape;227;p30"/>
          <p:cNvSpPr/>
          <p:nvPr/>
        </p:nvSpPr>
        <p:spPr>
          <a:xfrm>
            <a:off x="5798500" y="1781210"/>
            <a:ext cx="220800" cy="93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798500" y="1031585"/>
            <a:ext cx="220800" cy="29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9" name="Google Shape;229;p30"/>
          <p:cNvCxnSpPr>
            <a:stCxn id="227" idx="0"/>
            <a:endCxn id="228" idx="2"/>
          </p:cNvCxnSpPr>
          <p:nvPr/>
        </p:nvCxnSpPr>
        <p:spPr>
          <a:xfrm rot="10800000">
            <a:off x="5908900" y="1322810"/>
            <a:ext cx="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0" name="Google Shape;230;p30"/>
          <p:cNvSpPr txBox="1"/>
          <p:nvPr/>
        </p:nvSpPr>
        <p:spPr>
          <a:xfrm>
            <a:off x="5647000" y="421985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 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1" name="Google Shape;231;p30"/>
          <p:cNvCxnSpPr>
            <a:stCxn id="228" idx="0"/>
            <a:endCxn id="230" idx="2"/>
          </p:cNvCxnSpPr>
          <p:nvPr/>
        </p:nvCxnSpPr>
        <p:spPr>
          <a:xfrm rot="10800000">
            <a:off x="5908900" y="853085"/>
            <a:ext cx="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2" name="Google Shape;232;p30"/>
          <p:cNvSpPr/>
          <p:nvPr/>
        </p:nvSpPr>
        <p:spPr>
          <a:xfrm>
            <a:off x="5798500" y="3022310"/>
            <a:ext cx="220800" cy="360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5666350" y="3687410"/>
            <a:ext cx="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30"/>
          <p:cNvCxnSpPr>
            <a:stCxn id="233" idx="0"/>
            <a:endCxn id="232" idx="2"/>
          </p:cNvCxnSpPr>
          <p:nvPr/>
        </p:nvCxnSpPr>
        <p:spPr>
          <a:xfrm rot="10800000">
            <a:off x="5908900" y="3382910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p30"/>
          <p:cNvCxnSpPr>
            <a:stCxn id="232" idx="0"/>
            <a:endCxn id="227" idx="2"/>
          </p:cNvCxnSpPr>
          <p:nvPr/>
        </p:nvCxnSpPr>
        <p:spPr>
          <a:xfrm rot="10800000">
            <a:off x="5908900" y="2717810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6" name="Google Shape;236;p30"/>
          <p:cNvCxnSpPr>
            <a:stCxn id="227" idx="3"/>
          </p:cNvCxnSpPr>
          <p:nvPr/>
        </p:nvCxnSpPr>
        <p:spPr>
          <a:xfrm>
            <a:off x="6019300" y="2249510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7" name="Google Shape;237;p30"/>
          <p:cNvSpPr/>
          <p:nvPr/>
        </p:nvSpPr>
        <p:spPr>
          <a:xfrm>
            <a:off x="6377600" y="1780297"/>
            <a:ext cx="220800" cy="93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6377600" y="1030672"/>
            <a:ext cx="220800" cy="29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9" name="Google Shape;239;p30"/>
          <p:cNvCxnSpPr>
            <a:stCxn id="237" idx="0"/>
            <a:endCxn id="238" idx="2"/>
          </p:cNvCxnSpPr>
          <p:nvPr/>
        </p:nvCxnSpPr>
        <p:spPr>
          <a:xfrm rot="10800000">
            <a:off x="6488000" y="1321897"/>
            <a:ext cx="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" name="Google Shape;240;p30"/>
          <p:cNvSpPr txBox="1"/>
          <p:nvPr/>
        </p:nvSpPr>
        <p:spPr>
          <a:xfrm>
            <a:off x="6226100" y="421072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 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1" name="Google Shape;241;p30"/>
          <p:cNvCxnSpPr>
            <a:stCxn id="238" idx="0"/>
            <a:endCxn id="240" idx="2"/>
          </p:cNvCxnSpPr>
          <p:nvPr/>
        </p:nvCxnSpPr>
        <p:spPr>
          <a:xfrm rot="10800000">
            <a:off x="6488000" y="852172"/>
            <a:ext cx="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2" name="Google Shape;242;p30"/>
          <p:cNvSpPr/>
          <p:nvPr/>
        </p:nvSpPr>
        <p:spPr>
          <a:xfrm>
            <a:off x="6377600" y="3021397"/>
            <a:ext cx="220800" cy="360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245450" y="3686497"/>
            <a:ext cx="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4" name="Google Shape;244;p30"/>
          <p:cNvCxnSpPr>
            <a:stCxn id="243" idx="0"/>
            <a:endCxn id="242" idx="2"/>
          </p:cNvCxnSpPr>
          <p:nvPr/>
        </p:nvCxnSpPr>
        <p:spPr>
          <a:xfrm rot="10800000">
            <a:off x="6488000" y="3381997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30"/>
          <p:cNvCxnSpPr>
            <a:stCxn id="242" idx="0"/>
            <a:endCxn id="237" idx="2"/>
          </p:cNvCxnSpPr>
          <p:nvPr/>
        </p:nvCxnSpPr>
        <p:spPr>
          <a:xfrm rot="10800000">
            <a:off x="6488000" y="2716897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30"/>
          <p:cNvCxnSpPr>
            <a:stCxn id="237" idx="3"/>
          </p:cNvCxnSpPr>
          <p:nvPr/>
        </p:nvCxnSpPr>
        <p:spPr>
          <a:xfrm>
            <a:off x="6598400" y="2248597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30"/>
          <p:cNvSpPr/>
          <p:nvPr/>
        </p:nvSpPr>
        <p:spPr>
          <a:xfrm>
            <a:off x="6937350" y="1773657"/>
            <a:ext cx="220800" cy="93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6937350" y="1024032"/>
            <a:ext cx="220800" cy="29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9" name="Google Shape;249;p30"/>
          <p:cNvCxnSpPr>
            <a:stCxn id="247" idx="0"/>
            <a:endCxn id="248" idx="2"/>
          </p:cNvCxnSpPr>
          <p:nvPr/>
        </p:nvCxnSpPr>
        <p:spPr>
          <a:xfrm rot="10800000">
            <a:off x="7047750" y="1315257"/>
            <a:ext cx="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30"/>
          <p:cNvSpPr txBox="1"/>
          <p:nvPr/>
        </p:nvSpPr>
        <p:spPr>
          <a:xfrm>
            <a:off x="6785850" y="414432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 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1" name="Google Shape;251;p30"/>
          <p:cNvCxnSpPr>
            <a:stCxn id="248" idx="0"/>
            <a:endCxn id="250" idx="2"/>
          </p:cNvCxnSpPr>
          <p:nvPr/>
        </p:nvCxnSpPr>
        <p:spPr>
          <a:xfrm rot="10800000">
            <a:off x="7047750" y="845532"/>
            <a:ext cx="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2" name="Google Shape;252;p30"/>
          <p:cNvSpPr/>
          <p:nvPr/>
        </p:nvSpPr>
        <p:spPr>
          <a:xfrm>
            <a:off x="6937350" y="3014757"/>
            <a:ext cx="220800" cy="360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6805200" y="3679857"/>
            <a:ext cx="48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word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4" name="Google Shape;254;p30"/>
          <p:cNvCxnSpPr>
            <a:stCxn id="253" idx="0"/>
            <a:endCxn id="252" idx="2"/>
          </p:cNvCxnSpPr>
          <p:nvPr/>
        </p:nvCxnSpPr>
        <p:spPr>
          <a:xfrm rot="10800000">
            <a:off x="7047750" y="3375357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30"/>
          <p:cNvCxnSpPr>
            <a:stCxn id="252" idx="0"/>
            <a:endCxn id="247" idx="2"/>
          </p:cNvCxnSpPr>
          <p:nvPr/>
        </p:nvCxnSpPr>
        <p:spPr>
          <a:xfrm rot="10800000">
            <a:off x="7047750" y="2710257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6" name="Google Shape;256;p30"/>
          <p:cNvCxnSpPr>
            <a:stCxn id="247" idx="3"/>
          </p:cNvCxnSpPr>
          <p:nvPr/>
        </p:nvCxnSpPr>
        <p:spPr>
          <a:xfrm>
            <a:off x="7158150" y="2241957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" name="Google Shape;257;p30"/>
          <p:cNvCxnSpPr/>
          <p:nvPr/>
        </p:nvCxnSpPr>
        <p:spPr>
          <a:xfrm>
            <a:off x="7591725" y="2241950"/>
            <a:ext cx="6390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8" name="Google Shape;258;p30"/>
          <p:cNvSpPr txBox="1"/>
          <p:nvPr/>
        </p:nvSpPr>
        <p:spPr>
          <a:xfrm>
            <a:off x="1033650" y="552875"/>
            <a:ext cx="2616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System Architecture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97550" y="418072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Layers: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Blue blocks and networks technology background" id="265" name="Google Shape;265;p31"/>
          <p:cNvPicPr preferRelativeResize="0"/>
          <p:nvPr/>
        </p:nvPicPr>
        <p:blipFill rotWithShape="1">
          <a:blip r:embed="rId3">
            <a:alphaModFix/>
          </a:blip>
          <a:srcRect b="-446" l="8516" r="39426" t="0"/>
          <a:stretch/>
        </p:blipFill>
        <p:spPr>
          <a:xfrm>
            <a:off x="1" y="8"/>
            <a:ext cx="4184117" cy="4521184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6" name="Google Shape;266;p31"/>
          <p:cNvSpPr/>
          <p:nvPr/>
        </p:nvSpPr>
        <p:spPr>
          <a:xfrm>
            <a:off x="-1" y="0"/>
            <a:ext cx="4278088" cy="4572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D2C5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572000" y="1714500"/>
            <a:ext cx="40005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4424082" y="-1"/>
            <a:ext cx="400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/>
              <a:t>Custom Model</a:t>
            </a:r>
            <a:r>
              <a:rPr lang="en" sz="2400"/>
              <a:t> Architecture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4599575" y="1021075"/>
            <a:ext cx="456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CNN Encoder Structure: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Three Conv2D layers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ReLU activation 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function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for non-linearity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Average Pooling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FC Layer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4278075" y="2481075"/>
            <a:ext cx="487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RNN-based Decoder Structure: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Embedded Layer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GRU(Gated Recurrent Unit) Layer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FC Layer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3676025" y="3664400"/>
            <a:ext cx="54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model combines convolutional layers for visual feature extraction with recurrent layers for sequential text generation.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1398" r="2160" t="2324"/>
          <a:stretch/>
        </p:blipFill>
        <p:spPr>
          <a:xfrm>
            <a:off x="2052050" y="584800"/>
            <a:ext cx="4394950" cy="1939801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3044100" y="181325"/>
            <a:ext cx="549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VGG-16 Architecture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359700" y="2833150"/>
            <a:ext cx="8784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VGG16 is a deep convolutional neural network with 16 layers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small 3x3 convolution filters with a stride of 1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Lower layers - basic features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Deeper layers - abstract representations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Fully</a:t>
            </a: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connected layers - generalizes these features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 params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14332" l="0" r="0" t="18535"/>
          <a:stretch/>
        </p:blipFill>
        <p:spPr>
          <a:xfrm>
            <a:off x="2243983" y="714725"/>
            <a:ext cx="4656026" cy="1239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2677750" y="276725"/>
            <a:ext cx="529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ResNet50 Model Architecture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485075" y="2257775"/>
            <a:ext cx="81579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ResNet50 is a deep convolutional neural network with 50 layers.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Uses residual connections.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connections allow the model to skip certain layers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architecture is divided into 4 stages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bb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