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Play Store app review analysis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DATA SCIENCE AND FUNDAMENTALS PROJECT </a:t>
            </a:r>
          </a:p>
        </p:txBody>
      </p:sp>
      <p:sp>
        <p:nvSpPr>
          <p:cNvPr id="4" name="TextBox 3"/>
          <p:cNvSpPr txBox="1"/>
          <p:nvPr/>
        </p:nvSpPr>
        <p:spPr>
          <a:xfrm>
            <a:off x="1359108" y="4568519"/>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M.Aravindan-Kings </a:t>
            </a:r>
            <a:r>
              <a:rPr lang="en-US" sz="2000" b="1" dirty="0">
                <a:solidFill>
                  <a:schemeClr val="accent1">
                    <a:lumMod val="75000"/>
                  </a:schemeClr>
                </a:solidFill>
                <a:latin typeface="Arial"/>
                <a:cs typeface="Arial"/>
              </a:rPr>
              <a:t>college of Engineering –Mechanical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chor="t">
            <a:normAutofit/>
          </a:bodyPr>
          <a:lstStyle/>
          <a:p>
            <a:pPr marL="305435" indent="-305435"/>
            <a:r>
              <a:rPr lang="en-US" sz="2000" b="0" i="0" dirty="0">
                <a:solidFill>
                  <a:srgbClr val="0D0D0D"/>
                </a:solidFill>
                <a:effectLst/>
                <a:latin typeface="Söhne"/>
              </a:rPr>
              <a:t>Analyzing Play Store app data along with customer reviews can indeed yield valuable insights for developers. To start, you can perform exploratory data analysis (EDA) to understand</a:t>
            </a:r>
          </a:p>
          <a:p>
            <a:pPr marL="305435" indent="-305435"/>
            <a:r>
              <a:rPr lang="en-US" sz="2000" b="0" i="0" dirty="0">
                <a:solidFill>
                  <a:srgbClr val="0D0D0D"/>
                </a:solidFill>
                <a:effectLst/>
                <a:latin typeface="Söhne"/>
              </a:rPr>
              <a:t>correlations between factors like app category, rating, size, and user engagement. Then, you might use machine learning techniques like sentiment analysis on customer reviews to gauge user satisfaction and identify areas for improvement.</a:t>
            </a:r>
          </a:p>
          <a:p>
            <a:pPr marL="305435" indent="-305435"/>
            <a:r>
              <a:rPr lang="en-US" sz="2000" b="0" i="0" dirty="0">
                <a:solidFill>
                  <a:srgbClr val="0D0D0D"/>
                </a:solidFill>
                <a:effectLst/>
                <a:latin typeface="Söhne"/>
              </a:rPr>
              <a:t>For detailed guidance on analyzing app data and customer reviews, you can refer to resources like "Python for Data Analysis" by Wes McKinney and "Natural Language Processing with Python" by Steven Bird, Ewan Klein, and Edward Lopper. Additionally, online courses and tutorials on data analysis and machine learning can provide hands-on experience with relevant tools and techniques.</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660941" y="3132335"/>
            <a:ext cx="9298744" cy="593330"/>
          </a:xfrm>
        </p:spPr>
        <p:txBody>
          <a:bodyPr>
            <a:noAutofit/>
          </a:bodyPr>
          <a:lstStyle/>
          <a:p>
            <a:pPr algn="ctr"/>
            <a:r>
              <a:rPr lang="en-US" sz="4800" b="1" dirty="0">
                <a:solidFill>
                  <a:srgbClr val="002060"/>
                </a:solidFill>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673324"/>
          </a:xfrm>
        </p:spPr>
        <p:txBody>
          <a:bodyPr anchor="t">
            <a:normAutofit/>
          </a:bodyPr>
          <a:lstStyle/>
          <a:p>
            <a:pPr marL="342900" indent="-342900">
              <a:buFont typeface="+mj-lt"/>
              <a:buAutoNum type="arabicPeriod"/>
            </a:pPr>
            <a:r>
              <a:rPr lang="en-IN" sz="2000" b="1" i="1" dirty="0"/>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a:t>
            </a:r>
            <a:endParaRPr lang="en-US" sz="2000" b="1" i="1" dirty="0"/>
          </a:p>
          <a:p>
            <a:pPr marL="342900" indent="-342900">
              <a:buFont typeface="+mj-lt"/>
              <a:buAutoNum type="arabicPeriod"/>
            </a:pPr>
            <a:r>
              <a:rPr lang="en-IN" sz="2000" b="1" i="1" dirty="0"/>
              <a:t>Explore and analyse the data to discover key factors responsible for app engagement and success.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t">
            <a:noAutofit/>
          </a:bodyPr>
          <a:lstStyle/>
          <a:p>
            <a:pPr marL="305435" indent="-305435"/>
            <a:endParaRPr lang="en-IN" sz="1200" b="1" dirty="0">
              <a:latin typeface="Calibri"/>
              <a:cs typeface="Calibri"/>
            </a:endParaRPr>
          </a:p>
          <a:p>
            <a:r>
              <a:rPr lang="en-US" sz="2000" dirty="0"/>
              <a:t>     </a:t>
            </a:r>
            <a:r>
              <a:rPr lang="en-US" sz="2000" b="1" i="0" dirty="0">
                <a:solidFill>
                  <a:srgbClr val="0D0D0D"/>
                </a:solidFill>
                <a:effectLst/>
                <a:latin typeface="Söhne"/>
              </a:rPr>
              <a:t>Data Collection and Integration</a:t>
            </a:r>
            <a:r>
              <a:rPr lang="en-US" sz="2000" b="0" i="0" dirty="0">
                <a:solidFill>
                  <a:srgbClr val="0D0D0D"/>
                </a:solidFill>
                <a:effectLst/>
                <a:latin typeface="Söhne"/>
              </a:rPr>
              <a:t>:</a:t>
            </a:r>
          </a:p>
          <a:p>
            <a:r>
              <a:rPr lang="en-US" sz="2000" b="0" i="0" dirty="0">
                <a:solidFill>
                  <a:srgbClr val="0D0D0D"/>
                </a:solidFill>
                <a:effectLst/>
                <a:latin typeface="Söhne"/>
              </a:rPr>
              <a:t>Gather data from the Play Store apps dataset and the customer reviews dataset.</a:t>
            </a:r>
          </a:p>
          <a:p>
            <a:r>
              <a:rPr lang="en-US" sz="2000" b="0" i="0" dirty="0">
                <a:solidFill>
                  <a:srgbClr val="0D0D0D"/>
                </a:solidFill>
                <a:effectLst/>
                <a:latin typeface="Söhne"/>
              </a:rPr>
              <a:t>Integrate both datasets based on common identifiers like app names or IDs.</a:t>
            </a:r>
          </a:p>
          <a:p>
            <a:r>
              <a:rPr lang="en-US" sz="2000" b="1" i="0" dirty="0">
                <a:solidFill>
                  <a:srgbClr val="0D0D0D"/>
                </a:solidFill>
                <a:effectLst/>
                <a:latin typeface="Söhne"/>
              </a:rPr>
              <a:t>Data Cleaning and Preprocessing</a:t>
            </a:r>
            <a:r>
              <a:rPr lang="en-US" sz="2000" b="0" i="0" dirty="0">
                <a:solidFill>
                  <a:srgbClr val="0D0D0D"/>
                </a:solidFill>
                <a:effectLst/>
                <a:latin typeface="Söhne"/>
              </a:rPr>
              <a:t>:</a:t>
            </a:r>
          </a:p>
          <a:p>
            <a:r>
              <a:rPr lang="en-US" sz="2000" b="0" i="0" dirty="0">
                <a:solidFill>
                  <a:srgbClr val="0D0D0D"/>
                </a:solidFill>
                <a:effectLst/>
                <a:latin typeface="Söhne"/>
              </a:rPr>
              <a:t>Handle missing values, duplicates, and inconsistencies in the datasets.</a:t>
            </a:r>
          </a:p>
          <a:p>
            <a:r>
              <a:rPr lang="en-US" sz="2000" b="0" i="0" dirty="0">
                <a:solidFill>
                  <a:srgbClr val="0D0D0D"/>
                </a:solidFill>
                <a:effectLst/>
                <a:latin typeface="Söhne"/>
              </a:rPr>
              <a:t>Convert categorical variables into numerical representations if needed.</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0" i="0" dirty="0">
                <a:solidFill>
                  <a:srgbClr val="0D0D0D"/>
                </a:solidFill>
                <a:effectLst/>
                <a:latin typeface="Söhne"/>
              </a:rPr>
              <a:t>Conduct descriptive statistics to understand the distribution of ratings, sizes, and other relevant variables.</a:t>
            </a:r>
          </a:p>
          <a:p>
            <a:r>
              <a:rPr lang="en-US" sz="2000" b="1" i="0" dirty="0">
                <a:solidFill>
                  <a:srgbClr val="0D0D0D"/>
                </a:solidFill>
                <a:effectLst/>
                <a:latin typeface="Söhne"/>
              </a:rPr>
              <a:t>Feature Engineering</a:t>
            </a:r>
            <a:r>
              <a:rPr lang="en-US" sz="2000" b="0" i="0" dirty="0">
                <a:solidFill>
                  <a:srgbClr val="0D0D0D"/>
                </a:solidFill>
                <a:effectLst/>
                <a:latin typeface="Söhne"/>
              </a:rPr>
              <a:t>:</a:t>
            </a:r>
          </a:p>
          <a:p>
            <a:r>
              <a:rPr lang="en-US" sz="2000" b="0" i="0" dirty="0">
                <a:solidFill>
                  <a:srgbClr val="0D0D0D"/>
                </a:solidFill>
                <a:effectLst/>
                <a:latin typeface="Söhne"/>
              </a:rPr>
              <a:t>Extract new features from existing ones, such as app age, sentiment analysis of reviews, or popularity based on download counts.</a:t>
            </a:r>
          </a:p>
          <a:p>
            <a:pPr marL="0" indent="0">
              <a:buNone/>
            </a:pPr>
            <a:endParaRPr lang="en-IN" sz="2000" dirty="0"/>
          </a:p>
        </p:txBody>
      </p:sp>
      <p:sp>
        <p:nvSpPr>
          <p:cNvPr id="21" name="TextBox 20">
            <a:extLst>
              <a:ext uri="{FF2B5EF4-FFF2-40B4-BE49-F238E27FC236}">
                <a16:creationId xmlns:a16="http://schemas.microsoft.com/office/drawing/2014/main" id="{036CAD2F-EA01-1313-9696-56A8F74BF64C}"/>
              </a:ext>
            </a:extLst>
          </p:cNvPr>
          <p:cNvSpPr txBox="1"/>
          <p:nvPr/>
        </p:nvSpPr>
        <p:spPr>
          <a:xfrm>
            <a:off x="5187552" y="2508647"/>
            <a:ext cx="6423256" cy="920353"/>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8624" y="1192868"/>
            <a:ext cx="11394281" cy="5555974"/>
          </a:xfrm>
        </p:spPr>
        <p:txBody>
          <a:bodyPr anchor="t">
            <a:normAutofit lnSpcReduction="10000"/>
          </a:bodyPr>
          <a:lstStyle/>
          <a:p>
            <a:pPr marL="0" indent="0">
              <a:buNone/>
            </a:pPr>
            <a:r>
              <a:rPr lang="en-US" sz="2000" b="1" dirty="0">
                <a:solidFill>
                  <a:srgbClr val="0F0F0F"/>
                </a:solidFill>
              </a:rPr>
              <a:t>  </a:t>
            </a:r>
            <a:r>
              <a:rPr lang="en-US" sz="2000" b="1" i="0" dirty="0">
                <a:solidFill>
                  <a:srgbClr val="0D0D0D"/>
                </a:solidFill>
                <a:effectLst/>
                <a:latin typeface="Söhne"/>
              </a:rPr>
              <a:t>Define Objectives</a:t>
            </a:r>
            <a:r>
              <a:rPr lang="en-US" sz="2000" b="0" i="0" dirty="0">
                <a:solidFill>
                  <a:srgbClr val="0D0D0D"/>
                </a:solidFill>
                <a:effectLst/>
                <a:latin typeface="Söhne"/>
              </a:rPr>
              <a:t>: Clearly define the goals of the analysis, such as understanding factors influencing app engagement and success, identifying trends, and improving app performance.</a:t>
            </a:r>
          </a:p>
          <a:p>
            <a:pPr marL="0" indent="0">
              <a:buNone/>
            </a:pPr>
            <a:r>
              <a:rPr lang="en-US" sz="2000" b="1" i="0" dirty="0">
                <a:solidFill>
                  <a:srgbClr val="0D0D0D"/>
                </a:solidFill>
                <a:effectLst/>
                <a:latin typeface="Söhne"/>
              </a:rPr>
              <a:t>Data Collection</a:t>
            </a:r>
            <a:r>
              <a:rPr lang="en-US" sz="2000" b="0" i="0" dirty="0">
                <a:solidFill>
                  <a:srgbClr val="0D0D0D"/>
                </a:solidFill>
                <a:effectLst/>
                <a:latin typeface="Söhne"/>
              </a:rPr>
              <a:t>: Gather the Play Store apps dataset and the customer reviews dataset from reliable sources. Ensure data quality, consistency, and completeness.</a:t>
            </a:r>
          </a:p>
          <a:p>
            <a:r>
              <a:rPr lang="en-US" sz="2000" b="1" i="0" dirty="0">
                <a:solidFill>
                  <a:srgbClr val="0D0D0D"/>
                </a:solidFill>
                <a:effectLst/>
                <a:latin typeface="Söhne"/>
              </a:rPr>
              <a:t>Data Preprocessing</a:t>
            </a:r>
            <a:r>
              <a:rPr lang="en-US" sz="2000" b="0" i="0" dirty="0">
                <a:solidFill>
                  <a:srgbClr val="0D0D0D"/>
                </a:solidFill>
                <a:effectLst/>
                <a:latin typeface="Söhne"/>
              </a:rPr>
              <a:t>:</a:t>
            </a:r>
          </a:p>
          <a:p>
            <a:r>
              <a:rPr lang="en-US" sz="2000" b="1" i="0" dirty="0">
                <a:solidFill>
                  <a:srgbClr val="0D0D0D"/>
                </a:solidFill>
                <a:effectLst/>
                <a:latin typeface="Söhne"/>
              </a:rPr>
              <a:t>Cleaning</a:t>
            </a:r>
            <a:r>
              <a:rPr lang="en-US" sz="2000" b="0" i="0" dirty="0">
                <a:solidFill>
                  <a:srgbClr val="0D0D0D"/>
                </a:solidFill>
                <a:effectLst/>
                <a:latin typeface="Söhne"/>
              </a:rPr>
              <a:t>: Remove duplicates, handle missing values, and correct errors in the data.</a:t>
            </a:r>
          </a:p>
          <a:p>
            <a:r>
              <a:rPr lang="en-US" sz="2000" b="1" i="0" dirty="0">
                <a:solidFill>
                  <a:srgbClr val="0D0D0D"/>
                </a:solidFill>
                <a:effectLst/>
                <a:latin typeface="Söhne"/>
              </a:rPr>
              <a:t>Normalization</a:t>
            </a:r>
            <a:r>
              <a:rPr lang="en-US" sz="2000" b="0" i="0" dirty="0">
                <a:solidFill>
                  <a:srgbClr val="0D0D0D"/>
                </a:solidFill>
                <a:effectLst/>
                <a:latin typeface="Söhne"/>
              </a:rPr>
              <a:t>: Standardize data formats, such as converting sizes to a common unit.</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1" i="0" dirty="0">
                <a:solidFill>
                  <a:srgbClr val="0D0D0D"/>
                </a:solidFill>
                <a:effectLst/>
                <a:latin typeface="Söhne"/>
              </a:rPr>
              <a:t>Descriptive Statistics</a:t>
            </a:r>
            <a:r>
              <a:rPr lang="en-US" sz="2000" b="0" i="0" dirty="0">
                <a:solidFill>
                  <a:srgbClr val="0D0D0D"/>
                </a:solidFill>
                <a:effectLst/>
                <a:latin typeface="Söhne"/>
              </a:rPr>
              <a:t>: Analyze basic statistics like mean, median, and mode for numerical variables, and frequency distribution for categorical variables.</a:t>
            </a:r>
          </a:p>
          <a:p>
            <a:r>
              <a:rPr lang="en-US" sz="2000" b="1" i="0" dirty="0">
                <a:solidFill>
                  <a:srgbClr val="0D0D0D"/>
                </a:solidFill>
                <a:effectLst/>
                <a:latin typeface="Söhne"/>
              </a:rPr>
              <a:t>Feature Selection</a:t>
            </a:r>
            <a:r>
              <a:rPr lang="en-US" sz="2000" b="0" i="0" dirty="0">
                <a:solidFill>
                  <a:srgbClr val="0D0D0D"/>
                </a:solidFill>
                <a:effectLst/>
                <a:latin typeface="Söhne"/>
              </a:rPr>
              <a:t>:</a:t>
            </a:r>
          </a:p>
          <a:p>
            <a:r>
              <a:rPr lang="en-US" sz="2000" b="0" i="0" dirty="0">
                <a:solidFill>
                  <a:srgbClr val="0D0D0D"/>
                </a:solidFill>
                <a:effectLst/>
                <a:latin typeface="Söhne"/>
              </a:rPr>
              <a:t>Use techniques like correlation analysis and feature importance ranking to identify the most influential factors affecting app engagement and success.</a:t>
            </a:r>
          </a:p>
          <a:p>
            <a:pPr marL="0" indent="0">
              <a:buNone/>
            </a:pPr>
            <a:endParaRPr lang="en-US" sz="2000" b="1" dirty="0">
              <a:solidFill>
                <a:srgbClr val="0F0F0F"/>
              </a:solidFill>
            </a:endParaRPr>
          </a:p>
          <a:p>
            <a:pPr marL="0" indent="0">
              <a:buNone/>
            </a:pPr>
            <a:endParaRPr lang="en-US" sz="2000" b="1" dirty="0">
              <a:solidFill>
                <a:srgbClr val="0F0F0F"/>
              </a:solidFill>
            </a:endParaRPr>
          </a:p>
          <a:p>
            <a:pPr marL="0" indent="0">
              <a:buNone/>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pic>
        <p:nvPicPr>
          <p:cNvPr id="4" name="Content Placeholder 3">
            <a:extLst>
              <a:ext uri="{FF2B5EF4-FFF2-40B4-BE49-F238E27FC236}">
                <a16:creationId xmlns:a16="http://schemas.microsoft.com/office/drawing/2014/main" id="{B3D0186D-A725-9EF4-DE25-54624C089275}"/>
              </a:ext>
            </a:extLst>
          </p:cNvPr>
          <p:cNvPicPr>
            <a:picLocks noGrp="1" noChangeAspect="1"/>
          </p:cNvPicPr>
          <p:nvPr>
            <p:ph idx="1"/>
          </p:nvPr>
        </p:nvPicPr>
        <p:blipFill>
          <a:blip r:embed="rId2"/>
          <a:stretch>
            <a:fillRect/>
          </a:stretch>
        </p:blipFill>
        <p:spPr>
          <a:xfrm>
            <a:off x="1" y="1301750"/>
            <a:ext cx="12192000" cy="5681266"/>
          </a:xfr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555974"/>
          </a:xfrm>
        </p:spPr>
        <p:txBody>
          <a:bodyPr anchor="t">
            <a:normAutofit fontScale="92500" lnSpcReduction="10000"/>
          </a:bodyPr>
          <a:lstStyle/>
          <a:p>
            <a:pPr marL="0" indent="0">
              <a:buNone/>
            </a:pPr>
            <a:r>
              <a:rPr lang="en-US" sz="2400" dirty="0"/>
              <a:t>          </a:t>
            </a:r>
            <a:r>
              <a:rPr lang="en-US" sz="2400" b="1" i="0" dirty="0">
                <a:solidFill>
                  <a:srgbClr val="0D0D0D"/>
                </a:solidFill>
                <a:effectLst/>
                <a:latin typeface="Söhne"/>
              </a:rPr>
              <a:t>Category Distribution</a:t>
            </a:r>
            <a:r>
              <a:rPr lang="en-US" sz="2400" b="1" dirty="0">
                <a:solidFill>
                  <a:srgbClr val="0D0D0D"/>
                </a:solidFill>
                <a:latin typeface="Söhne"/>
              </a:rPr>
              <a:t>:</a:t>
            </a:r>
            <a:r>
              <a:rPr lang="en-US" sz="2400" b="0" i="0" dirty="0">
                <a:solidFill>
                  <a:srgbClr val="0D0D0D"/>
                </a:solidFill>
                <a:effectLst/>
                <a:latin typeface="Söhne"/>
              </a:rPr>
              <a:t> By analyzing the distribution of apps across different categories, developers can identify popular categories with higher engagement potential.</a:t>
            </a:r>
          </a:p>
          <a:p>
            <a:r>
              <a:rPr lang="en-US" sz="2400" b="1" i="0" dirty="0">
                <a:solidFill>
                  <a:srgbClr val="0D0D0D"/>
                </a:solidFill>
                <a:effectLst/>
                <a:latin typeface="Söhne"/>
              </a:rPr>
              <a:t>Rating Analysis</a:t>
            </a:r>
            <a:r>
              <a:rPr lang="en-US" sz="2400" b="0" i="0" dirty="0">
                <a:solidFill>
                  <a:srgbClr val="0D0D0D"/>
                </a:solidFill>
                <a:effectLst/>
                <a:latin typeface="Söhne"/>
              </a:rPr>
              <a:t>:</a:t>
            </a:r>
          </a:p>
          <a:p>
            <a:r>
              <a:rPr lang="en-US" sz="2400" b="0" i="0" dirty="0">
                <a:solidFill>
                  <a:srgbClr val="0D0D0D"/>
                </a:solidFill>
                <a:effectLst/>
                <a:latin typeface="Söhne"/>
              </a:rPr>
              <a:t>Analyze the distribution of app ratings to understand user satisfaction levels.</a:t>
            </a:r>
          </a:p>
          <a:p>
            <a:r>
              <a:rPr lang="en-US" sz="2400" b="1" i="0" dirty="0">
                <a:solidFill>
                  <a:srgbClr val="0D0D0D"/>
                </a:solidFill>
                <a:effectLst/>
                <a:latin typeface="Söhne"/>
              </a:rPr>
              <a:t>Customer Reviews Sentiment Analysis</a:t>
            </a:r>
            <a:r>
              <a:rPr lang="en-US" sz="2400" b="0" i="0" dirty="0">
                <a:solidFill>
                  <a:srgbClr val="0D0D0D"/>
                </a:solidFill>
                <a:effectLst/>
                <a:latin typeface="Söhne"/>
              </a:rPr>
              <a:t>:</a:t>
            </a:r>
          </a:p>
          <a:p>
            <a:r>
              <a:rPr lang="en-US" sz="2400" b="0" i="0" dirty="0">
                <a:solidFill>
                  <a:srgbClr val="0D0D0D"/>
                </a:solidFill>
                <a:effectLst/>
                <a:latin typeface="Söhne"/>
              </a:rPr>
              <a:t>Conduct sentiment analysis on customer reviews to gauge user opinions and satisfaction levels.</a:t>
            </a:r>
          </a:p>
          <a:p>
            <a:r>
              <a:rPr lang="en-US" sz="2400" b="0" i="0" dirty="0">
                <a:solidFill>
                  <a:srgbClr val="0D0D0D"/>
                </a:solidFill>
                <a:effectLst/>
                <a:latin typeface="Söhne"/>
              </a:rPr>
              <a:t>Identify common themes or issues mentioned in positive and negative reviews to prioritize improvements or features.</a:t>
            </a:r>
          </a:p>
          <a:p>
            <a:r>
              <a:rPr lang="en-US" sz="2400" b="1" i="0" dirty="0">
                <a:solidFill>
                  <a:srgbClr val="0D0D0D"/>
                </a:solidFill>
                <a:effectLst/>
                <a:latin typeface="Söhne"/>
              </a:rPr>
              <a:t>Recommendations</a:t>
            </a:r>
            <a:r>
              <a:rPr lang="en-US" sz="2400" b="0" i="0" dirty="0">
                <a:solidFill>
                  <a:srgbClr val="0D0D0D"/>
                </a:solidFill>
                <a:effectLst/>
                <a:latin typeface="Söhne"/>
              </a:rPr>
              <a:t>:</a:t>
            </a:r>
          </a:p>
          <a:p>
            <a:r>
              <a:rPr lang="en-US" sz="2400" b="0" i="0" dirty="0">
                <a:solidFill>
                  <a:srgbClr val="0D0D0D"/>
                </a:solidFill>
                <a:effectLst/>
                <a:latin typeface="Söhne"/>
              </a:rPr>
              <a:t>Based on the analysis, provide actionable recommendations for developers to optimize their apps and capture the Android market more effectively.</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t">
            <a:normAutofit/>
          </a:bodyPr>
          <a:lstStyle/>
          <a:p>
            <a:pPr marL="305435" indent="-305435"/>
            <a:r>
              <a:rPr lang="en-US" sz="2000" dirty="0"/>
              <a:t>      </a:t>
            </a:r>
            <a:r>
              <a:rPr lang="en-US" sz="2000" b="0" i="0" dirty="0">
                <a:solidFill>
                  <a:srgbClr val="0D0D0D"/>
                </a:solidFill>
                <a:effectLst/>
                <a:latin typeface="Söhne"/>
              </a:rPr>
              <a:t>In conclusion, the analysis of Play Store apps data and customer reviews can provide valuable insights for developers to enhance app engagement and success.</a:t>
            </a:r>
          </a:p>
          <a:p>
            <a:pPr marL="305435" indent="-305435"/>
            <a:r>
              <a:rPr lang="en-US" sz="2000" b="0" i="0" dirty="0">
                <a:solidFill>
                  <a:srgbClr val="0D0D0D"/>
                </a:solidFill>
                <a:effectLst/>
                <a:latin typeface="Söhne"/>
              </a:rPr>
              <a:t> By understanding user preferences, addressing concerns, and optimizing app features, developers can increase their chances of capturing the Android market and driving business success.</a:t>
            </a:r>
          </a:p>
          <a:p>
            <a:pPr marL="305435" indent="-305435"/>
            <a:r>
              <a:rPr lang="en-US" sz="2000" b="1" i="0" dirty="0">
                <a:solidFill>
                  <a:srgbClr val="0D0D0D"/>
                </a:solidFill>
                <a:effectLst/>
                <a:latin typeface="Söhne"/>
              </a:rPr>
              <a:t>Category</a:t>
            </a:r>
            <a:r>
              <a:rPr lang="en-US" sz="2000" b="0" i="0" dirty="0">
                <a:solidFill>
                  <a:srgbClr val="0D0D0D"/>
                </a:solidFill>
                <a:effectLst/>
                <a:latin typeface="Söhne"/>
              </a:rPr>
              <a:t>: Certain app categories, such as productivity, communication, and gaming, tend to attract higher engagement and success compared to others. Developers should consider focusing on popular categories with high demand.</a:t>
            </a:r>
          </a:p>
          <a:p>
            <a:pPr marL="305435" indent="-305435"/>
            <a:r>
              <a:rPr lang="en-US" sz="2000" b="1" i="0" dirty="0">
                <a:solidFill>
                  <a:srgbClr val="0D0D0D"/>
                </a:solidFill>
                <a:effectLst/>
                <a:latin typeface="Söhne"/>
              </a:rPr>
              <a:t>Rating</a:t>
            </a:r>
            <a:r>
              <a:rPr lang="en-US" sz="2000" b="0" i="0" dirty="0">
                <a:solidFill>
                  <a:srgbClr val="0D0D0D"/>
                </a:solidFill>
                <a:effectLst/>
                <a:latin typeface="Söhne"/>
              </a:rPr>
              <a:t>: App ratings play a crucial role in user perception and engagement. Apps with higher ratings are more likely to attract downloads and retain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buNone/>
            </a:pPr>
            <a:endParaRPr lang="en-US" sz="2000" b="1" dirty="0"/>
          </a:p>
          <a:p>
            <a:pPr marL="305435" indent="-305435"/>
            <a:r>
              <a:rPr lang="en-US" sz="2000" b="1" i="0" dirty="0">
                <a:solidFill>
                  <a:srgbClr val="0D0D0D"/>
                </a:solidFill>
                <a:effectLst/>
                <a:latin typeface="Söhne"/>
              </a:rPr>
              <a:t>Machine Learning Predictions:</a:t>
            </a:r>
            <a:r>
              <a:rPr lang="en-US" sz="2000" b="0" i="0" dirty="0">
                <a:solidFill>
                  <a:srgbClr val="0D0D0D"/>
                </a:solidFill>
                <a:effectLst/>
                <a:latin typeface="Söhne"/>
              </a:rPr>
              <a:t> Implement machine learning algorithms to predict app success based on historical data. This can help developers make informed decisions about app development and marketing strategies.</a:t>
            </a:r>
          </a:p>
          <a:p>
            <a:pPr marL="305435" indent="-305435"/>
            <a:r>
              <a:rPr lang="en-US" sz="2000" b="1" i="0" dirty="0">
                <a:solidFill>
                  <a:srgbClr val="0D0D0D"/>
                </a:solidFill>
                <a:effectLst/>
                <a:latin typeface="Söhne"/>
              </a:rPr>
              <a:t>Personalized Recommendations:</a:t>
            </a:r>
            <a:r>
              <a:rPr lang="en-US" sz="2000" b="0" i="0" dirty="0">
                <a:solidFill>
                  <a:srgbClr val="0D0D0D"/>
                </a:solidFill>
                <a:effectLst/>
                <a:latin typeface="Söhne"/>
              </a:rPr>
              <a:t> Utilize user data and preferences to offer personalized app recommendations. Personalization can enhance user engagement and retention.</a:t>
            </a:r>
          </a:p>
          <a:p>
            <a:pPr marL="305435" indent="-305435"/>
            <a:r>
              <a:rPr lang="en-US" sz="2000" b="1" i="0" dirty="0">
                <a:solidFill>
                  <a:srgbClr val="0D0D0D"/>
                </a:solidFill>
                <a:effectLst/>
                <a:latin typeface="Söhne"/>
              </a:rPr>
              <a:t>Emerging Technologies Integration:</a:t>
            </a:r>
            <a:r>
              <a:rPr lang="en-US" sz="2000" b="0" i="0" dirty="0">
                <a:solidFill>
                  <a:srgbClr val="0D0D0D"/>
                </a:solidFill>
                <a:effectLst/>
                <a:latin typeface="Söhne"/>
              </a:rPr>
              <a:t> Explore the integration of emerging technologies such as augmented reality (AR) and artificial intelligence (AI) to create innovative and engaging app experiences.</a:t>
            </a:r>
          </a:p>
          <a:p>
            <a:pPr marL="305435" indent="-305435"/>
            <a:r>
              <a:rPr lang="en-US" sz="2000" b="1" i="0" dirty="0">
                <a:solidFill>
                  <a:srgbClr val="0D0D0D"/>
                </a:solidFill>
                <a:effectLst/>
                <a:latin typeface="Söhne"/>
              </a:rPr>
              <a:t>Global Market Expansion:</a:t>
            </a:r>
            <a:r>
              <a:rPr lang="en-US" sz="2000" b="0" i="0" dirty="0">
                <a:solidFill>
                  <a:srgbClr val="0D0D0D"/>
                </a:solidFill>
                <a:effectLst/>
                <a:latin typeface="Söhne"/>
              </a:rPr>
              <a:t> Analyze market trends and user behavior in different regions to identify opportunities for global expansion. Localization and cultural adaptation can help developers penetrate new markets effectively.</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Play Store app review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abinaya3534@gmail.com</cp:lastModifiedBy>
  <cp:revision>32</cp:revision>
  <dcterms:created xsi:type="dcterms:W3CDTF">2021-05-26T16:50:10Z</dcterms:created>
  <dcterms:modified xsi:type="dcterms:W3CDTF">2024-04-13T08:54:48Z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