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663" r:id="rId3"/>
    <p:sldId id="665" r:id="rId4"/>
    <p:sldId id="691" r:id="rId5"/>
    <p:sldId id="692" r:id="rId6"/>
    <p:sldId id="679" r:id="rId7"/>
    <p:sldId id="664" r:id="rId8"/>
    <p:sldId id="681" r:id="rId9"/>
    <p:sldId id="696" r:id="rId10"/>
    <p:sldId id="682" r:id="rId11"/>
    <p:sldId id="683" r:id="rId12"/>
    <p:sldId id="684" r:id="rId13"/>
    <p:sldId id="676" r:id="rId14"/>
    <p:sldId id="677" r:id="rId15"/>
    <p:sldId id="666" r:id="rId16"/>
    <p:sldId id="667" r:id="rId17"/>
    <p:sldId id="668" r:id="rId18"/>
    <p:sldId id="669" r:id="rId19"/>
    <p:sldId id="670" r:id="rId20"/>
    <p:sldId id="672" r:id="rId21"/>
    <p:sldId id="673" r:id="rId22"/>
    <p:sldId id="674" r:id="rId23"/>
    <p:sldId id="675" r:id="rId24"/>
    <p:sldId id="678" r:id="rId25"/>
    <p:sldId id="680" r:id="rId26"/>
    <p:sldId id="671" r:id="rId27"/>
    <p:sldId id="685" r:id="rId28"/>
    <p:sldId id="686" r:id="rId29"/>
    <p:sldId id="687" r:id="rId30"/>
    <p:sldId id="688" r:id="rId31"/>
    <p:sldId id="689" r:id="rId32"/>
    <p:sldId id="690" r:id="rId33"/>
    <p:sldId id="693" r:id="rId34"/>
    <p:sldId id="697" r:id="rId35"/>
    <p:sldId id="694" r:id="rId36"/>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13F"/>
    <a:srgbClr val="30619A"/>
    <a:srgbClr val="4EAFA3"/>
    <a:srgbClr val="F2425D"/>
    <a:srgbClr val="015579"/>
    <a:srgbClr val="C6C6BD"/>
    <a:srgbClr val="6F8E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p:restoredTop sz="94656"/>
  </p:normalViewPr>
  <p:slideViewPr>
    <p:cSldViewPr>
      <p:cViewPr varScale="1">
        <p:scale>
          <a:sx n="75" d="100"/>
          <a:sy n="75" d="100"/>
        </p:scale>
        <p:origin x="208" y="4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REACT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6B0EB-E859-143F-DE95-E0E998B9B3DE}"/>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822F05BF-4EDF-676C-E0B7-A0874B792D95}"/>
              </a:ext>
            </a:extLst>
          </p:cNvPr>
          <p:cNvPicPr/>
          <p:nvPr/>
        </p:nvPicPr>
        <p:blipFill>
          <a:blip r:embed="rId2" cstate="print"/>
          <a:stretch>
            <a:fillRect/>
          </a:stretch>
        </p:blipFill>
        <p:spPr>
          <a:xfrm>
            <a:off x="9505237" y="418835"/>
            <a:ext cx="10180027" cy="10470885"/>
          </a:xfrm>
          <a:prstGeom prst="rect">
            <a:avLst/>
          </a:prstGeom>
        </p:spPr>
      </p:pic>
      <p:sp>
        <p:nvSpPr>
          <p:cNvPr id="6" name="object 6">
            <a:extLst>
              <a:ext uri="{FF2B5EF4-FFF2-40B4-BE49-F238E27FC236}">
                <a16:creationId xmlns:a16="http://schemas.microsoft.com/office/drawing/2014/main" id="{6D9EA112-3A89-5B84-721A-68988F0E27CD}"/>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REACT STATE &amp; PROPS</a:t>
            </a:r>
          </a:p>
        </p:txBody>
      </p:sp>
      <p:sp>
        <p:nvSpPr>
          <p:cNvPr id="8" name="object 4">
            <a:extLst>
              <a:ext uri="{FF2B5EF4-FFF2-40B4-BE49-F238E27FC236}">
                <a16:creationId xmlns:a16="http://schemas.microsoft.com/office/drawing/2014/main" id="{07059427-7B4E-D1F7-2827-9EC9AA382AFD}"/>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dirty="0">
              <a:latin typeface="Arial Black"/>
              <a:cs typeface="Arial Black"/>
            </a:endParaRPr>
          </a:p>
        </p:txBody>
      </p:sp>
      <p:sp>
        <p:nvSpPr>
          <p:cNvPr id="9" name="object 5">
            <a:extLst>
              <a:ext uri="{FF2B5EF4-FFF2-40B4-BE49-F238E27FC236}">
                <a16:creationId xmlns:a16="http://schemas.microsoft.com/office/drawing/2014/main" id="{C88649E8-95E2-D24B-970B-99030020F0AC}"/>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sz="3450" spc="-20" dirty="0">
                <a:solidFill>
                  <a:srgbClr val="444444"/>
                </a:solidFill>
                <a:latin typeface="Arial"/>
                <a:cs typeface="Arial"/>
              </a:rPr>
              <a:t>FUNDAMENTALS</a:t>
            </a:r>
            <a:endParaRPr sz="3450" dirty="0">
              <a:latin typeface="Arial"/>
              <a:cs typeface="Arial"/>
            </a:endParaRPr>
          </a:p>
        </p:txBody>
      </p:sp>
    </p:spTree>
    <p:extLst>
      <p:ext uri="{BB962C8B-B14F-4D97-AF65-F5344CB8AC3E}">
        <p14:creationId xmlns:p14="http://schemas.microsoft.com/office/powerpoint/2010/main" val="41426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CC548-F16C-E346-6C11-28763704986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6F67A6E2-1B60-0037-7407-9A94A076CA50}"/>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13C49283-BCBA-144D-FD77-63ED470F8C12}"/>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STATE &amp; PROPS</a:t>
            </a:r>
            <a:endParaRPr sz="4400" b="1" spc="-280" dirty="0"/>
          </a:p>
        </p:txBody>
      </p:sp>
      <p:sp>
        <p:nvSpPr>
          <p:cNvPr id="4" name="TextBox 3">
            <a:extLst>
              <a:ext uri="{FF2B5EF4-FFF2-40B4-BE49-F238E27FC236}">
                <a16:creationId xmlns:a16="http://schemas.microsoft.com/office/drawing/2014/main" id="{1EF7FD36-5527-202B-3FCE-C244F3F75397}"/>
              </a:ext>
            </a:extLst>
          </p:cNvPr>
          <p:cNvSpPr txBox="1"/>
          <p:nvPr/>
        </p:nvSpPr>
        <p:spPr>
          <a:xfrm>
            <a:off x="984250" y="2225675"/>
            <a:ext cx="17602200" cy="1838260"/>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state is an object that holds data and information related to a React component. It can be used to store, manage, and update data within the application, which in turn allows for dynamic changes to user interfaces. For example, if a button needs to change its text based on user input, then this would be done by updating the state with new values.</a:t>
            </a:r>
          </a:p>
        </p:txBody>
      </p:sp>
      <p:pic>
        <p:nvPicPr>
          <p:cNvPr id="6" name="Picture 5">
            <a:extLst>
              <a:ext uri="{FF2B5EF4-FFF2-40B4-BE49-F238E27FC236}">
                <a16:creationId xmlns:a16="http://schemas.microsoft.com/office/drawing/2014/main" id="{0073C7E3-074F-B5EB-3AC4-C3ED0283F1C2}"/>
              </a:ext>
            </a:extLst>
          </p:cNvPr>
          <p:cNvPicPr>
            <a:picLocks noChangeAspect="1"/>
          </p:cNvPicPr>
          <p:nvPr/>
        </p:nvPicPr>
        <p:blipFill>
          <a:blip r:embed="rId3"/>
          <a:stretch>
            <a:fillRect/>
          </a:stretch>
        </p:blipFill>
        <p:spPr>
          <a:xfrm>
            <a:off x="6338005" y="4928395"/>
            <a:ext cx="7428089" cy="5334000"/>
          </a:xfrm>
          <a:prstGeom prst="rect">
            <a:avLst/>
          </a:prstGeom>
        </p:spPr>
      </p:pic>
    </p:spTree>
    <p:extLst>
      <p:ext uri="{BB962C8B-B14F-4D97-AF65-F5344CB8AC3E}">
        <p14:creationId xmlns:p14="http://schemas.microsoft.com/office/powerpoint/2010/main" val="224065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50515-B392-EDB1-0D75-52AA8BCF8DDD}"/>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4A87D40-7706-A5F8-FCC0-1C7ADAB6C8AB}"/>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2DABFC16-6FB0-90E5-14F9-DD6CC0817DE1}"/>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STATE &amp; PROPS</a:t>
            </a:r>
            <a:endParaRPr sz="4400" b="1" spc="-280" dirty="0"/>
          </a:p>
        </p:txBody>
      </p:sp>
      <p:sp>
        <p:nvSpPr>
          <p:cNvPr id="4" name="TextBox 3">
            <a:extLst>
              <a:ext uri="{FF2B5EF4-FFF2-40B4-BE49-F238E27FC236}">
                <a16:creationId xmlns:a16="http://schemas.microsoft.com/office/drawing/2014/main" id="{35EB5A64-37B8-7683-4E0B-BD78206F6F9A}"/>
              </a:ext>
            </a:extLst>
          </p:cNvPr>
          <p:cNvSpPr txBox="1"/>
          <p:nvPr/>
        </p:nvSpPr>
        <p:spPr>
          <a:xfrm>
            <a:off x="984250" y="2225675"/>
            <a:ext cx="17602200" cy="2453813"/>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Props, short for properties, are a way to pass data from a parent component to a child component and serve as inputs for each element’s behaviour. They are like function arguments and are used to pass data from the parent component to the child component. They can also be used for passing down states between different elements in order to keep track of changes made during user interaction with the UI.</a:t>
            </a:r>
          </a:p>
        </p:txBody>
      </p:sp>
      <p:pic>
        <p:nvPicPr>
          <p:cNvPr id="5" name="Picture 4">
            <a:extLst>
              <a:ext uri="{FF2B5EF4-FFF2-40B4-BE49-F238E27FC236}">
                <a16:creationId xmlns:a16="http://schemas.microsoft.com/office/drawing/2014/main" id="{F48F59DB-15FF-BF71-A516-8378D30A4F09}"/>
              </a:ext>
            </a:extLst>
          </p:cNvPr>
          <p:cNvPicPr>
            <a:picLocks noChangeAspect="1"/>
          </p:cNvPicPr>
          <p:nvPr/>
        </p:nvPicPr>
        <p:blipFill>
          <a:blip r:embed="rId3"/>
          <a:stretch>
            <a:fillRect/>
          </a:stretch>
        </p:blipFill>
        <p:spPr>
          <a:xfrm>
            <a:off x="1593850" y="6361605"/>
            <a:ext cx="7162800" cy="2743200"/>
          </a:xfrm>
          <a:prstGeom prst="rect">
            <a:avLst/>
          </a:prstGeom>
        </p:spPr>
      </p:pic>
      <p:pic>
        <p:nvPicPr>
          <p:cNvPr id="7" name="Picture 6">
            <a:extLst>
              <a:ext uri="{FF2B5EF4-FFF2-40B4-BE49-F238E27FC236}">
                <a16:creationId xmlns:a16="http://schemas.microsoft.com/office/drawing/2014/main" id="{EC4D6A66-B7C9-31E3-3049-E6FBC94F5756}"/>
              </a:ext>
            </a:extLst>
          </p:cNvPr>
          <p:cNvPicPr>
            <a:picLocks noChangeAspect="1"/>
          </p:cNvPicPr>
          <p:nvPr/>
        </p:nvPicPr>
        <p:blipFill>
          <a:blip r:embed="rId4"/>
          <a:stretch>
            <a:fillRect/>
          </a:stretch>
        </p:blipFill>
        <p:spPr>
          <a:xfrm>
            <a:off x="10433050" y="6361605"/>
            <a:ext cx="6400800" cy="2752253"/>
          </a:xfrm>
          <a:prstGeom prst="rect">
            <a:avLst/>
          </a:prstGeom>
        </p:spPr>
      </p:pic>
    </p:spTree>
    <p:extLst>
      <p:ext uri="{BB962C8B-B14F-4D97-AF65-F5344CB8AC3E}">
        <p14:creationId xmlns:p14="http://schemas.microsoft.com/office/powerpoint/2010/main" val="33627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AD24-BA21-9D74-60C0-7B71351F341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1380BA93-9312-AB67-32DB-62C2CF1BFA8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22B6AA4F-F0C8-8145-B4C0-A9ADF1492478}"/>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37C3067-8D30-8C96-9D49-B7DE152A4EFC}"/>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Tree>
    <p:extLst>
      <p:ext uri="{BB962C8B-B14F-4D97-AF65-F5344CB8AC3E}">
        <p14:creationId xmlns:p14="http://schemas.microsoft.com/office/powerpoint/2010/main" val="118177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6C23C-9668-F806-8BF6-24EA67E649C4}"/>
            </a:ext>
          </a:extLst>
        </p:cNvPr>
        <p:cNvGrpSpPr/>
        <p:nvPr/>
      </p:nvGrpSpPr>
      <p:grpSpPr>
        <a:xfrm>
          <a:off x="0" y="0"/>
          <a:ext cx="0" cy="0"/>
          <a:chOff x="0" y="0"/>
          <a:chExt cx="0" cy="0"/>
        </a:xfrm>
      </p:grpSpPr>
      <p:sp>
        <p:nvSpPr>
          <p:cNvPr id="5" name="Rounded Rectangle 4">
            <a:extLst>
              <a:ext uri="{FF2B5EF4-FFF2-40B4-BE49-F238E27FC236}">
                <a16:creationId xmlns:a16="http://schemas.microsoft.com/office/drawing/2014/main" id="{B12CF26B-9779-B9DA-FD5C-DC4450AF1CB5}"/>
              </a:ext>
            </a:extLst>
          </p:cNvPr>
          <p:cNvSpPr/>
          <p:nvPr/>
        </p:nvSpPr>
        <p:spPr>
          <a:xfrm>
            <a:off x="1365250" y="473075"/>
            <a:ext cx="5105400" cy="1021080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accent6">
                  <a:lumMod val="40000"/>
                  <a:lumOff val="60000"/>
                </a:schemeClr>
              </a:solidFill>
            </a:endParaRPr>
          </a:p>
        </p:txBody>
      </p:sp>
      <p:sp>
        <p:nvSpPr>
          <p:cNvPr id="10" name="TextBox 9">
            <a:extLst>
              <a:ext uri="{FF2B5EF4-FFF2-40B4-BE49-F238E27FC236}">
                <a16:creationId xmlns:a16="http://schemas.microsoft.com/office/drawing/2014/main" id="{C13D6E85-2A0D-D471-8462-9738F615036B}"/>
              </a:ext>
            </a:extLst>
          </p:cNvPr>
          <p:cNvSpPr txBox="1"/>
          <p:nvPr/>
        </p:nvSpPr>
        <p:spPr>
          <a:xfrm>
            <a:off x="2784171" y="1064018"/>
            <a:ext cx="1816100" cy="523220"/>
          </a:xfrm>
          <a:prstGeom prst="rect">
            <a:avLst/>
          </a:prstGeom>
          <a:noFill/>
        </p:spPr>
        <p:txBody>
          <a:bodyPr wrap="square" rtlCol="0">
            <a:spAutoFit/>
          </a:bodyPr>
          <a:lstStyle/>
          <a:p>
            <a:r>
              <a:rPr lang="en-BR" sz="2800" b="1" dirty="0">
                <a:solidFill>
                  <a:schemeClr val="bg1"/>
                </a:solidFill>
                <a:latin typeface="Candara" panose="020E0502030303020204" pitchFamily="34" charset="0"/>
              </a:rPr>
              <a:t>Mounting</a:t>
            </a:r>
            <a:endParaRPr lang="en-BR" sz="1400" b="1" dirty="0">
              <a:solidFill>
                <a:schemeClr val="bg1"/>
              </a:solidFill>
              <a:latin typeface="Candara" panose="020E0502030303020204" pitchFamily="34" charset="0"/>
            </a:endParaRPr>
          </a:p>
        </p:txBody>
      </p:sp>
      <p:sp>
        <p:nvSpPr>
          <p:cNvPr id="12" name="Rounded Rectangle 11">
            <a:extLst>
              <a:ext uri="{FF2B5EF4-FFF2-40B4-BE49-F238E27FC236}">
                <a16:creationId xmlns:a16="http://schemas.microsoft.com/office/drawing/2014/main" id="{7533BDD5-37ED-4717-F9CE-17619E90BCD7}"/>
              </a:ext>
            </a:extLst>
          </p:cNvPr>
          <p:cNvSpPr/>
          <p:nvPr/>
        </p:nvSpPr>
        <p:spPr>
          <a:xfrm>
            <a:off x="7842250" y="473075"/>
            <a:ext cx="5105400" cy="1021080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accent6">
                  <a:lumMod val="40000"/>
                  <a:lumOff val="60000"/>
                </a:schemeClr>
              </a:solidFill>
            </a:endParaRPr>
          </a:p>
        </p:txBody>
      </p:sp>
      <p:sp>
        <p:nvSpPr>
          <p:cNvPr id="13" name="TextBox 12">
            <a:extLst>
              <a:ext uri="{FF2B5EF4-FFF2-40B4-BE49-F238E27FC236}">
                <a16:creationId xmlns:a16="http://schemas.microsoft.com/office/drawing/2014/main" id="{2586225E-9797-5EA9-43A3-C30A68442847}"/>
              </a:ext>
            </a:extLst>
          </p:cNvPr>
          <p:cNvSpPr txBox="1"/>
          <p:nvPr/>
        </p:nvSpPr>
        <p:spPr>
          <a:xfrm>
            <a:off x="9556750" y="1006475"/>
            <a:ext cx="1676400" cy="523220"/>
          </a:xfrm>
          <a:prstGeom prst="rect">
            <a:avLst/>
          </a:prstGeom>
          <a:noFill/>
        </p:spPr>
        <p:txBody>
          <a:bodyPr wrap="square" rtlCol="0">
            <a:spAutoFit/>
          </a:bodyPr>
          <a:lstStyle/>
          <a:p>
            <a:r>
              <a:rPr lang="en-BR" sz="2800" b="1" dirty="0">
                <a:solidFill>
                  <a:schemeClr val="bg1"/>
                </a:solidFill>
                <a:latin typeface="Candara" panose="020E0502030303020204" pitchFamily="34" charset="0"/>
              </a:rPr>
              <a:t>Updating</a:t>
            </a:r>
            <a:endParaRPr lang="en-BR" sz="1400" b="1" dirty="0">
              <a:solidFill>
                <a:schemeClr val="bg1"/>
              </a:solidFill>
              <a:latin typeface="Candara" panose="020E0502030303020204" pitchFamily="34" charset="0"/>
            </a:endParaRPr>
          </a:p>
        </p:txBody>
      </p:sp>
      <p:sp>
        <p:nvSpPr>
          <p:cNvPr id="14" name="Rounded Rectangle 13">
            <a:extLst>
              <a:ext uri="{FF2B5EF4-FFF2-40B4-BE49-F238E27FC236}">
                <a16:creationId xmlns:a16="http://schemas.microsoft.com/office/drawing/2014/main" id="{8B0E1D13-F06E-D04E-93E1-E08A1B008A25}"/>
              </a:ext>
            </a:extLst>
          </p:cNvPr>
          <p:cNvSpPr/>
          <p:nvPr/>
        </p:nvSpPr>
        <p:spPr>
          <a:xfrm>
            <a:off x="14319250" y="473075"/>
            <a:ext cx="5105400" cy="1021080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accent6">
                  <a:lumMod val="40000"/>
                  <a:lumOff val="60000"/>
                </a:schemeClr>
              </a:solidFill>
            </a:endParaRPr>
          </a:p>
        </p:txBody>
      </p:sp>
      <p:sp>
        <p:nvSpPr>
          <p:cNvPr id="15" name="TextBox 14">
            <a:extLst>
              <a:ext uri="{FF2B5EF4-FFF2-40B4-BE49-F238E27FC236}">
                <a16:creationId xmlns:a16="http://schemas.microsoft.com/office/drawing/2014/main" id="{5E6F110A-C308-617B-5336-3E75DB58420C}"/>
              </a:ext>
            </a:extLst>
          </p:cNvPr>
          <p:cNvSpPr txBox="1"/>
          <p:nvPr/>
        </p:nvSpPr>
        <p:spPr>
          <a:xfrm>
            <a:off x="15807170" y="1006475"/>
            <a:ext cx="2129559" cy="523220"/>
          </a:xfrm>
          <a:prstGeom prst="rect">
            <a:avLst/>
          </a:prstGeom>
          <a:noFill/>
        </p:spPr>
        <p:txBody>
          <a:bodyPr wrap="square" rtlCol="0">
            <a:spAutoFit/>
          </a:bodyPr>
          <a:lstStyle/>
          <a:p>
            <a:r>
              <a:rPr lang="en-BR" sz="2800" b="1" dirty="0">
                <a:solidFill>
                  <a:schemeClr val="bg1"/>
                </a:solidFill>
                <a:latin typeface="Candara" panose="020E0502030303020204" pitchFamily="34" charset="0"/>
              </a:rPr>
              <a:t>Unmounting</a:t>
            </a:r>
            <a:endParaRPr lang="en-BR" sz="1400" b="1" dirty="0">
              <a:solidFill>
                <a:schemeClr val="bg1"/>
              </a:solidFill>
              <a:latin typeface="Candara" panose="020E0502030303020204" pitchFamily="34" charset="0"/>
            </a:endParaRPr>
          </a:p>
        </p:txBody>
      </p:sp>
      <p:sp>
        <p:nvSpPr>
          <p:cNvPr id="16" name="Right Arrow 15">
            <a:extLst>
              <a:ext uri="{FF2B5EF4-FFF2-40B4-BE49-F238E27FC236}">
                <a16:creationId xmlns:a16="http://schemas.microsoft.com/office/drawing/2014/main" id="{98C1F11C-33E5-20B6-D208-1A2BE5C33E07}"/>
              </a:ext>
            </a:extLst>
          </p:cNvPr>
          <p:cNvSpPr/>
          <p:nvPr/>
        </p:nvSpPr>
        <p:spPr>
          <a:xfrm>
            <a:off x="5406721" y="1090335"/>
            <a:ext cx="3334358" cy="470585"/>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17" name="Right Arrow 16">
            <a:extLst>
              <a:ext uri="{FF2B5EF4-FFF2-40B4-BE49-F238E27FC236}">
                <a16:creationId xmlns:a16="http://schemas.microsoft.com/office/drawing/2014/main" id="{0DFE8A53-4595-BB4B-5D0F-7BA745CFD27E}"/>
              </a:ext>
            </a:extLst>
          </p:cNvPr>
          <p:cNvSpPr/>
          <p:nvPr/>
        </p:nvSpPr>
        <p:spPr>
          <a:xfrm>
            <a:off x="11890071" y="1064018"/>
            <a:ext cx="3334358" cy="470585"/>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18" name="Rounded Rectangle 17">
            <a:extLst>
              <a:ext uri="{FF2B5EF4-FFF2-40B4-BE49-F238E27FC236}">
                <a16:creationId xmlns:a16="http://schemas.microsoft.com/office/drawing/2014/main" id="{3F8044D5-8026-C202-6A27-0CCD3D7F48A5}"/>
              </a:ext>
            </a:extLst>
          </p:cNvPr>
          <p:cNvSpPr/>
          <p:nvPr/>
        </p:nvSpPr>
        <p:spPr>
          <a:xfrm>
            <a:off x="2092325" y="9411277"/>
            <a:ext cx="3651250"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400" b="1" dirty="0">
                <a:latin typeface="Candara" panose="020E0502030303020204" pitchFamily="34" charset="0"/>
              </a:rPr>
              <a:t>ComponentDidMount()</a:t>
            </a:r>
          </a:p>
        </p:txBody>
      </p:sp>
      <p:sp>
        <p:nvSpPr>
          <p:cNvPr id="19" name="Rounded Rectangle 18">
            <a:extLst>
              <a:ext uri="{FF2B5EF4-FFF2-40B4-BE49-F238E27FC236}">
                <a16:creationId xmlns:a16="http://schemas.microsoft.com/office/drawing/2014/main" id="{2241D3F1-A297-4170-0358-D70784701341}"/>
              </a:ext>
            </a:extLst>
          </p:cNvPr>
          <p:cNvSpPr/>
          <p:nvPr/>
        </p:nvSpPr>
        <p:spPr>
          <a:xfrm>
            <a:off x="8569325" y="9388475"/>
            <a:ext cx="3651250"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400" b="1" dirty="0">
                <a:latin typeface="Candara" panose="020E0502030303020204" pitchFamily="34" charset="0"/>
              </a:rPr>
              <a:t>ComponentDidUpdate()</a:t>
            </a:r>
          </a:p>
        </p:txBody>
      </p:sp>
      <p:sp>
        <p:nvSpPr>
          <p:cNvPr id="20" name="Rounded Rectangle 19">
            <a:extLst>
              <a:ext uri="{FF2B5EF4-FFF2-40B4-BE49-F238E27FC236}">
                <a16:creationId xmlns:a16="http://schemas.microsoft.com/office/drawing/2014/main" id="{5F17D261-4EAF-B861-0958-2EDB1AC4F3A4}"/>
              </a:ext>
            </a:extLst>
          </p:cNvPr>
          <p:cNvSpPr/>
          <p:nvPr/>
        </p:nvSpPr>
        <p:spPr>
          <a:xfrm>
            <a:off x="14974605" y="9447934"/>
            <a:ext cx="3794687"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400" b="1" dirty="0">
                <a:latin typeface="Candara" panose="020E0502030303020204" pitchFamily="34" charset="0"/>
              </a:rPr>
              <a:t>ComponentWillUnmount()</a:t>
            </a:r>
          </a:p>
        </p:txBody>
      </p:sp>
      <p:sp>
        <p:nvSpPr>
          <p:cNvPr id="21" name="Rounded Rectangle 20">
            <a:extLst>
              <a:ext uri="{FF2B5EF4-FFF2-40B4-BE49-F238E27FC236}">
                <a16:creationId xmlns:a16="http://schemas.microsoft.com/office/drawing/2014/main" id="{147BCE6D-E872-1701-56B2-2A8D318783B0}"/>
              </a:ext>
            </a:extLst>
          </p:cNvPr>
          <p:cNvSpPr/>
          <p:nvPr/>
        </p:nvSpPr>
        <p:spPr>
          <a:xfrm>
            <a:off x="2058266" y="6628484"/>
            <a:ext cx="10471301"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ndara" panose="020E0502030303020204" pitchFamily="34" charset="0"/>
              </a:rPr>
              <a:t>R</a:t>
            </a:r>
            <a:r>
              <a:rPr lang="en-BR" sz="2400" b="1" dirty="0">
                <a:latin typeface="Candara" panose="020E0502030303020204" pitchFamily="34" charset="0"/>
              </a:rPr>
              <a:t>ender()</a:t>
            </a:r>
          </a:p>
        </p:txBody>
      </p:sp>
      <p:sp>
        <p:nvSpPr>
          <p:cNvPr id="22" name="Rounded Rectangle 21">
            <a:extLst>
              <a:ext uri="{FF2B5EF4-FFF2-40B4-BE49-F238E27FC236}">
                <a16:creationId xmlns:a16="http://schemas.microsoft.com/office/drawing/2014/main" id="{C5BFD46F-8D87-E641-0849-1615CC4A5CBB}"/>
              </a:ext>
            </a:extLst>
          </p:cNvPr>
          <p:cNvSpPr/>
          <p:nvPr/>
        </p:nvSpPr>
        <p:spPr>
          <a:xfrm>
            <a:off x="2058266" y="1920875"/>
            <a:ext cx="3685309"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ndara" panose="020E0502030303020204" pitchFamily="34" charset="0"/>
              </a:rPr>
              <a:t>cons</a:t>
            </a:r>
            <a:r>
              <a:rPr lang="en-BR" sz="2400" b="1" dirty="0">
                <a:latin typeface="Candara" panose="020E0502030303020204" pitchFamily="34" charset="0"/>
              </a:rPr>
              <a:t>tructor()</a:t>
            </a:r>
          </a:p>
        </p:txBody>
      </p:sp>
      <p:sp>
        <p:nvSpPr>
          <p:cNvPr id="23" name="Rounded Rectangle 22">
            <a:extLst>
              <a:ext uri="{FF2B5EF4-FFF2-40B4-BE49-F238E27FC236}">
                <a16:creationId xmlns:a16="http://schemas.microsoft.com/office/drawing/2014/main" id="{A3BC6604-0D27-9BC8-F111-BC39D179F3B1}"/>
              </a:ext>
            </a:extLst>
          </p:cNvPr>
          <p:cNvSpPr/>
          <p:nvPr/>
        </p:nvSpPr>
        <p:spPr>
          <a:xfrm>
            <a:off x="2092325" y="8093075"/>
            <a:ext cx="10471301"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ndara" panose="020E0502030303020204" pitchFamily="34" charset="0"/>
              </a:rPr>
              <a:t>React updates DOM and refs</a:t>
            </a:r>
            <a:endParaRPr lang="en-BR" sz="2400" b="1" dirty="0">
              <a:latin typeface="Candara" panose="020E0502030303020204" pitchFamily="34" charset="0"/>
            </a:endParaRPr>
          </a:p>
        </p:txBody>
      </p:sp>
      <p:sp>
        <p:nvSpPr>
          <p:cNvPr id="24" name="Rounded Rectangle 23">
            <a:extLst>
              <a:ext uri="{FF2B5EF4-FFF2-40B4-BE49-F238E27FC236}">
                <a16:creationId xmlns:a16="http://schemas.microsoft.com/office/drawing/2014/main" id="{52759BAF-6E91-7506-2A6A-2A412C2E897B}"/>
              </a:ext>
            </a:extLst>
          </p:cNvPr>
          <p:cNvSpPr/>
          <p:nvPr/>
        </p:nvSpPr>
        <p:spPr>
          <a:xfrm>
            <a:off x="2092325" y="3985184"/>
            <a:ext cx="10471301"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ndara" panose="020E0502030303020204" pitchFamily="34" charset="0"/>
              </a:rPr>
              <a:t>getDerivedStateFromProps</a:t>
            </a:r>
            <a:r>
              <a:rPr lang="en-BR" sz="2400" b="1" dirty="0">
                <a:latin typeface="Candara" panose="020E0502030303020204" pitchFamily="34" charset="0"/>
              </a:rPr>
              <a:t>()</a:t>
            </a:r>
          </a:p>
        </p:txBody>
      </p:sp>
      <p:sp>
        <p:nvSpPr>
          <p:cNvPr id="25" name="Right Arrow 24">
            <a:extLst>
              <a:ext uri="{FF2B5EF4-FFF2-40B4-BE49-F238E27FC236}">
                <a16:creationId xmlns:a16="http://schemas.microsoft.com/office/drawing/2014/main" id="{7B023CC0-CBAF-9F63-718C-44506A354113}"/>
              </a:ext>
            </a:extLst>
          </p:cNvPr>
          <p:cNvSpPr/>
          <p:nvPr/>
        </p:nvSpPr>
        <p:spPr>
          <a:xfrm rot="5400000">
            <a:off x="2992592" y="3036901"/>
            <a:ext cx="1438419" cy="50177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26" name="Right Arrow 25">
            <a:extLst>
              <a:ext uri="{FF2B5EF4-FFF2-40B4-BE49-F238E27FC236}">
                <a16:creationId xmlns:a16="http://schemas.microsoft.com/office/drawing/2014/main" id="{CCF733F2-8DA7-1918-D49C-1FEBAA7D3137}"/>
              </a:ext>
            </a:extLst>
          </p:cNvPr>
          <p:cNvSpPr/>
          <p:nvPr/>
        </p:nvSpPr>
        <p:spPr>
          <a:xfrm rot="5400000">
            <a:off x="2748985" y="5331536"/>
            <a:ext cx="1939676" cy="542371"/>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27" name="Right Arrow 26">
            <a:extLst>
              <a:ext uri="{FF2B5EF4-FFF2-40B4-BE49-F238E27FC236}">
                <a16:creationId xmlns:a16="http://schemas.microsoft.com/office/drawing/2014/main" id="{267EFC6D-31B9-93F0-1B40-BA178B73BA40}"/>
              </a:ext>
            </a:extLst>
          </p:cNvPr>
          <p:cNvSpPr/>
          <p:nvPr/>
        </p:nvSpPr>
        <p:spPr>
          <a:xfrm rot="5400000">
            <a:off x="3293398" y="7430424"/>
            <a:ext cx="816891" cy="5084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28" name="Right Arrow 27">
            <a:extLst>
              <a:ext uri="{FF2B5EF4-FFF2-40B4-BE49-F238E27FC236}">
                <a16:creationId xmlns:a16="http://schemas.microsoft.com/office/drawing/2014/main" id="{DC625A24-0ADA-9E14-BEAD-48B5A9DB8ACA}"/>
              </a:ext>
            </a:extLst>
          </p:cNvPr>
          <p:cNvSpPr/>
          <p:nvPr/>
        </p:nvSpPr>
        <p:spPr>
          <a:xfrm rot="5400000">
            <a:off x="3364931" y="8850180"/>
            <a:ext cx="687102" cy="5084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31" name="Right Arrow 30">
            <a:extLst>
              <a:ext uri="{FF2B5EF4-FFF2-40B4-BE49-F238E27FC236}">
                <a16:creationId xmlns:a16="http://schemas.microsoft.com/office/drawing/2014/main" id="{07995A70-A445-EFE2-269A-8FBDBCB7041D}"/>
              </a:ext>
            </a:extLst>
          </p:cNvPr>
          <p:cNvSpPr/>
          <p:nvPr/>
        </p:nvSpPr>
        <p:spPr>
          <a:xfrm rot="5400000">
            <a:off x="8084906" y="3035151"/>
            <a:ext cx="1464591" cy="50177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32" name="TextBox 31">
            <a:extLst>
              <a:ext uri="{FF2B5EF4-FFF2-40B4-BE49-F238E27FC236}">
                <a16:creationId xmlns:a16="http://schemas.microsoft.com/office/drawing/2014/main" id="{360D8A15-EDFF-7B6D-3FEC-BB07BEBAAC14}"/>
              </a:ext>
            </a:extLst>
          </p:cNvPr>
          <p:cNvSpPr txBox="1"/>
          <p:nvPr/>
        </p:nvSpPr>
        <p:spPr>
          <a:xfrm>
            <a:off x="7918450" y="1944141"/>
            <a:ext cx="1844449" cy="400110"/>
          </a:xfrm>
          <a:prstGeom prst="rect">
            <a:avLst/>
          </a:prstGeom>
          <a:noFill/>
        </p:spPr>
        <p:txBody>
          <a:bodyPr wrap="square" rtlCol="0">
            <a:spAutoFit/>
          </a:bodyPr>
          <a:lstStyle/>
          <a:p>
            <a:pPr algn="ctr"/>
            <a:r>
              <a:rPr lang="en-BR" sz="2000" b="1" dirty="0">
                <a:solidFill>
                  <a:schemeClr val="bg1"/>
                </a:solidFill>
                <a:latin typeface="Candara" panose="020E0502030303020204" pitchFamily="34" charset="0"/>
              </a:rPr>
              <a:t>New Props</a:t>
            </a:r>
            <a:endParaRPr lang="en-BR" sz="1100" b="1" dirty="0">
              <a:solidFill>
                <a:schemeClr val="bg1"/>
              </a:solidFill>
              <a:latin typeface="Candara" panose="020E0502030303020204" pitchFamily="34" charset="0"/>
            </a:endParaRPr>
          </a:p>
        </p:txBody>
      </p:sp>
      <p:sp>
        <p:nvSpPr>
          <p:cNvPr id="33" name="Right Arrow 32">
            <a:extLst>
              <a:ext uri="{FF2B5EF4-FFF2-40B4-BE49-F238E27FC236}">
                <a16:creationId xmlns:a16="http://schemas.microsoft.com/office/drawing/2014/main" id="{3E0C447B-2A94-360C-2B5C-89A16BAA44D3}"/>
              </a:ext>
            </a:extLst>
          </p:cNvPr>
          <p:cNvSpPr/>
          <p:nvPr/>
        </p:nvSpPr>
        <p:spPr>
          <a:xfrm rot="5400000">
            <a:off x="9665811" y="3023814"/>
            <a:ext cx="1464591" cy="50177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34" name="TextBox 33">
            <a:extLst>
              <a:ext uri="{FF2B5EF4-FFF2-40B4-BE49-F238E27FC236}">
                <a16:creationId xmlns:a16="http://schemas.microsoft.com/office/drawing/2014/main" id="{0E93AC5D-78CB-55B8-AB8C-5C2E4CF359E0}"/>
              </a:ext>
            </a:extLst>
          </p:cNvPr>
          <p:cNvSpPr txBox="1"/>
          <p:nvPr/>
        </p:nvSpPr>
        <p:spPr>
          <a:xfrm>
            <a:off x="9499355" y="1932804"/>
            <a:ext cx="1844449" cy="400110"/>
          </a:xfrm>
          <a:prstGeom prst="rect">
            <a:avLst/>
          </a:prstGeom>
          <a:noFill/>
        </p:spPr>
        <p:txBody>
          <a:bodyPr wrap="square" rtlCol="0">
            <a:spAutoFit/>
          </a:bodyPr>
          <a:lstStyle/>
          <a:p>
            <a:pPr algn="ctr"/>
            <a:r>
              <a:rPr lang="en-BR" sz="2000" b="1" dirty="0">
                <a:solidFill>
                  <a:schemeClr val="bg1"/>
                </a:solidFill>
                <a:latin typeface="Candara" panose="020E0502030303020204" pitchFamily="34" charset="0"/>
              </a:rPr>
              <a:t>SetState()</a:t>
            </a:r>
            <a:endParaRPr lang="en-BR" sz="1100" b="1" dirty="0">
              <a:solidFill>
                <a:schemeClr val="bg1"/>
              </a:solidFill>
              <a:latin typeface="Candara" panose="020E0502030303020204" pitchFamily="34" charset="0"/>
            </a:endParaRPr>
          </a:p>
        </p:txBody>
      </p:sp>
      <p:sp>
        <p:nvSpPr>
          <p:cNvPr id="35" name="Right Arrow 34">
            <a:extLst>
              <a:ext uri="{FF2B5EF4-FFF2-40B4-BE49-F238E27FC236}">
                <a16:creationId xmlns:a16="http://schemas.microsoft.com/office/drawing/2014/main" id="{E3FA6779-0E96-B83C-1E33-57851FC6C76B}"/>
              </a:ext>
            </a:extLst>
          </p:cNvPr>
          <p:cNvSpPr/>
          <p:nvPr/>
        </p:nvSpPr>
        <p:spPr>
          <a:xfrm rot="5400000">
            <a:off x="11237393" y="3011885"/>
            <a:ext cx="1464591" cy="50177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36" name="TextBox 35">
            <a:extLst>
              <a:ext uri="{FF2B5EF4-FFF2-40B4-BE49-F238E27FC236}">
                <a16:creationId xmlns:a16="http://schemas.microsoft.com/office/drawing/2014/main" id="{85E385F1-3AA1-EDDE-0F9F-1E1F215630D5}"/>
              </a:ext>
            </a:extLst>
          </p:cNvPr>
          <p:cNvSpPr txBox="1"/>
          <p:nvPr/>
        </p:nvSpPr>
        <p:spPr>
          <a:xfrm>
            <a:off x="11070937" y="1920875"/>
            <a:ext cx="1844449" cy="400110"/>
          </a:xfrm>
          <a:prstGeom prst="rect">
            <a:avLst/>
          </a:prstGeom>
          <a:noFill/>
        </p:spPr>
        <p:txBody>
          <a:bodyPr wrap="square" rtlCol="0">
            <a:spAutoFit/>
          </a:bodyPr>
          <a:lstStyle/>
          <a:p>
            <a:pPr algn="ctr"/>
            <a:r>
              <a:rPr lang="en-BR" sz="2000" b="1" dirty="0">
                <a:solidFill>
                  <a:schemeClr val="bg1"/>
                </a:solidFill>
                <a:latin typeface="Candara" panose="020E0502030303020204" pitchFamily="34" charset="0"/>
              </a:rPr>
              <a:t>forceUpdate()</a:t>
            </a:r>
            <a:endParaRPr lang="en-BR" sz="1100" b="1" dirty="0">
              <a:solidFill>
                <a:schemeClr val="bg1"/>
              </a:solidFill>
              <a:latin typeface="Candara" panose="020E0502030303020204" pitchFamily="34" charset="0"/>
            </a:endParaRPr>
          </a:p>
        </p:txBody>
      </p:sp>
      <p:sp>
        <p:nvSpPr>
          <p:cNvPr id="37" name="Rounded Rectangle 36">
            <a:extLst>
              <a:ext uri="{FF2B5EF4-FFF2-40B4-BE49-F238E27FC236}">
                <a16:creationId xmlns:a16="http://schemas.microsoft.com/office/drawing/2014/main" id="{9C9CD6F5-70E2-F2F9-889F-6E427C24A12B}"/>
              </a:ext>
            </a:extLst>
          </p:cNvPr>
          <p:cNvSpPr/>
          <p:nvPr/>
        </p:nvSpPr>
        <p:spPr>
          <a:xfrm>
            <a:off x="8413324" y="5333084"/>
            <a:ext cx="3963252" cy="64770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ndara" panose="020E0502030303020204" pitchFamily="34" charset="0"/>
              </a:rPr>
              <a:t>shouldComponentUpdate</a:t>
            </a:r>
            <a:r>
              <a:rPr lang="en-BR" sz="2400" b="1" dirty="0">
                <a:latin typeface="Candara" panose="020E0502030303020204" pitchFamily="34" charset="0"/>
              </a:rPr>
              <a:t>()</a:t>
            </a:r>
          </a:p>
        </p:txBody>
      </p:sp>
      <p:sp>
        <p:nvSpPr>
          <p:cNvPr id="38" name="Right Arrow 37">
            <a:extLst>
              <a:ext uri="{FF2B5EF4-FFF2-40B4-BE49-F238E27FC236}">
                <a16:creationId xmlns:a16="http://schemas.microsoft.com/office/drawing/2014/main" id="{962A3EE1-6A08-75C9-D451-B95221852C7B}"/>
              </a:ext>
            </a:extLst>
          </p:cNvPr>
          <p:cNvSpPr/>
          <p:nvPr/>
        </p:nvSpPr>
        <p:spPr>
          <a:xfrm rot="5400000">
            <a:off x="13151447" y="5325075"/>
            <a:ext cx="7555137" cy="571666"/>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39" name="Right Arrow 38">
            <a:extLst>
              <a:ext uri="{FF2B5EF4-FFF2-40B4-BE49-F238E27FC236}">
                <a16:creationId xmlns:a16="http://schemas.microsoft.com/office/drawing/2014/main" id="{1F8BFE1E-2E01-2848-2DF9-4C0B480B5175}"/>
              </a:ext>
            </a:extLst>
          </p:cNvPr>
          <p:cNvSpPr/>
          <p:nvPr/>
        </p:nvSpPr>
        <p:spPr>
          <a:xfrm rot="5400000">
            <a:off x="10138578" y="8850180"/>
            <a:ext cx="687102" cy="5084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40" name="Right Arrow 39">
            <a:extLst>
              <a:ext uri="{FF2B5EF4-FFF2-40B4-BE49-F238E27FC236}">
                <a16:creationId xmlns:a16="http://schemas.microsoft.com/office/drawing/2014/main" id="{3ABB5966-D15A-1BE3-B425-0959B4D388C9}"/>
              </a:ext>
            </a:extLst>
          </p:cNvPr>
          <p:cNvSpPr/>
          <p:nvPr/>
        </p:nvSpPr>
        <p:spPr>
          <a:xfrm rot="16200000" flipH="1">
            <a:off x="11031794" y="6175558"/>
            <a:ext cx="624021" cy="2417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42" name="Right Arrow 41">
            <a:extLst>
              <a:ext uri="{FF2B5EF4-FFF2-40B4-BE49-F238E27FC236}">
                <a16:creationId xmlns:a16="http://schemas.microsoft.com/office/drawing/2014/main" id="{697BA101-EE7D-3E33-A4E2-E64A4B5515C6}"/>
              </a:ext>
            </a:extLst>
          </p:cNvPr>
          <p:cNvSpPr/>
          <p:nvPr/>
        </p:nvSpPr>
        <p:spPr>
          <a:xfrm rot="16200000" flipH="1">
            <a:off x="11041996" y="4844098"/>
            <a:ext cx="624021" cy="2417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
        <p:nvSpPr>
          <p:cNvPr id="43" name="Right Arrow 42">
            <a:extLst>
              <a:ext uri="{FF2B5EF4-FFF2-40B4-BE49-F238E27FC236}">
                <a16:creationId xmlns:a16="http://schemas.microsoft.com/office/drawing/2014/main" id="{12F28D36-FD52-B107-DAE8-EF728F93139D}"/>
              </a:ext>
            </a:extLst>
          </p:cNvPr>
          <p:cNvSpPr/>
          <p:nvPr/>
        </p:nvSpPr>
        <p:spPr>
          <a:xfrm rot="5400000">
            <a:off x="10053297" y="7410036"/>
            <a:ext cx="857663" cy="508412"/>
          </a:xfrm>
          <a:prstGeom prst="rightArrow">
            <a:avLst>
              <a:gd name="adj1" fmla="val 27965"/>
              <a:gd name="adj2" fmla="val 80708"/>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1400" dirty="0"/>
          </a:p>
        </p:txBody>
      </p:sp>
    </p:spTree>
    <p:extLst>
      <p:ext uri="{BB962C8B-B14F-4D97-AF65-F5344CB8AC3E}">
        <p14:creationId xmlns:p14="http://schemas.microsoft.com/office/powerpoint/2010/main" val="166939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B0707-7B3A-35FA-6320-E9BCDE9C90C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881ED25-3F3E-AAB0-FBFC-D999CA222C05}"/>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56C52B9C-2481-40CD-E5A3-794C1710608B}"/>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5DAAA345-F093-41DE-507F-BAF2D8C3F733}"/>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3D5646BD-9928-C76D-E027-5A5084666355}"/>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MOUNTING PHASE</a:t>
            </a:r>
          </a:p>
        </p:txBody>
      </p:sp>
    </p:spTree>
    <p:extLst>
      <p:ext uri="{BB962C8B-B14F-4D97-AF65-F5344CB8AC3E}">
        <p14:creationId xmlns:p14="http://schemas.microsoft.com/office/powerpoint/2010/main" val="288387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1C1BE-3FC1-2F28-F2DB-1168169BFFB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6DC6C0F-CFB2-D979-FC71-9E719B488846}"/>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43A72153-EA00-9623-F75F-21F74897E7C8}"/>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45" dirty="0"/>
              <a:t>Constructor</a:t>
            </a:r>
            <a:endParaRPr sz="4400" spc="-280" dirty="0"/>
          </a:p>
        </p:txBody>
      </p:sp>
      <p:sp>
        <p:nvSpPr>
          <p:cNvPr id="4" name="TextBox 3">
            <a:extLst>
              <a:ext uri="{FF2B5EF4-FFF2-40B4-BE49-F238E27FC236}">
                <a16:creationId xmlns:a16="http://schemas.microsoft.com/office/drawing/2014/main" id="{781AFEEC-C018-DB9A-6AD7-F55F05B6A0D3}"/>
              </a:ext>
            </a:extLst>
          </p:cNvPr>
          <p:cNvSpPr txBox="1"/>
          <p:nvPr/>
        </p:nvSpPr>
        <p:spPr>
          <a:xfrm>
            <a:off x="984250" y="2225675"/>
            <a:ext cx="17602200" cy="2320507"/>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is the first lifecycle method called when a component is created. It is used to initialize the component’s state and bind event handlers. The constructor receives the component’s props as an argument and should always call </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super(props);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before any other statements.</a:t>
            </a:r>
          </a:p>
        </p:txBody>
      </p:sp>
      <p:pic>
        <p:nvPicPr>
          <p:cNvPr id="5" name="Picture 4">
            <a:extLst>
              <a:ext uri="{FF2B5EF4-FFF2-40B4-BE49-F238E27FC236}">
                <a16:creationId xmlns:a16="http://schemas.microsoft.com/office/drawing/2014/main" id="{73A29956-40C9-6586-7C1C-BB8ADC3F725B}"/>
              </a:ext>
            </a:extLst>
          </p:cNvPr>
          <p:cNvPicPr>
            <a:picLocks noChangeAspect="1"/>
          </p:cNvPicPr>
          <p:nvPr/>
        </p:nvPicPr>
        <p:blipFill>
          <a:blip r:embed="rId3"/>
          <a:stretch>
            <a:fillRect/>
          </a:stretch>
        </p:blipFill>
        <p:spPr>
          <a:xfrm>
            <a:off x="5899150" y="6035675"/>
            <a:ext cx="7772400" cy="3952067"/>
          </a:xfrm>
          <a:prstGeom prst="rect">
            <a:avLst/>
          </a:prstGeom>
        </p:spPr>
      </p:pic>
    </p:spTree>
    <p:extLst>
      <p:ext uri="{BB962C8B-B14F-4D97-AF65-F5344CB8AC3E}">
        <p14:creationId xmlns:p14="http://schemas.microsoft.com/office/powerpoint/2010/main" val="90407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6CB5A-02A6-1D2B-46AB-F27DBA0D5F1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FA467D9-EFD8-99A4-7EC3-DD816213F58B}"/>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A6C788AA-BE49-390C-4827-4CC78066FF8C}"/>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45" dirty="0"/>
              <a:t>static getDerivedStateFromProps(props, state)</a:t>
            </a:r>
            <a:endParaRPr sz="4400" spc="-280" dirty="0"/>
          </a:p>
        </p:txBody>
      </p:sp>
      <p:sp>
        <p:nvSpPr>
          <p:cNvPr id="4" name="TextBox 3">
            <a:extLst>
              <a:ext uri="{FF2B5EF4-FFF2-40B4-BE49-F238E27FC236}">
                <a16:creationId xmlns:a16="http://schemas.microsoft.com/office/drawing/2014/main" id="{36349843-8A2C-625E-A150-54ACA6071F13}"/>
              </a:ext>
            </a:extLst>
          </p:cNvPr>
          <p:cNvSpPr txBox="1"/>
          <p:nvPr/>
        </p:nvSpPr>
        <p:spPr>
          <a:xfrm>
            <a:off x="984250" y="2225675"/>
            <a:ext cx="17602200" cy="218745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static method is invoked just before rendering, both on the initial mount and on subsequent updates. It receives the component’s props and state as arguments and should return an object representing the updated state based on the props. If you don’t need to update the state, you can return null.</a:t>
            </a:r>
          </a:p>
        </p:txBody>
      </p:sp>
      <p:pic>
        <p:nvPicPr>
          <p:cNvPr id="6" name="Picture 5">
            <a:extLst>
              <a:ext uri="{FF2B5EF4-FFF2-40B4-BE49-F238E27FC236}">
                <a16:creationId xmlns:a16="http://schemas.microsoft.com/office/drawing/2014/main" id="{3C83807F-983D-CDE1-CED2-000DFD8C8C7C}"/>
              </a:ext>
            </a:extLst>
          </p:cNvPr>
          <p:cNvPicPr>
            <a:picLocks noChangeAspect="1"/>
          </p:cNvPicPr>
          <p:nvPr/>
        </p:nvPicPr>
        <p:blipFill>
          <a:blip r:embed="rId3"/>
          <a:stretch>
            <a:fillRect/>
          </a:stretch>
        </p:blipFill>
        <p:spPr>
          <a:xfrm>
            <a:off x="4335988" y="6157554"/>
            <a:ext cx="11432121" cy="3352800"/>
          </a:xfrm>
          <a:prstGeom prst="rect">
            <a:avLst/>
          </a:prstGeom>
        </p:spPr>
      </p:pic>
    </p:spTree>
    <p:extLst>
      <p:ext uri="{BB962C8B-B14F-4D97-AF65-F5344CB8AC3E}">
        <p14:creationId xmlns:p14="http://schemas.microsoft.com/office/powerpoint/2010/main" val="194804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1D3E9-C599-E9DC-E25B-64632E43803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DCC5700C-9326-F20C-C837-B66C6CBF0565}"/>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D9FBA5F2-8E54-F199-31CE-4E03B2D962A9}"/>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45" dirty="0"/>
              <a:t>render()</a:t>
            </a:r>
            <a:endParaRPr sz="4400" spc="-280" dirty="0"/>
          </a:p>
        </p:txBody>
      </p:sp>
      <p:sp>
        <p:nvSpPr>
          <p:cNvPr id="4" name="TextBox 3">
            <a:extLst>
              <a:ext uri="{FF2B5EF4-FFF2-40B4-BE49-F238E27FC236}">
                <a16:creationId xmlns:a16="http://schemas.microsoft.com/office/drawing/2014/main" id="{FB8FC248-B010-EFA1-5E20-97B3EFA8405A}"/>
              </a:ext>
            </a:extLst>
          </p:cNvPr>
          <p:cNvSpPr txBox="1"/>
          <p:nvPr/>
        </p:nvSpPr>
        <p:spPr>
          <a:xfrm>
            <a:off x="984250" y="2225675"/>
            <a:ext cx="17373600" cy="292612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render() method is the most crucial lifecycle method and is required in every component. It is responsible for rendering the component's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HTML markup and returning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React elements that make up the component's UI. The render() method should be pure, meaning it should not modify the component's state or directly interact with the browser.</a:t>
            </a:r>
          </a:p>
        </p:txBody>
      </p:sp>
      <p:pic>
        <p:nvPicPr>
          <p:cNvPr id="5" name="Picture 4">
            <a:extLst>
              <a:ext uri="{FF2B5EF4-FFF2-40B4-BE49-F238E27FC236}">
                <a16:creationId xmlns:a16="http://schemas.microsoft.com/office/drawing/2014/main" id="{80AAF923-D8AC-4F45-2DB4-4EAA2A6ABCDB}"/>
              </a:ext>
            </a:extLst>
          </p:cNvPr>
          <p:cNvPicPr>
            <a:picLocks noChangeAspect="1"/>
          </p:cNvPicPr>
          <p:nvPr/>
        </p:nvPicPr>
        <p:blipFill>
          <a:blip r:embed="rId3"/>
          <a:stretch>
            <a:fillRect/>
          </a:stretch>
        </p:blipFill>
        <p:spPr>
          <a:xfrm>
            <a:off x="5278153" y="6340475"/>
            <a:ext cx="9547792" cy="3398366"/>
          </a:xfrm>
          <a:prstGeom prst="rect">
            <a:avLst/>
          </a:prstGeom>
        </p:spPr>
      </p:pic>
    </p:spTree>
    <p:extLst>
      <p:ext uri="{BB962C8B-B14F-4D97-AF65-F5344CB8AC3E}">
        <p14:creationId xmlns:p14="http://schemas.microsoft.com/office/powerpoint/2010/main" val="94930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C2A60-B62D-4D54-DABD-39B91AFD4224}"/>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8289989-7A94-3678-6CB9-767F4B9C9EE1}"/>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115B3E14-1281-6A62-345F-573F4C432BE6}"/>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componentDidMount</a:t>
            </a:r>
            <a:r>
              <a:rPr lang="en-US" sz="4400" b="1" spc="-280" dirty="0"/>
              <a:t>()</a:t>
            </a:r>
            <a:endParaRPr sz="4400" b="1" spc="-280" dirty="0"/>
          </a:p>
        </p:txBody>
      </p:sp>
      <p:sp>
        <p:nvSpPr>
          <p:cNvPr id="4" name="TextBox 3">
            <a:extLst>
              <a:ext uri="{FF2B5EF4-FFF2-40B4-BE49-F238E27FC236}">
                <a16:creationId xmlns:a16="http://schemas.microsoft.com/office/drawing/2014/main" id="{6272EB01-EF84-EA80-CE42-AC97D0A68E3D}"/>
              </a:ext>
            </a:extLst>
          </p:cNvPr>
          <p:cNvSpPr txBox="1"/>
          <p:nvPr/>
        </p:nvSpPr>
        <p:spPr>
          <a:xfrm>
            <a:off x="984250" y="2225675"/>
            <a:ext cx="17297400" cy="218745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method is called immediately after the component is mounted (i.e., inserted into the DOM). It is commonly used to perform actions that require interactions with the browser or external APIs, such as fetching data from a server. This method is an ideal place for initialization and setup.</a:t>
            </a:r>
          </a:p>
        </p:txBody>
      </p:sp>
      <p:pic>
        <p:nvPicPr>
          <p:cNvPr id="5" name="Picture 4">
            <a:extLst>
              <a:ext uri="{FF2B5EF4-FFF2-40B4-BE49-F238E27FC236}">
                <a16:creationId xmlns:a16="http://schemas.microsoft.com/office/drawing/2014/main" id="{DF4F3CEA-E134-FE2E-D870-54A2FBFDFBAE}"/>
              </a:ext>
            </a:extLst>
          </p:cNvPr>
          <p:cNvPicPr>
            <a:picLocks noChangeAspect="1"/>
          </p:cNvPicPr>
          <p:nvPr/>
        </p:nvPicPr>
        <p:blipFill>
          <a:blip r:embed="rId3"/>
          <a:stretch>
            <a:fillRect/>
          </a:stretch>
        </p:blipFill>
        <p:spPr>
          <a:xfrm>
            <a:off x="5224813" y="5883275"/>
            <a:ext cx="9654473" cy="2513354"/>
          </a:xfrm>
          <a:prstGeom prst="rect">
            <a:avLst/>
          </a:prstGeom>
        </p:spPr>
      </p:pic>
    </p:spTree>
    <p:extLst>
      <p:ext uri="{BB962C8B-B14F-4D97-AF65-F5344CB8AC3E}">
        <p14:creationId xmlns:p14="http://schemas.microsoft.com/office/powerpoint/2010/main" val="418180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REACT?</a:t>
            </a:r>
            <a:endParaRPr sz="4400" spc="-280" dirty="0"/>
          </a:p>
        </p:txBody>
      </p:sp>
      <p:sp>
        <p:nvSpPr>
          <p:cNvPr id="6" name="TextBox 5">
            <a:extLst>
              <a:ext uri="{FF2B5EF4-FFF2-40B4-BE49-F238E27FC236}">
                <a16:creationId xmlns:a16="http://schemas.microsoft.com/office/drawing/2014/main" id="{1EB82551-E6F6-E298-4D47-5A046ABE2AA1}"/>
              </a:ext>
            </a:extLst>
          </p:cNvPr>
          <p:cNvSpPr txBox="1"/>
          <p:nvPr/>
        </p:nvSpPr>
        <p:spPr>
          <a:xfrm>
            <a:off x="5024804" y="5053290"/>
            <a:ext cx="10049606" cy="646331"/>
          </a:xfrm>
          <a:prstGeom prst="rect">
            <a:avLst/>
          </a:prstGeom>
          <a:noFill/>
        </p:spPr>
        <p:txBody>
          <a:bodyPr wrap="square">
            <a:spAutoFit/>
          </a:bodyPr>
          <a:lstStyle/>
          <a:p>
            <a:pPr algn="r"/>
            <a:br>
              <a:rPr lang="en-US" dirty="0">
                <a:effectLst/>
              </a:rPr>
            </a:br>
            <a:endParaRPr lang="en-US" dirty="0">
              <a:effectLst/>
            </a:endParaRPr>
          </a:p>
        </p:txBody>
      </p:sp>
      <p:sp>
        <p:nvSpPr>
          <p:cNvPr id="7" name="TextBox 6">
            <a:extLst>
              <a:ext uri="{FF2B5EF4-FFF2-40B4-BE49-F238E27FC236}">
                <a16:creationId xmlns:a16="http://schemas.microsoft.com/office/drawing/2014/main" id="{253417D0-ECB5-EA0F-DBB1-84C964E32AB3}"/>
              </a:ext>
            </a:extLst>
          </p:cNvPr>
          <p:cNvSpPr txBox="1"/>
          <p:nvPr/>
        </p:nvSpPr>
        <p:spPr>
          <a:xfrm>
            <a:off x="893192" y="2185297"/>
            <a:ext cx="15887904" cy="809676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US" sz="2400" b="0" dirty="0">
                <a:effectLst/>
                <a:latin typeface="Verdana" panose="020B0604030504040204" pitchFamily="34" charset="0"/>
                <a:ea typeface="Verdana" panose="020B0604030504040204" pitchFamily="34" charset="0"/>
                <a:cs typeface="Verdana" panose="020B0604030504040204" pitchFamily="34" charset="0"/>
              </a:rPr>
              <a:t>ReactJS was introduced by </a:t>
            </a:r>
            <a:r>
              <a:rPr lang="en-US" sz="2400" b="1" dirty="0">
                <a:latin typeface="Verdana" panose="020B0604030504040204" pitchFamily="34" charset="0"/>
                <a:ea typeface="Verdana" panose="020B0604030504040204" pitchFamily="34" charset="0"/>
                <a:cs typeface="Verdana" panose="020B0604030504040204" pitchFamily="34" charset="0"/>
              </a:rPr>
              <a:t>F</a:t>
            </a:r>
            <a:r>
              <a:rPr lang="en-US" sz="2400" b="1" dirty="0">
                <a:effectLst/>
                <a:latin typeface="Verdana" panose="020B0604030504040204" pitchFamily="34" charset="0"/>
                <a:ea typeface="Verdana" panose="020B0604030504040204" pitchFamily="34" charset="0"/>
                <a:cs typeface="Verdana" panose="020B0604030504040204" pitchFamily="34" charset="0"/>
              </a:rPr>
              <a:t>acebook</a:t>
            </a:r>
            <a:r>
              <a:rPr lang="en-US" sz="2400" b="0" dirty="0">
                <a:effectLst/>
                <a:latin typeface="Verdana" panose="020B0604030504040204" pitchFamily="34" charset="0"/>
                <a:ea typeface="Verdana" panose="020B0604030504040204" pitchFamily="34" charset="0"/>
                <a:cs typeface="Verdana" panose="020B0604030504040204" pitchFamily="34" charset="0"/>
              </a:rPr>
              <a:t> on May 2013. It was open sourced in March 2015.</a:t>
            </a:r>
          </a:p>
          <a:p>
            <a:pPr marL="457200" lvl="1" indent="-457200" algn="l">
              <a:lnSpc>
                <a:spcPct val="200000"/>
              </a:lnSpc>
              <a:buClr>
                <a:srgbClr val="FFC000"/>
              </a:buClr>
              <a:buFont typeface="Wingdings" pitchFamily="2" charset="2"/>
              <a:buChar char="Ø"/>
            </a:pPr>
            <a:r>
              <a:rPr lang="en-US" sz="2400" b="0" dirty="0">
                <a:effectLst/>
                <a:latin typeface="Verdana" panose="020B0604030504040204" pitchFamily="34" charset="0"/>
                <a:ea typeface="Verdana" panose="020B0604030504040204" pitchFamily="34" charset="0"/>
                <a:cs typeface="Verdana" panose="020B0604030504040204" pitchFamily="34" charset="0"/>
              </a:rPr>
              <a:t>A JavaScript </a:t>
            </a:r>
            <a:r>
              <a:rPr lang="en-US" sz="2400" b="1" dirty="0">
                <a:effectLst/>
                <a:latin typeface="Verdana" panose="020B0604030504040204" pitchFamily="34" charset="0"/>
                <a:ea typeface="Verdana" panose="020B0604030504040204" pitchFamily="34" charset="0"/>
                <a:cs typeface="Verdana" panose="020B0604030504040204" pitchFamily="34" charset="0"/>
              </a:rPr>
              <a:t>library for building user interfaces</a:t>
            </a:r>
            <a:r>
              <a:rPr lang="en-US" sz="2400" b="0" dirty="0">
                <a:effectLst/>
                <a:latin typeface="Verdana" panose="020B0604030504040204" pitchFamily="34" charset="0"/>
                <a:ea typeface="Verdana" panose="020B0604030504040204" pitchFamily="34" charset="0"/>
                <a:cs typeface="Verdana" panose="020B0604030504040204" pitchFamily="34" charset="0"/>
              </a:rPr>
              <a:t>.</a:t>
            </a:r>
          </a:p>
          <a:p>
            <a:pPr marL="457200" lvl="1" indent="-457200" algn="l">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ReactJS is concerned with the components that utilizes the expressiveness of JavaScript with a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HTML –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like template syntax.</a:t>
            </a:r>
          </a:p>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is basically the view in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MVC</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odel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V</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iew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ontroller.</a:t>
            </a:r>
          </a:p>
          <a:p>
            <a:pPr marL="457200" lvl="1" indent="-457200" algn="l">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lvl="1" algn="l">
              <a:lnSpc>
                <a:spcPct val="200000"/>
              </a:lnSpc>
              <a:buClr>
                <a:srgbClr val="FFC000"/>
              </a:buClr>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MVC</a:t>
            </a:r>
          </a:p>
          <a:p>
            <a:pPr marL="457200" lvl="1" indent="-457200" algn="l">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Model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manages the data of an application </a:t>
            </a:r>
          </a:p>
          <a:p>
            <a:pPr marL="457200" lvl="1" indent="-457200" algn="l">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View</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 visual representation of the model </a:t>
            </a:r>
          </a:p>
          <a:p>
            <a:pPr marL="457200" lvl="1" indent="-457200" algn="l">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Controller</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links the user and the system</a:t>
            </a:r>
          </a:p>
        </p:txBody>
      </p:sp>
      <p:sp>
        <p:nvSpPr>
          <p:cNvPr id="8" name="Oval 7">
            <a:extLst>
              <a:ext uri="{FF2B5EF4-FFF2-40B4-BE49-F238E27FC236}">
                <a16:creationId xmlns:a16="http://schemas.microsoft.com/office/drawing/2014/main" id="{20DC86AA-0A47-EEAB-B228-1E40B0B58FE8}"/>
              </a:ext>
            </a:extLst>
          </p:cNvPr>
          <p:cNvSpPr>
            <a:spLocks noGrp="1" noRot="1" noMove="1" noResize="1" noEditPoints="1" noAdjustHandles="1" noChangeArrowheads="1" noChangeShapeType="1"/>
          </p:cNvSpPr>
          <p:nvPr/>
        </p:nvSpPr>
        <p:spPr>
          <a:xfrm>
            <a:off x="14782312" y="9547672"/>
            <a:ext cx="1447800" cy="1411978"/>
          </a:xfrm>
          <a:prstGeom prst="ellipse">
            <a:avLst/>
          </a:prstGeom>
          <a:solidFill>
            <a:srgbClr val="E551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000" b="1" dirty="0">
                <a:latin typeface="Candara" panose="020E0502030303020204" pitchFamily="34" charset="0"/>
              </a:rPr>
              <a:t>User</a:t>
            </a:r>
          </a:p>
        </p:txBody>
      </p:sp>
      <p:sp>
        <p:nvSpPr>
          <p:cNvPr id="9" name="Rounded Rectangle 8">
            <a:extLst>
              <a:ext uri="{FF2B5EF4-FFF2-40B4-BE49-F238E27FC236}">
                <a16:creationId xmlns:a16="http://schemas.microsoft.com/office/drawing/2014/main" id="{03306F2F-ACEA-8B9E-0D59-B2837582A63B}"/>
              </a:ext>
            </a:extLst>
          </p:cNvPr>
          <p:cNvSpPr>
            <a:spLocks noGrp="1" noRot="1" noMove="1" noResize="1" noEditPoints="1" noAdjustHandles="1" noChangeArrowheads="1" noChangeShapeType="1"/>
          </p:cNvSpPr>
          <p:nvPr/>
        </p:nvSpPr>
        <p:spPr>
          <a:xfrm>
            <a:off x="11705004" y="7545557"/>
            <a:ext cx="2362200" cy="990600"/>
          </a:xfrm>
          <a:prstGeom prst="roundRect">
            <a:avLst/>
          </a:prstGeom>
          <a:solidFill>
            <a:srgbClr val="3061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000" b="1" dirty="0">
                <a:latin typeface="Candara" panose="020E0502030303020204" pitchFamily="34" charset="0"/>
              </a:rPr>
              <a:t>View</a:t>
            </a:r>
          </a:p>
        </p:txBody>
      </p:sp>
      <p:sp>
        <p:nvSpPr>
          <p:cNvPr id="10" name="Rounded Rectangle 9">
            <a:extLst>
              <a:ext uri="{FF2B5EF4-FFF2-40B4-BE49-F238E27FC236}">
                <a16:creationId xmlns:a16="http://schemas.microsoft.com/office/drawing/2014/main" id="{D1B17279-3D36-242B-E8CA-F7A022363C71}"/>
              </a:ext>
            </a:extLst>
          </p:cNvPr>
          <p:cNvSpPr>
            <a:spLocks noGrp="1" noRot="1" noMove="1" noResize="1" noEditPoints="1" noAdjustHandles="1" noChangeArrowheads="1" noChangeShapeType="1"/>
          </p:cNvSpPr>
          <p:nvPr/>
        </p:nvSpPr>
        <p:spPr>
          <a:xfrm>
            <a:off x="16986250" y="7545557"/>
            <a:ext cx="2362200" cy="990600"/>
          </a:xfrm>
          <a:prstGeom prst="roundRect">
            <a:avLst/>
          </a:prstGeom>
          <a:solidFill>
            <a:srgbClr val="4EA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000" b="1" dirty="0">
                <a:latin typeface="Candara" panose="020E0502030303020204" pitchFamily="34" charset="0"/>
              </a:rPr>
              <a:t>Controller</a:t>
            </a:r>
          </a:p>
        </p:txBody>
      </p:sp>
      <p:sp>
        <p:nvSpPr>
          <p:cNvPr id="11" name="Rounded Rectangle 10">
            <a:extLst>
              <a:ext uri="{FF2B5EF4-FFF2-40B4-BE49-F238E27FC236}">
                <a16:creationId xmlns:a16="http://schemas.microsoft.com/office/drawing/2014/main" id="{7BB57DB7-34B4-7D8F-D148-E6E7C8C09D73}"/>
              </a:ext>
            </a:extLst>
          </p:cNvPr>
          <p:cNvSpPr>
            <a:spLocks noGrp="1" noRot="1" noMove="1" noResize="1" noEditPoints="1" noAdjustHandles="1" noChangeArrowheads="1" noChangeShapeType="1"/>
          </p:cNvSpPr>
          <p:nvPr/>
        </p:nvSpPr>
        <p:spPr>
          <a:xfrm>
            <a:off x="14325112" y="5730875"/>
            <a:ext cx="2362200" cy="990600"/>
          </a:xfrm>
          <a:prstGeom prst="roundRect">
            <a:avLst/>
          </a:prstGeom>
          <a:solidFill>
            <a:srgbClr val="4EA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2000" b="1" dirty="0">
                <a:latin typeface="Candara" panose="020E0502030303020204" pitchFamily="34" charset="0"/>
              </a:rPr>
              <a:t>Model</a:t>
            </a:r>
            <a:endParaRPr lang="en-BR" sz="1600" b="1" dirty="0">
              <a:latin typeface="Candara" panose="020E0502030303020204" pitchFamily="34" charset="0"/>
            </a:endParaRPr>
          </a:p>
        </p:txBody>
      </p:sp>
      <p:sp>
        <p:nvSpPr>
          <p:cNvPr id="16" name="Bent Arrow 15">
            <a:extLst>
              <a:ext uri="{FF2B5EF4-FFF2-40B4-BE49-F238E27FC236}">
                <a16:creationId xmlns:a16="http://schemas.microsoft.com/office/drawing/2014/main" id="{5252FE99-E157-DA6D-6129-C69047A206B6}"/>
              </a:ext>
            </a:extLst>
          </p:cNvPr>
          <p:cNvSpPr>
            <a:spLocks noGrp="1" noRot="1" noMove="1" noResize="1" noEditPoints="1" noAdjustHandles="1" noChangeArrowheads="1" noChangeShapeType="1"/>
          </p:cNvSpPr>
          <p:nvPr/>
        </p:nvSpPr>
        <p:spPr>
          <a:xfrm rot="10800000" flipV="1">
            <a:off x="16744950" y="5800365"/>
            <a:ext cx="1458383" cy="1676400"/>
          </a:xfrm>
          <a:prstGeom prst="bentArrow">
            <a:avLst>
              <a:gd name="adj1" fmla="val 13154"/>
              <a:gd name="adj2" fmla="val 25000"/>
              <a:gd name="adj3" fmla="val 28088"/>
              <a:gd name="adj4" fmla="val 3398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BR">
              <a:solidFill>
                <a:schemeClr val="tx1"/>
              </a:solidFill>
            </a:endParaRPr>
          </a:p>
        </p:txBody>
      </p:sp>
      <p:sp>
        <p:nvSpPr>
          <p:cNvPr id="17" name="Bent Arrow 16">
            <a:extLst>
              <a:ext uri="{FF2B5EF4-FFF2-40B4-BE49-F238E27FC236}">
                <a16:creationId xmlns:a16="http://schemas.microsoft.com/office/drawing/2014/main" id="{196102C9-6CCE-A01A-6405-9BFE765B6D3C}"/>
              </a:ext>
            </a:extLst>
          </p:cNvPr>
          <p:cNvSpPr>
            <a:spLocks noGrp="1" noRot="1" noMove="1" noResize="1" noEditPoints="1" noAdjustHandles="1" noChangeArrowheads="1" noChangeShapeType="1"/>
          </p:cNvSpPr>
          <p:nvPr/>
        </p:nvSpPr>
        <p:spPr>
          <a:xfrm rot="10800000" flipH="1" flipV="1">
            <a:off x="12804856" y="5800365"/>
            <a:ext cx="1447801" cy="1676400"/>
          </a:xfrm>
          <a:prstGeom prst="bentArrow">
            <a:avLst>
              <a:gd name="adj1" fmla="val 13154"/>
              <a:gd name="adj2" fmla="val 25000"/>
              <a:gd name="adj3" fmla="val 28088"/>
              <a:gd name="adj4" fmla="val 3398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BR">
              <a:solidFill>
                <a:schemeClr val="tx1"/>
              </a:solidFill>
            </a:endParaRPr>
          </a:p>
        </p:txBody>
      </p:sp>
      <p:sp>
        <p:nvSpPr>
          <p:cNvPr id="18" name="Bent Arrow 17">
            <a:extLst>
              <a:ext uri="{FF2B5EF4-FFF2-40B4-BE49-F238E27FC236}">
                <a16:creationId xmlns:a16="http://schemas.microsoft.com/office/drawing/2014/main" id="{9E6272AF-880C-ADFA-2944-43AEFF0DF329}"/>
              </a:ext>
            </a:extLst>
          </p:cNvPr>
          <p:cNvSpPr>
            <a:spLocks noGrp="1" noRot="1" noMove="1" noResize="1" noEditPoints="1" noAdjustHandles="1" noChangeArrowheads="1" noChangeShapeType="1"/>
          </p:cNvSpPr>
          <p:nvPr/>
        </p:nvSpPr>
        <p:spPr>
          <a:xfrm rot="16200000" flipV="1">
            <a:off x="16820909" y="8621964"/>
            <a:ext cx="1547765" cy="1676401"/>
          </a:xfrm>
          <a:prstGeom prst="bentArrow">
            <a:avLst>
              <a:gd name="adj1" fmla="val 13154"/>
              <a:gd name="adj2" fmla="val 25000"/>
              <a:gd name="adj3" fmla="val 28088"/>
              <a:gd name="adj4" fmla="val 3398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BR">
              <a:solidFill>
                <a:schemeClr val="tx1"/>
              </a:solidFill>
            </a:endParaRPr>
          </a:p>
        </p:txBody>
      </p:sp>
      <p:sp>
        <p:nvSpPr>
          <p:cNvPr id="19" name="Bent Arrow 18">
            <a:extLst>
              <a:ext uri="{FF2B5EF4-FFF2-40B4-BE49-F238E27FC236}">
                <a16:creationId xmlns:a16="http://schemas.microsoft.com/office/drawing/2014/main" id="{11FCAD4B-3850-D2E0-C6E9-9768B4257E75}"/>
              </a:ext>
            </a:extLst>
          </p:cNvPr>
          <p:cNvSpPr>
            <a:spLocks noGrp="1" noRot="1" noMove="1" noResize="1" noEditPoints="1" noAdjustHandles="1" noChangeArrowheads="1" noChangeShapeType="1"/>
          </p:cNvSpPr>
          <p:nvPr/>
        </p:nvSpPr>
        <p:spPr>
          <a:xfrm rot="16200000">
            <a:off x="12732645" y="8621965"/>
            <a:ext cx="1508537" cy="1676400"/>
          </a:xfrm>
          <a:prstGeom prst="bentArrow">
            <a:avLst>
              <a:gd name="adj1" fmla="val 13154"/>
              <a:gd name="adj2" fmla="val 25000"/>
              <a:gd name="adj3" fmla="val 28088"/>
              <a:gd name="adj4" fmla="val 3398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BR">
              <a:solidFill>
                <a:schemeClr val="tx1"/>
              </a:solidFill>
            </a:endParaRPr>
          </a:p>
        </p:txBody>
      </p:sp>
      <p:sp>
        <p:nvSpPr>
          <p:cNvPr id="20" name="TextBox 19">
            <a:extLst>
              <a:ext uri="{FF2B5EF4-FFF2-40B4-BE49-F238E27FC236}">
                <a16:creationId xmlns:a16="http://schemas.microsoft.com/office/drawing/2014/main" id="{3F2C9E32-CBC6-4907-7941-2A3EC8474C8D}"/>
              </a:ext>
            </a:extLst>
          </p:cNvPr>
          <p:cNvSpPr txBox="1">
            <a:spLocks noGrp="1" noRot="1" noMove="1" noResize="1" noEditPoints="1" noAdjustHandles="1" noChangeArrowheads="1" noChangeShapeType="1"/>
          </p:cNvSpPr>
          <p:nvPr/>
        </p:nvSpPr>
        <p:spPr>
          <a:xfrm>
            <a:off x="17976850" y="5699621"/>
            <a:ext cx="1787669" cy="461665"/>
          </a:xfrm>
          <a:prstGeom prst="rect">
            <a:avLst/>
          </a:prstGeom>
          <a:noFill/>
        </p:spPr>
        <p:txBody>
          <a:bodyPr wrap="none" rtlCol="0">
            <a:spAutoFit/>
          </a:bodyPr>
          <a:lstStyle/>
          <a:p>
            <a:r>
              <a:rPr lang="en-BR" sz="2400" dirty="0">
                <a:latin typeface="Candara" panose="020E0502030303020204" pitchFamily="34" charset="0"/>
              </a:rPr>
              <a:t>Manipulates</a:t>
            </a:r>
            <a:endParaRPr lang="en-BR" dirty="0">
              <a:latin typeface="Candara" panose="020E0502030303020204" pitchFamily="34" charset="0"/>
            </a:endParaRPr>
          </a:p>
        </p:txBody>
      </p:sp>
      <p:sp>
        <p:nvSpPr>
          <p:cNvPr id="21" name="TextBox 20">
            <a:extLst>
              <a:ext uri="{FF2B5EF4-FFF2-40B4-BE49-F238E27FC236}">
                <a16:creationId xmlns:a16="http://schemas.microsoft.com/office/drawing/2014/main" id="{98C13DDE-B9CA-F973-153F-62B0EAD42372}"/>
              </a:ext>
            </a:extLst>
          </p:cNvPr>
          <p:cNvSpPr txBox="1">
            <a:spLocks noGrp="1" noRot="1" noMove="1" noResize="1" noEditPoints="1" noAdjustHandles="1" noChangeArrowheads="1" noChangeShapeType="1"/>
          </p:cNvSpPr>
          <p:nvPr/>
        </p:nvSpPr>
        <p:spPr>
          <a:xfrm>
            <a:off x="11471630" y="5880077"/>
            <a:ext cx="1284326" cy="461665"/>
          </a:xfrm>
          <a:prstGeom prst="rect">
            <a:avLst/>
          </a:prstGeom>
          <a:noFill/>
        </p:spPr>
        <p:txBody>
          <a:bodyPr wrap="none" rtlCol="0">
            <a:spAutoFit/>
          </a:bodyPr>
          <a:lstStyle/>
          <a:p>
            <a:r>
              <a:rPr lang="en-BR" sz="2400" dirty="0">
                <a:latin typeface="Candara" panose="020E0502030303020204" pitchFamily="34" charset="0"/>
              </a:rPr>
              <a:t>Updates</a:t>
            </a:r>
          </a:p>
        </p:txBody>
      </p:sp>
      <p:sp>
        <p:nvSpPr>
          <p:cNvPr id="22" name="TextBox 21">
            <a:extLst>
              <a:ext uri="{FF2B5EF4-FFF2-40B4-BE49-F238E27FC236}">
                <a16:creationId xmlns:a16="http://schemas.microsoft.com/office/drawing/2014/main" id="{E77DDEAF-0CB1-4657-6CBB-1C3035E1289B}"/>
              </a:ext>
            </a:extLst>
          </p:cNvPr>
          <p:cNvSpPr txBox="1">
            <a:spLocks noGrp="1" noRot="1" noMove="1" noResize="1" noEditPoints="1" noAdjustHandles="1" noChangeArrowheads="1" noChangeShapeType="1"/>
          </p:cNvSpPr>
          <p:nvPr/>
        </p:nvSpPr>
        <p:spPr>
          <a:xfrm>
            <a:off x="12070436" y="9928360"/>
            <a:ext cx="787395" cy="461665"/>
          </a:xfrm>
          <a:prstGeom prst="rect">
            <a:avLst/>
          </a:prstGeom>
          <a:noFill/>
        </p:spPr>
        <p:txBody>
          <a:bodyPr wrap="none" rtlCol="0">
            <a:spAutoFit/>
          </a:bodyPr>
          <a:lstStyle/>
          <a:p>
            <a:r>
              <a:rPr lang="en-BR" sz="2400" dirty="0">
                <a:latin typeface="Candara" panose="020E0502030303020204" pitchFamily="34" charset="0"/>
              </a:rPr>
              <a:t>Sees</a:t>
            </a:r>
          </a:p>
        </p:txBody>
      </p:sp>
      <p:sp>
        <p:nvSpPr>
          <p:cNvPr id="23" name="TextBox 22">
            <a:extLst>
              <a:ext uri="{FF2B5EF4-FFF2-40B4-BE49-F238E27FC236}">
                <a16:creationId xmlns:a16="http://schemas.microsoft.com/office/drawing/2014/main" id="{090181DF-D8CD-6F5F-C94B-07955A2A2866}"/>
              </a:ext>
            </a:extLst>
          </p:cNvPr>
          <p:cNvSpPr txBox="1">
            <a:spLocks noGrp="1" noRot="1" noMove="1" noResize="1" noEditPoints="1" noAdjustHandles="1" noChangeArrowheads="1" noChangeShapeType="1"/>
          </p:cNvSpPr>
          <p:nvPr/>
        </p:nvSpPr>
        <p:spPr>
          <a:xfrm>
            <a:off x="18154593" y="9913356"/>
            <a:ext cx="804878" cy="461665"/>
          </a:xfrm>
          <a:prstGeom prst="rect">
            <a:avLst/>
          </a:prstGeom>
          <a:noFill/>
        </p:spPr>
        <p:txBody>
          <a:bodyPr wrap="square" rtlCol="0">
            <a:spAutoFit/>
          </a:bodyPr>
          <a:lstStyle/>
          <a:p>
            <a:r>
              <a:rPr lang="en-BR" sz="2400" dirty="0">
                <a:latin typeface="Candara" panose="020E0502030303020204" pitchFamily="34" charset="0"/>
              </a:rPr>
              <a:t>Uses</a:t>
            </a:r>
          </a:p>
        </p:txBody>
      </p:sp>
    </p:spTree>
    <p:extLst>
      <p:ext uri="{BB962C8B-B14F-4D97-AF65-F5344CB8AC3E}">
        <p14:creationId xmlns:p14="http://schemas.microsoft.com/office/powerpoint/2010/main" val="335853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6929B-B800-380C-6260-5C88C782FB7E}"/>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CBE58C5-E59C-22AF-E86E-2BE2E97F4C97}"/>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1362DF7F-1DB5-6749-7F68-1EEE823305C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488FD863-C4CD-981B-027C-555C55F8FE3B}"/>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E09B7ED2-6C56-C829-3853-D171B549FB0B}"/>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UPDATING PHASE</a:t>
            </a:r>
          </a:p>
        </p:txBody>
      </p:sp>
    </p:spTree>
    <p:extLst>
      <p:ext uri="{BB962C8B-B14F-4D97-AF65-F5344CB8AC3E}">
        <p14:creationId xmlns:p14="http://schemas.microsoft.com/office/powerpoint/2010/main" val="1420692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1E77-2E35-2242-8A9B-6F71BB34D91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77D829D-A427-8053-ADCF-4DD8E7804C02}"/>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DB0E2DDC-1A82-BA45-FFD7-9A13E1490297}"/>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shouldComponentUpdate(</a:t>
            </a:r>
            <a:r>
              <a:rPr lang="en-US" sz="4400" b="1" spc="-280" dirty="0" err="1"/>
              <a:t>nextProps</a:t>
            </a:r>
            <a:r>
              <a:rPr lang="en-US" sz="4400" b="1" spc="-280" dirty="0"/>
              <a:t>, </a:t>
            </a:r>
            <a:r>
              <a:rPr lang="en-US" sz="4400" b="1" spc="-280" dirty="0" err="1"/>
              <a:t>nextState</a:t>
            </a:r>
            <a:r>
              <a:rPr lang="en-US" sz="4400" b="1" spc="-280" dirty="0"/>
              <a:t>)</a:t>
            </a:r>
            <a:endParaRPr sz="4400" b="1" spc="-280" dirty="0"/>
          </a:p>
        </p:txBody>
      </p:sp>
      <p:sp>
        <p:nvSpPr>
          <p:cNvPr id="4" name="TextBox 3">
            <a:extLst>
              <a:ext uri="{FF2B5EF4-FFF2-40B4-BE49-F238E27FC236}">
                <a16:creationId xmlns:a16="http://schemas.microsoft.com/office/drawing/2014/main" id="{0DFD0AD3-0F59-67AB-2D44-F7863A10D176}"/>
              </a:ext>
            </a:extLst>
          </p:cNvPr>
          <p:cNvSpPr txBox="1"/>
          <p:nvPr/>
        </p:nvSpPr>
        <p:spPr>
          <a:xfrm>
            <a:off x="984250" y="2225675"/>
            <a:ext cx="17297400" cy="366478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method is called before rendering when new props or states are received. It allows you to optimize performance by controlling whether 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component should re-render or not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By default, React re-renders a component whenever its props or state change. By implementing this method, you can compare the previous and current props and state and decide if the component should update. It should return a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boolean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value indicating whether the component should update (true) or not (false).</a:t>
            </a:r>
          </a:p>
        </p:txBody>
      </p:sp>
      <p:pic>
        <p:nvPicPr>
          <p:cNvPr id="8" name="Picture 7">
            <a:extLst>
              <a:ext uri="{FF2B5EF4-FFF2-40B4-BE49-F238E27FC236}">
                <a16:creationId xmlns:a16="http://schemas.microsoft.com/office/drawing/2014/main" id="{FC4621F3-B5F0-34E1-9FEB-49EF187869B1}"/>
              </a:ext>
            </a:extLst>
          </p:cNvPr>
          <p:cNvPicPr>
            <a:picLocks noChangeAspect="1"/>
          </p:cNvPicPr>
          <p:nvPr/>
        </p:nvPicPr>
        <p:blipFill>
          <a:blip r:embed="rId3"/>
          <a:stretch>
            <a:fillRect/>
          </a:stretch>
        </p:blipFill>
        <p:spPr>
          <a:xfrm>
            <a:off x="4614384" y="7178675"/>
            <a:ext cx="9760483" cy="2667000"/>
          </a:xfrm>
          <a:prstGeom prst="rect">
            <a:avLst/>
          </a:prstGeom>
        </p:spPr>
      </p:pic>
    </p:spTree>
    <p:extLst>
      <p:ext uri="{BB962C8B-B14F-4D97-AF65-F5344CB8AC3E}">
        <p14:creationId xmlns:p14="http://schemas.microsoft.com/office/powerpoint/2010/main" val="2091028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9D01-A2D7-4D33-E27D-539E88ED992E}"/>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D7350170-3C4F-A725-A4D1-012C29FA9ED9}"/>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948B08F5-F150-4BBB-78A7-ED10E46A40E7}"/>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componentDidUpdate</a:t>
            </a:r>
            <a:r>
              <a:rPr lang="en-US" sz="4400" b="1" spc="-280" dirty="0"/>
              <a:t>(</a:t>
            </a:r>
            <a:r>
              <a:rPr lang="en-US" sz="4400" b="1" spc="-280" dirty="0" err="1"/>
              <a:t>prevProps</a:t>
            </a:r>
            <a:r>
              <a:rPr lang="en-US" sz="4400" b="1" spc="-280" dirty="0"/>
              <a:t>, </a:t>
            </a:r>
            <a:r>
              <a:rPr lang="en-US" sz="4400" b="1" spc="-280" dirty="0" err="1"/>
              <a:t>prevState</a:t>
            </a:r>
            <a:r>
              <a:rPr lang="en-US" sz="4400" b="1" spc="-280" dirty="0"/>
              <a:t>)</a:t>
            </a:r>
            <a:endParaRPr sz="4400" b="1" spc="-280" dirty="0"/>
          </a:p>
        </p:txBody>
      </p:sp>
      <p:sp>
        <p:nvSpPr>
          <p:cNvPr id="4" name="TextBox 3">
            <a:extLst>
              <a:ext uri="{FF2B5EF4-FFF2-40B4-BE49-F238E27FC236}">
                <a16:creationId xmlns:a16="http://schemas.microsoft.com/office/drawing/2014/main" id="{50D3875F-3AF0-A6F2-21C8-14D1FE2DC6EE}"/>
              </a:ext>
            </a:extLst>
          </p:cNvPr>
          <p:cNvSpPr txBox="1"/>
          <p:nvPr/>
        </p:nvSpPr>
        <p:spPr>
          <a:xfrm>
            <a:off x="984250" y="2225675"/>
            <a:ext cx="17297400" cy="366478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method is invoked immediately after the component’s updates are reflected in the DOM. It is useful for performing actions after a component’s state or props have changed. You can compare the previous and current props and state within this method and perform side effects or update the component as needed. However, you should be cautious when updating the component’s state within this method to avoid infinite update loops.</a:t>
            </a:r>
          </a:p>
        </p:txBody>
      </p:sp>
      <p:pic>
        <p:nvPicPr>
          <p:cNvPr id="5" name="Picture 4">
            <a:extLst>
              <a:ext uri="{FF2B5EF4-FFF2-40B4-BE49-F238E27FC236}">
                <a16:creationId xmlns:a16="http://schemas.microsoft.com/office/drawing/2014/main" id="{D875676A-6522-0FD1-8874-E1E96F1D2F55}"/>
              </a:ext>
            </a:extLst>
          </p:cNvPr>
          <p:cNvPicPr>
            <a:picLocks noChangeAspect="1"/>
          </p:cNvPicPr>
          <p:nvPr/>
        </p:nvPicPr>
        <p:blipFill>
          <a:blip r:embed="rId3"/>
          <a:stretch>
            <a:fillRect/>
          </a:stretch>
        </p:blipFill>
        <p:spPr>
          <a:xfrm>
            <a:off x="4250265" y="6340475"/>
            <a:ext cx="10765370" cy="2981178"/>
          </a:xfrm>
          <a:prstGeom prst="rect">
            <a:avLst/>
          </a:prstGeom>
        </p:spPr>
      </p:pic>
    </p:spTree>
    <p:extLst>
      <p:ext uri="{BB962C8B-B14F-4D97-AF65-F5344CB8AC3E}">
        <p14:creationId xmlns:p14="http://schemas.microsoft.com/office/powerpoint/2010/main" val="38172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FC5E6-3FE8-EB99-F9DB-937F9D9ACF1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588541DC-6F83-BB41-7EF6-8C1EE677FBC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E86381E8-D615-AC66-E023-D6CB895BD2EC}"/>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B2602811-936B-6D26-34AA-4CBE11B68A7B}"/>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A3FB2E00-797A-1979-5521-6CB08F9C96C6}"/>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UNMOUNTING PHASE</a:t>
            </a:r>
          </a:p>
        </p:txBody>
      </p:sp>
    </p:spTree>
    <p:extLst>
      <p:ext uri="{BB962C8B-B14F-4D97-AF65-F5344CB8AC3E}">
        <p14:creationId xmlns:p14="http://schemas.microsoft.com/office/powerpoint/2010/main" val="3217891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B7E5C-26F2-B459-CFC6-4708AD2EF2C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77B036D-ACF3-2696-5592-62E98CF23D94}"/>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0987C2F1-44A9-9F08-CAE8-1A68B42B2A0B}"/>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componentWillUnmount</a:t>
            </a:r>
            <a:r>
              <a:rPr lang="en-US" sz="4400" b="1" spc="-280" dirty="0"/>
              <a:t>()</a:t>
            </a:r>
            <a:endParaRPr sz="4400" b="1" spc="-280" dirty="0"/>
          </a:p>
        </p:txBody>
      </p:sp>
      <p:sp>
        <p:nvSpPr>
          <p:cNvPr id="4" name="TextBox 3">
            <a:extLst>
              <a:ext uri="{FF2B5EF4-FFF2-40B4-BE49-F238E27FC236}">
                <a16:creationId xmlns:a16="http://schemas.microsoft.com/office/drawing/2014/main" id="{932BB609-6BE9-7939-70A2-DB7FE7F6812D}"/>
              </a:ext>
            </a:extLst>
          </p:cNvPr>
          <p:cNvSpPr txBox="1"/>
          <p:nvPr/>
        </p:nvSpPr>
        <p:spPr>
          <a:xfrm>
            <a:off x="984250" y="2225675"/>
            <a:ext cx="17297400" cy="292612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method is called just before the component is unmounted and removed from the DOM. It is used to perform necessary clean-up actions, such as cancelling timers, closing connections, or releasing resources that were set up in componentDidMount(). This method is crucial for avoiding memory leaks and ensuring proper clean-up.</a:t>
            </a:r>
          </a:p>
        </p:txBody>
      </p:sp>
      <p:pic>
        <p:nvPicPr>
          <p:cNvPr id="8" name="Picture 7">
            <a:extLst>
              <a:ext uri="{FF2B5EF4-FFF2-40B4-BE49-F238E27FC236}">
                <a16:creationId xmlns:a16="http://schemas.microsoft.com/office/drawing/2014/main" id="{1F0C83B3-394B-52A9-3211-BD4483A2A6E3}"/>
              </a:ext>
            </a:extLst>
          </p:cNvPr>
          <p:cNvPicPr>
            <a:picLocks noChangeAspect="1"/>
          </p:cNvPicPr>
          <p:nvPr/>
        </p:nvPicPr>
        <p:blipFill>
          <a:blip r:embed="rId3"/>
          <a:stretch>
            <a:fillRect/>
          </a:stretch>
        </p:blipFill>
        <p:spPr>
          <a:xfrm>
            <a:off x="4622798" y="6432550"/>
            <a:ext cx="10858503" cy="2667000"/>
          </a:xfrm>
          <a:prstGeom prst="rect">
            <a:avLst/>
          </a:prstGeom>
        </p:spPr>
      </p:pic>
    </p:spTree>
    <p:extLst>
      <p:ext uri="{BB962C8B-B14F-4D97-AF65-F5344CB8AC3E}">
        <p14:creationId xmlns:p14="http://schemas.microsoft.com/office/powerpoint/2010/main" val="413408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FD778-7608-2DF5-42E8-D6F64DDCAF2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694D23E-12D2-8B74-22B3-425CF3526B57}"/>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1703306C-08DC-F9E8-7814-5B694499792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7CDC8A2B-3304-BB12-5CF4-C297D14CA1B3}"/>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D15013C8-AEF4-1557-57E7-374C7AB10CC4}"/>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REACT HOOKS</a:t>
            </a:r>
          </a:p>
        </p:txBody>
      </p:sp>
    </p:spTree>
    <p:extLst>
      <p:ext uri="{BB962C8B-B14F-4D97-AF65-F5344CB8AC3E}">
        <p14:creationId xmlns:p14="http://schemas.microsoft.com/office/powerpoint/2010/main" val="4073422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9800D-CCA4-B258-46E2-85ACF6B38BA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23F9207-E4FF-3FB3-C5DE-8EF6B8D11C21}"/>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7C7058CD-AA57-40B8-0CEF-B2562EDAEB6D}"/>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useState</a:t>
            </a:r>
            <a:endParaRPr sz="4400" b="1" spc="-280" dirty="0"/>
          </a:p>
        </p:txBody>
      </p:sp>
      <p:sp>
        <p:nvSpPr>
          <p:cNvPr id="4" name="TextBox 3">
            <a:extLst>
              <a:ext uri="{FF2B5EF4-FFF2-40B4-BE49-F238E27FC236}">
                <a16:creationId xmlns:a16="http://schemas.microsoft.com/office/drawing/2014/main" id="{CC3431D9-B9D8-59DF-1947-9D5772BC389C}"/>
              </a:ext>
            </a:extLst>
          </p:cNvPr>
          <p:cNvSpPr txBox="1"/>
          <p:nvPr/>
        </p:nvSpPr>
        <p:spPr>
          <a:xfrm>
            <a:off x="984250" y="2225675"/>
            <a:ext cx="17297400" cy="218745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React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useState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 allows you to have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state variables in functional components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You pass 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 state to this function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and it returns a variable with the current state value (not necessarily the initial state) and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another function to update this value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6" name="Picture 5">
            <a:extLst>
              <a:ext uri="{FF2B5EF4-FFF2-40B4-BE49-F238E27FC236}">
                <a16:creationId xmlns:a16="http://schemas.microsoft.com/office/drawing/2014/main" id="{B5FED5CE-078A-BD8A-D9C4-0BC7E33F6ED7}"/>
              </a:ext>
            </a:extLst>
          </p:cNvPr>
          <p:cNvPicPr>
            <a:picLocks noChangeAspect="1"/>
          </p:cNvPicPr>
          <p:nvPr/>
        </p:nvPicPr>
        <p:blipFill>
          <a:blip r:embed="rId3"/>
          <a:stretch>
            <a:fillRect/>
          </a:stretch>
        </p:blipFill>
        <p:spPr>
          <a:xfrm>
            <a:off x="2190594" y="6031618"/>
            <a:ext cx="15722911" cy="1729200"/>
          </a:xfrm>
          <a:prstGeom prst="rect">
            <a:avLst/>
          </a:prstGeom>
        </p:spPr>
      </p:pic>
    </p:spTree>
    <p:extLst>
      <p:ext uri="{BB962C8B-B14F-4D97-AF65-F5344CB8AC3E}">
        <p14:creationId xmlns:p14="http://schemas.microsoft.com/office/powerpoint/2010/main" val="459072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1B98A-42A5-7B12-84B1-0DE80CE94B9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660ACAE-FE75-1083-8B5F-D010652CFDAF}"/>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B867F731-4D9B-3909-F7D8-E7EE16240B31}"/>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useEffect</a:t>
            </a:r>
            <a:endParaRPr sz="4400" b="1" spc="-280" dirty="0"/>
          </a:p>
        </p:txBody>
      </p:sp>
      <p:sp>
        <p:nvSpPr>
          <p:cNvPr id="4" name="TextBox 3">
            <a:extLst>
              <a:ext uri="{FF2B5EF4-FFF2-40B4-BE49-F238E27FC236}">
                <a16:creationId xmlns:a16="http://schemas.microsoft.com/office/drawing/2014/main" id="{50AF78B1-7CFC-193E-F5E5-4D035B583172}"/>
              </a:ext>
            </a:extLst>
          </p:cNvPr>
          <p:cNvSpPr txBox="1"/>
          <p:nvPr/>
        </p:nvSpPr>
        <p:spPr>
          <a:xfrm>
            <a:off x="984250" y="2225675"/>
            <a:ext cx="17297400" cy="218745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useEffect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 is part of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React’s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Hooks API. The core principle of this hook is to let you perform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side effects in your functional components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The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useEffect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 is a smooth combination of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React’s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lifecycle methods like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componentDidMount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componentDidUpdate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and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componentWillUnmount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5" name="Picture 4">
            <a:extLst>
              <a:ext uri="{FF2B5EF4-FFF2-40B4-BE49-F238E27FC236}">
                <a16:creationId xmlns:a16="http://schemas.microsoft.com/office/drawing/2014/main" id="{640D7A3F-0492-9106-25B5-28F7D5171C07}"/>
              </a:ext>
            </a:extLst>
          </p:cNvPr>
          <p:cNvPicPr>
            <a:picLocks noChangeAspect="1"/>
          </p:cNvPicPr>
          <p:nvPr/>
        </p:nvPicPr>
        <p:blipFill>
          <a:blip r:embed="rId3"/>
          <a:stretch>
            <a:fillRect/>
          </a:stretch>
        </p:blipFill>
        <p:spPr>
          <a:xfrm>
            <a:off x="5784850" y="5662083"/>
            <a:ext cx="6705600" cy="3616503"/>
          </a:xfrm>
          <a:prstGeom prst="rect">
            <a:avLst/>
          </a:prstGeom>
        </p:spPr>
      </p:pic>
    </p:spTree>
    <p:extLst>
      <p:ext uri="{BB962C8B-B14F-4D97-AF65-F5344CB8AC3E}">
        <p14:creationId xmlns:p14="http://schemas.microsoft.com/office/powerpoint/2010/main" val="1920052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87172-7263-F6EB-C08D-E178B860D9E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B8F4AA4-8B3C-6E39-FE75-BA28ACC1F169}"/>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90835AB6-A7FD-5612-6697-042C2F4AFD09}"/>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useContext</a:t>
            </a:r>
            <a:endParaRPr sz="4400" b="1" spc="-280" dirty="0"/>
          </a:p>
        </p:txBody>
      </p:sp>
      <p:sp>
        <p:nvSpPr>
          <p:cNvPr id="4" name="TextBox 3">
            <a:extLst>
              <a:ext uri="{FF2B5EF4-FFF2-40B4-BE49-F238E27FC236}">
                <a16:creationId xmlns:a16="http://schemas.microsoft.com/office/drawing/2014/main" id="{D126DB1A-C9F1-A734-2923-C8A221CCD438}"/>
              </a:ext>
            </a:extLst>
          </p:cNvPr>
          <p:cNvSpPr txBox="1"/>
          <p:nvPr/>
        </p:nvSpPr>
        <p:spPr>
          <a:xfrm>
            <a:off x="984250" y="2225675"/>
            <a:ext cx="17297400" cy="366478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Context provides a way to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pass data through the component tree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without having to pass props down manually at every level.</a:t>
            </a:r>
          </a:p>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Context is designed to share data that can be considered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“global”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 a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tree of React components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such as the current authenticated user, theme, or preferred language. For example, in the code below we manually thread through a “theme” prop to style the Button component</a:t>
            </a:r>
          </a:p>
        </p:txBody>
      </p:sp>
      <p:pic>
        <p:nvPicPr>
          <p:cNvPr id="5" name="Picture 4">
            <a:extLst>
              <a:ext uri="{FF2B5EF4-FFF2-40B4-BE49-F238E27FC236}">
                <a16:creationId xmlns:a16="http://schemas.microsoft.com/office/drawing/2014/main" id="{05A868FD-AA01-EBEB-E79D-2584E8FAF479}"/>
              </a:ext>
            </a:extLst>
          </p:cNvPr>
          <p:cNvPicPr>
            <a:picLocks noChangeAspect="1"/>
          </p:cNvPicPr>
          <p:nvPr/>
        </p:nvPicPr>
        <p:blipFill>
          <a:blip r:embed="rId3"/>
          <a:stretch>
            <a:fillRect/>
          </a:stretch>
        </p:blipFill>
        <p:spPr>
          <a:xfrm>
            <a:off x="5123804" y="9083675"/>
            <a:ext cx="8974667" cy="1524000"/>
          </a:xfrm>
          <a:prstGeom prst="rect">
            <a:avLst/>
          </a:prstGeom>
        </p:spPr>
      </p:pic>
      <p:pic>
        <p:nvPicPr>
          <p:cNvPr id="8" name="Picture 7">
            <a:extLst>
              <a:ext uri="{FF2B5EF4-FFF2-40B4-BE49-F238E27FC236}">
                <a16:creationId xmlns:a16="http://schemas.microsoft.com/office/drawing/2014/main" id="{4E75A7E0-9B39-04BE-4D1C-82DD48D8281E}"/>
              </a:ext>
            </a:extLst>
          </p:cNvPr>
          <p:cNvPicPr>
            <a:picLocks noChangeAspect="1"/>
          </p:cNvPicPr>
          <p:nvPr/>
        </p:nvPicPr>
        <p:blipFill>
          <a:blip r:embed="rId4"/>
          <a:stretch>
            <a:fillRect/>
          </a:stretch>
        </p:blipFill>
        <p:spPr>
          <a:xfrm>
            <a:off x="5123805" y="7157616"/>
            <a:ext cx="8974666" cy="1360578"/>
          </a:xfrm>
          <a:prstGeom prst="rect">
            <a:avLst/>
          </a:prstGeom>
        </p:spPr>
      </p:pic>
    </p:spTree>
    <p:extLst>
      <p:ext uri="{BB962C8B-B14F-4D97-AF65-F5344CB8AC3E}">
        <p14:creationId xmlns:p14="http://schemas.microsoft.com/office/powerpoint/2010/main" val="390481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966F7-E3F6-E070-AF35-111FF6C58C3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F762219-8D81-DEB6-1871-DA23D02C5AE1}"/>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819E24E3-E55C-DB09-0822-71142001A28E}"/>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useRef</a:t>
            </a:r>
            <a:endParaRPr lang="en-US" sz="4400" b="1" spc="-280" dirty="0"/>
          </a:p>
        </p:txBody>
      </p:sp>
      <p:sp>
        <p:nvSpPr>
          <p:cNvPr id="4" name="TextBox 3">
            <a:extLst>
              <a:ext uri="{FF2B5EF4-FFF2-40B4-BE49-F238E27FC236}">
                <a16:creationId xmlns:a16="http://schemas.microsoft.com/office/drawing/2014/main" id="{3EDF2D96-6892-77B0-99C2-C080A66AE526}"/>
              </a:ext>
            </a:extLst>
          </p:cNvPr>
          <p:cNvSpPr txBox="1"/>
          <p:nvPr/>
        </p:nvSpPr>
        <p:spPr>
          <a:xfrm>
            <a:off x="984250" y="2225675"/>
            <a:ext cx="17297400" cy="292612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useRef</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is a hook that allows you to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create a mutable reference to an element or a value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Unlike the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useState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 updating a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useRef</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does not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trigger a re-render of the component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It's commonly used for accessing and managing DOM elements directly, storing persistent values, or working with values that should not trigger a re-render.</a:t>
            </a:r>
          </a:p>
        </p:txBody>
      </p:sp>
      <p:pic>
        <p:nvPicPr>
          <p:cNvPr id="5" name="Picture 4">
            <a:extLst>
              <a:ext uri="{FF2B5EF4-FFF2-40B4-BE49-F238E27FC236}">
                <a16:creationId xmlns:a16="http://schemas.microsoft.com/office/drawing/2014/main" id="{6CD47A48-1B38-596F-400E-B546B853E1AB}"/>
              </a:ext>
            </a:extLst>
          </p:cNvPr>
          <p:cNvPicPr>
            <a:picLocks noChangeAspect="1"/>
          </p:cNvPicPr>
          <p:nvPr/>
        </p:nvPicPr>
        <p:blipFill>
          <a:blip r:embed="rId3"/>
          <a:stretch>
            <a:fillRect/>
          </a:stretch>
        </p:blipFill>
        <p:spPr>
          <a:xfrm>
            <a:off x="5465939" y="6797675"/>
            <a:ext cx="9172222" cy="1905000"/>
          </a:xfrm>
          <a:prstGeom prst="rect">
            <a:avLst/>
          </a:prstGeom>
        </p:spPr>
      </p:pic>
    </p:spTree>
    <p:extLst>
      <p:ext uri="{BB962C8B-B14F-4D97-AF65-F5344CB8AC3E}">
        <p14:creationId xmlns:p14="http://schemas.microsoft.com/office/powerpoint/2010/main" val="293601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A5ED3-ACE3-1362-8454-7CC4CAA08C7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49EA843C-2000-76D6-7B1B-8CB08EAD6E75}"/>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732D9E75-A6FE-7118-3F1C-64616457EAE5}"/>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45" dirty="0"/>
              <a:t>React</a:t>
            </a:r>
            <a:r>
              <a:rPr lang="en-US" sz="4400" spc="-245" dirty="0"/>
              <a:t> Setup and </a:t>
            </a:r>
            <a:r>
              <a:rPr lang="en-US" sz="4400" b="1" spc="-245" dirty="0"/>
              <a:t>Initiate</a:t>
            </a:r>
            <a:r>
              <a:rPr lang="en-US" sz="4400" spc="-245" dirty="0"/>
              <a:t> Project</a:t>
            </a:r>
            <a:endParaRPr sz="4400" spc="-280" dirty="0"/>
          </a:p>
        </p:txBody>
      </p:sp>
      <p:sp>
        <p:nvSpPr>
          <p:cNvPr id="4" name="TextBox 3">
            <a:extLst>
              <a:ext uri="{FF2B5EF4-FFF2-40B4-BE49-F238E27FC236}">
                <a16:creationId xmlns:a16="http://schemas.microsoft.com/office/drawing/2014/main" id="{020A6335-DC72-148C-6978-7586F2379DBF}"/>
              </a:ext>
            </a:extLst>
          </p:cNvPr>
          <p:cNvSpPr txBox="1"/>
          <p:nvPr/>
        </p:nvSpPr>
        <p:spPr>
          <a:xfrm>
            <a:off x="1212850" y="2091366"/>
            <a:ext cx="15887904" cy="2453813"/>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Node JS (Version required – 16 &gt; and above)</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Code Editor – VS Code</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React up the required plugin for react.</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Code formatter</a:t>
            </a:r>
          </a:p>
        </p:txBody>
      </p:sp>
      <p:sp>
        <p:nvSpPr>
          <p:cNvPr id="5" name="TextBox 4">
            <a:extLst>
              <a:ext uri="{FF2B5EF4-FFF2-40B4-BE49-F238E27FC236}">
                <a16:creationId xmlns:a16="http://schemas.microsoft.com/office/drawing/2014/main" id="{1C2563D9-CDD6-718C-9638-D7D5E4CB475E}"/>
              </a:ext>
            </a:extLst>
          </p:cNvPr>
          <p:cNvSpPr txBox="1"/>
          <p:nvPr/>
        </p:nvSpPr>
        <p:spPr>
          <a:xfrm>
            <a:off x="1212850" y="4818767"/>
            <a:ext cx="15887904" cy="3069366"/>
          </a:xfrm>
          <a:prstGeom prst="rect">
            <a:avLst/>
          </a:prstGeom>
          <a:noFill/>
        </p:spPr>
        <p:txBody>
          <a:bodyPr wrap="square">
            <a:spAutoFit/>
          </a:bodyPr>
          <a:lstStyle/>
          <a:p>
            <a:pPr lvl="1" algn="l">
              <a:lnSpc>
                <a:spcPct val="200000"/>
              </a:lnSpc>
              <a:buClr>
                <a:srgbClr val="FFC000"/>
              </a:buClr>
            </a:pPr>
            <a:r>
              <a:rPr lang="en-GB" sz="2000" b="1" dirty="0">
                <a:solidFill>
                  <a:srgbClr val="FF0000"/>
                </a:solidFill>
                <a:latin typeface="Verdana" panose="020B0604030504040204" pitchFamily="34" charset="0"/>
                <a:ea typeface="Verdana" panose="020B0604030504040204" pitchFamily="34" charset="0"/>
                <a:cs typeface="Verdana" panose="020B0604030504040204" pitchFamily="34" charset="0"/>
              </a:rPr>
              <a:t>After node installation – </a:t>
            </a:r>
          </a:p>
          <a:p>
            <a:pPr lvl="1" algn="l">
              <a:lnSpc>
                <a:spcPct val="200000"/>
              </a:lnSpc>
              <a:buClr>
                <a:srgbClr val="FFC000"/>
              </a:buClr>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Using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Command Prompt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windows or open a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Terminal</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in mac.</a:t>
            </a:r>
            <a:endParaRPr lang="en-GB" sz="20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Initiate a create react app command – “</a:t>
            </a:r>
            <a:r>
              <a:rPr lang="en-GB" sz="20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npx</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create-react-app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project name”</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Open a project on VS code.</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And Open </a:t>
            </a:r>
            <a:r>
              <a:rPr lang="en-GB" sz="2000" b="1" dirty="0">
                <a:solidFill>
                  <a:srgbClr val="FF0000"/>
                </a:solidFill>
                <a:latin typeface="Verdana" panose="020B0604030504040204" pitchFamily="34" charset="0"/>
                <a:ea typeface="Verdana" panose="020B0604030504040204" pitchFamily="34" charset="0"/>
                <a:cs typeface="Verdana" panose="020B0604030504040204" pitchFamily="34" charset="0"/>
              </a:rPr>
              <a:t>integrated</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Command Prompt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windows or open a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Terminal</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in mac.</a:t>
            </a:r>
          </a:p>
        </p:txBody>
      </p:sp>
    </p:spTree>
    <p:extLst>
      <p:ext uri="{BB962C8B-B14F-4D97-AF65-F5344CB8AC3E}">
        <p14:creationId xmlns:p14="http://schemas.microsoft.com/office/powerpoint/2010/main" val="2972545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3E64-1702-E412-33B3-0E7C46289EE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286E497D-8E9E-F990-297D-B4404BB93CAE}"/>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0F3140EC-5158-5AF9-884F-71BBECC120F2}"/>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useReducer</a:t>
            </a:r>
            <a:endParaRPr sz="4400" b="1" spc="-280" dirty="0"/>
          </a:p>
        </p:txBody>
      </p:sp>
      <p:sp>
        <p:nvSpPr>
          <p:cNvPr id="4" name="TextBox 3">
            <a:extLst>
              <a:ext uri="{FF2B5EF4-FFF2-40B4-BE49-F238E27FC236}">
                <a16:creationId xmlns:a16="http://schemas.microsoft.com/office/drawing/2014/main" id="{AF8CCC86-62E7-109A-F845-B0CDF9A3025E}"/>
              </a:ext>
            </a:extLst>
          </p:cNvPr>
          <p:cNvSpPr txBox="1"/>
          <p:nvPr/>
        </p:nvSpPr>
        <p:spPr>
          <a:xfrm>
            <a:off x="984250" y="2225675"/>
            <a:ext cx="17297400" cy="2187458"/>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method is called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immediately after the component is mounted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(i.e., inserted into the DOM). It is commonly used to perform actions that require interactions with the browser or external APIs, such as fetching data from a server. This method is an ideal place for initialization and setup.</a:t>
            </a:r>
          </a:p>
        </p:txBody>
      </p:sp>
    </p:spTree>
    <p:extLst>
      <p:ext uri="{BB962C8B-B14F-4D97-AF65-F5344CB8AC3E}">
        <p14:creationId xmlns:p14="http://schemas.microsoft.com/office/powerpoint/2010/main" val="2252893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2B153-ED92-EAEB-C73F-3F7259F6C84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104F3DF-9B22-0C50-872A-47999A798D72}"/>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7C8927DF-29EA-2366-C250-D6F59C07D206}"/>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useCallback</a:t>
            </a:r>
            <a:endParaRPr sz="4400" b="1" spc="-280" dirty="0"/>
          </a:p>
        </p:txBody>
      </p:sp>
      <p:sp>
        <p:nvSpPr>
          <p:cNvPr id="4" name="TextBox 3">
            <a:extLst>
              <a:ext uri="{FF2B5EF4-FFF2-40B4-BE49-F238E27FC236}">
                <a16:creationId xmlns:a16="http://schemas.microsoft.com/office/drawing/2014/main" id="{7BA6D04D-2643-5615-E6AA-A450D9DCCD7A}"/>
              </a:ext>
            </a:extLst>
          </p:cNvPr>
          <p:cNvSpPr txBox="1"/>
          <p:nvPr/>
        </p:nvSpPr>
        <p:spPr>
          <a:xfrm>
            <a:off x="984250" y="2225675"/>
            <a:ext cx="17297400" cy="366478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useCallback</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hook is used when you have a component in which the child is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rerendering</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again and again without need. Pass an inline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callback</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and an array of dependencies.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useCallback</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will return a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memoized</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version of the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callback</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only changes if one of the dependencies has changed. This is useful when passing </a:t>
            </a:r>
            <a:r>
              <a:rPr lang="en-GB" sz="24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callbacks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optimized child components that rely on reference equality to prevent unnecessary renders..</a:t>
            </a:r>
          </a:p>
        </p:txBody>
      </p:sp>
      <p:pic>
        <p:nvPicPr>
          <p:cNvPr id="5" name="Picture 4">
            <a:extLst>
              <a:ext uri="{FF2B5EF4-FFF2-40B4-BE49-F238E27FC236}">
                <a16:creationId xmlns:a16="http://schemas.microsoft.com/office/drawing/2014/main" id="{987F8822-0CC2-AD80-658B-E93C7E283164}"/>
              </a:ext>
            </a:extLst>
          </p:cNvPr>
          <p:cNvPicPr>
            <a:picLocks noChangeAspect="1"/>
          </p:cNvPicPr>
          <p:nvPr/>
        </p:nvPicPr>
        <p:blipFill>
          <a:blip r:embed="rId3"/>
          <a:stretch>
            <a:fillRect/>
          </a:stretch>
        </p:blipFill>
        <p:spPr>
          <a:xfrm>
            <a:off x="2051050" y="7331075"/>
            <a:ext cx="15505511" cy="1414354"/>
          </a:xfrm>
          <a:prstGeom prst="rect">
            <a:avLst/>
          </a:prstGeom>
        </p:spPr>
      </p:pic>
    </p:spTree>
    <p:extLst>
      <p:ext uri="{BB962C8B-B14F-4D97-AF65-F5344CB8AC3E}">
        <p14:creationId xmlns:p14="http://schemas.microsoft.com/office/powerpoint/2010/main" val="109970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A6B58-0D95-7FFF-DF71-08CEB926A1E6}"/>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4C90109-31E9-61ED-DF22-52B6C2BABF0D}"/>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8C1F4515-7B58-8794-1F20-F71090D5A345}"/>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err="1"/>
              <a:t>useMemo</a:t>
            </a:r>
            <a:endParaRPr sz="4400" b="1" spc="-280" dirty="0"/>
          </a:p>
        </p:txBody>
      </p:sp>
      <p:sp>
        <p:nvSpPr>
          <p:cNvPr id="4" name="TextBox 3">
            <a:extLst>
              <a:ext uri="{FF2B5EF4-FFF2-40B4-BE49-F238E27FC236}">
                <a16:creationId xmlns:a16="http://schemas.microsoft.com/office/drawing/2014/main" id="{B2DC7828-2BE1-4046-AACE-36707C4A64D7}"/>
              </a:ext>
            </a:extLst>
          </p:cNvPr>
          <p:cNvSpPr txBox="1"/>
          <p:nvPr/>
        </p:nvSpPr>
        <p:spPr>
          <a:xfrm>
            <a:off x="984250" y="2225675"/>
            <a:ext cx="17297400" cy="4403450"/>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The </a:t>
            </a:r>
            <a:r>
              <a:rPr lang="en-US" sz="2400" b="1" i="0" dirty="0" err="1">
                <a:solidFill>
                  <a:srgbClr val="273239"/>
                </a:solidFill>
                <a:effectLst/>
                <a:latin typeface="Verdana" panose="020B0604030504040204" pitchFamily="34" charset="0"/>
                <a:ea typeface="Verdana" panose="020B0604030504040204" pitchFamily="34" charset="0"/>
                <a:cs typeface="Verdana" panose="020B0604030504040204" pitchFamily="34" charset="0"/>
              </a:rPr>
              <a:t>useMemo</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is a hook used in the functional component of react that returns a </a:t>
            </a:r>
            <a:r>
              <a:rPr lang="en-US" sz="2400" b="0" i="0" dirty="0" err="1">
                <a:solidFill>
                  <a:srgbClr val="273239"/>
                </a:solidFill>
                <a:effectLst/>
                <a:latin typeface="Verdana" panose="020B0604030504040204" pitchFamily="34" charset="0"/>
                <a:ea typeface="Verdana" panose="020B0604030504040204" pitchFamily="34" charset="0"/>
                <a:cs typeface="Verdana" panose="020B0604030504040204" pitchFamily="34" charset="0"/>
              </a:rPr>
              <a:t>memoized</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value. </a:t>
            </a:r>
            <a:r>
              <a:rPr lang="en-US" sz="2400" b="0" i="0" dirty="0" err="1">
                <a:solidFill>
                  <a:srgbClr val="273239"/>
                </a:solidFill>
                <a:effectLst/>
                <a:latin typeface="Verdana" panose="020B0604030504040204" pitchFamily="34" charset="0"/>
                <a:ea typeface="Verdana" panose="020B0604030504040204" pitchFamily="34" charset="0"/>
                <a:cs typeface="Verdana" panose="020B0604030504040204" pitchFamily="34" charset="0"/>
              </a:rPr>
              <a:t>Memoization</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is a concept used in general when we don’t need to recompute the function with a given argument for the next time as it returns the </a:t>
            </a:r>
            <a:r>
              <a:rPr lang="en-US" sz="2400" b="1"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cached result</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A </a:t>
            </a:r>
            <a:r>
              <a:rPr lang="en-US" sz="2400" b="1" i="0" dirty="0" err="1">
                <a:solidFill>
                  <a:srgbClr val="273239"/>
                </a:solidFill>
                <a:effectLst/>
                <a:latin typeface="Verdana" panose="020B0604030504040204" pitchFamily="34" charset="0"/>
                <a:ea typeface="Verdana" panose="020B0604030504040204" pitchFamily="34" charset="0"/>
                <a:cs typeface="Verdana" panose="020B0604030504040204" pitchFamily="34" charset="0"/>
              </a:rPr>
              <a:t>memoized</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function remembers the results of output for a given set of inputs. In React also, we use this concept, whenever in the React component, the state and props do not change the component and the component does not re-render, it shows the same output.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632D4023-BCCE-5C66-9D0F-CC9FFACAAE2E}"/>
              </a:ext>
            </a:extLst>
          </p:cNvPr>
          <p:cNvPicPr>
            <a:picLocks noChangeAspect="1"/>
          </p:cNvPicPr>
          <p:nvPr/>
        </p:nvPicPr>
        <p:blipFill>
          <a:blip r:embed="rId3"/>
          <a:stretch>
            <a:fillRect/>
          </a:stretch>
        </p:blipFill>
        <p:spPr>
          <a:xfrm>
            <a:off x="6120866" y="6998288"/>
            <a:ext cx="7024167" cy="2187457"/>
          </a:xfrm>
          <a:prstGeom prst="rect">
            <a:avLst/>
          </a:prstGeom>
        </p:spPr>
      </p:pic>
    </p:spTree>
    <p:extLst>
      <p:ext uri="{BB962C8B-B14F-4D97-AF65-F5344CB8AC3E}">
        <p14:creationId xmlns:p14="http://schemas.microsoft.com/office/powerpoint/2010/main" val="3778921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9E7DE-A566-D88D-69BB-1CCD71112DC1}"/>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1B74AFC-3702-55E5-209C-853C02B71F43}"/>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ADEE63EB-646A-F8D8-BBE9-DBA22B2AC0FC}"/>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4D42EC91-7A40-9CC1-5BF9-504D87EA90C9}"/>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1A05F75B-B131-D2A0-FF29-A652FE16A1E6}"/>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REACT ROUTER</a:t>
            </a:r>
          </a:p>
        </p:txBody>
      </p:sp>
    </p:spTree>
    <p:extLst>
      <p:ext uri="{BB962C8B-B14F-4D97-AF65-F5344CB8AC3E}">
        <p14:creationId xmlns:p14="http://schemas.microsoft.com/office/powerpoint/2010/main" val="1094497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732B4-32F1-C9BF-B72B-035BA1E8395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E59EB65-A287-D1B1-99F4-49DF44BCC4C3}"/>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A51A1CC0-E9D9-589C-71AD-7036C3AA94FC}"/>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ROUTER</a:t>
            </a:r>
            <a:endParaRPr sz="4400" b="1" spc="-280" dirty="0"/>
          </a:p>
        </p:txBody>
      </p:sp>
      <p:sp>
        <p:nvSpPr>
          <p:cNvPr id="4" name="TextBox 3">
            <a:extLst>
              <a:ext uri="{FF2B5EF4-FFF2-40B4-BE49-F238E27FC236}">
                <a16:creationId xmlns:a16="http://schemas.microsoft.com/office/drawing/2014/main" id="{82FEA783-31FF-5D7D-447F-BD823FC9C5AA}"/>
              </a:ext>
            </a:extLst>
          </p:cNvPr>
          <p:cNvSpPr txBox="1"/>
          <p:nvPr/>
        </p:nvSpPr>
        <p:spPr>
          <a:xfrm>
            <a:off x="984250" y="2225675"/>
            <a:ext cx="17297400" cy="6370975"/>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US" sz="2400" b="1"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React Router</a:t>
            </a:r>
            <a:r>
              <a:rPr lang="en-US" sz="2400" b="0" i="0" dirty="0">
                <a:solidFill>
                  <a:srgbClr val="273239"/>
                </a:solidFill>
                <a:effectLst/>
                <a:latin typeface="Verdana" panose="020B0604030504040204" pitchFamily="34" charset="0"/>
                <a:ea typeface="Verdana" panose="020B0604030504040204" pitchFamily="34" charset="0"/>
                <a:cs typeface="Verdana" panose="020B0604030504040204" pitchFamily="34" charset="0"/>
              </a:rPr>
              <a:t> is a standard library for routing in React. It enables the navigation among views of various components in a React Application, allows changing the browser URL, and keeps the UI in sync with the URL. Let us create a simple application to React to understand how the React Router works. </a:t>
            </a:r>
          </a:p>
          <a:p>
            <a:pPr marL="457200" lvl="1" indent="-457200" algn="l">
              <a:lnSpc>
                <a:spcPct val="200000"/>
              </a:lnSpc>
              <a:buClr>
                <a:srgbClr val="FFC000"/>
              </a:buClr>
              <a:buFont typeface="Wingdings" pitchFamily="2" charset="2"/>
              <a:buChar char="Ø"/>
            </a:pPr>
            <a:endParaRPr lang="en-US" sz="2400" dirty="0">
              <a:solidFill>
                <a:srgbClr val="273239"/>
              </a:solidFill>
              <a:latin typeface="Verdana" panose="020B0604030504040204" pitchFamily="34" charset="0"/>
              <a:ea typeface="Verdana" panose="020B0604030504040204" pitchFamily="34" charset="0"/>
              <a:cs typeface="Verdana" panose="020B0604030504040204" pitchFamily="34" charset="0"/>
            </a:endParaRPr>
          </a:p>
          <a:p>
            <a:pPr lvl="1" algn="l">
              <a:lnSpc>
                <a:spcPct val="200000"/>
              </a:lnSpc>
              <a:buClr>
                <a:srgbClr val="FFC000"/>
              </a:buClr>
            </a:pPr>
            <a:r>
              <a:rPr lang="en-US" sz="2400" dirty="0">
                <a:solidFill>
                  <a:srgbClr val="273239"/>
                </a:solidFill>
                <a:latin typeface="Verdana" panose="020B0604030504040204" pitchFamily="34" charset="0"/>
                <a:ea typeface="Verdana" panose="020B0604030504040204" pitchFamily="34" charset="0"/>
                <a:cs typeface="Verdana" panose="020B0604030504040204" pitchFamily="34" charset="0"/>
              </a:rPr>
              <a:t>Steps to include the Router package in project: </a:t>
            </a:r>
          </a:p>
          <a:p>
            <a:pPr marL="457200" lvl="1" indent="-457200" algn="l">
              <a:lnSpc>
                <a:spcPct val="200000"/>
              </a:lnSpc>
              <a:buClr>
                <a:srgbClr val="FFC000"/>
              </a:buClr>
              <a:buFont typeface="Wingdings" pitchFamily="2" charset="2"/>
              <a:buChar char="Ø"/>
            </a:pPr>
            <a:r>
              <a:rPr lang="en-US" sz="2400" dirty="0">
                <a:solidFill>
                  <a:srgbClr val="273239"/>
                </a:solidFill>
                <a:latin typeface="Verdana" panose="020B0604030504040204" pitchFamily="34" charset="0"/>
                <a:ea typeface="Verdana" panose="020B0604030504040204" pitchFamily="34" charset="0"/>
                <a:cs typeface="Verdana" panose="020B0604030504040204" pitchFamily="34" charset="0"/>
              </a:rPr>
              <a:t>Run this command in integrated terminal in IDE to include this package -  </a:t>
            </a:r>
          </a:p>
          <a:p>
            <a:pPr lvl="3" algn="l">
              <a:lnSpc>
                <a:spcPct val="200000"/>
              </a:lnSpc>
              <a:buClr>
                <a:srgbClr val="FFC000"/>
              </a:buClr>
            </a:pPr>
            <a:r>
              <a:rPr lang="en-US" sz="3200" dirty="0">
                <a:solidFill>
                  <a:srgbClr val="273239"/>
                </a:solidFill>
                <a:latin typeface="Courier New" panose="02070309020205020404" pitchFamily="49" charset="0"/>
                <a:ea typeface="Verdana" panose="020B0604030504040204" pitchFamily="34" charset="0"/>
                <a:cs typeface="Courier New" panose="02070309020205020404" pitchFamily="49" charset="0"/>
              </a:rPr>
              <a:t>	&gt; </a:t>
            </a:r>
            <a:r>
              <a:rPr lang="en-US" sz="3200" b="1" dirty="0" err="1">
                <a:solidFill>
                  <a:srgbClr val="273239"/>
                </a:solidFill>
                <a:latin typeface="Courier New" panose="02070309020205020404" pitchFamily="49" charset="0"/>
                <a:ea typeface="Verdana" panose="020B0604030504040204" pitchFamily="34" charset="0"/>
                <a:cs typeface="Courier New" panose="02070309020205020404" pitchFamily="49" charset="0"/>
              </a:rPr>
              <a:t>npm</a:t>
            </a:r>
            <a:r>
              <a:rPr lang="en-US" sz="3200" b="1" dirty="0">
                <a:solidFill>
                  <a:srgbClr val="273239"/>
                </a:solidFill>
                <a:latin typeface="Courier New" panose="02070309020205020404" pitchFamily="49" charset="0"/>
                <a:ea typeface="Verdana" panose="020B0604030504040204" pitchFamily="34" charset="0"/>
                <a:cs typeface="Courier New" panose="02070309020205020404" pitchFamily="49" charset="0"/>
              </a:rPr>
              <a:t> </a:t>
            </a:r>
            <a:r>
              <a:rPr lang="en-US" sz="3200" b="1" dirty="0" err="1">
                <a:solidFill>
                  <a:srgbClr val="273239"/>
                </a:solidFill>
                <a:latin typeface="Courier New" panose="02070309020205020404" pitchFamily="49" charset="0"/>
                <a:ea typeface="Verdana" panose="020B0604030504040204" pitchFamily="34" charset="0"/>
                <a:cs typeface="Courier New" panose="02070309020205020404" pitchFamily="49" charset="0"/>
              </a:rPr>
              <a:t>i</a:t>
            </a:r>
            <a:r>
              <a:rPr lang="en-US" sz="3200" b="1" dirty="0">
                <a:solidFill>
                  <a:srgbClr val="273239"/>
                </a:solidFill>
                <a:latin typeface="Courier New" panose="02070309020205020404" pitchFamily="49" charset="0"/>
                <a:ea typeface="Verdana" panose="020B0604030504040204" pitchFamily="34" charset="0"/>
                <a:cs typeface="Courier New" panose="02070309020205020404" pitchFamily="49" charset="0"/>
              </a:rPr>
              <a:t> react-router-</a:t>
            </a:r>
            <a:r>
              <a:rPr lang="en-US" sz="3200" b="1" dirty="0" err="1">
                <a:solidFill>
                  <a:srgbClr val="273239"/>
                </a:solidFill>
                <a:latin typeface="Courier New" panose="02070309020205020404" pitchFamily="49" charset="0"/>
                <a:ea typeface="Verdana" panose="020B0604030504040204" pitchFamily="34" charset="0"/>
                <a:cs typeface="Courier New" panose="02070309020205020404" pitchFamily="49" charset="0"/>
              </a:rPr>
              <a:t>dom</a:t>
            </a:r>
            <a:endParaRPr lang="en-US" sz="3200" b="1" dirty="0">
              <a:solidFill>
                <a:srgbClr val="273239"/>
              </a:solidFill>
              <a:latin typeface="Courier New" panose="02070309020205020404" pitchFamily="49" charset="0"/>
              <a:ea typeface="Verdana" panose="020B0604030504040204" pitchFamily="34" charset="0"/>
              <a:cs typeface="Courier New" panose="02070309020205020404" pitchFamily="49" charset="0"/>
            </a:endParaRPr>
          </a:p>
          <a:p>
            <a:pPr marL="457200" lvl="3" indent="-457200" algn="l">
              <a:lnSpc>
                <a:spcPct val="200000"/>
              </a:lnSpc>
              <a:buClr>
                <a:srgbClr val="FFC000"/>
              </a:buClr>
              <a:buFont typeface="Wingdings" pitchFamily="2" charset="2"/>
              <a:buChar char="Ø"/>
            </a:pPr>
            <a:endParaRPr lang="en-GB" sz="32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1043453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FAF09-E2E9-F332-F7C8-D0C200CE263C}"/>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9BBEF0A-6C39-A26B-B78C-4B078A409E8C}"/>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D310774E-A376-BB5E-750D-6164BE61D0B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0390F74D-5FBB-D967-9A3E-07DF1A99F78D}"/>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34E9BFAD-961E-3971-2B52-DD7E50DFE84F}"/>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REACT REDUX &amp; FLUX</a:t>
            </a:r>
          </a:p>
        </p:txBody>
      </p:sp>
    </p:spTree>
    <p:extLst>
      <p:ext uri="{BB962C8B-B14F-4D97-AF65-F5344CB8AC3E}">
        <p14:creationId xmlns:p14="http://schemas.microsoft.com/office/powerpoint/2010/main" val="42079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DC55D-923D-B235-322F-900348A4B45E}"/>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C3DC0D-FEDF-FC28-8AA1-D09B11D692AE}"/>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96F92BA6-0DF4-C6B2-5185-00F7EE1B4B6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D0B86AFA-ADE6-517B-93AA-031BEF1D39D4}"/>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lang="en-US" sz="3450" dirty="0">
                <a:solidFill>
                  <a:srgbClr val="444444"/>
                </a:solidFill>
                <a:latin typeface="Arial"/>
                <a:cs typeface="Arial"/>
              </a:rPr>
              <a:t>LIFECYCLE</a:t>
            </a:r>
            <a:endParaRPr sz="3450" dirty="0">
              <a:latin typeface="Arial"/>
              <a:cs typeface="Arial"/>
            </a:endParaRPr>
          </a:p>
        </p:txBody>
      </p:sp>
      <p:sp>
        <p:nvSpPr>
          <p:cNvPr id="6" name="object 6">
            <a:extLst>
              <a:ext uri="{FF2B5EF4-FFF2-40B4-BE49-F238E27FC236}">
                <a16:creationId xmlns:a16="http://schemas.microsoft.com/office/drawing/2014/main" id="{4E471C45-2B0C-F54C-6BA5-C976C5EFA7E8}"/>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BABEL</a:t>
            </a:r>
          </a:p>
        </p:txBody>
      </p:sp>
    </p:spTree>
    <p:extLst>
      <p:ext uri="{BB962C8B-B14F-4D97-AF65-F5344CB8AC3E}">
        <p14:creationId xmlns:p14="http://schemas.microsoft.com/office/powerpoint/2010/main" val="7073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56C9-6837-1286-ED3A-3BC11E3C67A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6BA8F37-EE3D-B3E9-F55B-9F68A7AAF7F2}"/>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924D787C-3348-5BA7-385E-E45E9A053F83}"/>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BABEL</a:t>
            </a:r>
            <a:endParaRPr sz="4400" b="1" spc="-280" dirty="0"/>
          </a:p>
        </p:txBody>
      </p:sp>
      <p:sp>
        <p:nvSpPr>
          <p:cNvPr id="4" name="TextBox 3">
            <a:extLst>
              <a:ext uri="{FF2B5EF4-FFF2-40B4-BE49-F238E27FC236}">
                <a16:creationId xmlns:a16="http://schemas.microsoft.com/office/drawing/2014/main" id="{1E813860-AB87-7F85-94C0-26227826F276}"/>
              </a:ext>
            </a:extLst>
          </p:cNvPr>
          <p:cNvSpPr txBox="1"/>
          <p:nvPr/>
        </p:nvSpPr>
        <p:spPr>
          <a:xfrm>
            <a:off x="858511" y="2225675"/>
            <a:ext cx="17602200" cy="5632311"/>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Babel is a JavaScript transpiler that converts edge JavaScript(ES6) into plain old ES5 JavaScript that can run in any browser even in the old ones.</a:t>
            </a:r>
          </a:p>
          <a:p>
            <a:pPr lvl="1" algn="l">
              <a:lnSpc>
                <a:spcPct val="200000"/>
              </a:lnSpc>
              <a:buClr>
                <a:srgbClr val="FFC000"/>
              </a:buClr>
            </a:pPr>
            <a:endPar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algn="l"/>
            <a:r>
              <a:rPr lang="en-US" sz="2000" b="1" i="0" dirty="0">
                <a:solidFill>
                  <a:srgbClr val="242424"/>
                </a:solidFill>
                <a:effectLst/>
                <a:latin typeface="Verdana" panose="020B0604030504040204" pitchFamily="34" charset="0"/>
                <a:ea typeface="Verdana" panose="020B0604030504040204" pitchFamily="34" charset="0"/>
                <a:cs typeface="Verdana" panose="020B0604030504040204" pitchFamily="34" charset="0"/>
              </a:rPr>
              <a:t>What is a transpiler?</a:t>
            </a:r>
          </a:p>
          <a:p>
            <a:pPr algn="l"/>
            <a:endPar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Transpilers, or source-to-source compilers, are tools that read source code written in one programming language and produce the equivalent code in another language which is in the same level.</a:t>
            </a:r>
          </a:p>
          <a:p>
            <a:pPr marL="457200" lvl="1" indent="-457200" algn="l">
              <a:lnSpc>
                <a:spcPct val="200000"/>
              </a:lnSpc>
              <a:buClr>
                <a:srgbClr val="FFC000"/>
              </a:buClr>
              <a:buFont typeface="Wingdings" pitchFamily="2" charset="2"/>
              <a:buChar char="Ø"/>
            </a:pP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is a process of taking one language &amp; convert it into another like you transpile your typescript into JavaScript and SASS into CSS.</a:t>
            </a:r>
          </a:p>
          <a:p>
            <a:pPr algn="l"/>
            <a:endParaRPr lang="en-US" sz="2000" b="1" dirty="0">
              <a:solidFill>
                <a:srgbClr val="242424"/>
              </a:solidFill>
              <a:latin typeface="Verdana" panose="020B0604030504040204" pitchFamily="34" charset="0"/>
              <a:ea typeface="Verdana" panose="020B0604030504040204" pitchFamily="34" charset="0"/>
              <a:cs typeface="Verdana" panose="020B0604030504040204" pitchFamily="34" charset="0"/>
            </a:endParaRPr>
          </a:p>
          <a:p>
            <a:pPr algn="l"/>
            <a:endParaRPr lang="en-US" sz="2000" b="0" i="0" dirty="0">
              <a:solidFill>
                <a:srgbClr val="242424"/>
              </a:solidFill>
              <a:effectLst/>
              <a:latin typeface="Verdana" panose="020B0604030504040204" pitchFamily="34" charset="0"/>
              <a:ea typeface="Verdana" panose="020B0604030504040204" pitchFamily="34" charset="0"/>
              <a:cs typeface="Verdana" panose="020B0604030504040204" pitchFamily="34" charset="0"/>
            </a:endParaRPr>
          </a:p>
          <a:p>
            <a:br>
              <a:rPr lang="en-US" sz="2000" dirty="0">
                <a:latin typeface="Verdana" panose="020B0604030504040204" pitchFamily="34" charset="0"/>
                <a:ea typeface="Verdana" panose="020B0604030504040204" pitchFamily="34" charset="0"/>
                <a:cs typeface="Verdana" panose="020B0604030504040204" pitchFamily="34" charset="0"/>
              </a:rPr>
            </a:br>
            <a:endPar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274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CFECA-C880-749E-9268-4CE1C55A20B4}"/>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79C3DD9-294C-AD77-1AFE-621564460A6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80F29A9A-68EE-37C0-78AD-88433B100D63}"/>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dirty="0">
              <a:latin typeface="Arial Black"/>
              <a:cs typeface="Arial Black"/>
            </a:endParaRPr>
          </a:p>
        </p:txBody>
      </p:sp>
      <p:sp>
        <p:nvSpPr>
          <p:cNvPr id="5" name="object 5">
            <a:extLst>
              <a:ext uri="{FF2B5EF4-FFF2-40B4-BE49-F238E27FC236}">
                <a16:creationId xmlns:a16="http://schemas.microsoft.com/office/drawing/2014/main" id="{304883D5-86A6-FF88-143F-C02F1ED2705B}"/>
              </a:ext>
            </a:extLst>
          </p:cNvPr>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REACT </a:t>
            </a:r>
            <a:r>
              <a:rPr sz="3450" spc="-20" dirty="0">
                <a:solidFill>
                  <a:srgbClr val="444444"/>
                </a:solidFill>
                <a:latin typeface="Arial"/>
                <a:cs typeface="Arial"/>
              </a:rPr>
              <a:t>FUNDAMENTALS</a:t>
            </a:r>
            <a:endParaRPr sz="3450" dirty="0">
              <a:latin typeface="Arial"/>
              <a:cs typeface="Arial"/>
            </a:endParaRPr>
          </a:p>
        </p:txBody>
      </p:sp>
      <p:sp>
        <p:nvSpPr>
          <p:cNvPr id="6" name="object 6">
            <a:extLst>
              <a:ext uri="{FF2B5EF4-FFF2-40B4-BE49-F238E27FC236}">
                <a16:creationId xmlns:a16="http://schemas.microsoft.com/office/drawing/2014/main" id="{9BC32B9C-B78C-E035-BE50-7F7A81DEBFE1}"/>
              </a:ext>
            </a:extLst>
          </p:cNvPr>
          <p:cNvSpPr txBox="1"/>
          <p:nvPr/>
        </p:nvSpPr>
        <p:spPr>
          <a:xfrm>
            <a:off x="11327634" y="6170021"/>
            <a:ext cx="5887216" cy="2101216"/>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REACT COMPONENTS</a:t>
            </a:r>
          </a:p>
        </p:txBody>
      </p:sp>
    </p:spTree>
    <p:extLst>
      <p:ext uri="{BB962C8B-B14F-4D97-AF65-F5344CB8AC3E}">
        <p14:creationId xmlns:p14="http://schemas.microsoft.com/office/powerpoint/2010/main" val="181950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993AB-3720-BA8A-1F66-D55506C4836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2AC0FD5-AD0B-CD68-4048-E77F50A50C7D}"/>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B4129EB9-5B3F-5048-E1A4-4F2E1638B3C5}"/>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spc="-105" dirty="0"/>
              <a:t>Anatomy of a </a:t>
            </a:r>
            <a:r>
              <a:rPr lang="en-US" sz="4400" spc="-280" dirty="0">
                <a:latin typeface="Arial Black"/>
                <a:cs typeface="Arial Black"/>
              </a:rPr>
              <a:t>REACT</a:t>
            </a:r>
            <a:r>
              <a:rPr lang="en-US" sz="4400" spc="-105" dirty="0"/>
              <a:t> component</a:t>
            </a:r>
            <a:endParaRPr sz="4400" spc="-280" dirty="0"/>
          </a:p>
        </p:txBody>
      </p:sp>
      <p:pic>
        <p:nvPicPr>
          <p:cNvPr id="4" name="Picture 3">
            <a:extLst>
              <a:ext uri="{FF2B5EF4-FFF2-40B4-BE49-F238E27FC236}">
                <a16:creationId xmlns:a16="http://schemas.microsoft.com/office/drawing/2014/main" id="{71CCC437-D001-8E95-C6D2-BF7C0423C673}"/>
              </a:ext>
            </a:extLst>
          </p:cNvPr>
          <p:cNvPicPr>
            <a:picLocks noChangeAspect="1"/>
          </p:cNvPicPr>
          <p:nvPr/>
        </p:nvPicPr>
        <p:blipFill>
          <a:blip r:embed="rId3"/>
          <a:stretch>
            <a:fillRect/>
          </a:stretch>
        </p:blipFill>
        <p:spPr>
          <a:xfrm>
            <a:off x="3890431" y="4968230"/>
            <a:ext cx="11866037" cy="3285978"/>
          </a:xfrm>
          <a:prstGeom prst="rect">
            <a:avLst/>
          </a:prstGeom>
        </p:spPr>
      </p:pic>
      <p:sp>
        <p:nvSpPr>
          <p:cNvPr id="5" name="object 33">
            <a:extLst>
              <a:ext uri="{FF2B5EF4-FFF2-40B4-BE49-F238E27FC236}">
                <a16:creationId xmlns:a16="http://schemas.microsoft.com/office/drawing/2014/main" id="{88A15C92-173B-5F33-7A14-9F640C529112}"/>
              </a:ext>
            </a:extLst>
          </p:cNvPr>
          <p:cNvSpPr txBox="1"/>
          <p:nvPr/>
        </p:nvSpPr>
        <p:spPr>
          <a:xfrm>
            <a:off x="14776450" y="8218701"/>
            <a:ext cx="3654108" cy="81753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function outputs </a:t>
            </a:r>
            <a:r>
              <a:rPr lang="en-US" sz="2600" b="1" spc="-20" dirty="0">
                <a:solidFill>
                  <a:srgbClr val="F2425D"/>
                </a:solidFill>
                <a:latin typeface="Arial"/>
                <a:cs typeface="Arial"/>
              </a:rPr>
              <a:t>HTML</a:t>
            </a:r>
            <a:r>
              <a:rPr lang="en-US" sz="2600" spc="-20" dirty="0">
                <a:solidFill>
                  <a:srgbClr val="F2425D"/>
                </a:solidFill>
                <a:latin typeface="Arial"/>
                <a:cs typeface="Arial"/>
              </a:rPr>
              <a:t>.</a:t>
            </a:r>
            <a:endParaRPr lang="en-US" sz="2600" dirty="0">
              <a:latin typeface="Arial"/>
              <a:cs typeface="Arial"/>
            </a:endParaRPr>
          </a:p>
        </p:txBody>
      </p:sp>
      <p:sp>
        <p:nvSpPr>
          <p:cNvPr id="6" name="Right Arrow 5">
            <a:extLst>
              <a:ext uri="{FF2B5EF4-FFF2-40B4-BE49-F238E27FC236}">
                <a16:creationId xmlns:a16="http://schemas.microsoft.com/office/drawing/2014/main" id="{1C6BB53C-7699-ECAF-496C-196C5C8ABA69}"/>
              </a:ext>
            </a:extLst>
          </p:cNvPr>
          <p:cNvSpPr/>
          <p:nvPr/>
        </p:nvSpPr>
        <p:spPr>
          <a:xfrm rot="13758009">
            <a:off x="14742786" y="6987189"/>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7" name="object 33">
            <a:extLst>
              <a:ext uri="{FF2B5EF4-FFF2-40B4-BE49-F238E27FC236}">
                <a16:creationId xmlns:a16="http://schemas.microsoft.com/office/drawing/2014/main" id="{C68C29ED-FDB0-46F4-8888-9824BAF8DF76}"/>
              </a:ext>
            </a:extLst>
          </p:cNvPr>
          <p:cNvSpPr txBox="1"/>
          <p:nvPr/>
        </p:nvSpPr>
        <p:spPr>
          <a:xfrm>
            <a:off x="1365250" y="3368675"/>
            <a:ext cx="3654108" cy="81753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component is just a function.</a:t>
            </a:r>
            <a:endParaRPr lang="en-US" sz="2600" dirty="0">
              <a:latin typeface="Arial"/>
              <a:cs typeface="Arial"/>
            </a:endParaRPr>
          </a:p>
        </p:txBody>
      </p:sp>
      <p:sp>
        <p:nvSpPr>
          <p:cNvPr id="8" name="Right Arrow 7">
            <a:extLst>
              <a:ext uri="{FF2B5EF4-FFF2-40B4-BE49-F238E27FC236}">
                <a16:creationId xmlns:a16="http://schemas.microsoft.com/office/drawing/2014/main" id="{C15F6A55-BE86-918F-8E63-0CE34F8419C6}"/>
              </a:ext>
            </a:extLst>
          </p:cNvPr>
          <p:cNvSpPr/>
          <p:nvPr/>
        </p:nvSpPr>
        <p:spPr>
          <a:xfrm rot="8388146">
            <a:off x="11679195" y="4641873"/>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9" name="object 33">
            <a:extLst>
              <a:ext uri="{FF2B5EF4-FFF2-40B4-BE49-F238E27FC236}">
                <a16:creationId xmlns:a16="http://schemas.microsoft.com/office/drawing/2014/main" id="{B026A5FD-CDDA-9AC9-E26A-46EEBCF36A20}"/>
              </a:ext>
            </a:extLst>
          </p:cNvPr>
          <p:cNvSpPr txBox="1"/>
          <p:nvPr/>
        </p:nvSpPr>
        <p:spPr>
          <a:xfrm>
            <a:off x="13325409" y="3497270"/>
            <a:ext cx="5428746" cy="81753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Inputs are pressed through a single arguments called </a:t>
            </a:r>
            <a:r>
              <a:rPr lang="en-US" sz="2600" b="1" spc="-20" dirty="0">
                <a:solidFill>
                  <a:srgbClr val="F2425D"/>
                </a:solidFill>
                <a:latin typeface="Arial"/>
                <a:cs typeface="Arial"/>
              </a:rPr>
              <a:t>“props”</a:t>
            </a:r>
            <a:r>
              <a:rPr lang="en-US" sz="2600" spc="-20" dirty="0">
                <a:solidFill>
                  <a:srgbClr val="F2425D"/>
                </a:solidFill>
                <a:latin typeface="Arial"/>
                <a:cs typeface="Arial"/>
              </a:rPr>
              <a:t>.</a:t>
            </a:r>
            <a:endParaRPr lang="en-US" sz="2600" dirty="0">
              <a:latin typeface="Arial"/>
              <a:cs typeface="Arial"/>
            </a:endParaRPr>
          </a:p>
        </p:txBody>
      </p:sp>
      <p:sp>
        <p:nvSpPr>
          <p:cNvPr id="10" name="Right Arrow 9">
            <a:extLst>
              <a:ext uri="{FF2B5EF4-FFF2-40B4-BE49-F238E27FC236}">
                <a16:creationId xmlns:a16="http://schemas.microsoft.com/office/drawing/2014/main" id="{31060EC4-BFCF-52DB-2F07-FF2E4D925C27}"/>
              </a:ext>
            </a:extLst>
          </p:cNvPr>
          <p:cNvSpPr/>
          <p:nvPr/>
        </p:nvSpPr>
        <p:spPr>
          <a:xfrm rot="2572453">
            <a:off x="4789919" y="4641874"/>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1" name="Right Arrow 10">
            <a:extLst>
              <a:ext uri="{FF2B5EF4-FFF2-40B4-BE49-F238E27FC236}">
                <a16:creationId xmlns:a16="http://schemas.microsoft.com/office/drawing/2014/main" id="{A501423D-F57B-EB52-0C8F-27668FD858D8}"/>
              </a:ext>
            </a:extLst>
          </p:cNvPr>
          <p:cNvSpPr/>
          <p:nvPr/>
        </p:nvSpPr>
        <p:spPr>
          <a:xfrm rot="16790641">
            <a:off x="11437553" y="7931363"/>
            <a:ext cx="3311067" cy="252614"/>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2" name="object 33">
            <a:extLst>
              <a:ext uri="{FF2B5EF4-FFF2-40B4-BE49-F238E27FC236}">
                <a16:creationId xmlns:a16="http://schemas.microsoft.com/office/drawing/2014/main" id="{18987FB1-B954-9DCE-A155-E606DA9EC2D0}"/>
              </a:ext>
            </a:extLst>
          </p:cNvPr>
          <p:cNvSpPr txBox="1"/>
          <p:nvPr/>
        </p:nvSpPr>
        <p:spPr>
          <a:xfrm rot="21558297">
            <a:off x="9370662" y="10079330"/>
            <a:ext cx="5428746" cy="81753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Inputs are pressed through a single arguments called </a:t>
            </a:r>
            <a:r>
              <a:rPr lang="en-US" sz="2600" b="1" spc="-20" dirty="0">
                <a:solidFill>
                  <a:srgbClr val="F2425D"/>
                </a:solidFill>
                <a:latin typeface="Arial"/>
                <a:cs typeface="Arial"/>
              </a:rPr>
              <a:t>“props”</a:t>
            </a:r>
            <a:r>
              <a:rPr lang="en-US" sz="2600" spc="-20" dirty="0">
                <a:solidFill>
                  <a:srgbClr val="F2425D"/>
                </a:solidFill>
                <a:latin typeface="Arial"/>
                <a:cs typeface="Arial"/>
              </a:rPr>
              <a:t>.</a:t>
            </a:r>
            <a:endParaRPr lang="en-US" sz="2600" dirty="0">
              <a:latin typeface="Arial"/>
              <a:cs typeface="Arial"/>
            </a:endParaRPr>
          </a:p>
        </p:txBody>
      </p:sp>
      <p:sp>
        <p:nvSpPr>
          <p:cNvPr id="13" name="Right Arrow 12">
            <a:extLst>
              <a:ext uri="{FF2B5EF4-FFF2-40B4-BE49-F238E27FC236}">
                <a16:creationId xmlns:a16="http://schemas.microsoft.com/office/drawing/2014/main" id="{BD8F3A4B-F78B-D815-FA7F-880EDB1678D2}"/>
              </a:ext>
            </a:extLst>
          </p:cNvPr>
          <p:cNvSpPr/>
          <p:nvPr/>
        </p:nvSpPr>
        <p:spPr>
          <a:xfrm rot="13198044">
            <a:off x="10274909" y="8579619"/>
            <a:ext cx="2858301" cy="309778"/>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b="1" dirty="0"/>
          </a:p>
        </p:txBody>
      </p:sp>
      <p:sp>
        <p:nvSpPr>
          <p:cNvPr id="15" name="object 33">
            <a:extLst>
              <a:ext uri="{FF2B5EF4-FFF2-40B4-BE49-F238E27FC236}">
                <a16:creationId xmlns:a16="http://schemas.microsoft.com/office/drawing/2014/main" id="{40E88F3F-B09D-D2CD-A4F2-9C8B0672FB84}"/>
              </a:ext>
            </a:extLst>
          </p:cNvPr>
          <p:cNvSpPr txBox="1"/>
          <p:nvPr/>
        </p:nvSpPr>
        <p:spPr>
          <a:xfrm>
            <a:off x="3112097" y="9771234"/>
            <a:ext cx="3654108" cy="81753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function is executed as if it was an </a:t>
            </a:r>
            <a:r>
              <a:rPr lang="en-US" sz="2600" b="1" spc="-20" dirty="0">
                <a:solidFill>
                  <a:srgbClr val="F2425D"/>
                </a:solidFill>
                <a:latin typeface="Arial"/>
                <a:cs typeface="Arial"/>
              </a:rPr>
              <a:t>HTML</a:t>
            </a:r>
            <a:r>
              <a:rPr lang="en-US" sz="2600" spc="-20" dirty="0">
                <a:solidFill>
                  <a:srgbClr val="F2425D"/>
                </a:solidFill>
                <a:latin typeface="Arial"/>
                <a:cs typeface="Arial"/>
              </a:rPr>
              <a:t> tag.</a:t>
            </a:r>
            <a:endParaRPr lang="en-US" sz="2600" dirty="0">
              <a:latin typeface="Arial"/>
              <a:cs typeface="Arial"/>
            </a:endParaRPr>
          </a:p>
        </p:txBody>
      </p:sp>
      <p:sp>
        <p:nvSpPr>
          <p:cNvPr id="16" name="Right Arrow 15">
            <a:extLst>
              <a:ext uri="{FF2B5EF4-FFF2-40B4-BE49-F238E27FC236}">
                <a16:creationId xmlns:a16="http://schemas.microsoft.com/office/drawing/2014/main" id="{6017309B-4C06-537C-2286-059D23A5F4FC}"/>
              </a:ext>
            </a:extLst>
          </p:cNvPr>
          <p:cNvSpPr/>
          <p:nvPr/>
        </p:nvSpPr>
        <p:spPr>
          <a:xfrm rot="17931436">
            <a:off x="5685868" y="848004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7" name="TextBox 16">
            <a:extLst>
              <a:ext uri="{FF2B5EF4-FFF2-40B4-BE49-F238E27FC236}">
                <a16:creationId xmlns:a16="http://schemas.microsoft.com/office/drawing/2014/main" id="{FE5EAD69-12BF-A9C2-7534-85793D4BC56D}"/>
              </a:ext>
            </a:extLst>
          </p:cNvPr>
          <p:cNvSpPr txBox="1"/>
          <p:nvPr/>
        </p:nvSpPr>
        <p:spPr>
          <a:xfrm>
            <a:off x="4184650" y="1644010"/>
            <a:ext cx="10619517" cy="916085"/>
          </a:xfrm>
          <a:prstGeom prst="rect">
            <a:avLst/>
          </a:prstGeom>
          <a:noFill/>
        </p:spPr>
        <p:txBody>
          <a:bodyPr wrap="square">
            <a:spAutoFit/>
          </a:bodyPr>
          <a:lstStyle/>
          <a:p>
            <a:pPr lvl="1" algn="ctr">
              <a:lnSpc>
                <a:spcPct val="200000"/>
              </a:lnSpc>
              <a:buClr>
                <a:srgbClr val="FFC000"/>
              </a:buClr>
            </a:pPr>
            <a:r>
              <a:rPr lang="en-GB" sz="3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React, </a:t>
            </a:r>
            <a:r>
              <a:rPr lang="en-GB" sz="3200" b="1" dirty="0">
                <a:solidFill>
                  <a:srgbClr val="FF0000"/>
                </a:solidFill>
                <a:latin typeface="Verdana" panose="020B0604030504040204" pitchFamily="34" charset="0"/>
                <a:ea typeface="Verdana" panose="020B0604030504040204" pitchFamily="34" charset="0"/>
                <a:cs typeface="Verdana" panose="020B0604030504040204" pitchFamily="34" charset="0"/>
              </a:rPr>
              <a:t>everything is a component</a:t>
            </a:r>
            <a:r>
              <a:rPr lang="en-GB" sz="3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62469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94D62-5FF6-5127-7C40-EE08014D809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C062ED0-CCF8-5D67-9DC9-D77C3AE491E5}"/>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47664075-57CB-B110-1329-9B6691FACF29}"/>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Class Component</a:t>
            </a:r>
            <a:endParaRPr sz="4400" b="1" spc="-280" dirty="0"/>
          </a:p>
        </p:txBody>
      </p:sp>
    </p:spTree>
    <p:extLst>
      <p:ext uri="{BB962C8B-B14F-4D97-AF65-F5344CB8AC3E}">
        <p14:creationId xmlns:p14="http://schemas.microsoft.com/office/powerpoint/2010/main" val="269615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43091-1F86-82FD-517A-ECEC17F43030}"/>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503F8D7A-8E9D-35C9-25CA-1C4338E4586F}"/>
              </a:ext>
            </a:extLst>
          </p:cNvPr>
          <p:cNvPicPr/>
          <p:nvPr/>
        </p:nvPicPr>
        <p:blipFill>
          <a:blip r:embed="rId2" cstate="print"/>
          <a:stretch>
            <a:fillRect/>
          </a:stretch>
        </p:blipFill>
        <p:spPr>
          <a:xfrm>
            <a:off x="0" y="0"/>
            <a:ext cx="20104099" cy="1361215"/>
          </a:xfrm>
          <a:prstGeom prst="rect">
            <a:avLst/>
          </a:prstGeom>
        </p:spPr>
      </p:pic>
      <p:sp>
        <p:nvSpPr>
          <p:cNvPr id="3" name="object 3">
            <a:extLst>
              <a:ext uri="{FF2B5EF4-FFF2-40B4-BE49-F238E27FC236}">
                <a16:creationId xmlns:a16="http://schemas.microsoft.com/office/drawing/2014/main" id="{3EBD0C31-3545-35C7-59CF-DBDB6BCBE6F5}"/>
              </a:ext>
            </a:extLst>
          </p:cNvPr>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lang="en-US" sz="4400" b="1" spc="-280" dirty="0"/>
              <a:t>Functional Component</a:t>
            </a:r>
            <a:endParaRPr sz="4400" b="1" spc="-280" dirty="0"/>
          </a:p>
        </p:txBody>
      </p:sp>
    </p:spTree>
    <p:extLst>
      <p:ext uri="{BB962C8B-B14F-4D97-AF65-F5344CB8AC3E}">
        <p14:creationId xmlns:p14="http://schemas.microsoft.com/office/powerpoint/2010/main" val="234682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17175</TotalTime>
  <Words>1609</Words>
  <Application>Microsoft Macintosh PowerPoint</Application>
  <PresentationFormat>Custom</PresentationFormat>
  <Paragraphs>144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Black</vt:lpstr>
      <vt:lpstr>Candara</vt:lpstr>
      <vt:lpstr>Courier New</vt:lpstr>
      <vt:lpstr>Verdana</vt:lpstr>
      <vt:lpstr>Wingdings</vt:lpstr>
      <vt:lpstr>Office Theme</vt:lpstr>
      <vt:lpstr>SECTION</vt:lpstr>
      <vt:lpstr>What is REACT?</vt:lpstr>
      <vt:lpstr>React Setup and Initiate Project</vt:lpstr>
      <vt:lpstr>SECTION</vt:lpstr>
      <vt:lpstr>BABEL</vt:lpstr>
      <vt:lpstr>SECTION</vt:lpstr>
      <vt:lpstr>Anatomy of a REACT component</vt:lpstr>
      <vt:lpstr>Class Component</vt:lpstr>
      <vt:lpstr>Functional Component</vt:lpstr>
      <vt:lpstr>SECTION</vt:lpstr>
      <vt:lpstr>STATE &amp; PROPS</vt:lpstr>
      <vt:lpstr>STATE &amp; PROPS</vt:lpstr>
      <vt:lpstr>SECTION</vt:lpstr>
      <vt:lpstr>PowerPoint Presentation</vt:lpstr>
      <vt:lpstr>SECTION</vt:lpstr>
      <vt:lpstr>Constructor</vt:lpstr>
      <vt:lpstr>static getDerivedStateFromProps(props, state)</vt:lpstr>
      <vt:lpstr>render()</vt:lpstr>
      <vt:lpstr>componentDidMount()</vt:lpstr>
      <vt:lpstr>SECTION</vt:lpstr>
      <vt:lpstr>shouldComponentUpdate(nextProps, nextState)</vt:lpstr>
      <vt:lpstr>componentDidUpdate(prevProps, prevState)</vt:lpstr>
      <vt:lpstr>SECTION</vt:lpstr>
      <vt:lpstr>componentWillUnmount()</vt:lpstr>
      <vt:lpstr>SECTION</vt:lpstr>
      <vt:lpstr>useState</vt:lpstr>
      <vt:lpstr>useEffect</vt:lpstr>
      <vt:lpstr>useContext</vt:lpstr>
      <vt:lpstr>useRef</vt:lpstr>
      <vt:lpstr>useReducer</vt:lpstr>
      <vt:lpstr>useCallback</vt:lpstr>
      <vt:lpstr>useMemo</vt:lpstr>
      <vt:lpstr>SECTION</vt:lpstr>
      <vt:lpstr>ROUTER</vt:lpstr>
      <vt:lpstr>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53</cp:revision>
  <dcterms:created xsi:type="dcterms:W3CDTF">2023-12-16T12:27:18Z</dcterms:created>
  <dcterms:modified xsi:type="dcterms:W3CDTF">2024-02-20T17:37:57Z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