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87" r:id="rId3"/>
    <p:sldId id="289" r:id="rId4"/>
    <p:sldId id="281" r:id="rId5"/>
    <p:sldId id="294" r:id="rId6"/>
    <p:sldId id="280" r:id="rId7"/>
    <p:sldId id="283" r:id="rId8"/>
    <p:sldId id="284" r:id="rId9"/>
    <p:sldId id="285" r:id="rId10"/>
    <p:sldId id="282" r:id="rId11"/>
    <p:sldId id="286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99" r:id="rId2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0"/>
    <p:restoredTop sz="94656"/>
  </p:normalViewPr>
  <p:slideViewPr>
    <p:cSldViewPr>
      <p:cViewPr varScale="1">
        <p:scale>
          <a:sx n="81" d="100"/>
          <a:sy n="81" d="100"/>
        </p:scale>
        <p:origin x="84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769381" y="3817371"/>
            <a:ext cx="6473825" cy="6402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8511" y="335457"/>
            <a:ext cx="13547090" cy="67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4631" y="1860309"/>
            <a:ext cx="8705850" cy="752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E2DD459C-C5A1-9C61-171A-5AAEF5369C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8650" y="419232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930140" cy="5450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450" spc="-25" dirty="0">
                <a:solidFill>
                  <a:srgbClr val="444444"/>
                </a:solidFill>
                <a:latin typeface="Arial"/>
                <a:cs typeface="Arial"/>
              </a:rPr>
              <a:t>WEB DEVELOPMENT</a:t>
            </a:r>
            <a:endParaRPr lang="en-US" sz="3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46671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spc="50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lang="en-US" sz="3450" spc="50" dirty="0">
                <a:solidFill>
                  <a:srgbClr val="444444"/>
                </a:solidFill>
                <a:latin typeface="Arial"/>
                <a:cs typeface="Arial"/>
              </a:rPr>
              <a:t> &amp; CSS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31EC04AA-D20D-BA62-C317-93D7164B3DE6}"/>
              </a:ext>
            </a:extLst>
          </p:cNvPr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EF674979-A030-8DB6-0249-ADF6D0F3C3E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B6C0E3D5-72DD-31B0-28C6-FF671E1A41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7F48B43-516A-E4A6-A370-51A0F15AF3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6" name="object 22">
            <a:extLst>
              <a:ext uri="{FF2B5EF4-FFF2-40B4-BE49-F238E27FC236}">
                <a16:creationId xmlns:a16="http://schemas.microsoft.com/office/drawing/2014/main" id="{E4A437DB-2C03-8CCD-CD7B-22347990A39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BODY TAG &lt;body</a:t>
            </a:r>
            <a:r>
              <a:rPr lang="en-US" spc="-330" dirty="0">
                <a:latin typeface="Arial Black"/>
                <a:cs typeface="Arial Black"/>
              </a:rPr>
              <a:t>&gt;..&lt;/body&gt; </a:t>
            </a:r>
            <a:endParaRPr spc="-3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C7BD0-2D80-D8A3-0F7A-A4EFF187019A}"/>
              </a:ext>
            </a:extLst>
          </p:cNvPr>
          <p:cNvSpPr txBox="1"/>
          <p:nvPr/>
        </p:nvSpPr>
        <p:spPr>
          <a:xfrm>
            <a:off x="1060450" y="3368675"/>
            <a:ext cx="140404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Tag contains all the text and graphics of the document with all the HTML tags that are used for control and formatting of the page.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is:</a:t>
            </a:r>
          </a:p>
          <a:p>
            <a:pPr algn="ctr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&lt;body&gt;</a:t>
            </a:r>
          </a:p>
          <a:p>
            <a:pPr algn="ctr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Web page content and elements goes here	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&lt;/body&gt;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5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5ED26ACD-60B8-930E-8B91-24A691E941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9" name="object 22">
            <a:extLst>
              <a:ext uri="{FF2B5EF4-FFF2-40B4-BE49-F238E27FC236}">
                <a16:creationId xmlns:a16="http://schemas.microsoft.com/office/drawing/2014/main" id="{98E2340F-78C7-0484-8649-042C8AD026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STYLE TAG &lt;style</a:t>
            </a:r>
            <a:r>
              <a:rPr lang="en-US" spc="-330" dirty="0">
                <a:latin typeface="Arial Black"/>
                <a:cs typeface="Arial Black"/>
              </a:rPr>
              <a:t>&gt;..&lt;/style&gt; </a:t>
            </a:r>
            <a:endParaRPr spc="-33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C60A0-DC78-1F96-95F8-BDD466E8FA05}"/>
              </a:ext>
            </a:extLst>
          </p:cNvPr>
          <p:cNvSpPr txBox="1"/>
          <p:nvPr/>
        </p:nvSpPr>
        <p:spPr>
          <a:xfrm>
            <a:off x="858511" y="3195014"/>
            <a:ext cx="1404049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contains all the text and graphics of the document with all the HTML tags that are used for control and formatting of the page.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Properties are added.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is:</a:t>
            </a: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&lt;style&gt;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.h1 {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	font-size: larger;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}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&lt;/style&gt;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9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319FED20-B2A0-2456-7AE1-EA85496C6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10" name="object 22">
            <a:extLst>
              <a:ext uri="{FF2B5EF4-FFF2-40B4-BE49-F238E27FC236}">
                <a16:creationId xmlns:a16="http://schemas.microsoft.com/office/drawing/2014/main" id="{37CC4521-D39A-7DE6-814A-C45650D778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/>
              <a:t>Handling Text and Content</a:t>
            </a:r>
            <a:endParaRPr spc="-3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2606675"/>
            <a:ext cx="140404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Headings and paragraphs are some common HTML elements that we see on all websites. In HTML,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 to &lt;h6&gt;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represent headings and are used to describe the contents below them. The paragraph or the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in HTML helps users define a paragraph.</a:t>
            </a: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3">
            <a:extLst>
              <a:ext uri="{FF2B5EF4-FFF2-40B4-BE49-F238E27FC236}">
                <a16:creationId xmlns:a16="http://schemas.microsoft.com/office/drawing/2014/main" id="{21BCBA5D-3269-EC8A-7DD6-7DCB813448BB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12" name="object 15">
              <a:extLst>
                <a:ext uri="{FF2B5EF4-FFF2-40B4-BE49-F238E27FC236}">
                  <a16:creationId xmlns:a16="http://schemas.microsoft.com/office/drawing/2014/main" id="{AA74D0E8-7B0A-9A04-B739-FEECB37C42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13" name="object 16">
              <a:extLst>
                <a:ext uri="{FF2B5EF4-FFF2-40B4-BE49-F238E27FC236}">
                  <a16:creationId xmlns:a16="http://schemas.microsoft.com/office/drawing/2014/main" id="{46C386D6-9407-452E-FA18-9A6AA5B5B7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E86E64-7D1A-A78A-627C-2D7CB2B2E6A0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10092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30" dirty="0"/>
              <a:t>Handling </a:t>
            </a:r>
            <a:r>
              <a:rPr lang="en-US" b="1" spc="-330" dirty="0"/>
              <a:t>Image</a:t>
            </a:r>
            <a:endParaRPr b="1" spc="-330" dirty="0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4226951"/>
            <a:ext cx="3918994" cy="369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2606675"/>
            <a:ext cx="14040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display image on the web page. HTML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is an empty tag that contains attributes only, closing tags are not used in HTML image element.</a:t>
            </a: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13">
            <a:extLst>
              <a:ext uri="{FF2B5EF4-FFF2-40B4-BE49-F238E27FC236}">
                <a16:creationId xmlns:a16="http://schemas.microsoft.com/office/drawing/2014/main" id="{3F7E7676-9250-EAA3-C9DE-BCCA6B3E17C8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0C41D1B0-A2F9-88BF-A2AD-ADCD6E6A4EC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A48EC19B-54F9-F607-44E2-E3250798CF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05BC38-B6F0-7A9B-A7EE-7A1880FD2327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124268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30" dirty="0"/>
              <a:t>Handling</a:t>
            </a:r>
            <a:r>
              <a:rPr lang="en-US" b="1" spc="-330" dirty="0"/>
              <a:t> Order and Unorder List </a:t>
            </a:r>
            <a:endParaRPr b="1" spc="-330" dirty="0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4226951"/>
            <a:ext cx="3918994" cy="369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2606675"/>
            <a:ext cx="1404049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Unorder List: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list starts with the 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ul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&gt;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tag. Each list item starts with the   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&lt;li&gt;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tag.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Order List: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 ordered list starts with the 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ol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&gt;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tag. Each list item starts with the 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&lt;li&gt;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tag.</a:t>
            </a:r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13">
            <a:extLst>
              <a:ext uri="{FF2B5EF4-FFF2-40B4-BE49-F238E27FC236}">
                <a16:creationId xmlns:a16="http://schemas.microsoft.com/office/drawing/2014/main" id="{3F7E7676-9250-EAA3-C9DE-BCCA6B3E17C8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0C41D1B0-A2F9-88BF-A2AD-ADCD6E6A4EC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A48EC19B-54F9-F607-44E2-E3250798CF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05BC38-B6F0-7A9B-A7EE-7A1880FD2327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604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101590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INTRODUCTION</a:t>
            </a:r>
            <a:r>
              <a:rPr sz="3450" spc="-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3450" spc="-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5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45" dirty="0"/>
              <a:t> </a:t>
            </a:r>
            <a:r>
              <a:rPr spc="-105" dirty="0"/>
              <a:t>IS</a:t>
            </a:r>
            <a:r>
              <a:rPr spc="-215" dirty="0"/>
              <a:t> </a:t>
            </a:r>
            <a:r>
              <a:rPr spc="-280" dirty="0">
                <a:latin typeface="Arial Black"/>
                <a:cs typeface="Arial Black"/>
              </a:rPr>
              <a:t>CSS</a:t>
            </a:r>
            <a:r>
              <a:rPr spc="-280" dirty="0"/>
              <a:t>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8974" y="3801258"/>
            <a:ext cx="3916109" cy="37061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6079" y="2207953"/>
            <a:ext cx="13790930" cy="5946775"/>
            <a:chOff x="896079" y="2207953"/>
            <a:chExt cx="13790930" cy="5946775"/>
          </a:xfrm>
        </p:grpSpPr>
        <p:sp>
          <p:nvSpPr>
            <p:cNvPr id="6" name="object 6"/>
            <p:cNvSpPr/>
            <p:nvPr/>
          </p:nvSpPr>
          <p:spPr>
            <a:xfrm>
              <a:off x="1630385" y="2769174"/>
              <a:ext cx="13056869" cy="5385435"/>
            </a:xfrm>
            <a:custGeom>
              <a:avLst/>
              <a:gdLst/>
              <a:ahLst/>
              <a:cxnLst/>
              <a:rect l="l" t="t" r="r" b="b"/>
              <a:pathLst>
                <a:path w="13056869" h="5385434">
                  <a:moveTo>
                    <a:pt x="13056523" y="0"/>
                  </a:moveTo>
                  <a:lnTo>
                    <a:pt x="0" y="0"/>
                  </a:lnTo>
                  <a:lnTo>
                    <a:pt x="0" y="5385233"/>
                  </a:lnTo>
                  <a:lnTo>
                    <a:pt x="13056523" y="5385233"/>
                  </a:lnTo>
                  <a:lnTo>
                    <a:pt x="1305652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456461"/>
              <a:ext cx="2996126" cy="8739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2207953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23167" y="2437703"/>
            <a:ext cx="90614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235" dirty="0">
                <a:solidFill>
                  <a:srgbClr val="3E3E3E"/>
                </a:solidFill>
                <a:latin typeface="Arial Black"/>
                <a:cs typeface="Arial Black"/>
              </a:rPr>
              <a:t>CSS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43444" y="4018532"/>
            <a:ext cx="314325" cy="2621915"/>
            <a:chOff x="2643444" y="4018532"/>
            <a:chExt cx="314325" cy="26219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444" y="4018532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444" y="4927405"/>
              <a:ext cx="314126" cy="3141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444" y="6326315"/>
              <a:ext cx="314126" cy="3141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154288" y="3970551"/>
            <a:ext cx="10055860" cy="3200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5" dirty="0">
                <a:solidFill>
                  <a:srgbClr val="444444"/>
                </a:solidFill>
                <a:latin typeface="Arial Black"/>
                <a:cs typeface="Arial Black"/>
              </a:rPr>
              <a:t>C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ascading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 Black"/>
                <a:cs typeface="Arial Black"/>
              </a:rPr>
              <a:t>S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tyle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444444"/>
                </a:solidFill>
                <a:latin typeface="Arial Black"/>
                <a:cs typeface="Arial Black"/>
              </a:rPr>
              <a:t>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heets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450">
              <a:latin typeface="Arial"/>
              <a:cs typeface="Arial"/>
            </a:endParaRPr>
          </a:p>
          <a:p>
            <a:pPr marL="12700" marR="527050">
              <a:lnSpc>
                <a:spcPct val="131200"/>
              </a:lnSpc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describes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visual</a:t>
            </a:r>
            <a:r>
              <a:rPr sz="245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style</a:t>
            </a:r>
            <a:r>
              <a:rPr sz="245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and</a:t>
            </a:r>
            <a:r>
              <a:rPr sz="245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presentation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75" dirty="0">
                <a:solidFill>
                  <a:srgbClr val="444444"/>
                </a:solidFill>
                <a:latin typeface="Arial Black"/>
                <a:cs typeface="Arial Black"/>
              </a:rPr>
              <a:t>content </a:t>
            </a:r>
            <a:r>
              <a:rPr sz="2450" spc="-155" dirty="0">
                <a:solidFill>
                  <a:srgbClr val="444444"/>
                </a:solidFill>
                <a:latin typeface="Arial Black"/>
                <a:cs typeface="Arial Black"/>
              </a:rPr>
              <a:t>written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in</a:t>
            </a:r>
            <a:r>
              <a:rPr sz="245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HTML</a:t>
            </a:r>
            <a:endParaRPr sz="2450">
              <a:latin typeface="Arial Black"/>
              <a:cs typeface="Arial Black"/>
            </a:endParaRPr>
          </a:p>
          <a:p>
            <a:pPr marL="12700" marR="5080">
              <a:lnSpc>
                <a:spcPct val="131200"/>
              </a:lnSpc>
              <a:spcBef>
                <a:spcPts val="330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consists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countless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properties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developers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format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content: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font,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text,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spacing,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layout,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-190" dirty="0"/>
              <a:t> </a:t>
            </a:r>
            <a:r>
              <a:rPr spc="-120" dirty="0"/>
              <a:t>WE</a:t>
            </a:r>
            <a:r>
              <a:rPr spc="-200" dirty="0"/>
              <a:t> </a:t>
            </a:r>
            <a:r>
              <a:rPr spc="-395" dirty="0">
                <a:latin typeface="Arial Black"/>
                <a:cs typeface="Arial Black"/>
              </a:rPr>
              <a:t>SELECT</a:t>
            </a:r>
            <a:r>
              <a:rPr spc="-420" dirty="0">
                <a:latin typeface="Arial Black"/>
                <a:cs typeface="Arial Black"/>
              </a:rPr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385" dirty="0">
                <a:latin typeface="Arial Black"/>
                <a:cs typeface="Arial Black"/>
              </a:rPr>
              <a:t>STYLE</a:t>
            </a:r>
            <a:r>
              <a:rPr spc="-430" dirty="0">
                <a:latin typeface="Arial Black"/>
                <a:cs typeface="Arial Black"/>
              </a:rPr>
              <a:t> </a:t>
            </a:r>
            <a:r>
              <a:rPr spc="-65" dirty="0"/>
              <a:t>ELEMENTS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19979" y="2661065"/>
            <a:ext cx="13759815" cy="7656195"/>
            <a:chOff x="3119979" y="2661065"/>
            <a:chExt cx="13759815" cy="7656195"/>
          </a:xfrm>
        </p:grpSpPr>
        <p:sp>
          <p:nvSpPr>
            <p:cNvPr id="5" name="object 5"/>
            <p:cNvSpPr/>
            <p:nvPr/>
          </p:nvSpPr>
          <p:spPr>
            <a:xfrm>
              <a:off x="3119979" y="2661065"/>
              <a:ext cx="13759815" cy="7656195"/>
            </a:xfrm>
            <a:custGeom>
              <a:avLst/>
              <a:gdLst/>
              <a:ahLst/>
              <a:cxnLst/>
              <a:rect l="l" t="t" r="r" b="b"/>
              <a:pathLst>
                <a:path w="13759815" h="7656195">
                  <a:moveTo>
                    <a:pt x="13759434" y="0"/>
                  </a:moveTo>
                  <a:lnTo>
                    <a:pt x="0" y="0"/>
                  </a:lnTo>
                  <a:lnTo>
                    <a:pt x="0" y="7655833"/>
                  </a:lnTo>
                  <a:lnTo>
                    <a:pt x="13759434" y="7655833"/>
                  </a:lnTo>
                  <a:lnTo>
                    <a:pt x="1375943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4057" y="5538300"/>
              <a:ext cx="5996940" cy="3051175"/>
            </a:xfrm>
            <a:custGeom>
              <a:avLst/>
              <a:gdLst/>
              <a:ahLst/>
              <a:cxnLst/>
              <a:rect l="l" t="t" r="r" b="b"/>
              <a:pathLst>
                <a:path w="5996940" h="3051175">
                  <a:moveTo>
                    <a:pt x="5996315" y="0"/>
                  </a:moveTo>
                  <a:lnTo>
                    <a:pt x="0" y="0"/>
                  </a:lnTo>
                  <a:lnTo>
                    <a:pt x="0" y="3050751"/>
                  </a:lnTo>
                  <a:lnTo>
                    <a:pt x="5996315" y="3050751"/>
                  </a:lnTo>
                  <a:lnTo>
                    <a:pt x="5996315" y="0"/>
                  </a:lnTo>
                  <a:close/>
                </a:path>
              </a:pathLst>
            </a:custGeom>
            <a:solidFill>
              <a:srgbClr val="F1425D">
                <a:alpha val="1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4057" y="5538300"/>
              <a:ext cx="5996940" cy="3051175"/>
            </a:xfrm>
            <a:custGeom>
              <a:avLst/>
              <a:gdLst/>
              <a:ahLst/>
              <a:cxnLst/>
              <a:rect l="l" t="t" r="r" b="b"/>
              <a:pathLst>
                <a:path w="5996940" h="3051175">
                  <a:moveTo>
                    <a:pt x="0" y="0"/>
                  </a:moveTo>
                  <a:lnTo>
                    <a:pt x="5996315" y="0"/>
                  </a:lnTo>
                  <a:lnTo>
                    <a:pt x="5996315" y="3050751"/>
                  </a:lnTo>
                  <a:lnTo>
                    <a:pt x="0" y="305075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5640" y="4730388"/>
              <a:ext cx="5104765" cy="755650"/>
            </a:xfrm>
            <a:custGeom>
              <a:avLst/>
              <a:gdLst/>
              <a:ahLst/>
              <a:cxnLst/>
              <a:rect l="l" t="t" r="r" b="b"/>
              <a:pathLst>
                <a:path w="5104765" h="755650">
                  <a:moveTo>
                    <a:pt x="5104733" y="0"/>
                  </a:moveTo>
                  <a:lnTo>
                    <a:pt x="0" y="0"/>
                  </a:lnTo>
                  <a:lnTo>
                    <a:pt x="0" y="755557"/>
                  </a:lnTo>
                  <a:lnTo>
                    <a:pt x="5104733" y="755557"/>
                  </a:lnTo>
                  <a:lnTo>
                    <a:pt x="5104733" y="0"/>
                  </a:lnTo>
                  <a:close/>
                </a:path>
              </a:pathLst>
            </a:custGeom>
            <a:solidFill>
              <a:srgbClr val="F1425D">
                <a:alpha val="1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15640" y="4730388"/>
              <a:ext cx="5104765" cy="755650"/>
            </a:xfrm>
            <a:custGeom>
              <a:avLst/>
              <a:gdLst/>
              <a:ahLst/>
              <a:cxnLst/>
              <a:rect l="l" t="t" r="r" b="b"/>
              <a:pathLst>
                <a:path w="5104765" h="755650">
                  <a:moveTo>
                    <a:pt x="0" y="0"/>
                  </a:moveTo>
                  <a:lnTo>
                    <a:pt x="5104733" y="0"/>
                  </a:lnTo>
                  <a:lnTo>
                    <a:pt x="5104733" y="755557"/>
                  </a:lnTo>
                  <a:lnTo>
                    <a:pt x="0" y="75555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46636" y="5403723"/>
              <a:ext cx="5042535" cy="215265"/>
            </a:xfrm>
            <a:custGeom>
              <a:avLst/>
              <a:gdLst/>
              <a:ahLst/>
              <a:cxnLst/>
              <a:rect l="l" t="t" r="r" b="b"/>
              <a:pathLst>
                <a:path w="5042534" h="215264">
                  <a:moveTo>
                    <a:pt x="5042325" y="0"/>
                  </a:moveTo>
                  <a:lnTo>
                    <a:pt x="0" y="0"/>
                  </a:lnTo>
                  <a:lnTo>
                    <a:pt x="0" y="215043"/>
                  </a:lnTo>
                  <a:lnTo>
                    <a:pt x="5042325" y="215043"/>
                  </a:lnTo>
                  <a:lnTo>
                    <a:pt x="5042325" y="0"/>
                  </a:lnTo>
                  <a:close/>
                </a:path>
              </a:pathLst>
            </a:custGeom>
            <a:solidFill>
              <a:srgbClr val="ECD0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7632" y="3820117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0"/>
                  </a:moveTo>
                  <a:lnTo>
                    <a:pt x="0" y="532444"/>
                  </a:lnTo>
                  <a:lnTo>
                    <a:pt x="0" y="558621"/>
                  </a:lnTo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50829" y="435256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2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2" y="0"/>
                  </a:lnTo>
                  <a:close/>
                </a:path>
              </a:pathLst>
            </a:custGeom>
            <a:solidFill>
              <a:srgbClr val="F1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23297" y="3225756"/>
            <a:ext cx="35617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50" dirty="0">
                <a:solidFill>
                  <a:srgbClr val="F1425D"/>
                </a:solidFill>
                <a:latin typeface="Arial Black"/>
                <a:cs typeface="Arial Black"/>
              </a:rPr>
              <a:t>Declaration</a:t>
            </a:r>
            <a:r>
              <a:rPr sz="3300" spc="-204" dirty="0">
                <a:solidFill>
                  <a:srgbClr val="F1425D"/>
                </a:solidFill>
                <a:latin typeface="Arial Black"/>
                <a:cs typeface="Arial Black"/>
              </a:rPr>
              <a:t> </a:t>
            </a:r>
            <a:r>
              <a:rPr sz="3300" spc="-215" dirty="0">
                <a:solidFill>
                  <a:srgbClr val="F1425D"/>
                </a:solidFill>
                <a:latin typeface="Arial Black"/>
                <a:cs typeface="Arial Black"/>
              </a:rPr>
              <a:t>block</a:t>
            </a:r>
            <a:endParaRPr sz="33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57628" y="3793764"/>
            <a:ext cx="6240780" cy="5252085"/>
            <a:chOff x="7157628" y="3793764"/>
            <a:chExt cx="6240780" cy="5252085"/>
          </a:xfrm>
        </p:grpSpPr>
        <p:sp>
          <p:nvSpPr>
            <p:cNvPr id="15" name="object 15"/>
            <p:cNvSpPr/>
            <p:nvPr/>
          </p:nvSpPr>
          <p:spPr>
            <a:xfrm>
              <a:off x="7264431" y="3820117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0"/>
                  </a:moveTo>
                  <a:lnTo>
                    <a:pt x="0" y="532444"/>
                  </a:lnTo>
                  <a:lnTo>
                    <a:pt x="0" y="558621"/>
                  </a:lnTo>
                </a:path>
              </a:pathLst>
            </a:custGeom>
            <a:ln w="52354">
              <a:solidFill>
                <a:srgbClr val="37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57628" y="435256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37B9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46712" y="8071773"/>
              <a:ext cx="0" cy="947419"/>
            </a:xfrm>
            <a:custGeom>
              <a:avLst/>
              <a:gdLst/>
              <a:ahLst/>
              <a:cxnLst/>
              <a:rect l="l" t="t" r="r" b="b"/>
              <a:pathLst>
                <a:path h="947420">
                  <a:moveTo>
                    <a:pt x="0" y="947404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39909" y="788434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33668" y="8071773"/>
              <a:ext cx="0" cy="947419"/>
            </a:xfrm>
            <a:custGeom>
              <a:avLst/>
              <a:gdLst/>
              <a:ahLst/>
              <a:cxnLst/>
              <a:rect l="l" t="t" r="r" b="b"/>
              <a:pathLst>
                <a:path h="947420">
                  <a:moveTo>
                    <a:pt x="0" y="947404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26865" y="788434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21347" y="7389413"/>
              <a:ext cx="750570" cy="0"/>
            </a:xfrm>
            <a:custGeom>
              <a:avLst/>
              <a:gdLst/>
              <a:ahLst/>
              <a:cxnLst/>
              <a:rect l="l" t="t" r="r" b="b"/>
              <a:pathLst>
                <a:path w="750569">
                  <a:moveTo>
                    <a:pt x="750130" y="0"/>
                  </a:moveTo>
                  <a:lnTo>
                    <a:pt x="26177" y="0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33914" y="728261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106803"/>
                  </a:lnTo>
                  <a:lnTo>
                    <a:pt x="213606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30160" y="6984349"/>
              <a:ext cx="4539615" cy="808990"/>
            </a:xfrm>
            <a:custGeom>
              <a:avLst/>
              <a:gdLst/>
              <a:ahLst/>
              <a:cxnLst/>
              <a:rect l="l" t="t" r="r" b="b"/>
              <a:pathLst>
                <a:path w="4539615" h="808990">
                  <a:moveTo>
                    <a:pt x="4539071" y="0"/>
                  </a:moveTo>
                  <a:lnTo>
                    <a:pt x="0" y="0"/>
                  </a:lnTo>
                  <a:lnTo>
                    <a:pt x="0" y="808875"/>
                  </a:lnTo>
                  <a:lnTo>
                    <a:pt x="4539071" y="808875"/>
                  </a:lnTo>
                  <a:lnTo>
                    <a:pt x="4539071" y="0"/>
                  </a:lnTo>
                  <a:close/>
                </a:path>
              </a:pathLst>
            </a:custGeom>
            <a:solidFill>
              <a:srgbClr val="FFCA05">
                <a:alpha val="230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30160" y="6984349"/>
              <a:ext cx="4539615" cy="808990"/>
            </a:xfrm>
            <a:custGeom>
              <a:avLst/>
              <a:gdLst/>
              <a:ahLst/>
              <a:cxnLst/>
              <a:rect l="l" t="t" r="r" b="b"/>
              <a:pathLst>
                <a:path w="4539615" h="808990">
                  <a:moveTo>
                    <a:pt x="0" y="0"/>
                  </a:moveTo>
                  <a:lnTo>
                    <a:pt x="4539071" y="0"/>
                  </a:lnTo>
                  <a:lnTo>
                    <a:pt x="4539071" y="808875"/>
                  </a:lnTo>
                  <a:lnTo>
                    <a:pt x="0" y="80887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FB0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49644" y="3225756"/>
            <a:ext cx="172275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29" dirty="0">
                <a:solidFill>
                  <a:srgbClr val="37B983"/>
                </a:solidFill>
                <a:latin typeface="Arial Black"/>
                <a:cs typeface="Arial Black"/>
              </a:rPr>
              <a:t>Selector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25294" y="9163801"/>
            <a:ext cx="11576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300" dirty="0">
                <a:solidFill>
                  <a:srgbClr val="FFB005"/>
                </a:solidFill>
                <a:latin typeface="Arial Black"/>
                <a:cs typeface="Arial Black"/>
              </a:rPr>
              <a:t>Value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57165" y="9165533"/>
            <a:ext cx="17951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85" dirty="0">
                <a:solidFill>
                  <a:srgbClr val="FFB005"/>
                </a:solidFill>
                <a:latin typeface="Arial Black"/>
                <a:cs typeface="Arial Black"/>
              </a:rPr>
              <a:t>Property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424335" y="7112648"/>
            <a:ext cx="37465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50" dirty="0">
                <a:solidFill>
                  <a:srgbClr val="FFB004"/>
                </a:solidFill>
                <a:latin typeface="Arial Black"/>
                <a:cs typeface="Arial Black"/>
              </a:rPr>
              <a:t>Declaration</a:t>
            </a:r>
            <a:r>
              <a:rPr sz="3300" spc="-245" dirty="0">
                <a:solidFill>
                  <a:srgbClr val="FFB004"/>
                </a:solidFill>
                <a:latin typeface="Arial Black"/>
                <a:cs typeface="Arial Black"/>
              </a:rPr>
              <a:t> </a:t>
            </a:r>
            <a:r>
              <a:rPr sz="3300" spc="325" dirty="0">
                <a:solidFill>
                  <a:srgbClr val="FFB004"/>
                </a:solidFill>
                <a:latin typeface="Arial Black"/>
                <a:cs typeface="Arial Black"/>
              </a:rPr>
              <a:t>/</a:t>
            </a:r>
            <a:r>
              <a:rPr sz="3300" spc="-240" dirty="0">
                <a:solidFill>
                  <a:srgbClr val="FFB004"/>
                </a:solidFill>
                <a:latin typeface="Arial Black"/>
                <a:cs typeface="Arial Black"/>
              </a:rPr>
              <a:t> </a:t>
            </a:r>
            <a:r>
              <a:rPr sz="3300" spc="-190" dirty="0">
                <a:solidFill>
                  <a:srgbClr val="FFB004"/>
                </a:solidFill>
                <a:latin typeface="Arial Black"/>
                <a:cs typeface="Arial Black"/>
              </a:rPr>
              <a:t>Style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24057" y="4730388"/>
            <a:ext cx="759460" cy="654685"/>
          </a:xfrm>
          <a:prstGeom prst="rect">
            <a:avLst/>
          </a:prstGeom>
          <a:solidFill>
            <a:srgbClr val="37B983">
              <a:alpha val="20019"/>
            </a:srgbClr>
          </a:solidFill>
          <a:ln w="62825">
            <a:solidFill>
              <a:srgbClr val="37B98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20"/>
              </a:spcBef>
            </a:pPr>
            <a:r>
              <a:rPr sz="3300" spc="-25" dirty="0">
                <a:solidFill>
                  <a:srgbClr val="444444"/>
                </a:solidFill>
                <a:latin typeface="Courier New"/>
                <a:cs typeface="Courier New"/>
              </a:rPr>
              <a:t>h1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64044" y="4746011"/>
            <a:ext cx="2768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0" dirty="0">
                <a:solidFill>
                  <a:srgbClr val="444444"/>
                </a:solidFill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5469" y="5618767"/>
            <a:ext cx="5934075" cy="1334770"/>
          </a:xfrm>
          <a:prstGeom prst="rect">
            <a:avLst/>
          </a:prstGeom>
          <a:solidFill>
            <a:srgbClr val="F1425D">
              <a:alpha val="150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072515">
              <a:lnSpc>
                <a:spcPts val="3370"/>
              </a:lnSpc>
            </a:pPr>
            <a:r>
              <a:rPr sz="3300" dirty="0">
                <a:solidFill>
                  <a:srgbClr val="444444"/>
                </a:solidFill>
                <a:latin typeface="Courier New"/>
                <a:cs typeface="Courier New"/>
              </a:rPr>
              <a:t>color:</a:t>
            </a:r>
            <a:r>
              <a:rPr sz="3300" spc="-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444444"/>
                </a:solidFill>
                <a:latin typeface="Courier New"/>
                <a:cs typeface="Courier New"/>
              </a:rPr>
              <a:t>blue;</a:t>
            </a:r>
            <a:endParaRPr sz="3300">
              <a:latin typeface="Courier New"/>
              <a:cs typeface="Courier New"/>
            </a:endParaRPr>
          </a:p>
          <a:p>
            <a:pPr marL="1072515">
              <a:lnSpc>
                <a:spcPct val="100000"/>
              </a:lnSpc>
              <a:spcBef>
                <a:spcPts val="2220"/>
              </a:spcBef>
            </a:pPr>
            <a:r>
              <a:rPr sz="3300" dirty="0">
                <a:solidFill>
                  <a:srgbClr val="444444"/>
                </a:solidFill>
                <a:latin typeface="Courier New"/>
                <a:cs typeface="Courier New"/>
              </a:rPr>
              <a:t>text-align:</a:t>
            </a:r>
            <a:r>
              <a:rPr sz="3300" spc="-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444444"/>
                </a:solidFill>
                <a:latin typeface="Courier New"/>
                <a:cs typeface="Courier New"/>
              </a:rPr>
              <a:t>center;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5345" y="7101961"/>
            <a:ext cx="40462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444444"/>
                </a:solidFill>
                <a:latin typeface="Courier New"/>
                <a:cs typeface="Courier New"/>
              </a:rPr>
              <a:t>font-size:</a:t>
            </a:r>
            <a:r>
              <a:rPr sz="3300" spc="-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444444"/>
                </a:solidFill>
                <a:latin typeface="Courier New"/>
                <a:cs typeface="Courier New"/>
              </a:rPr>
              <a:t>20px;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10140" y="7887277"/>
            <a:ext cx="2768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0" dirty="0">
                <a:solidFill>
                  <a:srgbClr val="444444"/>
                </a:solidFill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25558" y="2150739"/>
            <a:ext cx="3545840" cy="1122680"/>
            <a:chOff x="2125558" y="2150739"/>
            <a:chExt cx="3545840" cy="112268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7525" y="2399248"/>
              <a:ext cx="3381740" cy="8739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5558" y="2150739"/>
              <a:ext cx="3545550" cy="104271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645729" y="2380490"/>
            <a:ext cx="25146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114" dirty="0">
                <a:solidFill>
                  <a:srgbClr val="3E3E3E"/>
                </a:solidFill>
                <a:latin typeface="Arial Black"/>
                <a:cs typeface="Arial Black"/>
              </a:rPr>
              <a:t>A</a:t>
            </a:r>
            <a:r>
              <a:rPr sz="3450" spc="-47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450" spc="-235" dirty="0">
                <a:solidFill>
                  <a:srgbClr val="3E3E3E"/>
                </a:solidFill>
                <a:latin typeface="Arial Black"/>
                <a:cs typeface="Arial Black"/>
              </a:rPr>
              <a:t>CSS</a:t>
            </a:r>
            <a:r>
              <a:rPr sz="3450" spc="-47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450" spc="-450" dirty="0">
                <a:solidFill>
                  <a:srgbClr val="3E3E3E"/>
                </a:solidFill>
                <a:latin typeface="Arial Black"/>
                <a:cs typeface="Arial Black"/>
              </a:rPr>
              <a:t>RULE</a:t>
            </a:r>
            <a:endParaRPr sz="3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7770201" cy="1521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CONFLICTS </a:t>
            </a:r>
            <a:r>
              <a:rPr sz="3450" spc="-85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345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SELECTORS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34" dirty="0">
                <a:latin typeface="Arial Black"/>
                <a:cs typeface="Arial Black"/>
              </a:rPr>
              <a:t>R</a:t>
            </a:r>
            <a:r>
              <a:rPr spc="-445" dirty="0">
                <a:latin typeface="Arial Black"/>
                <a:cs typeface="Arial Black"/>
              </a:rPr>
              <a:t>E</a:t>
            </a:r>
            <a:r>
              <a:rPr spc="-434" dirty="0">
                <a:latin typeface="Arial Black"/>
                <a:cs typeface="Arial Black"/>
              </a:rPr>
              <a:t>SO</a:t>
            </a:r>
            <a:r>
              <a:rPr spc="-835" dirty="0">
                <a:latin typeface="Arial Black"/>
                <a:cs typeface="Arial Black"/>
              </a:rPr>
              <a:t>L</a:t>
            </a:r>
            <a:r>
              <a:rPr spc="-434" dirty="0">
                <a:latin typeface="Arial Black"/>
                <a:cs typeface="Arial Black"/>
              </a:rPr>
              <a:t>V</a:t>
            </a:r>
            <a:r>
              <a:rPr spc="-440" dirty="0">
                <a:latin typeface="Arial Black"/>
                <a:cs typeface="Arial Black"/>
              </a:rPr>
              <a:t>I</a:t>
            </a:r>
            <a:r>
              <a:rPr spc="-430" dirty="0">
                <a:latin typeface="Arial Black"/>
                <a:cs typeface="Arial Black"/>
              </a:rPr>
              <a:t>N</a:t>
            </a:r>
            <a:r>
              <a:rPr spc="-335" dirty="0">
                <a:latin typeface="Arial Black"/>
                <a:cs typeface="Arial Black"/>
              </a:rPr>
              <a:t>G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spc="-60" dirty="0"/>
              <a:t>CONFLICTING</a:t>
            </a:r>
            <a:r>
              <a:rPr spc="-170" dirty="0"/>
              <a:t> </a:t>
            </a:r>
            <a:r>
              <a:rPr spc="-55" dirty="0"/>
              <a:t>DE</a:t>
            </a:r>
            <a:r>
              <a:rPr spc="-50" dirty="0"/>
              <a:t>C</a:t>
            </a:r>
            <a:r>
              <a:rPr spc="110" dirty="0"/>
              <a:t>L</a:t>
            </a:r>
            <a:r>
              <a:rPr spc="-55" dirty="0"/>
              <a:t>AR</a:t>
            </a:r>
            <a:r>
              <a:rPr spc="-400" dirty="0"/>
              <a:t>A</a:t>
            </a:r>
            <a:r>
              <a:rPr spc="-50" dirty="0"/>
              <a:t>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764" y="2297304"/>
            <a:ext cx="106680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 marR="5080" indent="-33020">
              <a:lnSpc>
                <a:spcPct val="109000"/>
              </a:lnSpc>
              <a:spcBef>
                <a:spcPts val="100"/>
              </a:spcBef>
            </a:pPr>
            <a:r>
              <a:rPr sz="2150" spc="-140" dirty="0">
                <a:solidFill>
                  <a:srgbClr val="444444"/>
                </a:solidFill>
                <a:latin typeface="Arial Black"/>
                <a:cs typeface="Arial Black"/>
              </a:rPr>
              <a:t>Highest </a:t>
            </a:r>
            <a:r>
              <a:rPr sz="2150" spc="-75" dirty="0">
                <a:solidFill>
                  <a:srgbClr val="444444"/>
                </a:solidFill>
                <a:latin typeface="Arial Black"/>
                <a:cs typeface="Arial Black"/>
              </a:rPr>
              <a:t>priority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635" y="9362107"/>
            <a:ext cx="100076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>
              <a:lnSpc>
                <a:spcPct val="109000"/>
              </a:lnSpc>
              <a:spcBef>
                <a:spcPts val="100"/>
              </a:spcBef>
            </a:pPr>
            <a:r>
              <a:rPr sz="2150" spc="-165" dirty="0">
                <a:solidFill>
                  <a:srgbClr val="444444"/>
                </a:solidFill>
                <a:latin typeface="Arial Black"/>
                <a:cs typeface="Arial Black"/>
              </a:rPr>
              <a:t>Lowest </a:t>
            </a:r>
            <a:r>
              <a:rPr sz="2150" spc="-110" dirty="0">
                <a:solidFill>
                  <a:srgbClr val="444444"/>
                </a:solidFill>
                <a:latin typeface="Arial Black"/>
                <a:cs typeface="Arial Black"/>
              </a:rPr>
              <a:t>priority</a:t>
            </a:r>
            <a:endParaRPr sz="215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85667" y="2294858"/>
            <a:ext cx="477520" cy="7864475"/>
            <a:chOff x="1985667" y="2294858"/>
            <a:chExt cx="477520" cy="7864475"/>
          </a:xfrm>
        </p:grpSpPr>
        <p:sp>
          <p:nvSpPr>
            <p:cNvPr id="7" name="object 7"/>
            <p:cNvSpPr/>
            <p:nvPr/>
          </p:nvSpPr>
          <p:spPr>
            <a:xfrm>
              <a:off x="2224403" y="2709505"/>
              <a:ext cx="0" cy="7449820"/>
            </a:xfrm>
            <a:custGeom>
              <a:avLst/>
              <a:gdLst/>
              <a:ahLst/>
              <a:cxnLst/>
              <a:rect l="l" t="t" r="r" b="b"/>
              <a:pathLst>
                <a:path h="7449820">
                  <a:moveTo>
                    <a:pt x="0" y="0"/>
                  </a:moveTo>
                  <a:lnTo>
                    <a:pt x="0" y="62825"/>
                  </a:lnTo>
                  <a:lnTo>
                    <a:pt x="0" y="7449606"/>
                  </a:lnTo>
                </a:path>
              </a:pathLst>
            </a:custGeom>
            <a:ln w="125650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5667" y="2294858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19" h="477519">
                  <a:moveTo>
                    <a:pt x="238736" y="0"/>
                  </a:moveTo>
                  <a:lnTo>
                    <a:pt x="0" y="477472"/>
                  </a:lnTo>
                  <a:lnTo>
                    <a:pt x="477472" y="477472"/>
                  </a:lnTo>
                  <a:lnTo>
                    <a:pt x="23873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02043" y="3124253"/>
            <a:ext cx="21412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important!</a:t>
            </a:r>
            <a:r>
              <a:rPr sz="1950" spc="-5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46397" y="2980434"/>
            <a:ext cx="213995" cy="628650"/>
            <a:chOff x="4546397" y="2980434"/>
            <a:chExt cx="213995" cy="628650"/>
          </a:xfrm>
        </p:grpSpPr>
        <p:sp>
          <p:nvSpPr>
            <p:cNvPr id="11" name="object 11"/>
            <p:cNvSpPr/>
            <p:nvPr/>
          </p:nvSpPr>
          <p:spPr>
            <a:xfrm>
              <a:off x="4653200" y="298043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6397" y="3395082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3748" y="2333440"/>
            <a:ext cx="54248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Declarations</a:t>
            </a:r>
            <a:r>
              <a:rPr sz="26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marked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Courier New"/>
                <a:cs typeface="Courier New"/>
              </a:rPr>
              <a:t>!important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4164" y="2251163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4">
                <a:moveTo>
                  <a:pt x="335277" y="0"/>
                </a:moveTo>
                <a:lnTo>
                  <a:pt x="291455" y="0"/>
                </a:lnTo>
                <a:lnTo>
                  <a:pt x="247977" y="6082"/>
                </a:lnTo>
                <a:lnTo>
                  <a:pt x="205530" y="18248"/>
                </a:lnTo>
                <a:lnTo>
                  <a:pt x="164801" y="36497"/>
                </a:lnTo>
                <a:lnTo>
                  <a:pt x="126476" y="60829"/>
                </a:lnTo>
                <a:lnTo>
                  <a:pt x="91244" y="91244"/>
                </a:lnTo>
                <a:lnTo>
                  <a:pt x="60829" y="126476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4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6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6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4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6"/>
                </a:lnTo>
                <a:lnTo>
                  <a:pt x="535487" y="91244"/>
                </a:lnTo>
                <a:lnTo>
                  <a:pt x="500256" y="60829"/>
                </a:lnTo>
                <a:lnTo>
                  <a:pt x="461931" y="36497"/>
                </a:lnTo>
                <a:lnTo>
                  <a:pt x="421202" y="18248"/>
                </a:lnTo>
                <a:lnTo>
                  <a:pt x="378755" y="6082"/>
                </a:lnTo>
                <a:lnTo>
                  <a:pt x="335277" y="0"/>
                </a:lnTo>
                <a:close/>
              </a:path>
            </a:pathLst>
          </a:custGeom>
          <a:solidFill>
            <a:srgbClr val="FFB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7096" y="2376368"/>
            <a:ext cx="20129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5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3748" y="6703024"/>
            <a:ext cx="60604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8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90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5" dirty="0">
                <a:solidFill>
                  <a:srgbClr val="444444"/>
                </a:solidFill>
                <a:latin typeface="Arial"/>
                <a:cs typeface="Arial"/>
              </a:rPr>
              <a:t>pseudo-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90" dirty="0">
                <a:solidFill>
                  <a:srgbClr val="444444"/>
                </a:solidFill>
                <a:latin typeface="Courier New"/>
                <a:cs typeface="Courier New"/>
              </a:rPr>
              <a:t>: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04164" y="6619437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2"/>
                </a:lnTo>
                <a:lnTo>
                  <a:pt x="205530" y="18248"/>
                </a:lnTo>
                <a:lnTo>
                  <a:pt x="164801" y="36497"/>
                </a:lnTo>
                <a:lnTo>
                  <a:pt x="126476" y="60829"/>
                </a:lnTo>
                <a:lnTo>
                  <a:pt x="91244" y="91244"/>
                </a:lnTo>
                <a:lnTo>
                  <a:pt x="60829" y="126476"/>
                </a:lnTo>
                <a:lnTo>
                  <a:pt x="36497" y="164800"/>
                </a:lnTo>
                <a:lnTo>
                  <a:pt x="18248" y="205529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6"/>
                </a:lnTo>
                <a:lnTo>
                  <a:pt x="6082" y="378754"/>
                </a:lnTo>
                <a:lnTo>
                  <a:pt x="18248" y="421201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6"/>
                </a:lnTo>
                <a:lnTo>
                  <a:pt x="126476" y="565901"/>
                </a:lnTo>
                <a:lnTo>
                  <a:pt x="164801" y="590233"/>
                </a:lnTo>
                <a:lnTo>
                  <a:pt x="205530" y="608482"/>
                </a:lnTo>
                <a:lnTo>
                  <a:pt x="247977" y="620648"/>
                </a:lnTo>
                <a:lnTo>
                  <a:pt x="291455" y="626731"/>
                </a:lnTo>
                <a:lnTo>
                  <a:pt x="335277" y="626731"/>
                </a:lnTo>
                <a:lnTo>
                  <a:pt x="378755" y="620648"/>
                </a:lnTo>
                <a:lnTo>
                  <a:pt x="421202" y="608482"/>
                </a:lnTo>
                <a:lnTo>
                  <a:pt x="461931" y="590233"/>
                </a:lnTo>
                <a:lnTo>
                  <a:pt x="500256" y="565901"/>
                </a:lnTo>
                <a:lnTo>
                  <a:pt x="535487" y="535486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1"/>
                </a:lnTo>
                <a:lnTo>
                  <a:pt x="620649" y="378754"/>
                </a:lnTo>
                <a:lnTo>
                  <a:pt x="626732" y="335276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29"/>
                </a:lnTo>
                <a:lnTo>
                  <a:pt x="590234" y="164800"/>
                </a:lnTo>
                <a:lnTo>
                  <a:pt x="565902" y="126476"/>
                </a:lnTo>
                <a:lnTo>
                  <a:pt x="535487" y="91244"/>
                </a:lnTo>
                <a:lnTo>
                  <a:pt x="500256" y="60829"/>
                </a:lnTo>
                <a:lnTo>
                  <a:pt x="461931" y="36497"/>
                </a:lnTo>
                <a:lnTo>
                  <a:pt x="421202" y="18248"/>
                </a:lnTo>
                <a:lnTo>
                  <a:pt x="378755" y="6082"/>
                </a:lnTo>
                <a:lnTo>
                  <a:pt x="335277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19078" y="6744643"/>
            <a:ext cx="1974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3748" y="5246932"/>
            <a:ext cx="2289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ID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90" dirty="0">
                <a:solidFill>
                  <a:srgbClr val="444444"/>
                </a:solidFill>
                <a:latin typeface="Courier New"/>
                <a:cs typeface="Courier New"/>
              </a:rPr>
              <a:t>#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04164" y="5163346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3"/>
                </a:lnTo>
                <a:lnTo>
                  <a:pt x="205530" y="18249"/>
                </a:lnTo>
                <a:lnTo>
                  <a:pt x="164801" y="36498"/>
                </a:lnTo>
                <a:lnTo>
                  <a:pt x="126476" y="60830"/>
                </a:lnTo>
                <a:lnTo>
                  <a:pt x="91244" y="91245"/>
                </a:lnTo>
                <a:lnTo>
                  <a:pt x="60829" y="126477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5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7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7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5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7"/>
                </a:lnTo>
                <a:lnTo>
                  <a:pt x="535487" y="91245"/>
                </a:lnTo>
                <a:lnTo>
                  <a:pt x="500256" y="60830"/>
                </a:lnTo>
                <a:lnTo>
                  <a:pt x="461931" y="36498"/>
                </a:lnTo>
                <a:lnTo>
                  <a:pt x="421202" y="18249"/>
                </a:lnTo>
                <a:lnTo>
                  <a:pt x="378755" y="6083"/>
                </a:lnTo>
                <a:lnTo>
                  <a:pt x="335277" y="0"/>
                </a:lnTo>
                <a:close/>
              </a:path>
            </a:pathLst>
          </a:custGeom>
          <a:solidFill>
            <a:srgbClr val="FEB7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15067" y="5288551"/>
            <a:ext cx="205104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3748" y="8159115"/>
            <a:ext cx="54114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55" dirty="0">
                <a:solidFill>
                  <a:srgbClr val="444444"/>
                </a:solidFill>
                <a:latin typeface="Courier New"/>
                <a:cs typeface="Courier New"/>
              </a:rPr>
              <a:t>p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div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li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etc.)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04164" y="8075528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3"/>
                </a:lnTo>
                <a:lnTo>
                  <a:pt x="205530" y="18249"/>
                </a:lnTo>
                <a:lnTo>
                  <a:pt x="164801" y="36498"/>
                </a:lnTo>
                <a:lnTo>
                  <a:pt x="126476" y="60830"/>
                </a:lnTo>
                <a:lnTo>
                  <a:pt x="91244" y="91245"/>
                </a:lnTo>
                <a:lnTo>
                  <a:pt x="60829" y="126477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5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7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7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5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7"/>
                </a:lnTo>
                <a:lnTo>
                  <a:pt x="535487" y="91245"/>
                </a:lnTo>
                <a:lnTo>
                  <a:pt x="500256" y="60830"/>
                </a:lnTo>
                <a:lnTo>
                  <a:pt x="461931" y="36498"/>
                </a:lnTo>
                <a:lnTo>
                  <a:pt x="421202" y="18249"/>
                </a:lnTo>
                <a:lnTo>
                  <a:pt x="378755" y="6083"/>
                </a:lnTo>
                <a:lnTo>
                  <a:pt x="335277" y="0"/>
                </a:lnTo>
                <a:close/>
              </a:path>
            </a:pathLst>
          </a:custGeom>
          <a:solidFill>
            <a:srgbClr val="FFC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38220" y="8199487"/>
            <a:ext cx="1587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455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3748" y="9615501"/>
            <a:ext cx="34505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Universal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r>
              <a:rPr sz="26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65" dirty="0">
                <a:solidFill>
                  <a:srgbClr val="444444"/>
                </a:solidFill>
                <a:latin typeface="Courier New"/>
                <a:cs typeface="Courier New"/>
              </a:rPr>
              <a:t>*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04164" y="9531620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3"/>
                </a:lnTo>
                <a:lnTo>
                  <a:pt x="205530" y="18249"/>
                </a:lnTo>
                <a:lnTo>
                  <a:pt x="164801" y="36498"/>
                </a:lnTo>
                <a:lnTo>
                  <a:pt x="126476" y="60830"/>
                </a:lnTo>
                <a:lnTo>
                  <a:pt x="91244" y="91245"/>
                </a:lnTo>
                <a:lnTo>
                  <a:pt x="60829" y="126477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5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7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7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5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7"/>
                </a:lnTo>
                <a:lnTo>
                  <a:pt x="535487" y="91245"/>
                </a:lnTo>
                <a:lnTo>
                  <a:pt x="500256" y="60830"/>
                </a:lnTo>
                <a:lnTo>
                  <a:pt x="461931" y="36498"/>
                </a:lnTo>
                <a:lnTo>
                  <a:pt x="421202" y="18249"/>
                </a:lnTo>
                <a:lnTo>
                  <a:pt x="378755" y="6083"/>
                </a:lnTo>
                <a:lnTo>
                  <a:pt x="335277" y="0"/>
                </a:lnTo>
                <a:close/>
              </a:path>
            </a:pathLst>
          </a:custGeom>
          <a:solidFill>
            <a:srgbClr val="FEC7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11151" y="9656826"/>
            <a:ext cx="2133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0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3748" y="3790841"/>
            <a:ext cx="59766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Inline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style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style</a:t>
            </a:r>
            <a:r>
              <a:rPr sz="2600" b="1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attribute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HTML)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04164" y="3707255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2"/>
                </a:lnTo>
                <a:lnTo>
                  <a:pt x="205530" y="18248"/>
                </a:lnTo>
                <a:lnTo>
                  <a:pt x="164801" y="36497"/>
                </a:lnTo>
                <a:lnTo>
                  <a:pt x="126476" y="60829"/>
                </a:lnTo>
                <a:lnTo>
                  <a:pt x="91244" y="91244"/>
                </a:lnTo>
                <a:lnTo>
                  <a:pt x="60829" y="126476"/>
                </a:lnTo>
                <a:lnTo>
                  <a:pt x="36497" y="164800"/>
                </a:lnTo>
                <a:lnTo>
                  <a:pt x="18248" y="205529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6"/>
                </a:lnTo>
                <a:lnTo>
                  <a:pt x="6082" y="378754"/>
                </a:lnTo>
                <a:lnTo>
                  <a:pt x="18248" y="421201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6"/>
                </a:lnTo>
                <a:lnTo>
                  <a:pt x="126476" y="565901"/>
                </a:lnTo>
                <a:lnTo>
                  <a:pt x="164801" y="590233"/>
                </a:lnTo>
                <a:lnTo>
                  <a:pt x="205530" y="608482"/>
                </a:lnTo>
                <a:lnTo>
                  <a:pt x="247977" y="620648"/>
                </a:lnTo>
                <a:lnTo>
                  <a:pt x="291455" y="626731"/>
                </a:lnTo>
                <a:lnTo>
                  <a:pt x="335277" y="626731"/>
                </a:lnTo>
                <a:lnTo>
                  <a:pt x="378755" y="620648"/>
                </a:lnTo>
                <a:lnTo>
                  <a:pt x="421202" y="608482"/>
                </a:lnTo>
                <a:lnTo>
                  <a:pt x="461931" y="590233"/>
                </a:lnTo>
                <a:lnTo>
                  <a:pt x="500256" y="565901"/>
                </a:lnTo>
                <a:lnTo>
                  <a:pt x="535487" y="535486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1"/>
                </a:lnTo>
                <a:lnTo>
                  <a:pt x="620649" y="378754"/>
                </a:lnTo>
                <a:lnTo>
                  <a:pt x="626732" y="335276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29"/>
                </a:lnTo>
                <a:lnTo>
                  <a:pt x="590234" y="164800"/>
                </a:lnTo>
                <a:lnTo>
                  <a:pt x="565902" y="126476"/>
                </a:lnTo>
                <a:lnTo>
                  <a:pt x="535487" y="91244"/>
                </a:lnTo>
                <a:lnTo>
                  <a:pt x="500256" y="60829"/>
                </a:lnTo>
                <a:lnTo>
                  <a:pt x="461931" y="36497"/>
                </a:lnTo>
                <a:lnTo>
                  <a:pt x="421202" y="18248"/>
                </a:lnTo>
                <a:lnTo>
                  <a:pt x="378755" y="6082"/>
                </a:lnTo>
                <a:lnTo>
                  <a:pt x="335277" y="0"/>
                </a:lnTo>
                <a:close/>
              </a:path>
            </a:pathLst>
          </a:custGeom>
          <a:solidFill>
            <a:srgbClr val="FFB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12553" y="3832460"/>
            <a:ext cx="2101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4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2043" y="4573823"/>
            <a:ext cx="18205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1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Arial"/>
                <a:cs typeface="Arial"/>
              </a:rPr>
              <a:t>inline</a:t>
            </a:r>
            <a:r>
              <a:rPr sz="1950" spc="1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style?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46397" y="4432554"/>
            <a:ext cx="213995" cy="628650"/>
            <a:chOff x="4546397" y="4432554"/>
            <a:chExt cx="213995" cy="628650"/>
          </a:xfrm>
        </p:grpSpPr>
        <p:sp>
          <p:nvSpPr>
            <p:cNvPr id="33" name="object 33"/>
            <p:cNvSpPr/>
            <p:nvPr/>
          </p:nvSpPr>
          <p:spPr>
            <a:xfrm>
              <a:off x="4653200" y="443255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6397" y="484720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02043" y="6031808"/>
            <a:ext cx="174243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#</a:t>
            </a:r>
            <a:r>
              <a:rPr sz="1950" spc="-6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50" dirty="0">
                <a:solidFill>
                  <a:srgbClr val="666666"/>
                </a:solidFill>
                <a:latin typeface="Arial"/>
                <a:cs typeface="Arial"/>
              </a:rPr>
              <a:t>selector?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46397" y="5887991"/>
            <a:ext cx="213995" cy="628650"/>
            <a:chOff x="4546397" y="5887991"/>
            <a:chExt cx="213995" cy="628650"/>
          </a:xfrm>
        </p:grpSpPr>
        <p:sp>
          <p:nvSpPr>
            <p:cNvPr id="37" name="object 37"/>
            <p:cNvSpPr/>
            <p:nvPr/>
          </p:nvSpPr>
          <p:spPr>
            <a:xfrm>
              <a:off x="4653200" y="5887991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46397" y="6302638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02043" y="7487901"/>
            <a:ext cx="22777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950" spc="-60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80" dirty="0">
                <a:solidFill>
                  <a:srgbClr val="666666"/>
                </a:solidFill>
                <a:latin typeface="Arial"/>
                <a:cs typeface="Arial"/>
              </a:rPr>
              <a:t>or</a:t>
            </a:r>
            <a:r>
              <a:rPr sz="195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950" spc="-60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50" dirty="0">
                <a:solidFill>
                  <a:srgbClr val="666666"/>
                </a:solidFill>
                <a:latin typeface="Arial"/>
                <a:cs typeface="Arial"/>
              </a:rPr>
              <a:t>selector?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46397" y="7344081"/>
            <a:ext cx="213995" cy="628650"/>
            <a:chOff x="4546397" y="7344081"/>
            <a:chExt cx="213995" cy="628650"/>
          </a:xfrm>
        </p:grpSpPr>
        <p:sp>
          <p:nvSpPr>
            <p:cNvPr id="41" name="object 41"/>
            <p:cNvSpPr/>
            <p:nvPr/>
          </p:nvSpPr>
          <p:spPr>
            <a:xfrm>
              <a:off x="4653200" y="7344081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46397" y="7758729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0908676" y="6248922"/>
            <a:ext cx="1228090" cy="715010"/>
            <a:chOff x="10908676" y="6248922"/>
            <a:chExt cx="1228090" cy="715010"/>
          </a:xfrm>
        </p:grpSpPr>
        <p:sp>
          <p:nvSpPr>
            <p:cNvPr id="44" name="object 44"/>
            <p:cNvSpPr/>
            <p:nvPr/>
          </p:nvSpPr>
          <p:spPr>
            <a:xfrm>
              <a:off x="10935028" y="6416304"/>
              <a:ext cx="1117600" cy="521334"/>
            </a:xfrm>
            <a:custGeom>
              <a:avLst/>
              <a:gdLst/>
              <a:ahLst/>
              <a:cxnLst/>
              <a:rect l="l" t="t" r="r" b="b"/>
              <a:pathLst>
                <a:path w="1117600" h="521334">
                  <a:moveTo>
                    <a:pt x="0" y="516499"/>
                  </a:moveTo>
                  <a:lnTo>
                    <a:pt x="58665" y="519686"/>
                  </a:lnTo>
                  <a:lnTo>
                    <a:pt x="116038" y="521100"/>
                  </a:lnTo>
                  <a:lnTo>
                    <a:pt x="172120" y="520743"/>
                  </a:lnTo>
                  <a:lnTo>
                    <a:pt x="226910" y="518613"/>
                  </a:lnTo>
                  <a:lnTo>
                    <a:pt x="280408" y="514712"/>
                  </a:lnTo>
                  <a:lnTo>
                    <a:pt x="332614" y="509038"/>
                  </a:lnTo>
                  <a:lnTo>
                    <a:pt x="383529" y="501592"/>
                  </a:lnTo>
                  <a:lnTo>
                    <a:pt x="433151" y="492375"/>
                  </a:lnTo>
                  <a:lnTo>
                    <a:pt x="481482" y="481385"/>
                  </a:lnTo>
                  <a:lnTo>
                    <a:pt x="528521" y="468623"/>
                  </a:lnTo>
                  <a:lnTo>
                    <a:pt x="574268" y="454089"/>
                  </a:lnTo>
                  <a:lnTo>
                    <a:pt x="618724" y="437783"/>
                  </a:lnTo>
                  <a:lnTo>
                    <a:pt x="661887" y="419705"/>
                  </a:lnTo>
                  <a:lnTo>
                    <a:pt x="703759" y="399854"/>
                  </a:lnTo>
                  <a:lnTo>
                    <a:pt x="744339" y="378232"/>
                  </a:lnTo>
                  <a:lnTo>
                    <a:pt x="783627" y="354838"/>
                  </a:lnTo>
                  <a:lnTo>
                    <a:pt x="821623" y="329671"/>
                  </a:lnTo>
                  <a:lnTo>
                    <a:pt x="858327" y="302732"/>
                  </a:lnTo>
                  <a:lnTo>
                    <a:pt x="893740" y="274022"/>
                  </a:lnTo>
                  <a:lnTo>
                    <a:pt x="927861" y="243539"/>
                  </a:lnTo>
                  <a:lnTo>
                    <a:pt x="960690" y="211284"/>
                  </a:lnTo>
                  <a:lnTo>
                    <a:pt x="992227" y="177257"/>
                  </a:lnTo>
                  <a:lnTo>
                    <a:pt x="1022472" y="141458"/>
                  </a:lnTo>
                  <a:lnTo>
                    <a:pt x="1051425" y="103887"/>
                  </a:lnTo>
                  <a:lnTo>
                    <a:pt x="1079087" y="64544"/>
                  </a:lnTo>
                  <a:lnTo>
                    <a:pt x="1105457" y="23429"/>
                  </a:lnTo>
                  <a:lnTo>
                    <a:pt x="1117263" y="0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945133" y="6248922"/>
              <a:ext cx="191770" cy="239395"/>
            </a:xfrm>
            <a:custGeom>
              <a:avLst/>
              <a:gdLst/>
              <a:ahLst/>
              <a:cxnLst/>
              <a:rect l="l" t="t" r="r" b="b"/>
              <a:pathLst>
                <a:path w="191770" h="239395">
                  <a:moveTo>
                    <a:pt x="191491" y="0"/>
                  </a:moveTo>
                  <a:lnTo>
                    <a:pt x="0" y="142700"/>
                  </a:lnTo>
                  <a:lnTo>
                    <a:pt x="190758" y="238817"/>
                  </a:lnTo>
                  <a:lnTo>
                    <a:pt x="191491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979436" y="7001530"/>
            <a:ext cx="10922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Multiple?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144223" y="5252817"/>
            <a:ext cx="2711450" cy="250190"/>
            <a:chOff x="7144223" y="5252817"/>
            <a:chExt cx="2711450" cy="250190"/>
          </a:xfrm>
        </p:grpSpPr>
        <p:sp>
          <p:nvSpPr>
            <p:cNvPr id="48" name="object 48"/>
            <p:cNvSpPr/>
            <p:nvPr/>
          </p:nvSpPr>
          <p:spPr>
            <a:xfrm>
              <a:off x="7170400" y="5278994"/>
              <a:ext cx="2501265" cy="198120"/>
            </a:xfrm>
            <a:custGeom>
              <a:avLst/>
              <a:gdLst/>
              <a:ahLst/>
              <a:cxnLst/>
              <a:rect l="l" t="t" r="r" b="b"/>
              <a:pathLst>
                <a:path w="2501265" h="198120">
                  <a:moveTo>
                    <a:pt x="0" y="197717"/>
                  </a:moveTo>
                  <a:lnTo>
                    <a:pt x="40986" y="183924"/>
                  </a:lnTo>
                  <a:lnTo>
                    <a:pt x="82321" y="170630"/>
                  </a:lnTo>
                  <a:lnTo>
                    <a:pt x="124003" y="157834"/>
                  </a:lnTo>
                  <a:lnTo>
                    <a:pt x="166033" y="145537"/>
                  </a:lnTo>
                  <a:lnTo>
                    <a:pt x="208411" y="133739"/>
                  </a:lnTo>
                  <a:lnTo>
                    <a:pt x="251137" y="122439"/>
                  </a:lnTo>
                  <a:lnTo>
                    <a:pt x="294210" y="111638"/>
                  </a:lnTo>
                  <a:lnTo>
                    <a:pt x="337632" y="101335"/>
                  </a:lnTo>
                  <a:lnTo>
                    <a:pt x="381401" y="91531"/>
                  </a:lnTo>
                  <a:lnTo>
                    <a:pt x="425518" y="82226"/>
                  </a:lnTo>
                  <a:lnTo>
                    <a:pt x="469983" y="73419"/>
                  </a:lnTo>
                  <a:lnTo>
                    <a:pt x="514796" y="65111"/>
                  </a:lnTo>
                  <a:lnTo>
                    <a:pt x="559957" y="57302"/>
                  </a:lnTo>
                  <a:lnTo>
                    <a:pt x="605465" y="49991"/>
                  </a:lnTo>
                  <a:lnTo>
                    <a:pt x="651322" y="43179"/>
                  </a:lnTo>
                  <a:lnTo>
                    <a:pt x="697526" y="36866"/>
                  </a:lnTo>
                  <a:lnTo>
                    <a:pt x="744078" y="31051"/>
                  </a:lnTo>
                  <a:lnTo>
                    <a:pt x="790978" y="25735"/>
                  </a:lnTo>
                  <a:lnTo>
                    <a:pt x="838225" y="20918"/>
                  </a:lnTo>
                  <a:lnTo>
                    <a:pt x="885821" y="16599"/>
                  </a:lnTo>
                  <a:lnTo>
                    <a:pt x="933764" y="12779"/>
                  </a:lnTo>
                  <a:lnTo>
                    <a:pt x="982055" y="9457"/>
                  </a:lnTo>
                  <a:lnTo>
                    <a:pt x="1030694" y="6634"/>
                  </a:lnTo>
                  <a:lnTo>
                    <a:pt x="1079681" y="4310"/>
                  </a:lnTo>
                  <a:lnTo>
                    <a:pt x="1129016" y="2484"/>
                  </a:lnTo>
                  <a:lnTo>
                    <a:pt x="1178699" y="1157"/>
                  </a:lnTo>
                  <a:lnTo>
                    <a:pt x="1228729" y="329"/>
                  </a:lnTo>
                  <a:lnTo>
                    <a:pt x="1279107" y="0"/>
                  </a:lnTo>
                  <a:lnTo>
                    <a:pt x="1329833" y="169"/>
                  </a:lnTo>
                  <a:lnTo>
                    <a:pt x="1380907" y="836"/>
                  </a:lnTo>
                  <a:lnTo>
                    <a:pt x="1432329" y="2002"/>
                  </a:lnTo>
                  <a:lnTo>
                    <a:pt x="1484098" y="3667"/>
                  </a:lnTo>
                  <a:lnTo>
                    <a:pt x="1536216" y="5831"/>
                  </a:lnTo>
                  <a:lnTo>
                    <a:pt x="1588681" y="8493"/>
                  </a:lnTo>
                  <a:lnTo>
                    <a:pt x="1641494" y="11654"/>
                  </a:lnTo>
                  <a:lnTo>
                    <a:pt x="1694655" y="15314"/>
                  </a:lnTo>
                  <a:lnTo>
                    <a:pt x="1748164" y="19472"/>
                  </a:lnTo>
                  <a:lnTo>
                    <a:pt x="1802020" y="24129"/>
                  </a:lnTo>
                  <a:lnTo>
                    <a:pt x="1856225" y="29284"/>
                  </a:lnTo>
                  <a:lnTo>
                    <a:pt x="1910777" y="34938"/>
                  </a:lnTo>
                  <a:lnTo>
                    <a:pt x="1965677" y="41091"/>
                  </a:lnTo>
                  <a:lnTo>
                    <a:pt x="2020925" y="47742"/>
                  </a:lnTo>
                  <a:lnTo>
                    <a:pt x="2076521" y="54892"/>
                  </a:lnTo>
                  <a:lnTo>
                    <a:pt x="2132465" y="62541"/>
                  </a:lnTo>
                  <a:lnTo>
                    <a:pt x="2188756" y="70688"/>
                  </a:lnTo>
                  <a:lnTo>
                    <a:pt x="2245395" y="79334"/>
                  </a:lnTo>
                  <a:lnTo>
                    <a:pt x="2302382" y="88479"/>
                  </a:lnTo>
                  <a:lnTo>
                    <a:pt x="2359717" y="98122"/>
                  </a:lnTo>
                  <a:lnTo>
                    <a:pt x="2417400" y="108264"/>
                  </a:lnTo>
                  <a:lnTo>
                    <a:pt x="2475431" y="118905"/>
                  </a:lnTo>
                  <a:lnTo>
                    <a:pt x="2501121" y="124048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24886" y="5293180"/>
              <a:ext cx="230504" cy="209550"/>
            </a:xfrm>
            <a:custGeom>
              <a:avLst/>
              <a:gdLst/>
              <a:ahLst/>
              <a:cxnLst/>
              <a:rect l="l" t="t" r="r" b="b"/>
              <a:pathLst>
                <a:path w="230504" h="209550">
                  <a:moveTo>
                    <a:pt x="41935" y="0"/>
                  </a:moveTo>
                  <a:lnTo>
                    <a:pt x="0" y="209449"/>
                  </a:lnTo>
                  <a:lnTo>
                    <a:pt x="230417" y="146660"/>
                  </a:lnTo>
                  <a:lnTo>
                    <a:pt x="41935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57384" y="5412264"/>
            <a:ext cx="10922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Multiple?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233525" y="1800135"/>
            <a:ext cx="5382260" cy="7036434"/>
            <a:chOff x="14233525" y="1800135"/>
            <a:chExt cx="5382260" cy="7036434"/>
          </a:xfrm>
        </p:grpSpPr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3525" y="1800135"/>
              <a:ext cx="5382035" cy="703643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898782" y="2810300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898782" y="4571054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898782" y="7602214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898782" y="2810300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898782" y="7602214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2423" y="9196839"/>
            <a:ext cx="293184" cy="293184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4803268" y="9095882"/>
            <a:ext cx="4641215" cy="1649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7080">
              <a:lnSpc>
                <a:spcPct val="115100"/>
              </a:lnSpc>
              <a:spcBef>
                <a:spcPts val="95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ID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selector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#author-text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),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444444"/>
                </a:solidFill>
                <a:latin typeface="Arial Black"/>
                <a:cs typeface="Arial Black"/>
              </a:rPr>
              <a:t>for</a:t>
            </a:r>
            <a:r>
              <a:rPr sz="2300" spc="-15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75" dirty="0">
                <a:solidFill>
                  <a:srgbClr val="444444"/>
                </a:solidFill>
                <a:latin typeface="Arial Black"/>
                <a:cs typeface="Arial Black"/>
              </a:rPr>
              <a:t>the</a:t>
            </a:r>
            <a:endParaRPr sz="23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90"/>
              </a:spcBef>
            </a:pPr>
            <a:r>
              <a:rPr sz="2300" spc="-130" dirty="0">
                <a:solidFill>
                  <a:srgbClr val="444444"/>
                </a:solidFill>
                <a:latin typeface="Arial Black"/>
                <a:cs typeface="Arial Black"/>
              </a:rPr>
              <a:t>conflicting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font-size</a:t>
            </a:r>
            <a:r>
              <a:rPr sz="2300" b="1" spc="-7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75" dirty="0">
                <a:solidFill>
                  <a:srgbClr val="444444"/>
                </a:solidFill>
                <a:latin typeface="Arial Black"/>
                <a:cs typeface="Arial Black"/>
              </a:rPr>
              <a:t>property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5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213068" y="4871494"/>
            <a:ext cx="3316604" cy="1210945"/>
            <a:chOff x="10213068" y="4871494"/>
            <a:chExt cx="3316604" cy="1210945"/>
          </a:xfrm>
        </p:grpSpPr>
        <p:sp>
          <p:nvSpPr>
            <p:cNvPr id="61" name="object 61"/>
            <p:cNvSpPr/>
            <p:nvPr/>
          </p:nvSpPr>
          <p:spPr>
            <a:xfrm>
              <a:off x="10213068" y="4871494"/>
              <a:ext cx="3316604" cy="1210945"/>
            </a:xfrm>
            <a:custGeom>
              <a:avLst/>
              <a:gdLst/>
              <a:ahLst/>
              <a:cxnLst/>
              <a:rect l="l" t="t" r="r" b="b"/>
              <a:pathLst>
                <a:path w="3316605" h="1210945">
                  <a:moveTo>
                    <a:pt x="3316337" y="0"/>
                  </a:moveTo>
                  <a:lnTo>
                    <a:pt x="0" y="0"/>
                  </a:lnTo>
                  <a:lnTo>
                    <a:pt x="0" y="1210434"/>
                  </a:lnTo>
                  <a:lnTo>
                    <a:pt x="3316337" y="1210434"/>
                  </a:lnTo>
                  <a:lnTo>
                    <a:pt x="331633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2485" y="5073059"/>
              <a:ext cx="376951" cy="376951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0213068" y="4871494"/>
            <a:ext cx="3316604" cy="121094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732790" marR="232410">
              <a:lnSpc>
                <a:spcPct val="111100"/>
              </a:lnSpc>
              <a:spcBef>
                <a:spcPts val="1240"/>
              </a:spcBef>
            </a:pPr>
            <a:r>
              <a:rPr sz="2450" spc="-185" dirty="0">
                <a:solidFill>
                  <a:srgbClr val="444444"/>
                </a:solidFill>
                <a:latin typeface="Arial Black"/>
                <a:cs typeface="Arial Black"/>
              </a:rPr>
              <a:t>Last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selector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 Black"/>
                <a:cs typeface="Arial Black"/>
              </a:rPr>
              <a:t>*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02043" y="8946723"/>
            <a:ext cx="25469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spc="70" dirty="0">
                <a:solidFill>
                  <a:srgbClr val="666666"/>
                </a:solidFill>
                <a:latin typeface="Arial"/>
                <a:cs typeface="Arial"/>
              </a:rPr>
              <a:t>element</a:t>
            </a:r>
            <a:r>
              <a:rPr sz="195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spc="50" dirty="0">
                <a:solidFill>
                  <a:srgbClr val="666666"/>
                </a:solidFill>
                <a:latin typeface="Arial"/>
                <a:cs typeface="Arial"/>
              </a:rPr>
              <a:t>selector?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546397" y="8805454"/>
            <a:ext cx="213995" cy="628650"/>
            <a:chOff x="4546397" y="8805454"/>
            <a:chExt cx="213995" cy="628650"/>
          </a:xfrm>
        </p:grpSpPr>
        <p:sp>
          <p:nvSpPr>
            <p:cNvPr id="66" name="object 66"/>
            <p:cNvSpPr/>
            <p:nvPr/>
          </p:nvSpPr>
          <p:spPr>
            <a:xfrm>
              <a:off x="4653200" y="880545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46397" y="922010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0292629" y="6256297"/>
            <a:ext cx="2696210" cy="2163445"/>
            <a:chOff x="10292629" y="6256297"/>
            <a:chExt cx="2696210" cy="2163445"/>
          </a:xfrm>
        </p:grpSpPr>
        <p:sp>
          <p:nvSpPr>
            <p:cNvPr id="69" name="object 69"/>
            <p:cNvSpPr/>
            <p:nvPr/>
          </p:nvSpPr>
          <p:spPr>
            <a:xfrm>
              <a:off x="10318806" y="6443132"/>
              <a:ext cx="2566035" cy="1950085"/>
            </a:xfrm>
            <a:custGeom>
              <a:avLst/>
              <a:gdLst/>
              <a:ahLst/>
              <a:cxnLst/>
              <a:rect l="l" t="t" r="r" b="b"/>
              <a:pathLst>
                <a:path w="2566034" h="1950084">
                  <a:moveTo>
                    <a:pt x="0" y="1950060"/>
                  </a:moveTo>
                  <a:lnTo>
                    <a:pt x="62449" y="1945189"/>
                  </a:lnTo>
                  <a:lnTo>
                    <a:pt x="124134" y="1939756"/>
                  </a:lnTo>
                  <a:lnTo>
                    <a:pt x="185055" y="1933761"/>
                  </a:lnTo>
                  <a:lnTo>
                    <a:pt x="245212" y="1927205"/>
                  </a:lnTo>
                  <a:lnTo>
                    <a:pt x="304605" y="1920087"/>
                  </a:lnTo>
                  <a:lnTo>
                    <a:pt x="363234" y="1912408"/>
                  </a:lnTo>
                  <a:lnTo>
                    <a:pt x="421098" y="1904167"/>
                  </a:lnTo>
                  <a:lnTo>
                    <a:pt x="478199" y="1895364"/>
                  </a:lnTo>
                  <a:lnTo>
                    <a:pt x="534536" y="1885999"/>
                  </a:lnTo>
                  <a:lnTo>
                    <a:pt x="590108" y="1876073"/>
                  </a:lnTo>
                  <a:lnTo>
                    <a:pt x="644916" y="1865585"/>
                  </a:lnTo>
                  <a:lnTo>
                    <a:pt x="698961" y="1854536"/>
                  </a:lnTo>
                  <a:lnTo>
                    <a:pt x="752241" y="1842925"/>
                  </a:lnTo>
                  <a:lnTo>
                    <a:pt x="804757" y="1830752"/>
                  </a:lnTo>
                  <a:lnTo>
                    <a:pt x="856509" y="1818017"/>
                  </a:lnTo>
                  <a:lnTo>
                    <a:pt x="907497" y="1804721"/>
                  </a:lnTo>
                  <a:lnTo>
                    <a:pt x="957721" y="1790863"/>
                  </a:lnTo>
                  <a:lnTo>
                    <a:pt x="1007180" y="1776444"/>
                  </a:lnTo>
                  <a:lnTo>
                    <a:pt x="1055876" y="1761463"/>
                  </a:lnTo>
                  <a:lnTo>
                    <a:pt x="1103808" y="1745920"/>
                  </a:lnTo>
                  <a:lnTo>
                    <a:pt x="1150975" y="1729815"/>
                  </a:lnTo>
                  <a:lnTo>
                    <a:pt x="1197378" y="1713149"/>
                  </a:lnTo>
                  <a:lnTo>
                    <a:pt x="1243018" y="1695921"/>
                  </a:lnTo>
                  <a:lnTo>
                    <a:pt x="1287893" y="1678132"/>
                  </a:lnTo>
                  <a:lnTo>
                    <a:pt x="1332004" y="1659781"/>
                  </a:lnTo>
                  <a:lnTo>
                    <a:pt x="1375351" y="1640868"/>
                  </a:lnTo>
                  <a:lnTo>
                    <a:pt x="1417934" y="1621393"/>
                  </a:lnTo>
                  <a:lnTo>
                    <a:pt x="1459753" y="1601357"/>
                  </a:lnTo>
                  <a:lnTo>
                    <a:pt x="1500807" y="1580759"/>
                  </a:lnTo>
                  <a:lnTo>
                    <a:pt x="1541098" y="1559600"/>
                  </a:lnTo>
                  <a:lnTo>
                    <a:pt x="1580625" y="1537879"/>
                  </a:lnTo>
                  <a:lnTo>
                    <a:pt x="1619387" y="1515596"/>
                  </a:lnTo>
                  <a:lnTo>
                    <a:pt x="1657385" y="1492751"/>
                  </a:lnTo>
                  <a:lnTo>
                    <a:pt x="1694620" y="1469345"/>
                  </a:lnTo>
                  <a:lnTo>
                    <a:pt x="1731090" y="1445377"/>
                  </a:lnTo>
                  <a:lnTo>
                    <a:pt x="1766796" y="1420848"/>
                  </a:lnTo>
                  <a:lnTo>
                    <a:pt x="1801738" y="1395757"/>
                  </a:lnTo>
                  <a:lnTo>
                    <a:pt x="1835916" y="1370104"/>
                  </a:lnTo>
                  <a:lnTo>
                    <a:pt x="1869330" y="1343889"/>
                  </a:lnTo>
                  <a:lnTo>
                    <a:pt x="1901979" y="1317113"/>
                  </a:lnTo>
                  <a:lnTo>
                    <a:pt x="1933865" y="1289775"/>
                  </a:lnTo>
                  <a:lnTo>
                    <a:pt x="1964987" y="1261876"/>
                  </a:lnTo>
                  <a:lnTo>
                    <a:pt x="1995344" y="1233415"/>
                  </a:lnTo>
                  <a:lnTo>
                    <a:pt x="2024937" y="1204392"/>
                  </a:lnTo>
                  <a:lnTo>
                    <a:pt x="2053767" y="1174807"/>
                  </a:lnTo>
                  <a:lnTo>
                    <a:pt x="2081832" y="1144661"/>
                  </a:lnTo>
                  <a:lnTo>
                    <a:pt x="2109133" y="1113953"/>
                  </a:lnTo>
                  <a:lnTo>
                    <a:pt x="2135670" y="1082684"/>
                  </a:lnTo>
                  <a:lnTo>
                    <a:pt x="2161443" y="1050853"/>
                  </a:lnTo>
                  <a:lnTo>
                    <a:pt x="2186452" y="1018460"/>
                  </a:lnTo>
                  <a:lnTo>
                    <a:pt x="2210696" y="985505"/>
                  </a:lnTo>
                  <a:lnTo>
                    <a:pt x="2234177" y="951989"/>
                  </a:lnTo>
                  <a:lnTo>
                    <a:pt x="2256894" y="917911"/>
                  </a:lnTo>
                  <a:lnTo>
                    <a:pt x="2278846" y="883272"/>
                  </a:lnTo>
                  <a:lnTo>
                    <a:pt x="2300034" y="848071"/>
                  </a:lnTo>
                  <a:lnTo>
                    <a:pt x="2320459" y="812308"/>
                  </a:lnTo>
                  <a:lnTo>
                    <a:pt x="2340119" y="775983"/>
                  </a:lnTo>
                  <a:lnTo>
                    <a:pt x="2359015" y="739097"/>
                  </a:lnTo>
                  <a:lnTo>
                    <a:pt x="2377147" y="701649"/>
                  </a:lnTo>
                  <a:lnTo>
                    <a:pt x="2394515" y="663640"/>
                  </a:lnTo>
                  <a:lnTo>
                    <a:pt x="2411119" y="625069"/>
                  </a:lnTo>
                  <a:lnTo>
                    <a:pt x="2426958" y="585936"/>
                  </a:lnTo>
                  <a:lnTo>
                    <a:pt x="2442034" y="546242"/>
                  </a:lnTo>
                  <a:lnTo>
                    <a:pt x="2456346" y="505985"/>
                  </a:lnTo>
                  <a:lnTo>
                    <a:pt x="2469893" y="465168"/>
                  </a:lnTo>
                  <a:lnTo>
                    <a:pt x="2482676" y="423788"/>
                  </a:lnTo>
                  <a:lnTo>
                    <a:pt x="2494696" y="381847"/>
                  </a:lnTo>
                  <a:lnTo>
                    <a:pt x="2505951" y="339344"/>
                  </a:lnTo>
                  <a:lnTo>
                    <a:pt x="2516442" y="296280"/>
                  </a:lnTo>
                  <a:lnTo>
                    <a:pt x="2526169" y="252654"/>
                  </a:lnTo>
                  <a:lnTo>
                    <a:pt x="2535132" y="208466"/>
                  </a:lnTo>
                  <a:lnTo>
                    <a:pt x="2543331" y="163716"/>
                  </a:lnTo>
                  <a:lnTo>
                    <a:pt x="2550765" y="118405"/>
                  </a:lnTo>
                  <a:lnTo>
                    <a:pt x="2557436" y="72532"/>
                  </a:lnTo>
                  <a:lnTo>
                    <a:pt x="2563342" y="26098"/>
                  </a:lnTo>
                  <a:lnTo>
                    <a:pt x="2565426" y="0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775684" y="6256297"/>
              <a:ext cx="213360" cy="221615"/>
            </a:xfrm>
            <a:custGeom>
              <a:avLst/>
              <a:gdLst/>
              <a:ahLst/>
              <a:cxnLst/>
              <a:rect l="l" t="t" r="r" b="b"/>
              <a:pathLst>
                <a:path w="213359" h="221614">
                  <a:moveTo>
                    <a:pt x="123462" y="0"/>
                  </a:moveTo>
                  <a:lnTo>
                    <a:pt x="0" y="204431"/>
                  </a:lnTo>
                  <a:lnTo>
                    <a:pt x="212925" y="221426"/>
                  </a:lnTo>
                  <a:lnTo>
                    <a:pt x="12346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0561878" y="8457206"/>
            <a:ext cx="10922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Multiple?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72" name="object 7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128" y="10696531"/>
            <a:ext cx="272243" cy="272243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828972" y="10683177"/>
            <a:ext cx="40640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444444"/>
                </a:solidFill>
                <a:latin typeface="Arial Black"/>
                <a:cs typeface="Arial Black"/>
              </a:rPr>
              <a:t>*</a:t>
            </a:r>
            <a:r>
              <a:rPr sz="18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1800" spc="-95" dirty="0">
                <a:solidFill>
                  <a:srgbClr val="444444"/>
                </a:solidFill>
                <a:latin typeface="Lucida Sans Unicode"/>
                <a:cs typeface="Lucida Sans Unicode"/>
              </a:rPr>
              <a:t>It’s</a:t>
            </a:r>
            <a:r>
              <a:rPr sz="1800" spc="-6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44444"/>
                </a:solidFill>
                <a:latin typeface="Lucida Sans Unicode"/>
                <a:cs typeface="Lucida Sans Unicode"/>
              </a:rPr>
              <a:t>a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444444"/>
                </a:solidFill>
                <a:latin typeface="Lucida Sans Unicode"/>
                <a:cs typeface="Lucida Sans Unicode"/>
              </a:rPr>
              <a:t>bit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444444"/>
                </a:solidFill>
                <a:latin typeface="Lucida Sans Unicode"/>
                <a:cs typeface="Lucida Sans Unicode"/>
              </a:rPr>
              <a:t>more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Lucida Sans Unicode"/>
                <a:cs typeface="Lucida Sans Unicode"/>
              </a:rPr>
              <a:t>complicated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444444"/>
                </a:solidFill>
                <a:latin typeface="Lucida Sans Unicode"/>
                <a:cs typeface="Lucida Sans Unicode"/>
              </a:rPr>
              <a:t>in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Lucida Sans Unicode"/>
                <a:cs typeface="Lucida Sans Unicode"/>
              </a:rPr>
              <a:t>reality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2DCB9-004E-8428-C515-1F0F38AD0C75}"/>
              </a:ext>
            </a:extLst>
          </p:cNvPr>
          <p:cNvSpPr txBox="1"/>
          <p:nvPr/>
        </p:nvSpPr>
        <p:spPr>
          <a:xfrm>
            <a:off x="1670050" y="4130675"/>
            <a:ext cx="14935200" cy="582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 of Web development.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Website Concepts. (eg URL, HTTP, DOM, etc)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of Web Servers and Web Hosting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 of Website and inspect network using DevTools.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5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 and Tags usages.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3">
            <a:extLst>
              <a:ext uri="{FF2B5EF4-FFF2-40B4-BE49-F238E27FC236}">
                <a16:creationId xmlns:a16="http://schemas.microsoft.com/office/drawing/2014/main" id="{BAE7BBF5-6998-6F8F-250D-79D3CA7FDF45}"/>
              </a:ext>
            </a:extLst>
          </p:cNvPr>
          <p:cNvGrpSpPr/>
          <p:nvPr/>
        </p:nvGrpSpPr>
        <p:grpSpPr>
          <a:xfrm>
            <a:off x="562835" y="2586766"/>
            <a:ext cx="4495800" cy="1122440"/>
            <a:chOff x="896079" y="1998535"/>
            <a:chExt cx="3160069" cy="1122440"/>
          </a:xfrm>
        </p:grpSpPr>
        <p:pic>
          <p:nvPicPr>
            <p:cNvPr id="11" name="object 15">
              <a:extLst>
                <a:ext uri="{FF2B5EF4-FFF2-40B4-BE49-F238E27FC236}">
                  <a16:creationId xmlns:a16="http://schemas.microsoft.com/office/drawing/2014/main" id="{35D0967A-D732-31B2-AD47-944884712E5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C27D8399-FF88-ECBC-D6A9-CE3DA517F6D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391D99-EE71-5FB4-5B26-8152D4D82F0B}"/>
              </a:ext>
            </a:extLst>
          </p:cNvPr>
          <p:cNvSpPr txBox="1"/>
          <p:nvPr/>
        </p:nvSpPr>
        <p:spPr>
          <a:xfrm>
            <a:off x="679450" y="2835275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Learning…</a:t>
            </a: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BECFEE8D-96D0-7D1A-67C8-F9B2556B1F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BE4ACB-337B-2608-E9B8-0BFFDE554ED1}"/>
              </a:ext>
            </a:extLst>
          </p:cNvPr>
          <p:cNvSpPr txBox="1"/>
          <p:nvPr/>
        </p:nvSpPr>
        <p:spPr>
          <a:xfrm>
            <a:off x="1898651" y="4475346"/>
            <a:ext cx="12192000" cy="517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yper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arkup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anguage 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is a markup language that web developers use to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 and describe the content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webpage (not a programming language) 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consists of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describe different types of content: paragraphs, links, headings, images, video, etc. 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browsers understand HTML and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render HTML code as websites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EF5658-F49C-0B55-87E5-CEF59A72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6A13CD5-1618-AF88-7F5C-D1933097F8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A4FF288E-0A7E-7834-3B60-19C06B704DCF}"/>
              </a:ext>
            </a:extLst>
          </p:cNvPr>
          <p:cNvSpPr txBox="1">
            <a:spLocks/>
          </p:cNvSpPr>
          <p:nvPr/>
        </p:nvSpPr>
        <p:spPr>
          <a:xfrm>
            <a:off x="852161" y="335457"/>
            <a:ext cx="135470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dirty="0"/>
              <a:t>WHAT</a:t>
            </a:r>
            <a:r>
              <a:rPr lang="en-US" spc="-245" dirty="0"/>
              <a:t> </a:t>
            </a:r>
            <a:r>
              <a:rPr lang="en-US" spc="-105" dirty="0"/>
              <a:t>IS</a:t>
            </a:r>
            <a:r>
              <a:rPr lang="en-US" spc="-215" dirty="0"/>
              <a:t> </a:t>
            </a:r>
            <a:r>
              <a:rPr lang="en-US" spc="-330" dirty="0">
                <a:latin typeface="Arial Black"/>
                <a:cs typeface="Arial Black"/>
              </a:rPr>
              <a:t>HTML</a:t>
            </a:r>
            <a:r>
              <a:rPr lang="en-US" spc="-330" dirty="0"/>
              <a:t>?</a:t>
            </a:r>
          </a:p>
        </p:txBody>
      </p:sp>
      <p:pic>
        <p:nvPicPr>
          <p:cNvPr id="13" name="object 22">
            <a:extLst>
              <a:ext uri="{FF2B5EF4-FFF2-40B4-BE49-F238E27FC236}">
                <a16:creationId xmlns:a16="http://schemas.microsoft.com/office/drawing/2014/main" id="{EC15B32E-8E56-E9BE-A77B-FD638E8414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30" dirty="0">
                <a:latin typeface="Arial Black"/>
                <a:cs typeface="Arial Black"/>
              </a:rPr>
              <a:t>HTML</a:t>
            </a:r>
            <a:r>
              <a:rPr lang="en-US" spc="-330" dirty="0">
                <a:latin typeface="Arial Black"/>
                <a:cs typeface="Arial Black"/>
              </a:rPr>
              <a:t> </a:t>
            </a:r>
            <a:r>
              <a:rPr lang="en-US" spc="-215" dirty="0"/>
              <a:t>CODE STRUCTURE </a:t>
            </a:r>
            <a:endParaRPr spc="-33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C7E29-DFC6-EC8D-8C18-826E5C01AB2E}"/>
              </a:ext>
            </a:extLst>
          </p:cNvPr>
          <p:cNvSpPr txBox="1"/>
          <p:nvPr/>
        </p:nvSpPr>
        <p:spPr>
          <a:xfrm flipH="1">
            <a:off x="527050" y="2221988"/>
            <a:ext cx="1143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essential tags that are required to create a HTML document are: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42D65-3AE1-BBFC-2EB6-3777F33A3A56}"/>
              </a:ext>
            </a:extLst>
          </p:cNvPr>
          <p:cNvSpPr txBox="1"/>
          <p:nvPr/>
        </p:nvSpPr>
        <p:spPr>
          <a:xfrm>
            <a:off x="1917024" y="3364988"/>
            <a:ext cx="6743700" cy="686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&lt;!DOCTYPE html&gt;</a:t>
            </a: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&lt;html&gt;</a:t>
            </a:r>
            <a:endParaRPr lang="en-BR" sz="3200" dirty="0">
              <a:latin typeface="Courier New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	&lt;head&gt;</a:t>
            </a: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	 	&lt;style&gt;..&lt;/style&gt;</a:t>
            </a: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	&lt;/head&gt;</a:t>
            </a:r>
            <a:endParaRPr lang="en-BR" sz="3200" dirty="0">
              <a:latin typeface="Courier New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	&lt;body&gt;..&lt;/body&gt;</a:t>
            </a: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&lt;/html&gt;</a:t>
            </a:r>
            <a:endParaRPr lang="en-BR" sz="3200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3C733A40-3AD8-5088-8AF9-579E2B1CDD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31330C2-4345-8317-0B82-B0FACB1DE296}"/>
              </a:ext>
            </a:extLst>
          </p:cNvPr>
          <p:cNvSpPr txBox="1">
            <a:spLocks/>
          </p:cNvSpPr>
          <p:nvPr/>
        </p:nvSpPr>
        <p:spPr>
          <a:xfrm>
            <a:off x="858511" y="321772"/>
            <a:ext cx="87706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pc="-355" dirty="0">
                <a:latin typeface="Arial Black"/>
                <a:cs typeface="Arial Black"/>
              </a:rPr>
              <a:t>HTML</a:t>
            </a:r>
            <a:r>
              <a:rPr lang="en-US" spc="-445" dirty="0">
                <a:latin typeface="Arial Black"/>
                <a:cs typeface="Arial Black"/>
              </a:rPr>
              <a:t> </a:t>
            </a:r>
            <a:r>
              <a:rPr lang="en-US" spc="-105" dirty="0"/>
              <a:t>Code Structure </a:t>
            </a:r>
            <a:endParaRPr lang="en-US" spc="-4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2C45F-C1AD-1F60-8791-0AD34D96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228" y="3176095"/>
            <a:ext cx="7772400" cy="63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4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87706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5" dirty="0">
                <a:latin typeface="Arial Black"/>
                <a:cs typeface="Arial Black"/>
              </a:rPr>
              <a:t>ANATOMY</a:t>
            </a:r>
            <a:r>
              <a:rPr spc="-445" dirty="0">
                <a:latin typeface="Arial Black"/>
                <a:cs typeface="Arial Black"/>
              </a:rPr>
              <a:t> </a:t>
            </a:r>
            <a:r>
              <a:rPr spc="-105" dirty="0"/>
              <a:t>OF</a:t>
            </a:r>
            <a:r>
              <a:rPr spc="-210" dirty="0"/>
              <a:t> </a:t>
            </a:r>
            <a:r>
              <a:rPr spc="70" dirty="0"/>
              <a:t>AN</a:t>
            </a:r>
            <a:r>
              <a:rPr spc="-210" dirty="0"/>
              <a:t> </a:t>
            </a:r>
            <a:r>
              <a:rPr spc="75" dirty="0"/>
              <a:t>HTML</a:t>
            </a:r>
            <a:r>
              <a:rPr spc="-210" dirty="0"/>
              <a:t> </a:t>
            </a:r>
            <a:r>
              <a:rPr spc="-40" dirty="0"/>
              <a:t>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3335999" y="3821873"/>
            <a:ext cx="13432155" cy="2042160"/>
          </a:xfrm>
          <a:custGeom>
            <a:avLst/>
            <a:gdLst/>
            <a:ahLst/>
            <a:cxnLst/>
            <a:rect l="l" t="t" r="r" b="b"/>
            <a:pathLst>
              <a:path w="13432155" h="2042160">
                <a:moveTo>
                  <a:pt x="13432093" y="0"/>
                </a:moveTo>
                <a:lnTo>
                  <a:pt x="0" y="0"/>
                </a:lnTo>
                <a:lnTo>
                  <a:pt x="0" y="2041822"/>
                </a:lnTo>
                <a:lnTo>
                  <a:pt x="13432093" y="2041822"/>
                </a:lnTo>
                <a:lnTo>
                  <a:pt x="1343209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8120" y="4422976"/>
            <a:ext cx="12087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dirty="0">
                <a:solidFill>
                  <a:srgbClr val="444444"/>
                </a:solidFill>
                <a:latin typeface="Courier New"/>
                <a:cs typeface="Courier New"/>
              </a:rPr>
              <a:t>&lt;p&gt;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HTML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is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markup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444444"/>
                </a:solidFill>
                <a:latin typeface="Courier New"/>
                <a:cs typeface="Courier New"/>
              </a:rPr>
              <a:t>language</a:t>
            </a:r>
            <a:r>
              <a:rPr sz="4950" b="1" spc="-10" dirty="0">
                <a:solidFill>
                  <a:srgbClr val="444444"/>
                </a:solidFill>
                <a:latin typeface="Courier New"/>
                <a:cs typeface="Courier New"/>
              </a:rPr>
              <a:t>&lt;/p&gt;</a:t>
            </a:r>
            <a:endParaRPr sz="495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900" y="8049658"/>
            <a:ext cx="335068" cy="3350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497178" y="3173990"/>
            <a:ext cx="12830175" cy="4564380"/>
            <a:chOff x="3497178" y="3173990"/>
            <a:chExt cx="12830175" cy="4564380"/>
          </a:xfrm>
        </p:grpSpPr>
        <p:sp>
          <p:nvSpPr>
            <p:cNvPr id="8" name="object 8"/>
            <p:cNvSpPr/>
            <p:nvPr/>
          </p:nvSpPr>
          <p:spPr>
            <a:xfrm>
              <a:off x="4076590" y="5444860"/>
              <a:ext cx="1005205" cy="0"/>
            </a:xfrm>
            <a:custGeom>
              <a:avLst/>
              <a:gdLst/>
              <a:ahLst/>
              <a:cxnLst/>
              <a:rect l="l" t="t" r="r" b="b"/>
              <a:pathLst>
                <a:path w="1005204">
                  <a:moveTo>
                    <a:pt x="0" y="0"/>
                  </a:moveTo>
                  <a:lnTo>
                    <a:pt x="1005204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8944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440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48988" y="5444860"/>
              <a:ext cx="1299210" cy="0"/>
            </a:xfrm>
            <a:custGeom>
              <a:avLst/>
              <a:gdLst/>
              <a:ahLst/>
              <a:cxnLst/>
              <a:rect l="l" t="t" r="r" b="b"/>
              <a:pathLst>
                <a:path w="1299209">
                  <a:moveTo>
                    <a:pt x="0" y="0"/>
                  </a:moveTo>
                  <a:lnTo>
                    <a:pt x="1298955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01343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64687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9528" y="5444860"/>
              <a:ext cx="9352280" cy="0"/>
            </a:xfrm>
            <a:custGeom>
              <a:avLst/>
              <a:gdLst/>
              <a:ahLst/>
              <a:cxnLst/>
              <a:rect l="l" t="t" r="r" b="b"/>
              <a:pathLst>
                <a:path w="9352280">
                  <a:moveTo>
                    <a:pt x="0" y="0"/>
                  </a:moveTo>
                  <a:lnTo>
                    <a:pt x="9351732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41882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93548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76590" y="4249832"/>
              <a:ext cx="11888470" cy="0"/>
            </a:xfrm>
            <a:custGeom>
              <a:avLst/>
              <a:gdLst/>
              <a:ahLst/>
              <a:cxnLst/>
              <a:rect l="l" t="t" r="r" b="b"/>
              <a:pathLst>
                <a:path w="11888469">
                  <a:moveTo>
                    <a:pt x="0" y="0"/>
                  </a:moveTo>
                  <a:lnTo>
                    <a:pt x="11888088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944" y="4197478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64687" y="4197478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16635" y="5694593"/>
              <a:ext cx="963930" cy="1793875"/>
            </a:xfrm>
            <a:custGeom>
              <a:avLst/>
              <a:gdLst/>
              <a:ahLst/>
              <a:cxnLst/>
              <a:rect l="l" t="t" r="r" b="b"/>
              <a:pathLst>
                <a:path w="963929" h="1793875">
                  <a:moveTo>
                    <a:pt x="963845" y="0"/>
                  </a:moveTo>
                  <a:lnTo>
                    <a:pt x="17388" y="1761075"/>
                  </a:lnTo>
                  <a:lnTo>
                    <a:pt x="0" y="1793420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7178" y="7387330"/>
              <a:ext cx="264160" cy="323215"/>
            </a:xfrm>
            <a:custGeom>
              <a:avLst/>
              <a:gdLst/>
              <a:ahLst/>
              <a:cxnLst/>
              <a:rect l="l" t="t" r="r" b="b"/>
              <a:pathLst>
                <a:path w="264160" h="323215">
                  <a:moveTo>
                    <a:pt x="9522" y="0"/>
                  </a:moveTo>
                  <a:lnTo>
                    <a:pt x="0" y="322967"/>
                  </a:lnTo>
                  <a:lnTo>
                    <a:pt x="264087" y="136805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75876" y="5683812"/>
              <a:ext cx="3175" cy="1713864"/>
            </a:xfrm>
            <a:custGeom>
              <a:avLst/>
              <a:gdLst/>
              <a:ahLst/>
              <a:cxnLst/>
              <a:rect l="l" t="t" r="r" b="b"/>
              <a:pathLst>
                <a:path w="3175" h="1713865">
                  <a:moveTo>
                    <a:pt x="0" y="0"/>
                  </a:moveTo>
                  <a:lnTo>
                    <a:pt x="2624" y="1677036"/>
                  </a:lnTo>
                  <a:lnTo>
                    <a:pt x="2681" y="1713684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34001" y="7360622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288996" y="0"/>
                  </a:moveTo>
                  <a:lnTo>
                    <a:pt x="0" y="452"/>
                  </a:lnTo>
                  <a:lnTo>
                    <a:pt x="144950" y="289222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17324" y="5683812"/>
              <a:ext cx="895985" cy="1828164"/>
            </a:xfrm>
            <a:custGeom>
              <a:avLst/>
              <a:gdLst/>
              <a:ahLst/>
              <a:cxnLst/>
              <a:rect l="l" t="t" r="r" b="b"/>
              <a:pathLst>
                <a:path w="895984" h="1828165">
                  <a:moveTo>
                    <a:pt x="0" y="0"/>
                  </a:moveTo>
                  <a:lnTo>
                    <a:pt x="879613" y="1794714"/>
                  </a:lnTo>
                  <a:lnTo>
                    <a:pt x="895782" y="1827690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67217" y="7415004"/>
              <a:ext cx="259715" cy="323215"/>
            </a:xfrm>
            <a:custGeom>
              <a:avLst/>
              <a:gdLst/>
              <a:ahLst/>
              <a:cxnLst/>
              <a:rect l="l" t="t" r="r" b="b"/>
              <a:pathLst>
                <a:path w="259715" h="323215">
                  <a:moveTo>
                    <a:pt x="259510" y="0"/>
                  </a:moveTo>
                  <a:lnTo>
                    <a:pt x="0" y="127180"/>
                  </a:lnTo>
                  <a:lnTo>
                    <a:pt x="256934" y="323096"/>
                  </a:lnTo>
                  <a:lnTo>
                    <a:pt x="25951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91908" y="3426338"/>
              <a:ext cx="635" cy="622935"/>
            </a:xfrm>
            <a:custGeom>
              <a:avLst/>
              <a:gdLst/>
              <a:ahLst/>
              <a:cxnLst/>
              <a:rect l="l" t="t" r="r" b="b"/>
              <a:pathLst>
                <a:path w="634" h="622935">
                  <a:moveTo>
                    <a:pt x="408" y="622508"/>
                  </a:moveTo>
                  <a:lnTo>
                    <a:pt x="24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47434" y="3173990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308" y="0"/>
                  </a:moveTo>
                  <a:lnTo>
                    <a:pt x="0" y="289091"/>
                  </a:lnTo>
                  <a:lnTo>
                    <a:pt x="288996" y="288902"/>
                  </a:lnTo>
                  <a:lnTo>
                    <a:pt x="14430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48745" y="7874374"/>
            <a:ext cx="3155950" cy="1618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0"/>
              </a:spcBef>
            </a:pP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Opening</a:t>
            </a:r>
            <a:r>
              <a:rPr sz="260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tag:</a:t>
            </a:r>
            <a:r>
              <a:rPr sz="2600" spc="-6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Name </a:t>
            </a:r>
            <a:r>
              <a:rPr sz="2600" spc="17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element,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wrapped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sz="2600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7523" y="8049658"/>
            <a:ext cx="335068" cy="33506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968368" y="7874374"/>
            <a:ext cx="6229350" cy="2149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0"/>
              </a:spcBef>
            </a:pP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Content: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element,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444444"/>
                </a:solidFill>
                <a:latin typeface="Arial"/>
                <a:cs typeface="Arial"/>
              </a:rPr>
              <a:t>example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444444"/>
                </a:solidFill>
                <a:latin typeface="Arial"/>
                <a:cs typeface="Arial"/>
              </a:rPr>
              <a:t>text.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might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be </a:t>
            </a:r>
            <a:r>
              <a:rPr sz="2600" spc="105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child</a:t>
            </a:r>
            <a:r>
              <a:rPr sz="2600" spc="-1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600" spc="-135" dirty="0">
                <a:solidFill>
                  <a:srgbClr val="444444"/>
                </a:solidFill>
                <a:latin typeface="Arial"/>
                <a:cs typeface="Arial"/>
              </a:rPr>
              <a:t>).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Some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444444"/>
                </a:solidFill>
                <a:latin typeface="Arial Black"/>
                <a:cs typeface="Arial Black"/>
              </a:rPr>
              <a:t>no</a:t>
            </a:r>
            <a:r>
              <a:rPr sz="2600" spc="-1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75" dirty="0">
                <a:solidFill>
                  <a:srgbClr val="444444"/>
                </a:solidFill>
                <a:latin typeface="Arial Black"/>
                <a:cs typeface="Arial Black"/>
              </a:rPr>
              <a:t>content</a:t>
            </a: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Courier New"/>
                <a:cs typeface="Courier New"/>
              </a:rPr>
              <a:t>&lt;img&gt;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0163" y="8049658"/>
            <a:ext cx="335068" cy="33506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5111007" y="7874374"/>
            <a:ext cx="3653154" cy="21628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55"/>
              </a:spcBef>
            </a:pPr>
            <a:r>
              <a:rPr sz="2600" spc="-120" dirty="0">
                <a:solidFill>
                  <a:srgbClr val="444444"/>
                </a:solidFill>
                <a:latin typeface="Arial Black"/>
                <a:cs typeface="Arial Black"/>
              </a:rPr>
              <a:t>Closing</a:t>
            </a:r>
            <a:r>
              <a:rPr sz="2600" spc="-19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tag:</a:t>
            </a:r>
            <a:r>
              <a:rPr sz="2600" spc="-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as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opening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tag,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600" spc="6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has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content,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omitted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1290" y="2492070"/>
            <a:ext cx="335068" cy="33506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9432135" y="2445578"/>
            <a:ext cx="13671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55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B06AD9A0-FE60-33DF-5259-7DD56785D1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/>
              <a:t>Create an</a:t>
            </a:r>
            <a:r>
              <a:rPr spc="-215" dirty="0"/>
              <a:t> </a:t>
            </a:r>
            <a:r>
              <a:rPr spc="-330" dirty="0">
                <a:latin typeface="Arial Black"/>
                <a:cs typeface="Arial Black"/>
              </a:rPr>
              <a:t>HTML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D889-8D4E-675B-C55B-F65FA85A955C}"/>
              </a:ext>
            </a:extLst>
          </p:cNvPr>
          <p:cNvSpPr txBox="1"/>
          <p:nvPr/>
        </p:nvSpPr>
        <p:spPr>
          <a:xfrm>
            <a:off x="519586" y="2515072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Choose  IDE: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9DD64-2A22-A159-E746-B9195BE70835}"/>
              </a:ext>
            </a:extLst>
          </p:cNvPr>
          <p:cNvSpPr txBox="1"/>
          <p:nvPr/>
        </p:nvSpPr>
        <p:spPr>
          <a:xfrm>
            <a:off x="9302376" y="2388970"/>
            <a:ext cx="10363200" cy="27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file: 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new file using IDE the file extension should be with learninghtml.html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Viewing document in web browser open a file with any of browser to view our changes.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15E1-8A89-96AE-4567-81AF0B16F67A}"/>
              </a:ext>
            </a:extLst>
          </p:cNvPr>
          <p:cNvSpPr txBox="1"/>
          <p:nvPr/>
        </p:nvSpPr>
        <p:spPr>
          <a:xfrm>
            <a:off x="9277350" y="6141599"/>
            <a:ext cx="10363200" cy="16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sure the selected/ installed IDE should support any React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8174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8B185B34-0602-2A07-EDED-96EEFAB4A0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-5744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HTML TAG &lt;html</a:t>
            </a:r>
            <a:r>
              <a:rPr lang="en-US" spc="-330" dirty="0">
                <a:latin typeface="Arial Black"/>
                <a:cs typeface="Arial Black"/>
              </a:rPr>
              <a:t>&gt;..</a:t>
            </a:r>
            <a:r>
              <a:rPr lang="en-US" spc="-215" dirty="0">
                <a:latin typeface="Arial Black"/>
                <a:cs typeface="Arial Black"/>
              </a:rPr>
              <a:t>&lt;/html</a:t>
            </a:r>
            <a:r>
              <a:rPr lang="en-US" spc="-330" dirty="0">
                <a:latin typeface="Arial Black"/>
                <a:cs typeface="Arial Black"/>
              </a:rPr>
              <a:t>&gt;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97DD-5A8F-B492-5619-B57C53BC5688}"/>
              </a:ext>
            </a:extLst>
          </p:cNvPr>
          <p:cNvSpPr txBox="1"/>
          <p:nvPr/>
        </p:nvSpPr>
        <p:spPr>
          <a:xfrm>
            <a:off x="876602" y="2256295"/>
            <a:ext cx="14052247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Encloses all other HTML tags and associated text within your document. It is an optional tag.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it is always a good form to include an opening tag and closing tag. The closing tag is the same as the opening tag, except for the slash mark e.g. &lt;/html&gt;.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slash mark is always used in closing tags.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format is:</a:t>
            </a:r>
          </a:p>
          <a:p>
            <a:pPr algn="just"/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&lt;html&gt;</a:t>
            </a:r>
          </a:p>
          <a:p>
            <a:pPr lvl="2" algn="ctr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Y</a:t>
            </a:r>
            <a:r>
              <a:rPr lang="en-US" sz="2400" spc="-10" dirty="0">
                <a:solidFill>
                  <a:srgbClr val="444444"/>
                </a:solidFill>
                <a:latin typeface="Courier New"/>
                <a:cs typeface="Courier New"/>
              </a:rPr>
              <a:t>our Title and Document (contains text with HTML tags) goes here</a:t>
            </a:r>
          </a:p>
          <a:p>
            <a:pPr lvl="2" algn="l"/>
            <a:r>
              <a:rPr lang="en-US" sz="2400" spc="-10" dirty="0">
                <a:solidFill>
                  <a:srgbClr val="444444"/>
                </a:solidFill>
                <a:latin typeface="Courier New"/>
                <a:cs typeface="Courier New"/>
              </a:rPr>
              <a:t>	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&lt;/html&gt;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22">
            <a:extLst>
              <a:ext uri="{FF2B5EF4-FFF2-40B4-BE49-F238E27FC236}">
                <a16:creationId xmlns:a16="http://schemas.microsoft.com/office/drawing/2014/main" id="{7DA65A18-696E-A9DA-7E90-A240D7F090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2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3C84368-1404-B628-BAC5-54DEBAB16F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6" name="object 22">
            <a:extLst>
              <a:ext uri="{FF2B5EF4-FFF2-40B4-BE49-F238E27FC236}">
                <a16:creationId xmlns:a16="http://schemas.microsoft.com/office/drawing/2014/main" id="{C6D174DF-7E09-BDEF-E8E9-24E30B52D3C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HEAD TAG &lt;head</a:t>
            </a:r>
            <a:r>
              <a:rPr lang="en-US" spc="-330" dirty="0">
                <a:latin typeface="Arial Black"/>
                <a:cs typeface="Arial Black"/>
              </a:rPr>
              <a:t>&gt;..</a:t>
            </a:r>
            <a:r>
              <a:rPr lang="en-US" spc="-215" dirty="0">
                <a:latin typeface="Arial Black"/>
                <a:cs typeface="Arial Black"/>
              </a:rPr>
              <a:t>&lt;/head</a:t>
            </a:r>
            <a:r>
              <a:rPr lang="en-US" spc="-330" dirty="0">
                <a:latin typeface="Arial Black"/>
                <a:cs typeface="Arial Black"/>
              </a:rPr>
              <a:t>&gt;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97DD-5A8F-B492-5619-B57C53BC5688}"/>
              </a:ext>
            </a:extLst>
          </p:cNvPr>
          <p:cNvSpPr txBox="1"/>
          <p:nvPr/>
        </p:nvSpPr>
        <p:spPr>
          <a:xfrm>
            <a:off x="858511" y="3087292"/>
            <a:ext cx="14040494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element contains meta information about the HTML page.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that are associated with head tags are:</a:t>
            </a:r>
          </a:p>
          <a:p>
            <a:pPr lvl="1" algn="just">
              <a:lnSpc>
                <a:spcPct val="150000"/>
              </a:lnSpc>
              <a:buClr>
                <a:srgbClr val="FFC000"/>
              </a:buClr>
            </a:pP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&lt;title&gt;, &lt;style&gt;, &lt;base&gt;, &lt;link&gt;, &lt;meta&gt;, &lt;script&gt;</a:t>
            </a:r>
          </a:p>
          <a:p>
            <a:pPr lvl="1" algn="just">
              <a:lnSpc>
                <a:spcPct val="150000"/>
              </a:lnSpc>
              <a:buClr>
                <a:srgbClr val="FFC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is:</a:t>
            </a:r>
          </a:p>
          <a:p>
            <a:pPr algn="just"/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&lt;head&gt;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&lt;base href=”https://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baseurl.com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" target="_blank"&gt;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&lt;link 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rel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=“stylesheet” 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heref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=”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main.css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”&gt;</a:t>
            </a:r>
          </a:p>
          <a:p>
            <a:pPr lvl="1"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&lt;title&gt;</a:t>
            </a:r>
          </a:p>
          <a:p>
            <a:pPr lvl="1"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	page title </a:t>
            </a:r>
          </a:p>
          <a:p>
            <a:pPr lvl="1"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&lt;/title&gt;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&lt;/head&gt;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8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A83D9766-AF62-A2B0-61E0-70D11333D3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9" name="object 22">
            <a:extLst>
              <a:ext uri="{FF2B5EF4-FFF2-40B4-BE49-F238E27FC236}">
                <a16:creationId xmlns:a16="http://schemas.microsoft.com/office/drawing/2014/main" id="{742E1F7C-7839-2947-2170-4B20E3B789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LINK TAG &lt;link</a:t>
            </a:r>
            <a:r>
              <a:rPr lang="en-US" spc="-330" dirty="0">
                <a:latin typeface="Arial Black"/>
                <a:cs typeface="Arial Black"/>
              </a:rPr>
              <a:t>&gt;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97DD-5A8F-B492-5619-B57C53BC5688}"/>
              </a:ext>
            </a:extLst>
          </p:cNvPr>
          <p:cNvSpPr txBox="1"/>
          <p:nvPr/>
        </p:nvSpPr>
        <p:spPr>
          <a:xfrm>
            <a:off x="739682" y="1854421"/>
            <a:ext cx="14040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tag defines the relationship between the current document and an external resource.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often used to link to external style sheets or to add a favicon to your website.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is: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href="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theme.css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BB7AD-6D76-F767-6675-B91F9317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66818"/>
              </p:ext>
            </p:extLst>
          </p:nvPr>
        </p:nvGraphicFramePr>
        <p:xfrm>
          <a:off x="865299" y="6797675"/>
          <a:ext cx="13970743" cy="38328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25076">
                  <a:extLst>
                    <a:ext uri="{9D8B030D-6E8A-4147-A177-3AD203B41FA5}">
                      <a16:colId xmlns:a16="http://schemas.microsoft.com/office/drawing/2014/main" val="2314866325"/>
                    </a:ext>
                  </a:extLst>
                </a:gridCol>
                <a:gridCol w="6920033">
                  <a:extLst>
                    <a:ext uri="{9D8B030D-6E8A-4147-A177-3AD203B41FA5}">
                      <a16:colId xmlns:a16="http://schemas.microsoft.com/office/drawing/2014/main" val="643430453"/>
                    </a:ext>
                  </a:extLst>
                </a:gridCol>
                <a:gridCol w="5025634">
                  <a:extLst>
                    <a:ext uri="{9D8B030D-6E8A-4147-A177-3AD203B41FA5}">
                      <a16:colId xmlns:a16="http://schemas.microsoft.com/office/drawing/2014/main" val="1407080355"/>
                    </a:ext>
                  </a:extLst>
                </a:gridCol>
              </a:tblGrid>
              <a:tr h="8971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Attribute</a:t>
                      </a:r>
                      <a:endParaRPr lang="en-BR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Value</a:t>
                      </a:r>
                      <a:endParaRPr lang="en-BR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  <a:endParaRPr lang="en-BR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15880"/>
                  </a:ext>
                </a:extLst>
              </a:tr>
              <a:tr h="114129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stylesheet, Alternate, author, </a:t>
                      </a:r>
                      <a:r>
                        <a:rPr lang="en-US" sz="2000" b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dns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-prefetch, help, icon, license, next, pingback, </a:t>
                      </a:r>
                      <a:r>
                        <a:rPr lang="en-US" sz="2000" b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preconnect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prefetch, preload, prerender, </a:t>
                      </a:r>
                      <a:r>
                        <a:rPr lang="en-US" sz="2000" b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search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Required. Specifies the relationship between the current document and the linked document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50455"/>
                  </a:ext>
                </a:extLst>
              </a:tr>
              <a:tr h="897188">
                <a:tc>
                  <a:txBody>
                    <a:bodyPr/>
                    <a:lstStyle/>
                    <a:p>
                      <a:pPr algn="l"/>
                      <a:r>
                        <a:rPr lang="en-BR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href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URL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Specifies the location of the linked document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910867"/>
                  </a:ext>
                </a:extLst>
              </a:tr>
              <a:tr h="8971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media_type</a:t>
                      </a:r>
                      <a:endParaRPr lang="en-BR" sz="2000" i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Specifies the media type of the linked document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4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444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9638</TotalTime>
  <Words>1137</Words>
  <Application>Microsoft Macintosh PowerPoint</Application>
  <PresentationFormat>Custom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Courier New</vt:lpstr>
      <vt:lpstr>Lucida Sans Unicode</vt:lpstr>
      <vt:lpstr>Verdana</vt:lpstr>
      <vt:lpstr>Wingdings</vt:lpstr>
      <vt:lpstr>Office Theme</vt:lpstr>
      <vt:lpstr>SECTION</vt:lpstr>
      <vt:lpstr>PowerPoint Presentation</vt:lpstr>
      <vt:lpstr>PowerPoint Presentation</vt:lpstr>
      <vt:lpstr>HTML CODE STRUCTURE </vt:lpstr>
      <vt:lpstr>ANATOMY OF AN HTML ELEMENT</vt:lpstr>
      <vt:lpstr>Create an HTML</vt:lpstr>
      <vt:lpstr>HTML TAG &lt;html&gt;..&lt;/html&gt;</vt:lpstr>
      <vt:lpstr>HEAD TAG &lt;head&gt;..&lt;/head&gt;</vt:lpstr>
      <vt:lpstr>LINK TAG &lt;link&gt;</vt:lpstr>
      <vt:lpstr>BODY TAG &lt;body&gt;..&lt;/body&gt; </vt:lpstr>
      <vt:lpstr>STYLE TAG &lt;style&gt;..&lt;/style&gt; </vt:lpstr>
      <vt:lpstr>Handling Text and Content</vt:lpstr>
      <vt:lpstr>Handling Image</vt:lpstr>
      <vt:lpstr>Handling Order and Unorder List </vt:lpstr>
      <vt:lpstr>SECTION</vt:lpstr>
      <vt:lpstr>WHAT IS CSS?</vt:lpstr>
      <vt:lpstr>HOW WE SELECT AND STYLE ELEMENTS</vt:lpstr>
      <vt:lpstr>SECTION</vt:lpstr>
      <vt:lpstr>RESOLVING CONFLICTING DECLARATIONS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theory-lectures-v2-SMALLER</dc:title>
  <cp:lastModifiedBy>Chellam, Aravindan (Cognizant)</cp:lastModifiedBy>
  <cp:revision>14</cp:revision>
  <dcterms:created xsi:type="dcterms:W3CDTF">2023-12-16T12:27:18Z</dcterms:created>
  <dcterms:modified xsi:type="dcterms:W3CDTF">2024-01-06T15:46:38Z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2021-06-25T00:00:00Z</vt:filetime>
  </property>
  <property fmtid="{D5CDD505-2E9C-101B-9397-08002B2CF9AE}" pid="3" name="Creator">
    <vt:lpwstr>Keynote</vt:lpwstr>
  </property>
  <property fmtid="{D5CDD505-2E9C-101B-9397-08002B2CF9AE}" pid="4" name="LastSaved">
    <vt:filetime>2023-12-16T00:00:00Z</vt:filetime>
  </property>
  <property fmtid="{D5CDD505-2E9C-101B-9397-08002B2CF9AE}" pid="5" name="Producer">
    <vt:lpwstr>macOS Version 11.3.1 (Build 20E241) Quartz PDFContext</vt:lpwstr>
  </property>
</Properties>
</file>