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91" r:id="rId1"/>
  </p:sldMasterIdLst>
  <p:notesMasterIdLst>
    <p:notesMasterId r:id="rId15"/>
  </p:notesMasterIdLst>
  <p:sldIdLst>
    <p:sldId id="256" r:id="rId2"/>
    <p:sldId id="258" r:id="rId3"/>
    <p:sldId id="259" r:id="rId4"/>
    <p:sldId id="270" r:id="rId5"/>
    <p:sldId id="260" r:id="rId6"/>
    <p:sldId id="261" r:id="rId7"/>
    <p:sldId id="267" r:id="rId8"/>
    <p:sldId id="262" r:id="rId9"/>
    <p:sldId id="268" r:id="rId10"/>
    <p:sldId id="263" r:id="rId11"/>
    <p:sldId id="269" r:id="rId12"/>
    <p:sldId id="264" r:id="rId13"/>
    <p:sldId id="265" r:id="rId14"/>
  </p:sldIdLst>
  <p:sldSz cx="9144000" cy="5143500" type="screen16x9"/>
  <p:notesSz cx="6858000" cy="9144000"/>
  <p:embeddedFontLst>
    <p:embeddedFont>
      <p:font typeface="Century Schoolbook" panose="02040604050505020304" pitchFamily="18" charset="0"/>
      <p:regular r:id="rId16"/>
      <p:bold r:id="rId17"/>
      <p:italic r:id="rId18"/>
      <p:boldItalic r:id="rId19"/>
    </p:embeddedFont>
    <p:embeddedFont>
      <p:font typeface="Roboto Condensed Light" panose="020B0604020202020204" charset="0"/>
      <p:regular r:id="rId20"/>
      <p:italic r:id="rId21"/>
    </p:embeddedFont>
    <p:embeddedFont>
      <p:font typeface="Arial Black" panose="020B0A04020102020204" pitchFamily="34" charset="0"/>
      <p:bold r:id="rId22"/>
    </p:embeddedFont>
    <p:embeddedFont>
      <p:font typeface="Tw Cen MT" panose="020B0602020104020603" pitchFamily="34" charset="0"/>
      <p:regular r:id="rId23"/>
      <p:bold r:id="rId24"/>
      <p:italic r:id="rId25"/>
      <p:boldItalic r:id="rId26"/>
    </p:embeddedFont>
    <p:embeddedFont>
      <p:font typeface="Abril Fatface" panose="020B0604020202020204" charset="0"/>
      <p:regular r:id="rId27"/>
    </p:embeddedFont>
    <p:embeddedFont>
      <p:font typeface="Trebuchet MS" panose="020B0603020202020204" pitchFamily="34" charset="0"/>
      <p:regular r:id="rId28"/>
      <p:bold r:id="rId29"/>
      <p:italic r:id="rId30"/>
      <p:boldItalic r:id="rId31"/>
    </p:embeddedFont>
    <p:embeddedFont>
      <p:font typeface="Bell MT" panose="02020503060305020303" pitchFamily="18" charset="0"/>
      <p:regular r:id="rId32"/>
      <p:bold r:id="rId33"/>
      <p:italic r:id="rId34"/>
    </p:embeddedFont>
    <p:embeddedFont>
      <p:font typeface="Wingdings 2" panose="05020102010507070707" pitchFamily="18" charset="2"/>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5DD5"/>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C61B1B6D-E45D-4AAC-BAA2-5F4485961610}">
  <a:tblStyle styleId="{C61B1B6D-E45D-4AAC-BAA2-5F44859616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44"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003129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2343150"/>
            <a:ext cx="6172200" cy="142077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3752492"/>
            <a:ext cx="6172200" cy="10287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8050371" y="832948"/>
            <a:ext cx="1714500" cy="381000"/>
          </a:xfrm>
        </p:spPr>
        <p:txBody>
          <a:bodyPr/>
          <a:lstStyle/>
          <a:p>
            <a:fld id="{3BE43FC4-DADD-48D2-A41D-4C875A61D69D}" type="datetimeFigureOut">
              <a:rPr lang="en-IN" smtClean="0"/>
              <a:t>05-04-2024</a:t>
            </a:fld>
            <a:endParaRPr lang="en-IN"/>
          </a:p>
        </p:txBody>
      </p:sp>
      <p:sp>
        <p:nvSpPr>
          <p:cNvPr id="17" name="Footer Placeholder 16"/>
          <p:cNvSpPr>
            <a:spLocks noGrp="1"/>
          </p:cNvSpPr>
          <p:nvPr>
            <p:ph type="ftr" sz="quarter" idx="11"/>
          </p:nvPr>
        </p:nvSpPr>
        <p:spPr bwMode="auto">
          <a:xfrm rot="5400000">
            <a:off x="7534469" y="3088246"/>
            <a:ext cx="2743200" cy="384048"/>
          </a:xfrm>
        </p:spPr>
        <p:txBody>
          <a:bodyPr/>
          <a:lstStyle/>
          <a:p>
            <a:endParaRPr lang="en-IN"/>
          </a:p>
        </p:txBody>
      </p:sp>
      <p:sp>
        <p:nvSpPr>
          <p:cNvPr id="10" name="Rectangle 9"/>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2571750"/>
            <a:ext cx="1295400" cy="97155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4341114"/>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3371850"/>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3696527"/>
            <a:ext cx="609600" cy="388143"/>
          </a:xfrm>
        </p:spPr>
        <p:txBody>
          <a:bodyPr/>
          <a:lstStyle/>
          <a:p>
            <a:fld id="{821B4E8B-A793-4184-B20F-071AA4461673}"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BE43FC4-DADD-48D2-A41D-4C875A61D69D}"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1B4E8B-A793-4184-B20F-071AA4461673}" type="slidenum">
              <a:rPr lang="en-IN" smtClean="0"/>
              <a:t>‹#›</a:t>
            </a:fld>
            <a:endParaRPr lang="en-IN"/>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16764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BE43FC4-DADD-48D2-A41D-4C875A61D69D}"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1B4E8B-A793-4184-B20F-071AA4461673}" type="slidenum">
              <a:rPr lang="en-IN" smtClean="0"/>
              <a:t>‹#›</a:t>
            </a:fld>
            <a:endParaRPr lang="en-IN"/>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93"/>
        <p:cNvGrpSpPr/>
        <p:nvPr/>
      </p:nvGrpSpPr>
      <p:grpSpPr>
        <a:xfrm>
          <a:off x="0" y="0"/>
          <a:ext cx="0" cy="0"/>
          <a:chOff x="0" y="0"/>
          <a:chExt cx="0" cy="0"/>
        </a:xfrm>
      </p:grpSpPr>
      <p:sp>
        <p:nvSpPr>
          <p:cNvPr id="97" name="Google Shape;97;p15"/>
          <p:cNvSpPr txBox="1">
            <a:spLocks noGrp="1"/>
          </p:cNvSpPr>
          <p:nvPr>
            <p:ph type="title"/>
          </p:nvPr>
        </p:nvSpPr>
        <p:spPr>
          <a:xfrm>
            <a:off x="1407300" y="1189100"/>
            <a:ext cx="63294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98" name="Google Shape;98;p15"/>
          <p:cNvSpPr txBox="1">
            <a:spLocks noGrp="1"/>
          </p:cNvSpPr>
          <p:nvPr>
            <p:ph type="subTitle" idx="1"/>
          </p:nvPr>
        </p:nvSpPr>
        <p:spPr>
          <a:xfrm>
            <a:off x="2008950" y="3153500"/>
            <a:ext cx="51261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1"/>
        <p:cNvGrpSpPr/>
        <p:nvPr/>
      </p:nvGrpSpPr>
      <p:grpSpPr>
        <a:xfrm>
          <a:off x="0" y="0"/>
          <a:ext cx="0" cy="0"/>
          <a:chOff x="0" y="0"/>
          <a:chExt cx="0" cy="0"/>
        </a:xfrm>
      </p:grpSpPr>
      <p:sp>
        <p:nvSpPr>
          <p:cNvPr id="25" name="Google Shape;25;p4"/>
          <p:cNvSpPr txBox="1">
            <a:spLocks noGrp="1"/>
          </p:cNvSpPr>
          <p:nvPr>
            <p:ph type="title"/>
          </p:nvPr>
        </p:nvSpPr>
        <p:spPr>
          <a:xfrm>
            <a:off x="720000" y="521225"/>
            <a:ext cx="7704000" cy="571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 name="Google Shape;26;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200">
                <a:solidFill>
                  <a:srgbClr val="434343"/>
                </a:solidFill>
              </a:defRPr>
            </a:lvl1pPr>
            <a:lvl2pPr marL="914400" lvl="1"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00150"/>
            <a:ext cx="7467600" cy="365531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3BE43FC4-DADD-48D2-A41D-4C875A61D69D}" type="datetimeFigureOut">
              <a:rPr lang="en-IN" smtClean="0"/>
              <a:t>05-04-2024</a:t>
            </a:fld>
            <a:endParaRPr lang="en-IN"/>
          </a:p>
        </p:txBody>
      </p:sp>
      <p:sp>
        <p:nvSpPr>
          <p:cNvPr id="9" name="Slide Number Placeholder 8"/>
          <p:cNvSpPr>
            <a:spLocks noGrp="1"/>
          </p:cNvSpPr>
          <p:nvPr>
            <p:ph type="sldNum" sz="quarter" idx="15"/>
          </p:nvPr>
        </p:nvSpPr>
        <p:spPr/>
        <p:txBody>
          <a:bodyPr rtlCol="0"/>
          <a:lstStyle/>
          <a:p>
            <a:fld id="{821B4E8B-A793-4184-B20F-071AA4461673}"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171700"/>
            <a:ext cx="6172200" cy="1540193"/>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3757613"/>
            <a:ext cx="6172200" cy="10287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8049006" y="830199"/>
            <a:ext cx="1714500" cy="381000"/>
          </a:xfrm>
        </p:spPr>
        <p:txBody>
          <a:bodyPr/>
          <a:lstStyle/>
          <a:p>
            <a:fld id="{3BE43FC4-DADD-48D2-A41D-4C875A61D69D}" type="datetimeFigureOut">
              <a:rPr lang="en-IN" smtClean="0"/>
              <a:t>05-04-2024</a:t>
            </a:fld>
            <a:endParaRPr lang="en-IN"/>
          </a:p>
        </p:txBody>
      </p:sp>
      <p:sp>
        <p:nvSpPr>
          <p:cNvPr id="5" name="Footer Placeholder 4"/>
          <p:cNvSpPr>
            <a:spLocks noGrp="1"/>
          </p:cNvSpPr>
          <p:nvPr>
            <p:ph type="ftr" sz="quarter" idx="11"/>
          </p:nvPr>
        </p:nvSpPr>
        <p:spPr bwMode="auto">
          <a:xfrm rot="5400000">
            <a:off x="7534656" y="3086100"/>
            <a:ext cx="2743200" cy="384048"/>
          </a:xfrm>
        </p:spPr>
        <p:txBody>
          <a:bodyPr/>
          <a:lstStyle/>
          <a:p>
            <a:endParaRPr lang="en-IN"/>
          </a:p>
        </p:txBody>
      </p:sp>
      <p:sp>
        <p:nvSpPr>
          <p:cNvPr id="9" name="Rectangle 8"/>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2571750"/>
            <a:ext cx="1295400" cy="97155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4343400"/>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3359916"/>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3696527"/>
            <a:ext cx="609600" cy="388143"/>
          </a:xfrm>
        </p:spPr>
        <p:txBody>
          <a:bodyPr/>
          <a:lstStyle/>
          <a:p>
            <a:fld id="{821B4E8B-A793-4184-B20F-071AA4461673}"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BE43FC4-DADD-48D2-A41D-4C875A61D69D}"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1B4E8B-A793-4184-B20F-071AA4461673}" type="slidenum">
              <a:rPr lang="en-IN" smtClean="0"/>
              <a:t>‹#›</a:t>
            </a:fld>
            <a:endParaRPr lang="en-IN"/>
          </a:p>
        </p:txBody>
      </p:sp>
      <p:sp>
        <p:nvSpPr>
          <p:cNvPr id="9" name="Content Placeholder 8"/>
          <p:cNvSpPr>
            <a:spLocks noGrp="1"/>
          </p:cNvSpPr>
          <p:nvPr>
            <p:ph sz="quarter" idx="1"/>
          </p:nvPr>
        </p:nvSpPr>
        <p:spPr>
          <a:xfrm>
            <a:off x="457200" y="1200150"/>
            <a:ext cx="36576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200150"/>
            <a:ext cx="36576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7543800" cy="85725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BE43FC4-DADD-48D2-A41D-4C875A61D69D}"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1B4E8B-A793-4184-B20F-071AA4461673}" type="slidenum">
              <a:rPr lang="en-IN" smtClean="0"/>
              <a:t>‹#›</a:t>
            </a:fld>
            <a:endParaRPr lang="en-IN"/>
          </a:p>
        </p:txBody>
      </p:sp>
      <p:sp>
        <p:nvSpPr>
          <p:cNvPr id="11" name="Content Placeholder 10"/>
          <p:cNvSpPr>
            <a:spLocks noGrp="1"/>
          </p:cNvSpPr>
          <p:nvPr>
            <p:ph sz="quarter" idx="2"/>
          </p:nvPr>
        </p:nvSpPr>
        <p:spPr>
          <a:xfrm>
            <a:off x="457200" y="1771650"/>
            <a:ext cx="3657600" cy="29146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1771650"/>
            <a:ext cx="3657600" cy="29146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3BE43FC4-DADD-48D2-A41D-4C875A61D69D}" type="datetimeFigureOut">
              <a:rPr lang="en-IN" smtClean="0"/>
              <a:t>05-04-2024</a:t>
            </a:fld>
            <a:endParaRPr lang="en-IN"/>
          </a:p>
        </p:txBody>
      </p:sp>
      <p:sp>
        <p:nvSpPr>
          <p:cNvPr id="7" name="Slide Number Placeholder 6"/>
          <p:cNvSpPr>
            <a:spLocks noGrp="1"/>
          </p:cNvSpPr>
          <p:nvPr>
            <p:ph type="sldNum" sz="quarter" idx="11"/>
          </p:nvPr>
        </p:nvSpPr>
        <p:spPr/>
        <p:txBody>
          <a:bodyPr rtlCol="0"/>
          <a:lstStyle/>
          <a:p>
            <a:fld id="{821B4E8B-A793-4184-B20F-071AA4461673}"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E43FC4-DADD-48D2-A41D-4C875A61D69D}"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1B4E8B-A793-4184-B20F-071AA446167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4160520" y="2343150"/>
            <a:ext cx="473202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05740"/>
            <a:ext cx="1527048" cy="373761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05740"/>
            <a:ext cx="5638800" cy="4745736"/>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3BE43FC4-DADD-48D2-A41D-4C875A61D69D}" type="datetimeFigureOut">
              <a:rPr lang="en-IN" smtClean="0"/>
              <a:t>05-04-2024</a:t>
            </a:fld>
            <a:endParaRPr lang="en-IN"/>
          </a:p>
        </p:txBody>
      </p:sp>
      <p:sp>
        <p:nvSpPr>
          <p:cNvPr id="22" name="Slide Number Placeholder 21"/>
          <p:cNvSpPr>
            <a:spLocks noGrp="1"/>
          </p:cNvSpPr>
          <p:nvPr>
            <p:ph type="sldNum" sz="quarter" idx="15"/>
          </p:nvPr>
        </p:nvSpPr>
        <p:spPr/>
        <p:txBody>
          <a:bodyPr rtlCol="0"/>
          <a:lstStyle/>
          <a:p>
            <a:fld id="{821B4E8B-A793-4184-B20F-071AA4461673}"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4138803" y="2343150"/>
            <a:ext cx="473202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51435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198596"/>
            <a:ext cx="1524000" cy="3717036"/>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51435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51435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BE43FC4-DADD-48D2-A41D-4C875A61D69D}" type="datetimeFigureOut">
              <a:rPr lang="en-IN" smtClean="0"/>
              <a:t>05-04-2024</a:t>
            </a:fld>
            <a:endParaRPr lang="en-IN"/>
          </a:p>
        </p:txBody>
      </p:sp>
      <p:sp>
        <p:nvSpPr>
          <p:cNvPr id="18" name="Slide Number Placeholder 17"/>
          <p:cNvSpPr>
            <a:spLocks noGrp="1"/>
          </p:cNvSpPr>
          <p:nvPr>
            <p:ph type="sldNum" sz="quarter" idx="11"/>
          </p:nvPr>
        </p:nvSpPr>
        <p:spPr/>
        <p:txBody>
          <a:bodyPr rtlCol="0"/>
          <a:lstStyle/>
          <a:p>
            <a:fld id="{821B4E8B-A793-4184-B20F-071AA4461673}"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05979"/>
            <a:ext cx="7467600" cy="85725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00150"/>
            <a:ext cx="7467600" cy="3655314"/>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840980" y="763382"/>
            <a:ext cx="1508760" cy="384048"/>
          </a:xfrm>
          <a:prstGeom prst="rect">
            <a:avLst/>
          </a:prstGeom>
        </p:spPr>
        <p:txBody>
          <a:bodyPr vert="horz" anchor="ctr" anchorCtr="0"/>
          <a:lstStyle>
            <a:lvl1pPr algn="r" eaLnBrk="1" latinLnBrk="0" hangingPunct="1">
              <a:defRPr kumimoji="0" sz="1200">
                <a:solidFill>
                  <a:schemeClr val="tx2"/>
                </a:solidFill>
              </a:defRPr>
            </a:lvl1pPr>
          </a:lstStyle>
          <a:p>
            <a:fld id="{3BE43FC4-DADD-48D2-A41D-4C875A61D69D}" type="datetimeFigureOut">
              <a:rPr lang="en-IN" smtClean="0"/>
              <a:t>05-04-2024</a:t>
            </a:fld>
            <a:endParaRPr lang="en-IN"/>
          </a:p>
        </p:txBody>
      </p:sp>
      <p:sp>
        <p:nvSpPr>
          <p:cNvPr id="3" name="Footer Placeholder 2"/>
          <p:cNvSpPr>
            <a:spLocks noGrp="1"/>
          </p:cNvSpPr>
          <p:nvPr>
            <p:ph type="ftr" sz="quarter" idx="3"/>
          </p:nvPr>
        </p:nvSpPr>
        <p:spPr>
          <a:xfrm rot="5400000">
            <a:off x="7390236" y="2757210"/>
            <a:ext cx="24003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4300538"/>
            <a:ext cx="609600" cy="390906"/>
          </a:xfrm>
          <a:prstGeom prst="rect">
            <a:avLst/>
          </a:prstGeom>
        </p:spPr>
        <p:txBody>
          <a:bodyPr vert="horz" anchor="ctr"/>
          <a:lstStyle>
            <a:lvl1pPr algn="ctr" eaLnBrk="1" latinLnBrk="0" hangingPunct="1">
              <a:defRPr kumimoji="0" sz="1400" b="1">
                <a:solidFill>
                  <a:srgbClr val="FFFFFF"/>
                </a:solidFill>
              </a:defRPr>
            </a:lvl1pPr>
          </a:lstStyle>
          <a:p>
            <a:fld id="{821B4E8B-A793-4184-B20F-071AA446167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nltk.org/" TargetMode="External"/><Relationship Id="rId2" Type="http://schemas.openxmlformats.org/officeDocument/2006/relationships/hyperlink" Target="https://numpy.org/" TargetMode="External"/><Relationship Id="rId1" Type="http://schemas.openxmlformats.org/officeDocument/2006/relationships/slideLayout" Target="../slideLayouts/slideLayout13.xml"/><Relationship Id="rId6" Type="http://schemas.openxmlformats.org/officeDocument/2006/relationships/hyperlink" Target="https://www.ibm.com/blog/chatbot-examples-a-beginners-guide/" TargetMode="External"/><Relationship Id="rId5" Type="http://schemas.openxmlformats.org/officeDocument/2006/relationships/hyperlink" Target="https://www.ibm.com/topics/neural-networks" TargetMode="External"/><Relationship Id="rId4" Type="http://schemas.openxmlformats.org/officeDocument/2006/relationships/hyperlink" Target="https://flask.palletsprojects.com/en/3.0.x/"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cxnSp>
        <p:nvCxnSpPr>
          <p:cNvPr id="234" name="Google Shape;234;p33"/>
          <p:cNvCxnSpPr>
            <a:cxnSpLocks/>
          </p:cNvCxnSpPr>
          <p:nvPr/>
        </p:nvCxnSpPr>
        <p:spPr>
          <a:xfrm>
            <a:off x="0" y="4895742"/>
            <a:ext cx="6663300" cy="0"/>
          </a:xfrm>
          <a:prstGeom prst="straightConnector1">
            <a:avLst/>
          </a:prstGeom>
          <a:noFill/>
          <a:ln w="19050" cap="flat" cmpd="sng">
            <a:solidFill>
              <a:schemeClr val="dk1"/>
            </a:solidFill>
            <a:prstDash val="solid"/>
            <a:round/>
            <a:headEnd type="none" w="med" len="med"/>
            <a:tailEnd type="none" w="med" len="med"/>
          </a:ln>
        </p:spPr>
      </p:cxnSp>
      <p:sp>
        <p:nvSpPr>
          <p:cNvPr id="8" name="object 7">
            <a:extLst>
              <a:ext uri="{FF2B5EF4-FFF2-40B4-BE49-F238E27FC236}">
                <a16:creationId xmlns:a16="http://schemas.microsoft.com/office/drawing/2014/main" xmlns="" id="{922EB0AC-EE6B-4AB0-9A4F-37C0E7FCF75A}"/>
              </a:ext>
            </a:extLst>
          </p:cNvPr>
          <p:cNvSpPr txBox="1">
            <a:spLocks noGrp="1"/>
          </p:cNvSpPr>
          <p:nvPr>
            <p:ph type="ctrTitle"/>
          </p:nvPr>
        </p:nvSpPr>
        <p:spPr>
          <a:xfrm>
            <a:off x="1720473" y="3059144"/>
            <a:ext cx="7930816" cy="1678665"/>
          </a:xfrm>
          <a:prstGeom prst="rect">
            <a:avLst/>
          </a:prstGeom>
        </p:spPr>
        <p:txBody>
          <a:bodyPr vert="horz" wrap="square" lIns="0" tIns="16510" rIns="0" bIns="0" rtlCol="0">
            <a:spAutoFit/>
          </a:bodyPr>
          <a:lstStyle/>
          <a:p>
            <a:pPr marL="3213735">
              <a:lnSpc>
                <a:spcPct val="100000"/>
              </a:lnSpc>
              <a:spcBef>
                <a:spcPts val="130"/>
              </a:spcBef>
            </a:pPr>
            <a:r>
              <a:rPr lang="en-US" sz="2800" i="1" spc="15" dirty="0" smtClean="0">
                <a:solidFill>
                  <a:schemeClr val="tx1"/>
                </a:solidFill>
                <a:latin typeface="Bell MT" panose="02020503060305020303" pitchFamily="18" charset="0"/>
              </a:rPr>
              <a:t> </a:t>
            </a:r>
            <a:r>
              <a:rPr lang="en-US" sz="2800" i="1" spc="15" dirty="0" err="1" smtClean="0">
                <a:solidFill>
                  <a:schemeClr val="tx1"/>
                </a:solidFill>
                <a:latin typeface="Bell MT" panose="02020503060305020303" pitchFamily="18" charset="0"/>
              </a:rPr>
              <a:t>Aravindaraj</a:t>
            </a:r>
            <a:r>
              <a:rPr lang="en-US" sz="2800" b="1" i="1" spc="15" dirty="0" smtClean="0">
                <a:solidFill>
                  <a:schemeClr val="tx1"/>
                </a:solidFill>
                <a:latin typeface="Bell MT" panose="02020503060305020303" pitchFamily="18" charset="0"/>
              </a:rPr>
              <a:t> .R</a:t>
            </a:r>
            <a:r>
              <a:rPr lang="en-US" sz="2800" b="1" i="1" spc="15" dirty="0" smtClean="0">
                <a:solidFill>
                  <a:schemeClr val="tx1"/>
                </a:solidFill>
                <a:latin typeface="Arial Black" panose="020B0A04020102020204" pitchFamily="34" charset="0"/>
              </a:rPr>
              <a:t/>
            </a:r>
            <a:br>
              <a:rPr lang="en-US" sz="2800" b="1" i="1" spc="15" dirty="0" smtClean="0">
                <a:solidFill>
                  <a:schemeClr val="tx1"/>
                </a:solidFill>
                <a:latin typeface="Arial Black" panose="020B0A04020102020204" pitchFamily="34" charset="0"/>
              </a:rPr>
            </a:br>
            <a:r>
              <a:rPr lang="en-US" sz="2600" b="1" i="1" spc="15" dirty="0" err="1" smtClean="0">
                <a:solidFill>
                  <a:schemeClr val="tx1"/>
                </a:solidFill>
                <a:latin typeface="Times New Roman" panose="02020603050405020304" pitchFamily="18" charset="0"/>
                <a:cs typeface="Times New Roman" panose="02020603050405020304" pitchFamily="18" charset="0"/>
              </a:rPr>
              <a:t>Reg</a:t>
            </a:r>
            <a:r>
              <a:rPr lang="en-US" sz="2600" b="1" i="1" spc="15" dirty="0" smtClean="0">
                <a:solidFill>
                  <a:schemeClr val="tx1"/>
                </a:solidFill>
                <a:latin typeface="Times New Roman" panose="02020603050405020304" pitchFamily="18" charset="0"/>
                <a:cs typeface="Times New Roman" panose="02020603050405020304" pitchFamily="18" charset="0"/>
              </a:rPr>
              <a:t> no: 422521104303</a:t>
            </a:r>
            <a:r>
              <a:rPr lang="en-US" sz="2000" b="1" i="1" spc="15" dirty="0" smtClean="0">
                <a:solidFill>
                  <a:schemeClr val="tx1"/>
                </a:solidFill>
              </a:rPr>
              <a:t/>
            </a:r>
            <a:br>
              <a:rPr lang="en-US" sz="2000" b="1" i="1" spc="15" dirty="0" smtClean="0">
                <a:solidFill>
                  <a:schemeClr val="tx1"/>
                </a:solidFill>
              </a:rPr>
            </a:br>
            <a:r>
              <a:rPr lang="en-US" sz="2600" b="1" i="1" spc="15" dirty="0" smtClean="0">
                <a:solidFill>
                  <a:schemeClr val="tx1"/>
                </a:solidFill>
                <a:latin typeface="Bell MT" panose="02020503060305020303" pitchFamily="18" charset="0"/>
              </a:rPr>
              <a:t>University College of </a:t>
            </a:r>
            <a:r>
              <a:rPr lang="en-US" sz="2600" b="1" i="1" spc="15" dirty="0" err="1" smtClean="0">
                <a:solidFill>
                  <a:schemeClr val="tx1"/>
                </a:solidFill>
                <a:latin typeface="Bell MT" panose="02020503060305020303" pitchFamily="18" charset="0"/>
              </a:rPr>
              <a:t>Engineering,Villupuram</a:t>
            </a:r>
            <a:r>
              <a:rPr lang="en-US" sz="2600" b="1" i="1" spc="15" dirty="0" smtClean="0">
                <a:solidFill>
                  <a:schemeClr val="tx1"/>
                </a:solidFill>
                <a:latin typeface="Bell MT" panose="02020503060305020303" pitchFamily="18" charset="0"/>
              </a:rPr>
              <a:t>.</a:t>
            </a:r>
            <a:endParaRPr sz="2000" b="1" i="1" spc="15" dirty="0">
              <a:solidFill>
                <a:schemeClr val="tx1"/>
              </a:solidFill>
            </a:endParaRPr>
          </a:p>
        </p:txBody>
      </p:sp>
      <p:sp>
        <p:nvSpPr>
          <p:cNvPr id="14" name="object 17">
            <a:extLst>
              <a:ext uri="{FF2B5EF4-FFF2-40B4-BE49-F238E27FC236}">
                <a16:creationId xmlns:a16="http://schemas.microsoft.com/office/drawing/2014/main" xmlns="" id="{2B49780A-8E23-4CC1-A736-BB99A9138298}"/>
              </a:ext>
            </a:extLst>
          </p:cNvPr>
          <p:cNvSpPr txBox="1">
            <a:spLocks/>
          </p:cNvSpPr>
          <p:nvPr/>
        </p:nvSpPr>
        <p:spPr>
          <a:xfrm>
            <a:off x="432000" y="1832075"/>
            <a:ext cx="8604000" cy="552715"/>
          </a:xfrm>
          <a:prstGeom prst="rect">
            <a:avLst/>
          </a:prstGeom>
          <a:noFill/>
          <a:ln>
            <a:noFill/>
          </a:ln>
        </p:spPr>
        <p:txBody>
          <a:bodyPr spcFirstLastPara="1" vert="horz" wrap="square" lIns="0" tIns="16510" rIns="0" bIns="0" rtlCol="0" anchor="b"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Abril Fatface"/>
              <a:buNone/>
              <a:defRPr sz="7600" b="0" i="0" u="none" strike="noStrike" cap="none">
                <a:solidFill>
                  <a:schemeClr val="dk1"/>
                </a:solidFill>
                <a:latin typeface="Abril Fatface"/>
                <a:ea typeface="Abril Fatface"/>
                <a:cs typeface="Abril Fatface"/>
                <a:sym typeface="Abril Fatface"/>
              </a:defRPr>
            </a:lvl1pPr>
            <a:lvl2pPr marR="0" lvl="1" algn="ctr" rtl="0">
              <a:lnSpc>
                <a:spcPct val="100000"/>
              </a:lnSpc>
              <a:spcBef>
                <a:spcPts val="0"/>
              </a:spcBef>
              <a:spcAft>
                <a:spcPts val="0"/>
              </a:spcAft>
              <a:buClr>
                <a:srgbClr val="191919"/>
              </a:buClr>
              <a:buSzPts val="5200"/>
              <a:buFont typeface="Abril Fatface"/>
              <a:buNone/>
              <a:defRPr sz="5200" b="0" i="0" u="none" strike="noStrike" cap="none">
                <a:solidFill>
                  <a:srgbClr val="191919"/>
                </a:solidFill>
                <a:latin typeface="Abril Fatface"/>
                <a:ea typeface="Abril Fatface"/>
                <a:cs typeface="Abril Fatface"/>
                <a:sym typeface="Abril Fatface"/>
              </a:defRPr>
            </a:lvl2pPr>
            <a:lvl3pPr marR="0" lvl="2" algn="ctr" rtl="0">
              <a:lnSpc>
                <a:spcPct val="100000"/>
              </a:lnSpc>
              <a:spcBef>
                <a:spcPts val="0"/>
              </a:spcBef>
              <a:spcAft>
                <a:spcPts val="0"/>
              </a:spcAft>
              <a:buClr>
                <a:srgbClr val="191919"/>
              </a:buClr>
              <a:buSzPts val="5200"/>
              <a:buFont typeface="Abril Fatface"/>
              <a:buNone/>
              <a:defRPr sz="5200" b="0" i="0" u="none" strike="noStrike" cap="none">
                <a:solidFill>
                  <a:srgbClr val="191919"/>
                </a:solidFill>
                <a:latin typeface="Abril Fatface"/>
                <a:ea typeface="Abril Fatface"/>
                <a:cs typeface="Abril Fatface"/>
                <a:sym typeface="Abril Fatface"/>
              </a:defRPr>
            </a:lvl3pPr>
            <a:lvl4pPr marR="0" lvl="3" algn="ctr" rtl="0">
              <a:lnSpc>
                <a:spcPct val="100000"/>
              </a:lnSpc>
              <a:spcBef>
                <a:spcPts val="0"/>
              </a:spcBef>
              <a:spcAft>
                <a:spcPts val="0"/>
              </a:spcAft>
              <a:buClr>
                <a:srgbClr val="191919"/>
              </a:buClr>
              <a:buSzPts val="5200"/>
              <a:buFont typeface="Abril Fatface"/>
              <a:buNone/>
              <a:defRPr sz="5200" b="0" i="0" u="none" strike="noStrike" cap="none">
                <a:solidFill>
                  <a:srgbClr val="191919"/>
                </a:solidFill>
                <a:latin typeface="Abril Fatface"/>
                <a:ea typeface="Abril Fatface"/>
                <a:cs typeface="Abril Fatface"/>
                <a:sym typeface="Abril Fatface"/>
              </a:defRPr>
            </a:lvl4pPr>
            <a:lvl5pPr marR="0" lvl="4" algn="ctr" rtl="0">
              <a:lnSpc>
                <a:spcPct val="100000"/>
              </a:lnSpc>
              <a:spcBef>
                <a:spcPts val="0"/>
              </a:spcBef>
              <a:spcAft>
                <a:spcPts val="0"/>
              </a:spcAft>
              <a:buClr>
                <a:srgbClr val="191919"/>
              </a:buClr>
              <a:buSzPts val="5200"/>
              <a:buFont typeface="Abril Fatface"/>
              <a:buNone/>
              <a:defRPr sz="5200" b="0" i="0" u="none" strike="noStrike" cap="none">
                <a:solidFill>
                  <a:srgbClr val="191919"/>
                </a:solidFill>
                <a:latin typeface="Abril Fatface"/>
                <a:ea typeface="Abril Fatface"/>
                <a:cs typeface="Abril Fatface"/>
                <a:sym typeface="Abril Fatface"/>
              </a:defRPr>
            </a:lvl5pPr>
            <a:lvl6pPr marR="0" lvl="5" algn="ctr" rtl="0">
              <a:lnSpc>
                <a:spcPct val="100000"/>
              </a:lnSpc>
              <a:spcBef>
                <a:spcPts val="0"/>
              </a:spcBef>
              <a:spcAft>
                <a:spcPts val="0"/>
              </a:spcAft>
              <a:buClr>
                <a:srgbClr val="191919"/>
              </a:buClr>
              <a:buSzPts val="5200"/>
              <a:buFont typeface="Abril Fatface"/>
              <a:buNone/>
              <a:defRPr sz="5200" b="0" i="0" u="none" strike="noStrike" cap="none">
                <a:solidFill>
                  <a:srgbClr val="191919"/>
                </a:solidFill>
                <a:latin typeface="Abril Fatface"/>
                <a:ea typeface="Abril Fatface"/>
                <a:cs typeface="Abril Fatface"/>
                <a:sym typeface="Abril Fatface"/>
              </a:defRPr>
            </a:lvl6pPr>
            <a:lvl7pPr marR="0" lvl="6" algn="ctr" rtl="0">
              <a:lnSpc>
                <a:spcPct val="100000"/>
              </a:lnSpc>
              <a:spcBef>
                <a:spcPts val="0"/>
              </a:spcBef>
              <a:spcAft>
                <a:spcPts val="0"/>
              </a:spcAft>
              <a:buClr>
                <a:srgbClr val="191919"/>
              </a:buClr>
              <a:buSzPts val="5200"/>
              <a:buFont typeface="Abril Fatface"/>
              <a:buNone/>
              <a:defRPr sz="5200" b="0" i="0" u="none" strike="noStrike" cap="none">
                <a:solidFill>
                  <a:srgbClr val="191919"/>
                </a:solidFill>
                <a:latin typeface="Abril Fatface"/>
                <a:ea typeface="Abril Fatface"/>
                <a:cs typeface="Abril Fatface"/>
                <a:sym typeface="Abril Fatface"/>
              </a:defRPr>
            </a:lvl7pPr>
            <a:lvl8pPr marR="0" lvl="7" algn="ctr" rtl="0">
              <a:lnSpc>
                <a:spcPct val="100000"/>
              </a:lnSpc>
              <a:spcBef>
                <a:spcPts val="0"/>
              </a:spcBef>
              <a:spcAft>
                <a:spcPts val="0"/>
              </a:spcAft>
              <a:buClr>
                <a:srgbClr val="191919"/>
              </a:buClr>
              <a:buSzPts val="5200"/>
              <a:buFont typeface="Abril Fatface"/>
              <a:buNone/>
              <a:defRPr sz="5200" b="0" i="0" u="none" strike="noStrike" cap="none">
                <a:solidFill>
                  <a:srgbClr val="191919"/>
                </a:solidFill>
                <a:latin typeface="Abril Fatface"/>
                <a:ea typeface="Abril Fatface"/>
                <a:cs typeface="Abril Fatface"/>
                <a:sym typeface="Abril Fatface"/>
              </a:defRPr>
            </a:lvl8pPr>
            <a:lvl9pPr marR="0" lvl="8" algn="ctr" rtl="0">
              <a:lnSpc>
                <a:spcPct val="100000"/>
              </a:lnSpc>
              <a:spcBef>
                <a:spcPts val="0"/>
              </a:spcBef>
              <a:spcAft>
                <a:spcPts val="0"/>
              </a:spcAft>
              <a:buClr>
                <a:srgbClr val="191919"/>
              </a:buClr>
              <a:buSzPts val="5200"/>
              <a:buFont typeface="Abril Fatface"/>
              <a:buNone/>
              <a:defRPr sz="5200" b="0" i="0" u="none" strike="noStrike" cap="none">
                <a:solidFill>
                  <a:srgbClr val="191919"/>
                </a:solidFill>
                <a:latin typeface="Abril Fatface"/>
                <a:ea typeface="Abril Fatface"/>
                <a:cs typeface="Abril Fatface"/>
                <a:sym typeface="Abril Fatface"/>
              </a:defRPr>
            </a:lvl9pPr>
          </a:lstStyle>
          <a:p>
            <a:pPr marL="12700">
              <a:lnSpc>
                <a:spcPct val="100000"/>
              </a:lnSpc>
              <a:spcBef>
                <a:spcPts val="130"/>
              </a:spcBef>
            </a:pPr>
            <a:r>
              <a:rPr lang="en-US" sz="3400" b="1" i="1" spc="5" dirty="0">
                <a:solidFill>
                  <a:schemeClr val="tx1"/>
                </a:solidFill>
                <a:latin typeface="Trebuchet MS" panose="020B0603020202020204" pitchFamily="34" charset="0"/>
              </a:rPr>
              <a:t>CUSTOMER CHATBOT FOR E-COMMERCE</a:t>
            </a:r>
            <a:endParaRPr lang="en-US" sz="3400" b="1" i="1" dirty="0">
              <a:solidFill>
                <a:schemeClr val="tx1"/>
              </a:solidFill>
              <a:latin typeface="Trebuchet MS" panose="020B0603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F7B715D1-EDA1-4CE6-823F-7BB8F166EC5D}"/>
              </a:ext>
            </a:extLst>
          </p:cNvPr>
          <p:cNvSpPr txBox="1"/>
          <p:nvPr/>
        </p:nvSpPr>
        <p:spPr>
          <a:xfrm>
            <a:off x="381600" y="172801"/>
            <a:ext cx="8834400" cy="738664"/>
          </a:xfrm>
          <a:prstGeom prst="rect">
            <a:avLst/>
          </a:prstGeom>
          <a:noFill/>
        </p:spPr>
        <p:txBody>
          <a:bodyPr wrap="square" rtlCol="0">
            <a:spAutoFit/>
          </a:bodyPr>
          <a:lstStyle/>
          <a:p>
            <a:r>
              <a:rPr lang="en-US" sz="4200" dirty="0">
                <a:latin typeface="Tw Cen MT" panose="020B0602020104020603" pitchFamily="34" charset="0"/>
              </a:rPr>
              <a:t>RESULT</a:t>
            </a:r>
            <a:endParaRPr lang="en-IN" sz="4200" dirty="0">
              <a:latin typeface="Tw Cen MT" panose="020B0602020104020603" pitchFamily="34" charset="0"/>
            </a:endParaRPr>
          </a:p>
        </p:txBody>
      </p:sp>
      <p:cxnSp>
        <p:nvCxnSpPr>
          <p:cNvPr id="8" name="Straight Connector 7">
            <a:extLst>
              <a:ext uri="{FF2B5EF4-FFF2-40B4-BE49-F238E27FC236}">
                <a16:creationId xmlns:a16="http://schemas.microsoft.com/office/drawing/2014/main" xmlns="" id="{E52C1F2E-B972-4977-83FA-31E9D20A0288}"/>
              </a:ext>
            </a:extLst>
          </p:cNvPr>
          <p:cNvCxnSpPr>
            <a:cxnSpLocks/>
          </p:cNvCxnSpPr>
          <p:nvPr/>
        </p:nvCxnSpPr>
        <p:spPr>
          <a:xfrm flipV="1">
            <a:off x="381600" y="781865"/>
            <a:ext cx="8028000" cy="53335"/>
          </a:xfrm>
          <a:prstGeom prst="line">
            <a:avLst/>
          </a:prstGeom>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xmlns="" id="{C7F4AC9E-6B23-4372-B3A8-4453BFC42191}"/>
              </a:ext>
            </a:extLst>
          </p:cNvPr>
          <p:cNvPicPr>
            <a:picLocks noChangeAspect="1"/>
          </p:cNvPicPr>
          <p:nvPr/>
        </p:nvPicPr>
        <p:blipFill>
          <a:blip r:embed="rId2"/>
          <a:stretch>
            <a:fillRect/>
          </a:stretch>
        </p:blipFill>
        <p:spPr>
          <a:xfrm>
            <a:off x="1268273" y="1174076"/>
            <a:ext cx="6420253" cy="3410759"/>
          </a:xfrm>
          <a:prstGeom prst="rect">
            <a:avLst/>
          </a:prstGeom>
        </p:spPr>
      </p:pic>
    </p:spTree>
    <p:extLst>
      <p:ext uri="{BB962C8B-B14F-4D97-AF65-F5344CB8AC3E}">
        <p14:creationId xmlns:p14="http://schemas.microsoft.com/office/powerpoint/2010/main" val="1655022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4D9F5CF5-CB4D-47B5-B2EA-413DB18D98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0000" y="637865"/>
            <a:ext cx="6645600" cy="3738150"/>
          </a:xfrm>
          <a:prstGeom prst="rect">
            <a:avLst/>
          </a:prstGeom>
        </p:spPr>
      </p:pic>
    </p:spTree>
    <p:extLst>
      <p:ext uri="{BB962C8B-B14F-4D97-AF65-F5344CB8AC3E}">
        <p14:creationId xmlns:p14="http://schemas.microsoft.com/office/powerpoint/2010/main" val="25830471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85F1C1F-9F8F-4F9F-9F13-85736A4D361D}"/>
              </a:ext>
            </a:extLst>
          </p:cNvPr>
          <p:cNvSpPr txBox="1"/>
          <p:nvPr/>
        </p:nvSpPr>
        <p:spPr>
          <a:xfrm>
            <a:off x="381600" y="172801"/>
            <a:ext cx="8834400" cy="738664"/>
          </a:xfrm>
          <a:prstGeom prst="rect">
            <a:avLst/>
          </a:prstGeom>
          <a:noFill/>
        </p:spPr>
        <p:txBody>
          <a:bodyPr wrap="square" rtlCol="0">
            <a:spAutoFit/>
          </a:bodyPr>
          <a:lstStyle/>
          <a:p>
            <a:r>
              <a:rPr lang="en-US" sz="4200" dirty="0">
                <a:latin typeface="Tw Cen MT" panose="020B0602020104020603" pitchFamily="34" charset="0"/>
              </a:rPr>
              <a:t>CONCLUSION</a:t>
            </a:r>
            <a:endParaRPr lang="en-IN" sz="4200" dirty="0">
              <a:latin typeface="Tw Cen MT" panose="020B0602020104020603" pitchFamily="34" charset="0"/>
            </a:endParaRPr>
          </a:p>
        </p:txBody>
      </p:sp>
      <p:cxnSp>
        <p:nvCxnSpPr>
          <p:cNvPr id="6" name="Straight Connector 5">
            <a:extLst>
              <a:ext uri="{FF2B5EF4-FFF2-40B4-BE49-F238E27FC236}">
                <a16:creationId xmlns:a16="http://schemas.microsoft.com/office/drawing/2014/main" xmlns="" id="{611E3C73-4680-4F48-BFA6-E7CA687D2DD9}"/>
              </a:ext>
            </a:extLst>
          </p:cNvPr>
          <p:cNvCxnSpPr/>
          <p:nvPr/>
        </p:nvCxnSpPr>
        <p:spPr>
          <a:xfrm>
            <a:off x="619200" y="921600"/>
            <a:ext cx="7401600" cy="0"/>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xmlns="" id="{E36C340D-F99D-4A07-A1F1-6B28E1B8FAF0}"/>
              </a:ext>
            </a:extLst>
          </p:cNvPr>
          <p:cNvSpPr txBox="1"/>
          <p:nvPr/>
        </p:nvSpPr>
        <p:spPr>
          <a:xfrm>
            <a:off x="619200" y="1382400"/>
            <a:ext cx="7401600" cy="2246769"/>
          </a:xfrm>
          <a:prstGeom prst="rect">
            <a:avLst/>
          </a:prstGeom>
          <a:noFill/>
        </p:spPr>
        <p:txBody>
          <a:bodyPr wrap="square" rtlCol="0">
            <a:spAutoFit/>
          </a:bodyPr>
          <a:lstStyle/>
          <a:p>
            <a:r>
              <a:rPr lang="en-US" sz="2000" dirty="0">
                <a:latin typeface="Bell MT" panose="02020503060305020303" pitchFamily="18" charset="0"/>
              </a:rPr>
              <a:t>In conclusion, this project successfully developed a chatbot for           e-commerce using Neural </a:t>
            </a:r>
            <a:r>
              <a:rPr lang="en-US" sz="2000" dirty="0" err="1">
                <a:latin typeface="Bell MT" panose="02020503060305020303" pitchFamily="18" charset="0"/>
              </a:rPr>
              <a:t>Network.The</a:t>
            </a:r>
            <a:r>
              <a:rPr lang="en-US" sz="2000" dirty="0">
                <a:latin typeface="Bell MT" panose="02020503060305020303" pitchFamily="18" charset="0"/>
              </a:rPr>
              <a:t> chatbot was trained on customer’s intent and deployed on a web platform, providing users with a convenient way to interact and seek assistance. Through thorough evaluation, the chatbot demonstrates its capability to deliver helpful responses and improve the overall shopping experience for customers.</a:t>
            </a:r>
            <a:endParaRPr lang="en-IN" sz="2000" dirty="0">
              <a:latin typeface="Bell MT" panose="02020503060305020303" pitchFamily="18" charset="0"/>
            </a:endParaRPr>
          </a:p>
        </p:txBody>
      </p:sp>
    </p:spTree>
    <p:extLst>
      <p:ext uri="{BB962C8B-B14F-4D97-AF65-F5344CB8AC3E}">
        <p14:creationId xmlns:p14="http://schemas.microsoft.com/office/powerpoint/2010/main" val="40027396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903BAA3B-FCFC-49B0-8D00-227816611EDD}"/>
              </a:ext>
            </a:extLst>
          </p:cNvPr>
          <p:cNvSpPr txBox="1"/>
          <p:nvPr/>
        </p:nvSpPr>
        <p:spPr>
          <a:xfrm>
            <a:off x="381600" y="172801"/>
            <a:ext cx="8834400" cy="738664"/>
          </a:xfrm>
          <a:prstGeom prst="rect">
            <a:avLst/>
          </a:prstGeom>
          <a:noFill/>
        </p:spPr>
        <p:txBody>
          <a:bodyPr wrap="square" rtlCol="0">
            <a:spAutoFit/>
          </a:bodyPr>
          <a:lstStyle/>
          <a:p>
            <a:r>
              <a:rPr lang="en-US" sz="4200" dirty="0">
                <a:latin typeface="Tw Cen MT" panose="020B0602020104020603" pitchFamily="34" charset="0"/>
              </a:rPr>
              <a:t>REFERENCES</a:t>
            </a:r>
            <a:endParaRPr lang="en-IN" sz="4200" dirty="0">
              <a:latin typeface="Tw Cen MT" panose="020B0602020104020603" pitchFamily="34" charset="0"/>
            </a:endParaRPr>
          </a:p>
        </p:txBody>
      </p:sp>
      <p:cxnSp>
        <p:nvCxnSpPr>
          <p:cNvPr id="6" name="Straight Connector 5">
            <a:extLst>
              <a:ext uri="{FF2B5EF4-FFF2-40B4-BE49-F238E27FC236}">
                <a16:creationId xmlns:a16="http://schemas.microsoft.com/office/drawing/2014/main" xmlns="" id="{40FA2657-C995-4EFD-8B74-F5937A74872A}"/>
              </a:ext>
            </a:extLst>
          </p:cNvPr>
          <p:cNvCxnSpPr>
            <a:cxnSpLocks/>
          </p:cNvCxnSpPr>
          <p:nvPr/>
        </p:nvCxnSpPr>
        <p:spPr>
          <a:xfrm>
            <a:off x="460800" y="828000"/>
            <a:ext cx="7941600"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xmlns="" id="{CCE2ECC0-1977-4CFB-A3B3-193A08236D29}"/>
              </a:ext>
            </a:extLst>
          </p:cNvPr>
          <p:cNvSpPr txBox="1"/>
          <p:nvPr/>
        </p:nvSpPr>
        <p:spPr>
          <a:xfrm>
            <a:off x="518400" y="1130400"/>
            <a:ext cx="6616800" cy="3046988"/>
          </a:xfrm>
          <a:prstGeom prst="rect">
            <a:avLst/>
          </a:prstGeom>
          <a:noFill/>
        </p:spPr>
        <p:txBody>
          <a:bodyPr wrap="square" rtlCol="0">
            <a:spAutoFit/>
          </a:bodyPr>
          <a:lstStyle/>
          <a:p>
            <a:r>
              <a:rPr lang="en-IN" sz="1600" dirty="0">
                <a:solidFill>
                  <a:srgbClr val="A25DD5"/>
                </a:solidFill>
                <a:latin typeface="Bell MT" panose="02020503060305020303" pitchFamily="18" charset="0"/>
                <a:hlinkClick r:id="rId2">
                  <a:extLst>
                    <a:ext uri="{A12FA001-AC4F-418D-AE19-62706E023703}">
                      <ahyp:hlinkClr xmlns:ahyp="http://schemas.microsoft.com/office/drawing/2018/hyperlinkcolor" xmlns="" val="tx"/>
                    </a:ext>
                  </a:extLst>
                </a:hlinkClick>
              </a:rPr>
              <a:t>https://numpy.org/</a:t>
            </a:r>
            <a:endParaRPr lang="en-IN" sz="1600" dirty="0">
              <a:solidFill>
                <a:srgbClr val="A25DD5"/>
              </a:solidFill>
              <a:latin typeface="Bell MT" panose="02020503060305020303" pitchFamily="18" charset="0"/>
            </a:endParaRPr>
          </a:p>
          <a:p>
            <a:endParaRPr lang="en-IN" sz="1600" dirty="0">
              <a:solidFill>
                <a:srgbClr val="A25DD5"/>
              </a:solidFill>
              <a:latin typeface="Bell MT" panose="02020503060305020303" pitchFamily="18" charset="0"/>
            </a:endParaRPr>
          </a:p>
          <a:p>
            <a:r>
              <a:rPr lang="en-IN" sz="1600" dirty="0">
                <a:solidFill>
                  <a:srgbClr val="A25DD5"/>
                </a:solidFill>
                <a:latin typeface="Bell MT" panose="02020503060305020303" pitchFamily="18" charset="0"/>
                <a:hlinkClick r:id="rId3">
                  <a:extLst>
                    <a:ext uri="{A12FA001-AC4F-418D-AE19-62706E023703}">
                      <ahyp:hlinkClr xmlns:ahyp="http://schemas.microsoft.com/office/drawing/2018/hyperlinkcolor" xmlns="" val="tx"/>
                    </a:ext>
                  </a:extLst>
                </a:hlinkClick>
              </a:rPr>
              <a:t>https://www.nltk.org/</a:t>
            </a:r>
            <a:endParaRPr lang="en-IN" sz="1600" dirty="0">
              <a:solidFill>
                <a:srgbClr val="A25DD5"/>
              </a:solidFill>
              <a:latin typeface="Bell MT" panose="02020503060305020303" pitchFamily="18" charset="0"/>
            </a:endParaRPr>
          </a:p>
          <a:p>
            <a:endParaRPr lang="en-IN" sz="1600" dirty="0">
              <a:solidFill>
                <a:srgbClr val="A25DD5"/>
              </a:solidFill>
              <a:latin typeface="Bell MT" panose="02020503060305020303" pitchFamily="18" charset="0"/>
            </a:endParaRPr>
          </a:p>
          <a:p>
            <a:r>
              <a:rPr lang="en-IN" sz="1600" dirty="0">
                <a:solidFill>
                  <a:srgbClr val="A25DD5"/>
                </a:solidFill>
                <a:latin typeface="Bell MT" panose="02020503060305020303" pitchFamily="18" charset="0"/>
                <a:hlinkClick r:id="rId4">
                  <a:extLst>
                    <a:ext uri="{A12FA001-AC4F-418D-AE19-62706E023703}">
                      <ahyp:hlinkClr xmlns:ahyp="http://schemas.microsoft.com/office/drawing/2018/hyperlinkcolor" xmlns="" val="tx"/>
                    </a:ext>
                  </a:extLst>
                </a:hlinkClick>
              </a:rPr>
              <a:t>https://flask.palletsprojects.com/en/3.0.x/</a:t>
            </a:r>
            <a:endParaRPr lang="en-IN" sz="1600" dirty="0">
              <a:solidFill>
                <a:srgbClr val="A25DD5"/>
              </a:solidFill>
              <a:latin typeface="Bell MT" panose="02020503060305020303" pitchFamily="18" charset="0"/>
            </a:endParaRPr>
          </a:p>
          <a:p>
            <a:endParaRPr lang="en-IN" sz="1600" dirty="0">
              <a:solidFill>
                <a:srgbClr val="A25DD5"/>
              </a:solidFill>
              <a:latin typeface="Bell MT" panose="02020503060305020303" pitchFamily="18" charset="0"/>
            </a:endParaRPr>
          </a:p>
          <a:p>
            <a:r>
              <a:rPr lang="en-IN" sz="1600" dirty="0">
                <a:solidFill>
                  <a:srgbClr val="A25DD5"/>
                </a:solidFill>
                <a:latin typeface="Bell MT" panose="02020503060305020303" pitchFamily="18" charset="0"/>
                <a:hlinkClick r:id="rId5">
                  <a:extLst>
                    <a:ext uri="{A12FA001-AC4F-418D-AE19-62706E023703}">
                      <ahyp:hlinkClr xmlns:ahyp="http://schemas.microsoft.com/office/drawing/2018/hyperlinkcolor" xmlns="" val="tx"/>
                    </a:ext>
                  </a:extLst>
                </a:hlinkClick>
              </a:rPr>
              <a:t>https://www.ibm.com/topics/neural-networks</a:t>
            </a:r>
            <a:endParaRPr lang="en-IN" sz="1600" dirty="0">
              <a:solidFill>
                <a:srgbClr val="A25DD5"/>
              </a:solidFill>
              <a:latin typeface="Bell MT" panose="02020503060305020303" pitchFamily="18" charset="0"/>
            </a:endParaRPr>
          </a:p>
          <a:p>
            <a:endParaRPr lang="en-IN" sz="1600" dirty="0">
              <a:solidFill>
                <a:srgbClr val="A25DD5"/>
              </a:solidFill>
              <a:latin typeface="Bell MT" panose="02020503060305020303" pitchFamily="18" charset="0"/>
            </a:endParaRPr>
          </a:p>
          <a:p>
            <a:r>
              <a:rPr lang="en-IN" sz="1600" dirty="0">
                <a:solidFill>
                  <a:srgbClr val="A25DD5"/>
                </a:solidFill>
                <a:latin typeface="Bell MT" panose="02020503060305020303" pitchFamily="18" charset="0"/>
                <a:hlinkClick r:id="rId6">
                  <a:extLst>
                    <a:ext uri="{A12FA001-AC4F-418D-AE19-62706E023703}">
                      <ahyp:hlinkClr xmlns:ahyp="http://schemas.microsoft.com/office/drawing/2018/hyperlinkcolor" xmlns="" val="tx"/>
                    </a:ext>
                  </a:extLst>
                </a:hlinkClick>
              </a:rPr>
              <a:t>https://www.ibm.com/blog/chatbot-examples-a-beginners-guide/</a:t>
            </a:r>
            <a:endParaRPr lang="en-IN" sz="1600" dirty="0">
              <a:solidFill>
                <a:srgbClr val="A25DD5"/>
              </a:solidFill>
              <a:latin typeface="Bell MT" panose="02020503060305020303" pitchFamily="18" charset="0"/>
            </a:endParaRPr>
          </a:p>
          <a:p>
            <a:endParaRPr lang="en-IN" sz="1600" dirty="0">
              <a:latin typeface="Bell MT" panose="02020503060305020303" pitchFamily="18" charset="0"/>
            </a:endParaRPr>
          </a:p>
          <a:p>
            <a:pPr marL="285750" indent="-285750">
              <a:buFont typeface="Arial" panose="020B0604020202020204" pitchFamily="34" charset="0"/>
              <a:buChar char="•"/>
            </a:pPr>
            <a:endParaRPr lang="en-IN" sz="1600" dirty="0">
              <a:latin typeface="Bell MT" panose="02020503060305020303" pitchFamily="18" charset="0"/>
            </a:endParaRPr>
          </a:p>
          <a:p>
            <a:endParaRPr lang="en-IN" sz="1600" dirty="0">
              <a:latin typeface="Bell MT" panose="02020503060305020303" pitchFamily="18" charset="0"/>
            </a:endParaRPr>
          </a:p>
        </p:txBody>
      </p:sp>
    </p:spTree>
    <p:extLst>
      <p:ext uri="{BB962C8B-B14F-4D97-AF65-F5344CB8AC3E}">
        <p14:creationId xmlns:p14="http://schemas.microsoft.com/office/powerpoint/2010/main" val="29967078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cxnSp>
        <p:nvCxnSpPr>
          <p:cNvPr id="250" name="Google Shape;250;p35"/>
          <p:cNvCxnSpPr>
            <a:cxnSpLocks/>
          </p:cNvCxnSpPr>
          <p:nvPr/>
        </p:nvCxnSpPr>
        <p:spPr>
          <a:xfrm>
            <a:off x="0" y="4905600"/>
            <a:ext cx="6663300" cy="0"/>
          </a:xfrm>
          <a:prstGeom prst="straightConnector1">
            <a:avLst/>
          </a:prstGeom>
          <a:noFill/>
          <a:ln w="19050" cap="flat" cmpd="sng">
            <a:solidFill>
              <a:schemeClr val="dk1"/>
            </a:solidFill>
            <a:prstDash val="solid"/>
            <a:round/>
            <a:headEnd type="none" w="med" len="med"/>
            <a:tailEnd type="none" w="med" len="med"/>
          </a:ln>
        </p:spPr>
      </p:cxnSp>
      <p:sp>
        <p:nvSpPr>
          <p:cNvPr id="12" name="TextBox 11">
            <a:extLst>
              <a:ext uri="{FF2B5EF4-FFF2-40B4-BE49-F238E27FC236}">
                <a16:creationId xmlns:a16="http://schemas.microsoft.com/office/drawing/2014/main" xmlns="" id="{4D47CB95-DB0E-4C0E-9D9A-CA6C4E651AF2}"/>
              </a:ext>
            </a:extLst>
          </p:cNvPr>
          <p:cNvSpPr txBox="1"/>
          <p:nvPr/>
        </p:nvSpPr>
        <p:spPr>
          <a:xfrm>
            <a:off x="784800" y="283770"/>
            <a:ext cx="5241600" cy="738664"/>
          </a:xfrm>
          <a:prstGeom prst="rect">
            <a:avLst/>
          </a:prstGeom>
          <a:noFill/>
        </p:spPr>
        <p:txBody>
          <a:bodyPr wrap="square">
            <a:spAutoFit/>
          </a:bodyPr>
          <a:lstStyle/>
          <a:p>
            <a:r>
              <a:rPr lang="en-US" sz="4200" spc="25" dirty="0">
                <a:latin typeface="Trebuchet MS" panose="020B0603020202020204" pitchFamily="34" charset="0"/>
              </a:rPr>
              <a:t>OUTLINE</a:t>
            </a:r>
            <a:endParaRPr lang="en-IN" sz="4200" dirty="0">
              <a:latin typeface="Trebuchet MS" panose="020B0603020202020204" pitchFamily="34" charset="0"/>
            </a:endParaRPr>
          </a:p>
        </p:txBody>
      </p:sp>
      <p:sp>
        <p:nvSpPr>
          <p:cNvPr id="13" name="TextBox 12">
            <a:extLst>
              <a:ext uri="{FF2B5EF4-FFF2-40B4-BE49-F238E27FC236}">
                <a16:creationId xmlns:a16="http://schemas.microsoft.com/office/drawing/2014/main" xmlns="" id="{2DC2E75C-AEDA-4526-BCEC-34B955D37E27}"/>
              </a:ext>
            </a:extLst>
          </p:cNvPr>
          <p:cNvSpPr txBox="1"/>
          <p:nvPr/>
        </p:nvSpPr>
        <p:spPr>
          <a:xfrm>
            <a:off x="1114153" y="1491604"/>
            <a:ext cx="6663300" cy="3170099"/>
          </a:xfrm>
          <a:prstGeom prst="rect">
            <a:avLst/>
          </a:prstGeom>
          <a:noFill/>
        </p:spPr>
        <p:txBody>
          <a:bodyPr wrap="square" rtlCol="0">
            <a:spAutoFit/>
          </a:bodyPr>
          <a:lstStyle/>
          <a:p>
            <a:pPr marL="457200" indent="-457200">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Problem Statement</a:t>
            </a:r>
          </a:p>
          <a:p>
            <a:pPr marL="457200" indent="-457200">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Who are </a:t>
            </a:r>
            <a:r>
              <a:rPr lang="en-US" sz="2500">
                <a:latin typeface="Times New Roman" panose="02020603050405020304" pitchFamily="18" charset="0"/>
                <a:cs typeface="Times New Roman" panose="02020603050405020304" pitchFamily="18" charset="0"/>
              </a:rPr>
              <a:t>the end users?</a:t>
            </a:r>
            <a:endParaRPr lang="en-US" sz="25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Proposed Solution</a:t>
            </a:r>
          </a:p>
          <a:p>
            <a:pPr marL="457200" indent="-457200">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System Development Approach</a:t>
            </a:r>
          </a:p>
          <a:p>
            <a:pPr marL="457200" indent="-457200">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Algorithm &amp; Development</a:t>
            </a:r>
          </a:p>
          <a:p>
            <a:pPr marL="457200" indent="-457200">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Result</a:t>
            </a:r>
          </a:p>
          <a:p>
            <a:pPr marL="457200" indent="-457200">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Conclusion</a:t>
            </a:r>
          </a:p>
          <a:p>
            <a:pPr marL="457200" indent="-457200">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References</a:t>
            </a:r>
            <a:endParaRPr lang="en-IN" sz="2500" dirty="0">
              <a:latin typeface="Times New Roman" panose="02020603050405020304" pitchFamily="18"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xmlns="" id="{580DAAA8-17B2-4AFD-94D1-205D42BED801}"/>
              </a:ext>
            </a:extLst>
          </p:cNvPr>
          <p:cNvCxnSpPr>
            <a:cxnSpLocks/>
          </p:cNvCxnSpPr>
          <p:nvPr/>
        </p:nvCxnSpPr>
        <p:spPr>
          <a:xfrm>
            <a:off x="727200" y="1166400"/>
            <a:ext cx="7156800"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0A7DFA9-9FE4-4202-BDA9-6B86A2B3E989}"/>
              </a:ext>
            </a:extLst>
          </p:cNvPr>
          <p:cNvSpPr txBox="1"/>
          <p:nvPr/>
        </p:nvSpPr>
        <p:spPr>
          <a:xfrm>
            <a:off x="648000" y="266401"/>
            <a:ext cx="7696800" cy="738664"/>
          </a:xfrm>
          <a:prstGeom prst="rect">
            <a:avLst/>
          </a:prstGeom>
          <a:noFill/>
        </p:spPr>
        <p:txBody>
          <a:bodyPr wrap="square" rtlCol="0">
            <a:spAutoFit/>
          </a:bodyPr>
          <a:lstStyle/>
          <a:p>
            <a:r>
              <a:rPr lang="en-US" sz="4200" dirty="0">
                <a:latin typeface="Tw Cen MT" panose="020B0602020104020603" pitchFamily="34" charset="0"/>
              </a:rPr>
              <a:t>PROBLEM STATEMENT </a:t>
            </a:r>
            <a:endParaRPr lang="en-IN" sz="4200" dirty="0">
              <a:latin typeface="Tw Cen MT" panose="020B0602020104020603" pitchFamily="34" charset="0"/>
            </a:endParaRPr>
          </a:p>
        </p:txBody>
      </p:sp>
      <p:cxnSp>
        <p:nvCxnSpPr>
          <p:cNvPr id="6" name="Straight Connector 5">
            <a:extLst>
              <a:ext uri="{FF2B5EF4-FFF2-40B4-BE49-F238E27FC236}">
                <a16:creationId xmlns:a16="http://schemas.microsoft.com/office/drawing/2014/main" xmlns="" id="{D2A68B9A-CBD4-4922-865A-639410B978ED}"/>
              </a:ext>
            </a:extLst>
          </p:cNvPr>
          <p:cNvCxnSpPr/>
          <p:nvPr/>
        </p:nvCxnSpPr>
        <p:spPr>
          <a:xfrm>
            <a:off x="648000" y="1035842"/>
            <a:ext cx="7149600" cy="0"/>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xmlns="" id="{577E73FE-058A-4B7C-855C-57DF06BB332C}"/>
              </a:ext>
            </a:extLst>
          </p:cNvPr>
          <p:cNvSpPr txBox="1"/>
          <p:nvPr/>
        </p:nvSpPr>
        <p:spPr>
          <a:xfrm>
            <a:off x="1029600" y="1367999"/>
            <a:ext cx="6710400" cy="2031325"/>
          </a:xfrm>
          <a:prstGeom prst="rect">
            <a:avLst/>
          </a:prstGeom>
          <a:noFill/>
        </p:spPr>
        <p:txBody>
          <a:bodyPr wrap="square" rtlCol="0">
            <a:spAutoFit/>
          </a:bodyPr>
          <a:lstStyle/>
          <a:p>
            <a:r>
              <a:rPr lang="en-US" sz="1800" dirty="0">
                <a:latin typeface="Bell MT" panose="02020503060305020303" pitchFamily="18" charset="0"/>
                <a:cs typeface="Times New Roman" panose="02020603050405020304" pitchFamily="18" charset="0"/>
              </a:rPr>
              <a:t>                 The project aims to develop a customer chatbot solution for an e-commerce platform. This chatbot will assist users with inquiries, provide product information, aid in order tracking, facilitate returns and refunds, and offer personalized recommendations. The goal is to enhance user experience, streamline customer support processes, and boost sales conversion rates on the e-commerce platform.</a:t>
            </a:r>
            <a:endParaRPr lang="en-IN" sz="1800" dirty="0">
              <a:latin typeface="Bell MT" panose="02020503060305020303" pitchFamily="18" charset="0"/>
              <a:cs typeface="Times New Roman" panose="02020603050405020304" pitchFamily="18" charset="0"/>
            </a:endParaRPr>
          </a:p>
        </p:txBody>
      </p:sp>
    </p:spTree>
    <p:extLst>
      <p:ext uri="{BB962C8B-B14F-4D97-AF65-F5344CB8AC3E}">
        <p14:creationId xmlns:p14="http://schemas.microsoft.com/office/powerpoint/2010/main" val="8716382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8A10ACB2-42A8-4ECB-872B-670ADFBCFEC6}"/>
              </a:ext>
            </a:extLst>
          </p:cNvPr>
          <p:cNvSpPr txBox="1"/>
          <p:nvPr/>
        </p:nvSpPr>
        <p:spPr>
          <a:xfrm>
            <a:off x="912600" y="1577712"/>
            <a:ext cx="7727400" cy="1754326"/>
          </a:xfrm>
          <a:prstGeom prst="rect">
            <a:avLst/>
          </a:prstGeom>
          <a:noFill/>
        </p:spPr>
        <p:txBody>
          <a:bodyPr wrap="square">
            <a:spAutoFit/>
          </a:bodyPr>
          <a:lstStyle/>
          <a:p>
            <a:r>
              <a:rPr lang="en-US" dirty="0"/>
              <a:t>        </a:t>
            </a:r>
            <a:r>
              <a:rPr lang="en-US" sz="1800" dirty="0">
                <a:latin typeface="Bell MT" panose="02020503060305020303" pitchFamily="18" charset="0"/>
              </a:rPr>
              <a:t>The end users for our e-commerce chatbot are the customers who visit the e-commerce website or platform. These customers may have various needs and inquiries related to products, services, orders, payments, shipping, returns, and general assistance. The chatbot serves as a virtual assistant to address their questions, provide information, offer recommendations, and facilitate their shopping experience.</a:t>
            </a:r>
            <a:endParaRPr lang="en-IN" dirty="0">
              <a:latin typeface="Bell MT" panose="02020503060305020303" pitchFamily="18" charset="0"/>
            </a:endParaRPr>
          </a:p>
        </p:txBody>
      </p:sp>
      <p:sp>
        <p:nvSpPr>
          <p:cNvPr id="9" name="TextBox 8">
            <a:extLst>
              <a:ext uri="{FF2B5EF4-FFF2-40B4-BE49-F238E27FC236}">
                <a16:creationId xmlns:a16="http://schemas.microsoft.com/office/drawing/2014/main" xmlns="" id="{444A6FB0-D940-4E64-9BD1-DC2562F9684E}"/>
              </a:ext>
            </a:extLst>
          </p:cNvPr>
          <p:cNvSpPr txBox="1"/>
          <p:nvPr/>
        </p:nvSpPr>
        <p:spPr>
          <a:xfrm>
            <a:off x="639000" y="231312"/>
            <a:ext cx="6561000" cy="738664"/>
          </a:xfrm>
          <a:prstGeom prst="rect">
            <a:avLst/>
          </a:prstGeom>
          <a:noFill/>
        </p:spPr>
        <p:txBody>
          <a:bodyPr wrap="square">
            <a:spAutoFit/>
          </a:bodyPr>
          <a:lstStyle/>
          <a:p>
            <a:r>
              <a:rPr lang="en-US" sz="4200" dirty="0">
                <a:latin typeface="Tw Cen MT" panose="020B0602020104020603" pitchFamily="34" charset="0"/>
              </a:rPr>
              <a:t>WHO ARE THE END USERS </a:t>
            </a:r>
            <a:r>
              <a:rPr lang="en-US" sz="4000" dirty="0">
                <a:latin typeface="+mn-lt"/>
              </a:rPr>
              <a:t>?</a:t>
            </a:r>
            <a:endParaRPr lang="en-US" sz="4200" dirty="0">
              <a:latin typeface="+mn-lt"/>
            </a:endParaRPr>
          </a:p>
        </p:txBody>
      </p:sp>
      <p:cxnSp>
        <p:nvCxnSpPr>
          <p:cNvPr id="11" name="Straight Connector 10">
            <a:extLst>
              <a:ext uri="{FF2B5EF4-FFF2-40B4-BE49-F238E27FC236}">
                <a16:creationId xmlns:a16="http://schemas.microsoft.com/office/drawing/2014/main" xmlns="" id="{6C099267-8DE0-4417-B410-43606D26E597}"/>
              </a:ext>
            </a:extLst>
          </p:cNvPr>
          <p:cNvCxnSpPr/>
          <p:nvPr/>
        </p:nvCxnSpPr>
        <p:spPr>
          <a:xfrm>
            <a:off x="676800" y="933976"/>
            <a:ext cx="7848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72438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2D996EB2-1B0E-435D-A27D-0B0712ABA900}"/>
              </a:ext>
            </a:extLst>
          </p:cNvPr>
          <p:cNvSpPr txBox="1"/>
          <p:nvPr/>
        </p:nvSpPr>
        <p:spPr>
          <a:xfrm>
            <a:off x="648000" y="266401"/>
            <a:ext cx="7696800" cy="738664"/>
          </a:xfrm>
          <a:prstGeom prst="rect">
            <a:avLst/>
          </a:prstGeom>
          <a:noFill/>
        </p:spPr>
        <p:txBody>
          <a:bodyPr wrap="square" rtlCol="0">
            <a:spAutoFit/>
          </a:bodyPr>
          <a:lstStyle/>
          <a:p>
            <a:r>
              <a:rPr lang="en-US" sz="4200" dirty="0">
                <a:latin typeface="Tw Cen MT" panose="020B0602020104020603" pitchFamily="34" charset="0"/>
              </a:rPr>
              <a:t>PROPOSED SOLUTION</a:t>
            </a:r>
            <a:endParaRPr lang="en-IN" sz="4200" dirty="0">
              <a:latin typeface="Tw Cen MT" panose="020B0602020104020603" pitchFamily="34" charset="0"/>
            </a:endParaRPr>
          </a:p>
        </p:txBody>
      </p:sp>
      <p:cxnSp>
        <p:nvCxnSpPr>
          <p:cNvPr id="6" name="Straight Connector 5">
            <a:extLst>
              <a:ext uri="{FF2B5EF4-FFF2-40B4-BE49-F238E27FC236}">
                <a16:creationId xmlns:a16="http://schemas.microsoft.com/office/drawing/2014/main" xmlns="" id="{D992A743-10BD-4AB5-BFA6-4658424ED9CF}"/>
              </a:ext>
            </a:extLst>
          </p:cNvPr>
          <p:cNvCxnSpPr/>
          <p:nvPr/>
        </p:nvCxnSpPr>
        <p:spPr>
          <a:xfrm>
            <a:off x="727200" y="1035842"/>
            <a:ext cx="7027200" cy="0"/>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xmlns="" id="{6FF37615-5A3A-45B6-A317-BE36131DEF4D}"/>
              </a:ext>
            </a:extLst>
          </p:cNvPr>
          <p:cNvSpPr txBox="1"/>
          <p:nvPr/>
        </p:nvSpPr>
        <p:spPr>
          <a:xfrm>
            <a:off x="824400" y="1091448"/>
            <a:ext cx="7218000" cy="3120552"/>
          </a:xfrm>
          <a:prstGeom prst="rect">
            <a:avLst/>
          </a:prstGeom>
          <a:noFill/>
        </p:spPr>
        <p:txBody>
          <a:bodyPr wrap="square" rtlCol="0">
            <a:spAutoFit/>
          </a:bodyPr>
          <a:lstStyle/>
          <a:p>
            <a:endParaRPr lang="en-US" b="1" dirty="0"/>
          </a:p>
          <a:p>
            <a:r>
              <a:rPr lang="en-US" dirty="0">
                <a:latin typeface="Bell MT" panose="02020503060305020303" pitchFamily="18" charset="0"/>
              </a:rPr>
              <a:t>    </a:t>
            </a:r>
            <a:r>
              <a:rPr lang="en-US" sz="1800" dirty="0">
                <a:latin typeface="Bell MT" panose="02020503060305020303" pitchFamily="18" charset="0"/>
              </a:rPr>
              <a:t>For the </a:t>
            </a:r>
            <a:r>
              <a:rPr lang="en-US" sz="1800">
                <a:latin typeface="Bell MT" panose="02020503060305020303" pitchFamily="18" charset="0"/>
              </a:rPr>
              <a:t>chatbot , </a:t>
            </a:r>
            <a:r>
              <a:rPr lang="en-US" sz="1800" dirty="0">
                <a:latin typeface="Bell MT" panose="02020503060305020303" pitchFamily="18" charset="0"/>
              </a:rPr>
              <a:t>we're using a neural network built with </a:t>
            </a:r>
            <a:r>
              <a:rPr lang="en-US" sz="1800" dirty="0" err="1">
                <a:latin typeface="Bell MT" panose="02020503060305020303" pitchFamily="18" charset="0"/>
              </a:rPr>
              <a:t>PyTorch</a:t>
            </a:r>
            <a:r>
              <a:rPr lang="en-US" sz="1800" dirty="0">
                <a:latin typeface="Bell MT" panose="02020503060305020303" pitchFamily="18" charset="0"/>
              </a:rPr>
              <a:t>. It has an input layer, two hidden layers with </a:t>
            </a:r>
            <a:r>
              <a:rPr lang="en-US" sz="1800" dirty="0" err="1">
                <a:latin typeface="Bell MT" panose="02020503060305020303" pitchFamily="18" charset="0"/>
              </a:rPr>
              <a:t>ReLU</a:t>
            </a:r>
            <a:r>
              <a:rPr lang="en-US" sz="1800" dirty="0">
                <a:latin typeface="Bell MT" panose="02020503060305020303" pitchFamily="18" charset="0"/>
              </a:rPr>
              <a:t> activation functions, and an output layer. The input layer processes bag-of-words representations of user queries, while the output layer predicts the intent of the query. We're training the model using </a:t>
            </a:r>
            <a:r>
              <a:rPr lang="en-US" sz="1800" dirty="0" err="1">
                <a:latin typeface="Bell MT" panose="02020503060305020303" pitchFamily="18" charset="0"/>
              </a:rPr>
              <a:t>CrossEntropyLoss</a:t>
            </a:r>
            <a:r>
              <a:rPr lang="en-US" sz="1800" dirty="0">
                <a:latin typeface="Bell MT" panose="02020503060305020303" pitchFamily="18" charset="0"/>
              </a:rPr>
              <a:t> and optimizing with the Adam </a:t>
            </a:r>
            <a:r>
              <a:rPr lang="en-US" sz="1800" dirty="0" err="1">
                <a:latin typeface="Bell MT" panose="02020503060305020303" pitchFamily="18" charset="0"/>
              </a:rPr>
              <a:t>optimizer.We</a:t>
            </a:r>
            <a:r>
              <a:rPr lang="en-US" sz="1800" dirty="0">
                <a:latin typeface="Bell MT" panose="02020503060305020303" pitchFamily="18" charset="0"/>
              </a:rPr>
              <a:t> use packages like </a:t>
            </a:r>
            <a:r>
              <a:rPr lang="en-US" sz="1800" dirty="0" err="1">
                <a:latin typeface="Bell MT" panose="02020503060305020303" pitchFamily="18" charset="0"/>
              </a:rPr>
              <a:t>numpy,torch,nltk</a:t>
            </a:r>
            <a:r>
              <a:rPr lang="en-US" sz="1800" dirty="0">
                <a:latin typeface="Bell MT" panose="02020503060305020303" pitchFamily="18" charset="0"/>
              </a:rPr>
              <a:t>(Natural Language Toolkit) , flask and flask-</a:t>
            </a:r>
            <a:r>
              <a:rPr lang="en-US" sz="1800" dirty="0" err="1">
                <a:latin typeface="Bell MT" panose="02020503060305020303" pitchFamily="18" charset="0"/>
              </a:rPr>
              <a:t>cors</a:t>
            </a:r>
            <a:r>
              <a:rPr lang="en-US" sz="1800" dirty="0">
                <a:latin typeface="Bell MT" panose="02020503060305020303" pitchFamily="18" charset="0"/>
              </a:rPr>
              <a:t>. This architecture efficiently handles classification tasks like understanding user queries and providing relevant responses.</a:t>
            </a:r>
          </a:p>
          <a:p>
            <a:pPr algn="l"/>
            <a:endParaRPr lang="en-US" b="0" i="0" dirty="0">
              <a:solidFill>
                <a:srgbClr val="0D0D0D"/>
              </a:solidFill>
              <a:effectLst/>
              <a:latin typeface="Bell MT" panose="02020503060305020303" pitchFamily="18" charset="0"/>
            </a:endParaRPr>
          </a:p>
        </p:txBody>
      </p:sp>
    </p:spTree>
    <p:extLst>
      <p:ext uri="{BB962C8B-B14F-4D97-AF65-F5344CB8AC3E}">
        <p14:creationId xmlns:p14="http://schemas.microsoft.com/office/powerpoint/2010/main" val="638753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98824E74-3C0A-4F22-9D2C-675158B7B401}"/>
              </a:ext>
            </a:extLst>
          </p:cNvPr>
          <p:cNvSpPr txBox="1"/>
          <p:nvPr/>
        </p:nvSpPr>
        <p:spPr>
          <a:xfrm>
            <a:off x="381600" y="172801"/>
            <a:ext cx="8834400" cy="738664"/>
          </a:xfrm>
          <a:prstGeom prst="rect">
            <a:avLst/>
          </a:prstGeom>
          <a:noFill/>
        </p:spPr>
        <p:txBody>
          <a:bodyPr wrap="square" rtlCol="0">
            <a:spAutoFit/>
          </a:bodyPr>
          <a:lstStyle/>
          <a:p>
            <a:r>
              <a:rPr lang="en-US" sz="4200" dirty="0">
                <a:latin typeface="Tw Cen MT" panose="020B0602020104020603" pitchFamily="34" charset="0"/>
              </a:rPr>
              <a:t>SYSTEM DEVELOPMENT APPROACH</a:t>
            </a:r>
            <a:endParaRPr lang="en-IN" sz="4200" dirty="0">
              <a:latin typeface="Tw Cen MT" panose="020B0602020104020603" pitchFamily="34" charset="0"/>
            </a:endParaRPr>
          </a:p>
        </p:txBody>
      </p:sp>
      <p:cxnSp>
        <p:nvCxnSpPr>
          <p:cNvPr id="8" name="Straight Connector 7">
            <a:extLst>
              <a:ext uri="{FF2B5EF4-FFF2-40B4-BE49-F238E27FC236}">
                <a16:creationId xmlns:a16="http://schemas.microsoft.com/office/drawing/2014/main" xmlns="" id="{A8BADE7A-7F0E-4B82-9A19-E598CB3DD0E6}"/>
              </a:ext>
            </a:extLst>
          </p:cNvPr>
          <p:cNvCxnSpPr/>
          <p:nvPr/>
        </p:nvCxnSpPr>
        <p:spPr>
          <a:xfrm>
            <a:off x="453600" y="911465"/>
            <a:ext cx="7963200" cy="0"/>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xmlns="" id="{E0B5D92A-6658-460C-A67E-683DB4BCA1CE}"/>
              </a:ext>
            </a:extLst>
          </p:cNvPr>
          <p:cNvSpPr txBox="1"/>
          <p:nvPr/>
        </p:nvSpPr>
        <p:spPr>
          <a:xfrm>
            <a:off x="720000" y="1231200"/>
            <a:ext cx="6789600" cy="3308598"/>
          </a:xfrm>
          <a:prstGeom prst="rect">
            <a:avLst/>
          </a:prstGeom>
          <a:noFill/>
        </p:spPr>
        <p:txBody>
          <a:bodyPr wrap="square" rtlCol="0">
            <a:spAutoFit/>
          </a:bodyPr>
          <a:lstStyle/>
          <a:p>
            <a:r>
              <a:rPr lang="en-US" sz="1600" b="1" dirty="0"/>
              <a:t>1.HARDWARE REQUIREMENTS:</a:t>
            </a:r>
          </a:p>
          <a:p>
            <a:endParaRPr lang="en-US" dirty="0"/>
          </a:p>
          <a:p>
            <a:pPr algn="l"/>
            <a:r>
              <a:rPr lang="en-IN" sz="1500" b="1" i="0" dirty="0">
                <a:solidFill>
                  <a:srgbClr val="0D0D0D"/>
                </a:solidFill>
                <a:effectLst/>
                <a:latin typeface="Bell MT" panose="02020503060305020303" pitchFamily="18" charset="0"/>
              </a:rPr>
              <a:t>CPU: </a:t>
            </a:r>
            <a:r>
              <a:rPr lang="en-IN" sz="1500" b="0" i="0" dirty="0">
                <a:solidFill>
                  <a:srgbClr val="0D0D0D"/>
                </a:solidFill>
                <a:effectLst/>
                <a:latin typeface="Bell MT" panose="02020503060305020303" pitchFamily="18" charset="0"/>
              </a:rPr>
              <a:t> A modern multi-core CPU (e.g., Intel Core i5/i7 or AMD </a:t>
            </a:r>
            <a:r>
              <a:rPr lang="en-IN" sz="1500" b="0" i="0" dirty="0" err="1">
                <a:solidFill>
                  <a:srgbClr val="0D0D0D"/>
                </a:solidFill>
                <a:effectLst/>
                <a:latin typeface="Bell MT" panose="02020503060305020303" pitchFamily="18" charset="0"/>
              </a:rPr>
              <a:t>Ryzen</a:t>
            </a:r>
            <a:r>
              <a:rPr lang="en-IN" sz="1500" b="0" i="0" dirty="0">
                <a:solidFill>
                  <a:srgbClr val="0D0D0D"/>
                </a:solidFill>
                <a:effectLst/>
                <a:latin typeface="Bell MT" panose="02020503060305020303" pitchFamily="18" charset="0"/>
              </a:rPr>
              <a:t> series) would suffice for training smaller models and datasets. But for larger models it may differ.</a:t>
            </a:r>
          </a:p>
          <a:p>
            <a:pPr algn="l">
              <a:buFont typeface="Arial" panose="020B0604020202020204" pitchFamily="34" charset="0"/>
              <a:buChar char="•"/>
            </a:pPr>
            <a:endParaRPr lang="en-IN" sz="1500" b="0" i="0" dirty="0">
              <a:solidFill>
                <a:srgbClr val="0D0D0D"/>
              </a:solidFill>
              <a:effectLst/>
              <a:latin typeface="Bell MT" panose="02020503060305020303" pitchFamily="18" charset="0"/>
            </a:endParaRPr>
          </a:p>
          <a:p>
            <a:pPr algn="l"/>
            <a:r>
              <a:rPr lang="en-IN" sz="1500" b="1" i="0" dirty="0">
                <a:solidFill>
                  <a:srgbClr val="0D0D0D"/>
                </a:solidFill>
                <a:effectLst/>
                <a:latin typeface="Bell MT" panose="02020503060305020303" pitchFamily="18" charset="0"/>
              </a:rPr>
              <a:t>GPU (Optional):</a:t>
            </a:r>
            <a:r>
              <a:rPr lang="en-IN" sz="1500" b="0" i="0" dirty="0">
                <a:solidFill>
                  <a:srgbClr val="0D0D0D"/>
                </a:solidFill>
                <a:effectLst/>
                <a:latin typeface="Bell MT" panose="02020503060305020303" pitchFamily="18" charset="0"/>
              </a:rPr>
              <a:t> Training neural networks can be significantly accelerated using GPUs. For larger models and datasets, it's recommended to use a GPU with CUDA support (NVIDIA GeForce GTX/RTX or NVIDIA Tesla series) to reduce training time.</a:t>
            </a:r>
          </a:p>
          <a:p>
            <a:pPr algn="l">
              <a:buFont typeface="Arial" panose="020B0604020202020204" pitchFamily="34" charset="0"/>
              <a:buChar char="•"/>
            </a:pPr>
            <a:endParaRPr lang="en-IN" sz="1500" b="0" i="0" dirty="0">
              <a:solidFill>
                <a:srgbClr val="0D0D0D"/>
              </a:solidFill>
              <a:effectLst/>
              <a:latin typeface="Bell MT" panose="02020503060305020303" pitchFamily="18" charset="0"/>
            </a:endParaRPr>
          </a:p>
          <a:p>
            <a:pPr algn="l"/>
            <a:r>
              <a:rPr lang="en-IN" sz="1500" b="1" i="0" dirty="0">
                <a:solidFill>
                  <a:srgbClr val="0D0D0D"/>
                </a:solidFill>
                <a:effectLst/>
                <a:latin typeface="Bell MT" panose="02020503060305020303" pitchFamily="18" charset="0"/>
              </a:rPr>
              <a:t>RAM:</a:t>
            </a:r>
            <a:r>
              <a:rPr lang="en-IN" sz="1500" b="0" i="0" dirty="0">
                <a:solidFill>
                  <a:srgbClr val="0D0D0D"/>
                </a:solidFill>
                <a:effectLst/>
                <a:latin typeface="Bell MT" panose="02020503060305020303" pitchFamily="18" charset="0"/>
              </a:rPr>
              <a:t> At least 8GB of RAM is recommended, with more being preferable for handling larger datasets and models efficiently.</a:t>
            </a:r>
          </a:p>
          <a:p>
            <a:endParaRPr lang="en-IN" dirty="0"/>
          </a:p>
        </p:txBody>
      </p:sp>
    </p:spTree>
    <p:extLst>
      <p:ext uri="{BB962C8B-B14F-4D97-AF65-F5344CB8AC3E}">
        <p14:creationId xmlns:p14="http://schemas.microsoft.com/office/powerpoint/2010/main" val="2906527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AC22E002-CD84-4955-A0F8-EF95920E5333}"/>
              </a:ext>
            </a:extLst>
          </p:cNvPr>
          <p:cNvSpPr txBox="1"/>
          <p:nvPr/>
        </p:nvSpPr>
        <p:spPr>
          <a:xfrm>
            <a:off x="640800" y="237600"/>
            <a:ext cx="8020800" cy="5062924"/>
          </a:xfrm>
          <a:prstGeom prst="rect">
            <a:avLst/>
          </a:prstGeom>
          <a:noFill/>
        </p:spPr>
        <p:txBody>
          <a:bodyPr wrap="square">
            <a:spAutoFit/>
          </a:bodyPr>
          <a:lstStyle/>
          <a:p>
            <a:r>
              <a:rPr lang="en-US" sz="1600" b="1" dirty="0"/>
              <a:t>2.SOFTWARE REQUIREMENTS:</a:t>
            </a:r>
          </a:p>
          <a:p>
            <a:endParaRPr lang="en-US" sz="1300" dirty="0"/>
          </a:p>
          <a:p>
            <a:r>
              <a:rPr lang="en-IN" b="1" dirty="0">
                <a:latin typeface="Bell MT" panose="02020503060305020303" pitchFamily="18" charset="0"/>
              </a:rPr>
              <a:t>PYTHON: </a:t>
            </a:r>
          </a:p>
          <a:p>
            <a:r>
              <a:rPr lang="en-IN" b="1" dirty="0">
                <a:latin typeface="Bell MT" panose="02020503060305020303" pitchFamily="18" charset="0"/>
              </a:rPr>
              <a:t>   </a:t>
            </a:r>
            <a:r>
              <a:rPr lang="en-US" dirty="0">
                <a:latin typeface="Bell MT" panose="02020503060305020303" pitchFamily="18" charset="0"/>
              </a:rPr>
              <a:t>The project is coded using the Python programming language, leveraging its versatility and extensive library ecosystem for efficient development.</a:t>
            </a:r>
          </a:p>
          <a:p>
            <a:r>
              <a:rPr lang="en-US" b="1" dirty="0">
                <a:solidFill>
                  <a:srgbClr val="0D0D0D"/>
                </a:solidFill>
                <a:latin typeface="Bell MT" panose="02020503060305020303" pitchFamily="18" charset="0"/>
              </a:rPr>
              <a:t>  </a:t>
            </a:r>
          </a:p>
          <a:p>
            <a:r>
              <a:rPr lang="en-US" b="1" dirty="0">
                <a:solidFill>
                  <a:srgbClr val="0D0D0D"/>
                </a:solidFill>
                <a:latin typeface="Bell MT" panose="02020503060305020303" pitchFamily="18" charset="0"/>
              </a:rPr>
              <a:t>NUMPY:</a:t>
            </a:r>
            <a:r>
              <a:rPr lang="en-US" b="0" i="0" dirty="0">
                <a:solidFill>
                  <a:srgbClr val="0D0D0D"/>
                </a:solidFill>
                <a:effectLst/>
                <a:latin typeface="Bell MT" panose="02020503060305020303" pitchFamily="18" charset="0"/>
              </a:rPr>
              <a:t> </a:t>
            </a:r>
          </a:p>
          <a:p>
            <a:pPr algn="l"/>
            <a:r>
              <a:rPr lang="en-US" dirty="0">
                <a:solidFill>
                  <a:srgbClr val="0D0D0D"/>
                </a:solidFill>
                <a:latin typeface="Bell MT" panose="02020503060305020303" pitchFamily="18" charset="0"/>
              </a:rPr>
              <a:t>  </a:t>
            </a:r>
            <a:r>
              <a:rPr lang="en-US" b="0" i="0" dirty="0">
                <a:solidFill>
                  <a:srgbClr val="0D0D0D"/>
                </a:solidFill>
                <a:effectLst/>
                <a:latin typeface="Bell MT" panose="02020503060305020303" pitchFamily="18" charset="0"/>
              </a:rPr>
              <a:t>NumPy is a library for numerical computing in Python. It's used here to perform numerical operations and manipulate arrays, particularly in data preprocessing and training data preparation.</a:t>
            </a:r>
          </a:p>
          <a:p>
            <a:pPr algn="l"/>
            <a:endParaRPr lang="en-US" b="0" i="0" dirty="0">
              <a:solidFill>
                <a:srgbClr val="0D0D0D"/>
              </a:solidFill>
              <a:effectLst/>
              <a:latin typeface="Bell MT" panose="02020503060305020303" pitchFamily="18" charset="0"/>
            </a:endParaRPr>
          </a:p>
          <a:p>
            <a:pPr algn="l"/>
            <a:r>
              <a:rPr lang="en-US" b="1" dirty="0">
                <a:solidFill>
                  <a:srgbClr val="0D0D0D"/>
                </a:solidFill>
                <a:latin typeface="Bell MT" panose="02020503060305020303" pitchFamily="18" charset="0"/>
              </a:rPr>
              <a:t>NLTK:</a:t>
            </a:r>
            <a:r>
              <a:rPr lang="en-US" b="0" i="0" dirty="0">
                <a:solidFill>
                  <a:srgbClr val="0D0D0D"/>
                </a:solidFill>
                <a:effectLst/>
                <a:latin typeface="Bell MT" panose="02020503060305020303" pitchFamily="18" charset="0"/>
              </a:rPr>
              <a:t> </a:t>
            </a:r>
          </a:p>
          <a:p>
            <a:pPr algn="l"/>
            <a:r>
              <a:rPr lang="en-US" dirty="0">
                <a:solidFill>
                  <a:srgbClr val="0D0D0D"/>
                </a:solidFill>
                <a:latin typeface="Bell MT" panose="02020503060305020303" pitchFamily="18" charset="0"/>
              </a:rPr>
              <a:t>  </a:t>
            </a:r>
            <a:r>
              <a:rPr lang="en-US" b="0" i="0" dirty="0">
                <a:solidFill>
                  <a:srgbClr val="0D0D0D"/>
                </a:solidFill>
                <a:effectLst/>
                <a:latin typeface="Bell MT" panose="02020503060305020303" pitchFamily="18" charset="0"/>
              </a:rPr>
              <a:t>NLTK (Natural Language Toolkit) is a library for natural language processing. It's used here for tokenization, stemming, and other text processing tasks.</a:t>
            </a:r>
          </a:p>
          <a:p>
            <a:pPr algn="l"/>
            <a:endParaRPr lang="en-US" b="0" i="0" dirty="0">
              <a:solidFill>
                <a:srgbClr val="0D0D0D"/>
              </a:solidFill>
              <a:effectLst/>
              <a:latin typeface="Bell MT" panose="02020503060305020303" pitchFamily="18" charset="0"/>
            </a:endParaRPr>
          </a:p>
          <a:p>
            <a:pPr algn="l"/>
            <a:r>
              <a:rPr lang="en-US" b="1" dirty="0">
                <a:solidFill>
                  <a:srgbClr val="0D0D0D"/>
                </a:solidFill>
                <a:latin typeface="Bell MT" panose="02020503060305020303" pitchFamily="18" charset="0"/>
              </a:rPr>
              <a:t>FLASK:</a:t>
            </a:r>
            <a:r>
              <a:rPr lang="en-US" b="0" i="0" dirty="0">
                <a:solidFill>
                  <a:srgbClr val="0D0D0D"/>
                </a:solidFill>
                <a:effectLst/>
                <a:latin typeface="Bell MT" panose="02020503060305020303" pitchFamily="18" charset="0"/>
              </a:rPr>
              <a:t> </a:t>
            </a:r>
          </a:p>
          <a:p>
            <a:pPr algn="l"/>
            <a:r>
              <a:rPr lang="en-US" dirty="0">
                <a:solidFill>
                  <a:srgbClr val="0D0D0D"/>
                </a:solidFill>
                <a:latin typeface="Bell MT" panose="02020503060305020303" pitchFamily="18" charset="0"/>
              </a:rPr>
              <a:t>  </a:t>
            </a:r>
            <a:r>
              <a:rPr lang="en-US" b="0" i="0" dirty="0">
                <a:solidFill>
                  <a:srgbClr val="0D0D0D"/>
                </a:solidFill>
                <a:effectLst/>
                <a:latin typeface="Bell MT" panose="02020503060305020303" pitchFamily="18" charset="0"/>
              </a:rPr>
              <a:t>Flask is a web framework for building web applications in Python. It's used here to create a web server that hosts the chatbot and handles HTTP requests/responses for chat interactions.</a:t>
            </a:r>
          </a:p>
          <a:p>
            <a:endParaRPr lang="en-US" dirty="0">
              <a:latin typeface="Bell MT" panose="02020503060305020303" pitchFamily="18" charset="0"/>
            </a:endParaRPr>
          </a:p>
          <a:p>
            <a:pPr algn="l"/>
            <a:r>
              <a:rPr lang="en-US" b="1" dirty="0">
                <a:solidFill>
                  <a:srgbClr val="0D0D0D"/>
                </a:solidFill>
                <a:latin typeface="Bell MT" panose="02020503060305020303" pitchFamily="18" charset="0"/>
                <a:cs typeface="Arial" panose="020B0604020202020204" pitchFamily="34" charset="0"/>
              </a:rPr>
              <a:t>TORCH AND TORCH.NN</a:t>
            </a:r>
            <a:r>
              <a:rPr lang="en-US" b="1" i="0" dirty="0">
                <a:solidFill>
                  <a:srgbClr val="0D0D0D"/>
                </a:solidFill>
                <a:effectLst/>
                <a:latin typeface="Bell MT" panose="02020503060305020303" pitchFamily="18" charset="0"/>
                <a:cs typeface="Arial" panose="020B0604020202020204" pitchFamily="34" charset="0"/>
              </a:rPr>
              <a:t>:</a:t>
            </a:r>
          </a:p>
          <a:p>
            <a:pPr algn="l"/>
            <a:r>
              <a:rPr lang="en-US" b="1" i="0" dirty="0">
                <a:solidFill>
                  <a:srgbClr val="0D0D0D"/>
                </a:solidFill>
                <a:effectLst/>
                <a:latin typeface="Bell MT" panose="02020503060305020303" pitchFamily="18" charset="0"/>
                <a:cs typeface="Arial" panose="020B0604020202020204" pitchFamily="34" charset="0"/>
              </a:rPr>
              <a:t>  </a:t>
            </a:r>
            <a:r>
              <a:rPr lang="en-US" b="0" i="0" dirty="0">
                <a:solidFill>
                  <a:srgbClr val="0D0D0D"/>
                </a:solidFill>
                <a:effectLst/>
                <a:latin typeface="Bell MT" panose="02020503060305020303" pitchFamily="18" charset="0"/>
              </a:rPr>
              <a:t>These are parts of the </a:t>
            </a:r>
            <a:r>
              <a:rPr lang="en-US" b="0" i="0" dirty="0" err="1">
                <a:solidFill>
                  <a:srgbClr val="0D0D0D"/>
                </a:solidFill>
                <a:effectLst/>
                <a:latin typeface="Bell MT" panose="02020503060305020303" pitchFamily="18" charset="0"/>
              </a:rPr>
              <a:t>PyTorch</a:t>
            </a:r>
            <a:r>
              <a:rPr lang="en-US" b="0" i="0" dirty="0">
                <a:solidFill>
                  <a:srgbClr val="0D0D0D"/>
                </a:solidFill>
                <a:effectLst/>
                <a:latin typeface="Bell MT" panose="02020503060305020303" pitchFamily="18" charset="0"/>
              </a:rPr>
              <a:t> library, which is a popular deep learning framework. They are used to define and train neural network models.</a:t>
            </a:r>
          </a:p>
          <a:p>
            <a:endParaRPr lang="en-IN" dirty="0"/>
          </a:p>
          <a:p>
            <a:endParaRPr lang="en-IN" dirty="0"/>
          </a:p>
        </p:txBody>
      </p:sp>
    </p:spTree>
    <p:extLst>
      <p:ext uri="{BB962C8B-B14F-4D97-AF65-F5344CB8AC3E}">
        <p14:creationId xmlns:p14="http://schemas.microsoft.com/office/powerpoint/2010/main" val="40809154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7A878056-9A51-40DF-B4E3-95C7D7BD9366}"/>
              </a:ext>
            </a:extLst>
          </p:cNvPr>
          <p:cNvSpPr txBox="1"/>
          <p:nvPr/>
        </p:nvSpPr>
        <p:spPr>
          <a:xfrm>
            <a:off x="468000" y="165601"/>
            <a:ext cx="8834400" cy="738664"/>
          </a:xfrm>
          <a:prstGeom prst="rect">
            <a:avLst/>
          </a:prstGeom>
          <a:noFill/>
        </p:spPr>
        <p:txBody>
          <a:bodyPr wrap="square" rtlCol="0">
            <a:spAutoFit/>
          </a:bodyPr>
          <a:lstStyle/>
          <a:p>
            <a:r>
              <a:rPr lang="en-US" sz="4200" dirty="0">
                <a:latin typeface="Tw Cen MT" panose="020B0602020104020603" pitchFamily="34" charset="0"/>
              </a:rPr>
              <a:t>ALGORITHM &amp; DEPLOYMENT</a:t>
            </a:r>
          </a:p>
        </p:txBody>
      </p:sp>
      <p:cxnSp>
        <p:nvCxnSpPr>
          <p:cNvPr id="6" name="Straight Connector 5">
            <a:extLst>
              <a:ext uri="{FF2B5EF4-FFF2-40B4-BE49-F238E27FC236}">
                <a16:creationId xmlns:a16="http://schemas.microsoft.com/office/drawing/2014/main" xmlns="" id="{8C54C713-1230-4F00-9C56-D4083B6C213D}"/>
              </a:ext>
            </a:extLst>
          </p:cNvPr>
          <p:cNvCxnSpPr>
            <a:cxnSpLocks/>
          </p:cNvCxnSpPr>
          <p:nvPr/>
        </p:nvCxnSpPr>
        <p:spPr>
          <a:xfrm>
            <a:off x="568800" y="883995"/>
            <a:ext cx="7056000" cy="0"/>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xmlns="" id="{9D1C9F65-CFB8-4128-BE23-6903E1744E92}"/>
              </a:ext>
            </a:extLst>
          </p:cNvPr>
          <p:cNvSpPr txBox="1"/>
          <p:nvPr/>
        </p:nvSpPr>
        <p:spPr>
          <a:xfrm>
            <a:off x="712800" y="904265"/>
            <a:ext cx="7452000" cy="4247317"/>
          </a:xfrm>
          <a:prstGeom prst="rect">
            <a:avLst/>
          </a:prstGeom>
          <a:noFill/>
        </p:spPr>
        <p:txBody>
          <a:bodyPr wrap="square">
            <a:spAutoFit/>
          </a:bodyPr>
          <a:lstStyle/>
          <a:p>
            <a:pPr algn="l"/>
            <a:r>
              <a:rPr lang="en-US" sz="1600" b="1" i="0" dirty="0">
                <a:solidFill>
                  <a:srgbClr val="0D0D0D"/>
                </a:solidFill>
                <a:effectLst/>
                <a:latin typeface="Bell MT" panose="02020503060305020303" pitchFamily="18" charset="0"/>
              </a:rPr>
              <a:t>Neural Network Training Algorithm:</a:t>
            </a:r>
            <a:endParaRPr lang="en-US" sz="1600" b="0" i="0" dirty="0">
              <a:solidFill>
                <a:srgbClr val="0D0D0D"/>
              </a:solidFill>
              <a:effectLst/>
              <a:latin typeface="Bell MT" panose="02020503060305020303" pitchFamily="18" charset="0"/>
            </a:endParaRPr>
          </a:p>
          <a:p>
            <a:pPr algn="l">
              <a:buFont typeface="Arial" panose="020B0604020202020204" pitchFamily="34" charset="0"/>
              <a:buChar char="•"/>
            </a:pPr>
            <a:r>
              <a:rPr lang="en-US" sz="1600" b="0" i="0" dirty="0">
                <a:solidFill>
                  <a:srgbClr val="0D0D0D"/>
                </a:solidFill>
                <a:effectLst/>
                <a:latin typeface="Bell MT" panose="02020503060305020303" pitchFamily="18" charset="0"/>
              </a:rPr>
              <a:t>The neural network model architecture consists of multiple linear layers followed by </a:t>
            </a:r>
            <a:r>
              <a:rPr lang="en-US" sz="1600" b="0" i="0" dirty="0" err="1">
                <a:solidFill>
                  <a:srgbClr val="0D0D0D"/>
                </a:solidFill>
                <a:effectLst/>
                <a:latin typeface="Bell MT" panose="02020503060305020303" pitchFamily="18" charset="0"/>
              </a:rPr>
              <a:t>ReLU</a:t>
            </a:r>
            <a:r>
              <a:rPr lang="en-US" sz="1600" b="0" i="0" dirty="0">
                <a:solidFill>
                  <a:srgbClr val="0D0D0D"/>
                </a:solidFill>
                <a:effectLst/>
                <a:latin typeface="Bell MT" panose="02020503060305020303" pitchFamily="18" charset="0"/>
              </a:rPr>
              <a:t> activation functions.</a:t>
            </a:r>
          </a:p>
          <a:p>
            <a:pPr algn="l">
              <a:buFont typeface="Arial" panose="020B0604020202020204" pitchFamily="34" charset="0"/>
              <a:buChar char="•"/>
            </a:pPr>
            <a:r>
              <a:rPr lang="en-US" sz="1600" b="0" i="0" dirty="0">
                <a:solidFill>
                  <a:srgbClr val="0D0D0D"/>
                </a:solidFill>
                <a:effectLst/>
                <a:latin typeface="Bell MT" panose="02020503060305020303" pitchFamily="18" charset="0"/>
              </a:rPr>
              <a:t>The input to the model is a bag-of-words representation of user queries, while the output is a probability distribution over different intents (tags).</a:t>
            </a:r>
          </a:p>
          <a:p>
            <a:pPr algn="l">
              <a:buFont typeface="Arial" panose="020B0604020202020204" pitchFamily="34" charset="0"/>
              <a:buChar char="•"/>
            </a:pPr>
            <a:r>
              <a:rPr lang="en-US" sz="1600" b="0" i="0" dirty="0">
                <a:solidFill>
                  <a:srgbClr val="0D0D0D"/>
                </a:solidFill>
                <a:effectLst/>
                <a:latin typeface="Bell MT" panose="02020503060305020303" pitchFamily="18" charset="0"/>
              </a:rPr>
              <a:t>During training, the model is optimized using the </a:t>
            </a:r>
            <a:r>
              <a:rPr lang="en-US" sz="1600" b="0" i="0" dirty="0" err="1">
                <a:solidFill>
                  <a:srgbClr val="0D0D0D"/>
                </a:solidFill>
                <a:effectLst/>
                <a:latin typeface="Bell MT" panose="02020503060305020303" pitchFamily="18" charset="0"/>
              </a:rPr>
              <a:t>CrossEntropyLoss</a:t>
            </a:r>
            <a:r>
              <a:rPr lang="en-US" sz="1600" b="0" i="0" dirty="0">
                <a:solidFill>
                  <a:srgbClr val="0D0D0D"/>
                </a:solidFill>
                <a:effectLst/>
                <a:latin typeface="Bell MT" panose="02020503060305020303" pitchFamily="18" charset="0"/>
              </a:rPr>
              <a:t> function and the Adam optimizer.</a:t>
            </a:r>
          </a:p>
          <a:p>
            <a:pPr algn="l">
              <a:buFont typeface="Arial" panose="020B0604020202020204" pitchFamily="34" charset="0"/>
              <a:buChar char="•"/>
            </a:pPr>
            <a:r>
              <a:rPr lang="en-US" sz="1600" b="0" i="0" dirty="0">
                <a:solidFill>
                  <a:srgbClr val="0D0D0D"/>
                </a:solidFill>
                <a:effectLst/>
                <a:latin typeface="Bell MT" panose="02020503060305020303" pitchFamily="18" charset="0"/>
              </a:rPr>
              <a:t>The training process involves iterating over the dataset for a certain number of epochs, where each iteration involves a forward pass to compute the predicted outputs and a backward pass to compute gradients and update the model parameters.</a:t>
            </a:r>
          </a:p>
          <a:p>
            <a:pPr algn="l">
              <a:buFont typeface="Arial" panose="020B0604020202020204" pitchFamily="34" charset="0"/>
              <a:buChar char="•"/>
            </a:pPr>
            <a:endParaRPr lang="en-US" sz="1600" b="0" i="0" dirty="0">
              <a:solidFill>
                <a:srgbClr val="0D0D0D"/>
              </a:solidFill>
              <a:effectLst/>
              <a:latin typeface="Bell MT" panose="02020503060305020303" pitchFamily="18" charset="0"/>
            </a:endParaRPr>
          </a:p>
          <a:p>
            <a:pPr eaLnBrk="0" fontAlgn="base" hangingPunct="0">
              <a:spcBef>
                <a:spcPct val="0"/>
              </a:spcBef>
              <a:spcAft>
                <a:spcPct val="0"/>
              </a:spcAft>
              <a:buClrTx/>
            </a:pPr>
            <a:r>
              <a:rPr kumimoji="0" lang="en-US" altLang="en-US" sz="1600" b="1" i="0" u="none" strike="noStrike" cap="none" normalizeH="0" baseline="0" dirty="0">
                <a:ln>
                  <a:noFill/>
                </a:ln>
                <a:solidFill>
                  <a:srgbClr val="0D0D0D"/>
                </a:solidFill>
                <a:effectLst/>
                <a:latin typeface="Bell MT" panose="02020503060305020303" pitchFamily="18" charset="0"/>
              </a:rPr>
              <a:t>Prepare the Trained Model and Data:</a:t>
            </a:r>
            <a:endParaRPr kumimoji="0" lang="en-US" altLang="en-US" sz="1600" b="0" i="0" u="none" strike="noStrike" cap="none" normalizeH="0" baseline="0" dirty="0">
              <a:ln>
                <a:noFill/>
              </a:ln>
              <a:solidFill>
                <a:srgbClr val="0D0D0D"/>
              </a:solidFill>
              <a:effectLst/>
              <a:latin typeface="Bell MT" panose="02020503060305020303"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Bell MT" panose="02020503060305020303" pitchFamily="18" charset="0"/>
              </a:rPr>
              <a:t>Save the trained model's state dictionary along with metadata (input size, hidden size, output size, tags) to a file (e.g., </a:t>
            </a:r>
            <a:r>
              <a:rPr kumimoji="0" lang="en-US" altLang="en-US" sz="1600" b="1" i="0" u="none" strike="noStrike" cap="none" normalizeH="0" baseline="0" dirty="0" err="1">
                <a:ln>
                  <a:noFill/>
                </a:ln>
                <a:solidFill>
                  <a:srgbClr val="0D0D0D"/>
                </a:solidFill>
                <a:effectLst/>
                <a:latin typeface="Bell MT" panose="02020503060305020303" pitchFamily="18" charset="0"/>
              </a:rPr>
              <a:t>data.pth</a:t>
            </a:r>
            <a:r>
              <a:rPr kumimoji="0" lang="en-US" altLang="en-US" sz="1600" b="0" i="0" u="none" strike="noStrike" cap="none" normalizeH="0" baseline="0" dirty="0">
                <a:ln>
                  <a:noFill/>
                </a:ln>
                <a:solidFill>
                  <a:srgbClr val="0D0D0D"/>
                </a:solidFill>
                <a:effectLst/>
                <a:latin typeface="Bell MT" panose="02020503060305020303"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Bell MT" panose="02020503060305020303" pitchFamily="18" charset="0"/>
              </a:rPr>
              <a:t>Save the intents dataset to a JSON file (e.g., </a:t>
            </a:r>
            <a:r>
              <a:rPr kumimoji="0" lang="en-US" altLang="en-US" sz="1600" b="1" i="0" u="none" strike="noStrike" cap="none" normalizeH="0" baseline="0" dirty="0" err="1">
                <a:ln>
                  <a:noFill/>
                </a:ln>
                <a:solidFill>
                  <a:srgbClr val="0D0D0D"/>
                </a:solidFill>
                <a:effectLst/>
                <a:latin typeface="Bell MT" panose="02020503060305020303" pitchFamily="18" charset="0"/>
              </a:rPr>
              <a:t>intents.json</a:t>
            </a:r>
            <a:r>
              <a:rPr kumimoji="0" lang="en-US" altLang="en-US" sz="1600" b="0" i="0" u="none" strike="noStrike" cap="none" normalizeH="0" baseline="0" dirty="0">
                <a:ln>
                  <a:noFill/>
                </a:ln>
                <a:solidFill>
                  <a:srgbClr val="0D0D0D"/>
                </a:solidFill>
                <a:effectLst/>
                <a:latin typeface="Bell MT" panose="02020503060305020303" pitchFamily="18" charset="0"/>
              </a:rPr>
              <a:t>) containing patterns and tags.</a:t>
            </a:r>
          </a:p>
          <a:p>
            <a:pPr algn="l">
              <a:buFont typeface="Arial" panose="020B0604020202020204" pitchFamily="34" charset="0"/>
              <a:buChar char="•"/>
            </a:pPr>
            <a:endParaRPr lang="en-US" b="0" i="0" dirty="0">
              <a:solidFill>
                <a:srgbClr val="0D0D0D"/>
              </a:solidFill>
              <a:effectLst/>
              <a:latin typeface="Bell MT" panose="02020503060305020303" pitchFamily="18" charset="0"/>
            </a:endParaRPr>
          </a:p>
        </p:txBody>
      </p:sp>
    </p:spTree>
    <p:extLst>
      <p:ext uri="{BB962C8B-B14F-4D97-AF65-F5344CB8AC3E}">
        <p14:creationId xmlns:p14="http://schemas.microsoft.com/office/powerpoint/2010/main" val="25550774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FD80958B-3DE6-4806-8BCA-004F45731F25}"/>
              </a:ext>
            </a:extLst>
          </p:cNvPr>
          <p:cNvSpPr>
            <a:spLocks noChangeArrowheads="1"/>
          </p:cNvSpPr>
          <p:nvPr/>
        </p:nvSpPr>
        <p:spPr bwMode="auto">
          <a:xfrm>
            <a:off x="0" y="-477311"/>
            <a:ext cx="65" cy="9546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xmlns="" id="{97031C23-4774-40FD-921C-5D05DA0AF706}"/>
              </a:ext>
            </a:extLst>
          </p:cNvPr>
          <p:cNvSpPr txBox="1"/>
          <p:nvPr/>
        </p:nvSpPr>
        <p:spPr>
          <a:xfrm>
            <a:off x="705600" y="678911"/>
            <a:ext cx="7596000" cy="400109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rgbClr val="0D0D0D"/>
                </a:solidFill>
                <a:effectLst/>
                <a:latin typeface="Bell MT" panose="02020503060305020303" pitchFamily="18" charset="0"/>
              </a:rPr>
              <a:t>Set Up Flask Application:</a:t>
            </a:r>
            <a:endParaRPr kumimoji="0" lang="en-US" altLang="en-US" sz="1600" b="0" i="0" u="none" strike="noStrike" cap="none" normalizeH="0" baseline="0" dirty="0">
              <a:ln>
                <a:noFill/>
              </a:ln>
              <a:solidFill>
                <a:srgbClr val="0D0D0D"/>
              </a:solidFill>
              <a:effectLst/>
              <a:latin typeface="Bell MT" panose="02020503060305020303"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Bell MT" panose="02020503060305020303" pitchFamily="18" charset="0"/>
              </a:rPr>
              <a:t>Create a Flask application (</a:t>
            </a:r>
            <a:r>
              <a:rPr kumimoji="0" lang="en-US" altLang="en-US" sz="1600" b="1" i="0" u="none" strike="noStrike" cap="none" normalizeH="0" baseline="0" dirty="0">
                <a:ln>
                  <a:noFill/>
                </a:ln>
                <a:solidFill>
                  <a:srgbClr val="0D0D0D"/>
                </a:solidFill>
                <a:effectLst/>
                <a:latin typeface="Bell MT" panose="02020503060305020303" pitchFamily="18" charset="0"/>
              </a:rPr>
              <a:t>app.py</a:t>
            </a:r>
            <a:r>
              <a:rPr kumimoji="0" lang="en-US" altLang="en-US" sz="1600" b="0" i="0" u="none" strike="noStrike" cap="none" normalizeH="0" baseline="0" dirty="0">
                <a:ln>
                  <a:noFill/>
                </a:ln>
                <a:solidFill>
                  <a:srgbClr val="0D0D0D"/>
                </a:solidFill>
                <a:effectLst/>
                <a:latin typeface="Bell MT" panose="02020503060305020303" pitchFamily="18" charset="0"/>
              </a:rPr>
              <a:t>) with routes for handling chat interactions.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Bell MT" panose="02020503060305020303" pitchFamily="18" charset="0"/>
              </a:rPr>
              <a:t>Load the intents dataset and the trained model from files.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Bell MT" panose="02020503060305020303" pitchFamily="18" charset="0"/>
              </a:rPr>
              <a:t>Define a route (</a:t>
            </a:r>
            <a:r>
              <a:rPr kumimoji="0" lang="en-US" altLang="en-US" sz="1600" b="1" i="0" u="none" strike="noStrike" cap="none" normalizeH="0" baseline="0" dirty="0">
                <a:ln>
                  <a:noFill/>
                </a:ln>
                <a:solidFill>
                  <a:srgbClr val="0D0D0D"/>
                </a:solidFill>
                <a:effectLst/>
                <a:latin typeface="Bell MT" panose="02020503060305020303" pitchFamily="18" charset="0"/>
              </a:rPr>
              <a:t>/</a:t>
            </a:r>
            <a:r>
              <a:rPr kumimoji="0" lang="en-US" altLang="en-US" sz="1600" b="1" i="0" u="none" strike="noStrike" cap="none" normalizeH="0" baseline="0" dirty="0" err="1">
                <a:ln>
                  <a:noFill/>
                </a:ln>
                <a:solidFill>
                  <a:srgbClr val="0D0D0D"/>
                </a:solidFill>
                <a:effectLst/>
                <a:latin typeface="Bell MT" panose="02020503060305020303" pitchFamily="18" charset="0"/>
              </a:rPr>
              <a:t>get_response</a:t>
            </a:r>
            <a:r>
              <a:rPr kumimoji="0" lang="en-US" altLang="en-US" sz="1600" b="0" i="0" u="none" strike="noStrike" cap="none" normalizeH="0" baseline="0" dirty="0">
                <a:ln>
                  <a:noFill/>
                </a:ln>
                <a:solidFill>
                  <a:srgbClr val="0D0D0D"/>
                </a:solidFill>
                <a:effectLst/>
                <a:latin typeface="Bell MT" panose="02020503060305020303" pitchFamily="18" charset="0"/>
              </a:rPr>
              <a:t>) to process user queries and return responses.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rgbClr val="0D0D0D"/>
                </a:solidFill>
                <a:effectLst/>
                <a:latin typeface="Bell MT" panose="02020503060305020303" pitchFamily="18" charset="0"/>
              </a:rPr>
              <a:t>Process User Queries:</a:t>
            </a:r>
            <a:endParaRPr kumimoji="0" lang="en-US" altLang="en-US" sz="1600" b="0" i="0" u="none" strike="noStrike" cap="none" normalizeH="0" baseline="0" dirty="0">
              <a:ln>
                <a:noFill/>
              </a:ln>
              <a:solidFill>
                <a:srgbClr val="0D0D0D"/>
              </a:solidFill>
              <a:effectLst/>
              <a:latin typeface="Bell MT" panose="02020503060305020303"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Bell MT" panose="02020503060305020303" pitchFamily="18" charset="0"/>
              </a:rPr>
              <a:t>Upon receiving a user query via a POST request to </a:t>
            </a:r>
            <a:r>
              <a:rPr kumimoji="0" lang="en-US" altLang="en-US" sz="1600" b="1" i="0" u="none" strike="noStrike" cap="none" normalizeH="0" baseline="0" dirty="0">
                <a:ln>
                  <a:noFill/>
                </a:ln>
                <a:solidFill>
                  <a:srgbClr val="0D0D0D"/>
                </a:solidFill>
                <a:effectLst/>
                <a:latin typeface="Bell MT" panose="02020503060305020303" pitchFamily="18" charset="0"/>
              </a:rPr>
              <a:t>/</a:t>
            </a:r>
            <a:r>
              <a:rPr kumimoji="0" lang="en-US" altLang="en-US" sz="1600" b="1" i="0" u="none" strike="noStrike" cap="none" normalizeH="0" baseline="0" dirty="0" err="1">
                <a:ln>
                  <a:noFill/>
                </a:ln>
                <a:solidFill>
                  <a:srgbClr val="0D0D0D"/>
                </a:solidFill>
                <a:effectLst/>
                <a:latin typeface="Bell MT" panose="02020503060305020303" pitchFamily="18" charset="0"/>
              </a:rPr>
              <a:t>get_response</a:t>
            </a:r>
            <a:r>
              <a:rPr kumimoji="0" lang="en-US" altLang="en-US" sz="1600" b="0" i="0" u="none" strike="noStrike" cap="none" normalizeH="0" baseline="0" dirty="0">
                <a:ln>
                  <a:noFill/>
                </a:ln>
                <a:solidFill>
                  <a:srgbClr val="0D0D0D"/>
                </a:solidFill>
                <a:effectLst/>
                <a:latin typeface="Bell MT" panose="02020503060305020303" pitchFamily="18" charset="0"/>
              </a:rPr>
              <a:t>, tokenize the query and convert it into a bag-of-words representation.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Bell MT" panose="02020503060305020303" pitchFamily="18" charset="0"/>
              </a:rPr>
              <a:t>Feed the bag-of-words representation to the trained model for prediction.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Bell MT" panose="02020503060305020303" pitchFamily="18" charset="0"/>
              </a:rPr>
              <a:t>Use the predicted intent to retrieve a response from the intents dataset.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rgbClr val="0D0D0D"/>
                </a:solidFill>
                <a:effectLst/>
                <a:latin typeface="Bell MT" panose="02020503060305020303" pitchFamily="18" charset="0"/>
              </a:rPr>
              <a:t>Return Response to User:</a:t>
            </a:r>
            <a:endParaRPr kumimoji="0" lang="en-US" altLang="en-US" sz="1600" b="0" i="0" u="none" strike="noStrike" cap="none" normalizeH="0" baseline="0" dirty="0">
              <a:ln>
                <a:noFill/>
              </a:ln>
              <a:solidFill>
                <a:srgbClr val="0D0D0D"/>
              </a:solidFill>
              <a:effectLst/>
              <a:latin typeface="Bell MT" panose="02020503060305020303"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Bell MT" panose="02020503060305020303" pitchFamily="18" charset="0"/>
              </a:rPr>
              <a:t>Return the predicted response to the user in JSON format.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rgbClr val="0D0D0D"/>
                </a:solidFill>
                <a:effectLst/>
                <a:latin typeface="Bell MT" panose="02020503060305020303" pitchFamily="18" charset="0"/>
              </a:rPr>
              <a:t>Run the Flask Application:</a:t>
            </a:r>
            <a:endParaRPr kumimoji="0" lang="en-US" altLang="en-US" sz="1600" b="0" i="0" u="none" strike="noStrike" cap="none" normalizeH="0" baseline="0" dirty="0">
              <a:ln>
                <a:noFill/>
              </a:ln>
              <a:solidFill>
                <a:srgbClr val="0D0D0D"/>
              </a:solidFill>
              <a:effectLst/>
              <a:latin typeface="Bell MT" panose="02020503060305020303"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Bell MT" panose="02020503060305020303" pitchFamily="18" charset="0"/>
              </a:rPr>
              <a:t>Run the Flask application (</a:t>
            </a:r>
            <a:r>
              <a:rPr kumimoji="0" lang="en-US" altLang="en-US" sz="1600" b="1" i="0" u="none" strike="noStrike" cap="none" normalizeH="0" baseline="0" dirty="0">
                <a:ln>
                  <a:noFill/>
                </a:ln>
                <a:solidFill>
                  <a:srgbClr val="0D0D0D"/>
                </a:solidFill>
                <a:effectLst/>
                <a:latin typeface="Bell MT" panose="02020503060305020303" pitchFamily="18" charset="0"/>
              </a:rPr>
              <a:t>app.py</a:t>
            </a:r>
            <a:r>
              <a:rPr kumimoji="0" lang="en-US" altLang="en-US" sz="1600" b="0" i="0" u="none" strike="noStrike" cap="none" normalizeH="0" baseline="0" dirty="0">
                <a:ln>
                  <a:noFill/>
                </a:ln>
                <a:solidFill>
                  <a:srgbClr val="0D0D0D"/>
                </a:solidFill>
                <a:effectLst/>
                <a:latin typeface="Bell MT" panose="02020503060305020303" pitchFamily="18" charset="0"/>
              </a:rPr>
              <a:t>) on a web server.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Bell MT" panose="02020503060305020303" pitchFamily="18" charset="0"/>
              </a:rPr>
              <a:t>Users can interact with the chatbot by sending POST requests to the </a:t>
            </a:r>
            <a:r>
              <a:rPr kumimoji="0" lang="en-US" altLang="en-US" sz="1600" b="1" i="0" u="none" strike="noStrike" cap="none" normalizeH="0" baseline="0" dirty="0">
                <a:ln>
                  <a:noFill/>
                </a:ln>
                <a:solidFill>
                  <a:srgbClr val="0D0D0D"/>
                </a:solidFill>
                <a:effectLst/>
                <a:latin typeface="Bell MT" panose="02020503060305020303" pitchFamily="18" charset="0"/>
              </a:rPr>
              <a:t>/</a:t>
            </a:r>
            <a:r>
              <a:rPr kumimoji="0" lang="en-US" altLang="en-US" sz="1600" b="1" i="0" u="none" strike="noStrike" cap="none" normalizeH="0" baseline="0" dirty="0" err="1">
                <a:ln>
                  <a:noFill/>
                </a:ln>
                <a:solidFill>
                  <a:srgbClr val="0D0D0D"/>
                </a:solidFill>
                <a:effectLst/>
                <a:latin typeface="Bell MT" panose="02020503060305020303" pitchFamily="18" charset="0"/>
              </a:rPr>
              <a:t>get_response</a:t>
            </a:r>
            <a:r>
              <a:rPr kumimoji="0" lang="en-US" altLang="en-US" sz="1600" b="0" i="0" u="none" strike="noStrike" cap="none" normalizeH="0" baseline="0" dirty="0">
                <a:ln>
                  <a:noFill/>
                </a:ln>
                <a:solidFill>
                  <a:srgbClr val="0D0D0D"/>
                </a:solidFill>
                <a:effectLst/>
                <a:latin typeface="Bell MT" panose="02020503060305020303" pitchFamily="18" charset="0"/>
              </a:rPr>
              <a:t> endpoint with their messages.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rgbClr val="0D0D0D"/>
              </a:solidFill>
              <a:effectLst/>
              <a:latin typeface="Bell MT" panose="02020503060305020303" pitchFamily="18" charset="0"/>
            </a:endParaRPr>
          </a:p>
        </p:txBody>
      </p:sp>
    </p:spTree>
    <p:extLst>
      <p:ext uri="{BB962C8B-B14F-4D97-AF65-F5344CB8AC3E}">
        <p14:creationId xmlns:p14="http://schemas.microsoft.com/office/powerpoint/2010/main" val="28080230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260</TotalTime>
  <Words>920</Words>
  <Application>Microsoft Office PowerPoint</Application>
  <PresentationFormat>On-screen Show (16:9)</PresentationFormat>
  <Paragraphs>79</Paragraphs>
  <Slides>13</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Arial</vt:lpstr>
      <vt:lpstr>Century Schoolbook</vt:lpstr>
      <vt:lpstr>Roboto Condensed Light</vt:lpstr>
      <vt:lpstr>Arial Black</vt:lpstr>
      <vt:lpstr>Tw Cen MT</vt:lpstr>
      <vt:lpstr>Abril Fatface</vt:lpstr>
      <vt:lpstr>Wingdings</vt:lpstr>
      <vt:lpstr>Trebuchet MS</vt:lpstr>
      <vt:lpstr>Bell MT</vt:lpstr>
      <vt:lpstr>Wingdings 2</vt:lpstr>
      <vt:lpstr>Times New Roman</vt:lpstr>
      <vt:lpstr>Oriel</vt:lpstr>
      <vt:lpstr> Aravindaraj .R Reg no: 422521104303 University College of Engineering,Villupuram.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CHATBOT FOR E-COMMERCE</dc:title>
  <dc:creator>Aravindaraj R</dc:creator>
  <cp:lastModifiedBy>Loyal King</cp:lastModifiedBy>
  <cp:revision>26</cp:revision>
  <dcterms:modified xsi:type="dcterms:W3CDTF">2024-04-05T01:54:04Z</dcterms:modified>
</cp:coreProperties>
</file>