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F0502F0-6FBD-45A8-9027-D78724DAA5A2}" type="datetimeFigureOut">
              <a:rPr lang="en-IN" smtClean="0"/>
              <a:t>23-05-2023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25C2A22-6167-481D-BDC6-E60EA51DFFCC}" type="slidenum">
              <a:rPr lang="en-IN" smtClean="0"/>
              <a:t>‹#›</a:t>
            </a:fld>
            <a:endParaRPr lang="en-IN"/>
          </a:p>
        </p:txBody>
      </p:sp>
    </p:spTree>
    <p:extLst>
      <p:ext uri="{BB962C8B-B14F-4D97-AF65-F5344CB8AC3E}">
        <p14:creationId xmlns:p14="http://schemas.microsoft.com/office/powerpoint/2010/main" val="1180304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0502F0-6FBD-45A8-9027-D78724DAA5A2}"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25C2A22-6167-481D-BDC6-E60EA51DFFCC}" type="slidenum">
              <a:rPr lang="en-IN" smtClean="0"/>
              <a:t>‹#›</a:t>
            </a:fld>
            <a:endParaRPr lang="en-IN"/>
          </a:p>
        </p:txBody>
      </p:sp>
    </p:spTree>
    <p:extLst>
      <p:ext uri="{BB962C8B-B14F-4D97-AF65-F5344CB8AC3E}">
        <p14:creationId xmlns:p14="http://schemas.microsoft.com/office/powerpoint/2010/main" val="2505103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F0502F0-6FBD-45A8-9027-D78724DAA5A2}"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25C2A22-6167-481D-BDC6-E60EA51DFFCC}" type="slidenum">
              <a:rPr lang="en-IN" smtClean="0"/>
              <a:t>‹#›</a:t>
            </a:fld>
            <a:endParaRPr lang="en-IN"/>
          </a:p>
        </p:txBody>
      </p:sp>
    </p:spTree>
    <p:extLst>
      <p:ext uri="{BB962C8B-B14F-4D97-AF65-F5344CB8AC3E}">
        <p14:creationId xmlns:p14="http://schemas.microsoft.com/office/powerpoint/2010/main" val="2478438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F0502F0-6FBD-45A8-9027-D78724DAA5A2}"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25C2A22-6167-481D-BDC6-E60EA51DFFCC}" type="slidenum">
              <a:rPr lang="en-IN" smtClean="0"/>
              <a:t>‹#›</a:t>
            </a:fld>
            <a:endParaRPr lang="en-IN"/>
          </a:p>
        </p:txBody>
      </p:sp>
    </p:spTree>
    <p:extLst>
      <p:ext uri="{BB962C8B-B14F-4D97-AF65-F5344CB8AC3E}">
        <p14:creationId xmlns:p14="http://schemas.microsoft.com/office/powerpoint/2010/main" val="603370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0502F0-6FBD-45A8-9027-D78724DAA5A2}"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25C2A22-6167-481D-BDC6-E60EA51DFFCC}" type="slidenum">
              <a:rPr lang="en-IN" smtClean="0"/>
              <a:t>‹#›</a:t>
            </a:fld>
            <a:endParaRPr lang="en-IN"/>
          </a:p>
        </p:txBody>
      </p:sp>
    </p:spTree>
    <p:extLst>
      <p:ext uri="{BB962C8B-B14F-4D97-AF65-F5344CB8AC3E}">
        <p14:creationId xmlns:p14="http://schemas.microsoft.com/office/powerpoint/2010/main" val="859500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0502F0-6FBD-45A8-9027-D78724DAA5A2}" type="datetimeFigureOut">
              <a:rPr lang="en-IN" smtClean="0"/>
              <a:t>23-05-2023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5C2A22-6167-481D-BDC6-E60EA51DFFCC}" type="slidenum">
              <a:rPr lang="en-IN" smtClean="0"/>
              <a:t>‹#›</a:t>
            </a:fld>
            <a:endParaRPr lang="en-IN"/>
          </a:p>
        </p:txBody>
      </p:sp>
    </p:spTree>
    <p:extLst>
      <p:ext uri="{BB962C8B-B14F-4D97-AF65-F5344CB8AC3E}">
        <p14:creationId xmlns:p14="http://schemas.microsoft.com/office/powerpoint/2010/main" val="3312916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0502F0-6FBD-45A8-9027-D78724DAA5A2}" type="datetimeFigureOut">
              <a:rPr lang="en-IN" smtClean="0"/>
              <a:t>23-05-2023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C25C2A22-6167-481D-BDC6-E60EA51DFFCC}" type="slidenum">
              <a:rPr lang="en-IN" smtClean="0"/>
              <a:t>‹#›</a:t>
            </a:fld>
            <a:endParaRPr lang="en-IN"/>
          </a:p>
        </p:txBody>
      </p:sp>
    </p:spTree>
    <p:extLst>
      <p:ext uri="{BB962C8B-B14F-4D97-AF65-F5344CB8AC3E}">
        <p14:creationId xmlns:p14="http://schemas.microsoft.com/office/powerpoint/2010/main" val="4015097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F0502F0-6FBD-45A8-9027-D78724DAA5A2}"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5C2A22-6167-481D-BDC6-E60EA51DFFCC}" type="slidenum">
              <a:rPr lang="en-IN" smtClean="0"/>
              <a:t>‹#›</a:t>
            </a:fld>
            <a:endParaRPr lang="en-IN"/>
          </a:p>
        </p:txBody>
      </p:sp>
    </p:spTree>
    <p:extLst>
      <p:ext uri="{BB962C8B-B14F-4D97-AF65-F5344CB8AC3E}">
        <p14:creationId xmlns:p14="http://schemas.microsoft.com/office/powerpoint/2010/main" val="2616001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F0502F0-6FBD-45A8-9027-D78724DAA5A2}"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25C2A22-6167-481D-BDC6-E60EA51DFFCC}" type="slidenum">
              <a:rPr lang="en-IN" smtClean="0"/>
              <a:t>‹#›</a:t>
            </a:fld>
            <a:endParaRPr lang="en-IN"/>
          </a:p>
        </p:txBody>
      </p:sp>
    </p:spTree>
    <p:extLst>
      <p:ext uri="{BB962C8B-B14F-4D97-AF65-F5344CB8AC3E}">
        <p14:creationId xmlns:p14="http://schemas.microsoft.com/office/powerpoint/2010/main" val="73758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0502F0-6FBD-45A8-9027-D78724DAA5A2}"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5C2A22-6167-481D-BDC6-E60EA51DFFCC}" type="slidenum">
              <a:rPr lang="en-IN" smtClean="0"/>
              <a:t>‹#›</a:t>
            </a:fld>
            <a:endParaRPr lang="en-IN"/>
          </a:p>
        </p:txBody>
      </p:sp>
    </p:spTree>
    <p:extLst>
      <p:ext uri="{BB962C8B-B14F-4D97-AF65-F5344CB8AC3E}">
        <p14:creationId xmlns:p14="http://schemas.microsoft.com/office/powerpoint/2010/main" val="570956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0502F0-6FBD-45A8-9027-D78724DAA5A2}"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25C2A22-6167-481D-BDC6-E60EA51DFFCC}" type="slidenum">
              <a:rPr lang="en-IN" smtClean="0"/>
              <a:t>‹#›</a:t>
            </a:fld>
            <a:endParaRPr lang="en-IN"/>
          </a:p>
        </p:txBody>
      </p:sp>
    </p:spTree>
    <p:extLst>
      <p:ext uri="{BB962C8B-B14F-4D97-AF65-F5344CB8AC3E}">
        <p14:creationId xmlns:p14="http://schemas.microsoft.com/office/powerpoint/2010/main" val="3289050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0502F0-6FBD-45A8-9027-D78724DAA5A2}"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5C2A22-6167-481D-BDC6-E60EA51DFFCC}" type="slidenum">
              <a:rPr lang="en-IN" smtClean="0"/>
              <a:t>‹#›</a:t>
            </a:fld>
            <a:endParaRPr lang="en-IN"/>
          </a:p>
        </p:txBody>
      </p:sp>
    </p:spTree>
    <p:extLst>
      <p:ext uri="{BB962C8B-B14F-4D97-AF65-F5344CB8AC3E}">
        <p14:creationId xmlns:p14="http://schemas.microsoft.com/office/powerpoint/2010/main" val="2769603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0502F0-6FBD-45A8-9027-D78724DAA5A2}" type="datetimeFigureOut">
              <a:rPr lang="en-IN" smtClean="0"/>
              <a:t>23-05-2023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5C2A22-6167-481D-BDC6-E60EA51DFFCC}" type="slidenum">
              <a:rPr lang="en-IN" smtClean="0"/>
              <a:t>‹#›</a:t>
            </a:fld>
            <a:endParaRPr lang="en-IN"/>
          </a:p>
        </p:txBody>
      </p:sp>
    </p:spTree>
    <p:extLst>
      <p:ext uri="{BB962C8B-B14F-4D97-AF65-F5344CB8AC3E}">
        <p14:creationId xmlns:p14="http://schemas.microsoft.com/office/powerpoint/2010/main" val="347217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0502F0-6FBD-45A8-9027-D78724DAA5A2}" type="datetimeFigureOut">
              <a:rPr lang="en-IN" smtClean="0"/>
              <a:t>23-05-2023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5C2A22-6167-481D-BDC6-E60EA51DFFCC}" type="slidenum">
              <a:rPr lang="en-IN" smtClean="0"/>
              <a:t>‹#›</a:t>
            </a:fld>
            <a:endParaRPr lang="en-IN"/>
          </a:p>
        </p:txBody>
      </p:sp>
    </p:spTree>
    <p:extLst>
      <p:ext uri="{BB962C8B-B14F-4D97-AF65-F5344CB8AC3E}">
        <p14:creationId xmlns:p14="http://schemas.microsoft.com/office/powerpoint/2010/main" val="2132721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0502F0-6FBD-45A8-9027-D78724DAA5A2}" type="datetimeFigureOut">
              <a:rPr lang="en-IN" smtClean="0"/>
              <a:t>23-05-2023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25C2A22-6167-481D-BDC6-E60EA51DFFCC}" type="slidenum">
              <a:rPr lang="en-IN" smtClean="0"/>
              <a:t>‹#›</a:t>
            </a:fld>
            <a:endParaRPr lang="en-IN"/>
          </a:p>
        </p:txBody>
      </p:sp>
    </p:spTree>
    <p:extLst>
      <p:ext uri="{BB962C8B-B14F-4D97-AF65-F5344CB8AC3E}">
        <p14:creationId xmlns:p14="http://schemas.microsoft.com/office/powerpoint/2010/main" val="66107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0502F0-6FBD-45A8-9027-D78724DAA5A2}"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25C2A22-6167-481D-BDC6-E60EA51DFFCC}" type="slidenum">
              <a:rPr lang="en-IN" smtClean="0"/>
              <a:t>‹#›</a:t>
            </a:fld>
            <a:endParaRPr lang="en-IN"/>
          </a:p>
        </p:txBody>
      </p:sp>
    </p:spTree>
    <p:extLst>
      <p:ext uri="{BB962C8B-B14F-4D97-AF65-F5344CB8AC3E}">
        <p14:creationId xmlns:p14="http://schemas.microsoft.com/office/powerpoint/2010/main" val="232183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0502F0-6FBD-45A8-9027-D78724DAA5A2}"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25C2A22-6167-481D-BDC6-E60EA51DFFCC}" type="slidenum">
              <a:rPr lang="en-IN" smtClean="0"/>
              <a:t>‹#›</a:t>
            </a:fld>
            <a:endParaRPr lang="en-IN"/>
          </a:p>
        </p:txBody>
      </p:sp>
    </p:spTree>
    <p:extLst>
      <p:ext uri="{BB962C8B-B14F-4D97-AF65-F5344CB8AC3E}">
        <p14:creationId xmlns:p14="http://schemas.microsoft.com/office/powerpoint/2010/main" val="1316098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F0502F0-6FBD-45A8-9027-D78724DAA5A2}" type="datetimeFigureOut">
              <a:rPr lang="en-IN" smtClean="0"/>
              <a:t>23-05-2023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25C2A22-6167-481D-BDC6-E60EA51DFFCC}" type="slidenum">
              <a:rPr lang="en-IN" smtClean="0"/>
              <a:t>‹#›</a:t>
            </a:fld>
            <a:endParaRPr lang="en-IN"/>
          </a:p>
        </p:txBody>
      </p:sp>
    </p:spTree>
    <p:extLst>
      <p:ext uri="{BB962C8B-B14F-4D97-AF65-F5344CB8AC3E}">
        <p14:creationId xmlns:p14="http://schemas.microsoft.com/office/powerpoint/2010/main" val="27134449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rive.google.com/drive/folders/1cq-CS0wab5P1LB_eeNEOj8XkRjJiyHby?usp=share_lin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58A94-87E6-5281-119F-53F40137D456}"/>
              </a:ext>
            </a:extLst>
          </p:cNvPr>
          <p:cNvSpPr>
            <a:spLocks noGrp="1"/>
          </p:cNvSpPr>
          <p:nvPr>
            <p:ph type="ctrTitle"/>
          </p:nvPr>
        </p:nvSpPr>
        <p:spPr>
          <a:xfrm>
            <a:off x="1097280" y="758952"/>
            <a:ext cx="10058400" cy="2833993"/>
          </a:xfrm>
        </p:spPr>
        <p:txBody>
          <a:bodyPr/>
          <a:lstStyle/>
          <a:p>
            <a:r>
              <a:rPr lang="en-IN" dirty="0"/>
              <a:t>Hiring Process Analytics</a:t>
            </a:r>
          </a:p>
        </p:txBody>
      </p:sp>
      <p:sp>
        <p:nvSpPr>
          <p:cNvPr id="3" name="Subtitle 2">
            <a:extLst>
              <a:ext uri="{FF2B5EF4-FFF2-40B4-BE49-F238E27FC236}">
                <a16:creationId xmlns:a16="http://schemas.microsoft.com/office/drawing/2014/main" id="{4BD82201-A83C-76FC-02E4-4D7F56AE1683}"/>
              </a:ext>
            </a:extLst>
          </p:cNvPr>
          <p:cNvSpPr>
            <a:spLocks noGrp="1"/>
          </p:cNvSpPr>
          <p:nvPr>
            <p:ph type="subTitle" idx="1"/>
          </p:nvPr>
        </p:nvSpPr>
        <p:spPr>
          <a:xfrm>
            <a:off x="1136997" y="3827547"/>
            <a:ext cx="10058400" cy="1143000"/>
          </a:xfrm>
        </p:spPr>
        <p:txBody>
          <a:bodyPr/>
          <a:lstStyle/>
          <a:p>
            <a:pPr algn="r"/>
            <a:r>
              <a:rPr lang="en-IN" dirty="0"/>
              <a:t>By NELLURI ARAVIND</a:t>
            </a:r>
          </a:p>
        </p:txBody>
      </p:sp>
    </p:spTree>
    <p:extLst>
      <p:ext uri="{BB962C8B-B14F-4D97-AF65-F5344CB8AC3E}">
        <p14:creationId xmlns:p14="http://schemas.microsoft.com/office/powerpoint/2010/main" val="1096714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7FE8-21A0-456F-6381-966EB4A2248D}"/>
              </a:ext>
            </a:extLst>
          </p:cNvPr>
          <p:cNvSpPr>
            <a:spLocks noGrp="1"/>
          </p:cNvSpPr>
          <p:nvPr>
            <p:ph type="title"/>
          </p:nvPr>
        </p:nvSpPr>
        <p:spPr/>
        <p:txBody>
          <a:bodyPr/>
          <a:lstStyle/>
          <a:p>
            <a:r>
              <a:rPr lang="en-IN" dirty="0"/>
              <a:t>Description </a:t>
            </a:r>
          </a:p>
        </p:txBody>
      </p:sp>
      <p:sp>
        <p:nvSpPr>
          <p:cNvPr id="3" name="Content Placeholder 2">
            <a:extLst>
              <a:ext uri="{FF2B5EF4-FFF2-40B4-BE49-F238E27FC236}">
                <a16:creationId xmlns:a16="http://schemas.microsoft.com/office/drawing/2014/main" id="{94D0359B-6D5D-32F0-5452-C9ADA2F925E6}"/>
              </a:ext>
            </a:extLst>
          </p:cNvPr>
          <p:cNvSpPr>
            <a:spLocks noGrp="1"/>
          </p:cNvSpPr>
          <p:nvPr>
            <p:ph idx="1"/>
          </p:nvPr>
        </p:nvSpPr>
        <p:spPr/>
        <p:txBody>
          <a:bodyPr>
            <a:normAutofit lnSpcReduction="10000"/>
          </a:bodyPr>
          <a:lstStyle/>
          <a:p>
            <a:r>
              <a:rPr lang="en-US" b="0" i="0" dirty="0">
                <a:solidFill>
                  <a:schemeClr val="tx1"/>
                </a:solidFill>
                <a:effectLst/>
                <a:latin typeface="Nunito" panose="020B0604020202020204" pitchFamily="2" charset="0"/>
              </a:rPr>
              <a:t>Hiring process is the fundamental and the most important function of a company. Here, the MNCs get to know about the major underlying trends about the hiring process. Trends such as- number of rejections, number of interviews, types of jobs, vacancies etc. are important for a company to </a:t>
            </a:r>
            <a:r>
              <a:rPr lang="en-US" b="0" i="0" dirty="0" err="1">
                <a:solidFill>
                  <a:schemeClr val="tx1"/>
                </a:solidFill>
                <a:effectLst/>
                <a:latin typeface="Nunito" panose="020B0604020202020204" pitchFamily="2" charset="0"/>
              </a:rPr>
              <a:t>analyse</a:t>
            </a:r>
            <a:r>
              <a:rPr lang="en-US" b="0" i="0" dirty="0">
                <a:solidFill>
                  <a:schemeClr val="tx1"/>
                </a:solidFill>
                <a:effectLst/>
                <a:latin typeface="Nunito" panose="020B0604020202020204" pitchFamily="2" charset="0"/>
              </a:rPr>
              <a:t> before hiring freshers or any other individual. Thus, making an opportunity for a Data Analyst job here too!</a:t>
            </a:r>
          </a:p>
          <a:p>
            <a:br>
              <a:rPr lang="en-US" dirty="0">
                <a:solidFill>
                  <a:schemeClr val="tx1"/>
                </a:solidFill>
              </a:rPr>
            </a:br>
            <a:r>
              <a:rPr lang="en-US" b="0" i="0" dirty="0">
                <a:solidFill>
                  <a:schemeClr val="tx1"/>
                </a:solidFill>
                <a:effectLst/>
                <a:latin typeface="Nunito" panose="020B0604020202020204" pitchFamily="2" charset="0"/>
              </a:rPr>
              <a:t>Being a Data Analyst, your job is to go through these trends and draw insights out of it for hiring department to work upon.</a:t>
            </a:r>
          </a:p>
          <a:p>
            <a:r>
              <a:rPr lang="en-US" dirty="0">
                <a:solidFill>
                  <a:schemeClr val="tx1"/>
                </a:solidFill>
                <a:latin typeface="Nunito" panose="020B0604020202020204" pitchFamily="2" charset="0"/>
              </a:rPr>
              <a:t>In this project, we are provided with the data records of previous hirings and have been asked to answer certain questions making sense out of data.</a:t>
            </a:r>
            <a:br>
              <a:rPr lang="en-US"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3426581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DEBE3-158A-2993-78A4-5D1535C250D5}"/>
              </a:ext>
            </a:extLst>
          </p:cNvPr>
          <p:cNvSpPr>
            <a:spLocks noGrp="1"/>
          </p:cNvSpPr>
          <p:nvPr>
            <p:ph type="title"/>
          </p:nvPr>
        </p:nvSpPr>
        <p:spPr/>
        <p:txBody>
          <a:bodyPr/>
          <a:lstStyle/>
          <a:p>
            <a:r>
              <a:rPr lang="en-IN" dirty="0"/>
              <a:t>Approach </a:t>
            </a:r>
          </a:p>
        </p:txBody>
      </p:sp>
      <p:sp>
        <p:nvSpPr>
          <p:cNvPr id="3" name="Content Placeholder 2">
            <a:extLst>
              <a:ext uri="{FF2B5EF4-FFF2-40B4-BE49-F238E27FC236}">
                <a16:creationId xmlns:a16="http://schemas.microsoft.com/office/drawing/2014/main" id="{EB7F79A2-7371-93E4-850A-388296CD892D}"/>
              </a:ext>
            </a:extLst>
          </p:cNvPr>
          <p:cNvSpPr>
            <a:spLocks noGrp="1"/>
          </p:cNvSpPr>
          <p:nvPr>
            <p:ph idx="1"/>
          </p:nvPr>
        </p:nvSpPr>
        <p:spPr/>
        <p:txBody>
          <a:bodyPr/>
          <a:lstStyle/>
          <a:p>
            <a:pPr>
              <a:buFont typeface="Arial" panose="020B0604020202020204" pitchFamily="34" charset="0"/>
              <a:buChar char="•"/>
            </a:pPr>
            <a:r>
              <a:rPr lang="en-IN" dirty="0"/>
              <a:t> The first thing to complete the project is to export the data to your preferred editor(I’ve used </a:t>
            </a:r>
            <a:r>
              <a:rPr lang="en-IN" dirty="0" err="1"/>
              <a:t>Jupyter</a:t>
            </a:r>
            <a:r>
              <a:rPr lang="en-IN" dirty="0"/>
              <a:t> Notebook).</a:t>
            </a:r>
          </a:p>
          <a:p>
            <a:pPr>
              <a:buFont typeface="Arial" panose="020B0604020202020204" pitchFamily="34" charset="0"/>
              <a:buChar char="•"/>
            </a:pPr>
            <a:r>
              <a:rPr lang="en-IN" dirty="0"/>
              <a:t> After the above the second major step is to design an efficient procedure which will answer all the asked/given questions about the dataset. Also </a:t>
            </a:r>
            <a:r>
              <a:rPr lang="en-IN" dirty="0" err="1"/>
              <a:t>Jupyter</a:t>
            </a:r>
            <a:r>
              <a:rPr lang="en-IN" dirty="0"/>
              <a:t> Notebook along with Python Programming Language can be used to create and plot precise and fine Graph/Charts/Visuals for Data.</a:t>
            </a:r>
          </a:p>
          <a:p>
            <a:pPr>
              <a:buFont typeface="Arial" panose="020B0604020202020204" pitchFamily="34" charset="0"/>
              <a:buChar char="•"/>
            </a:pPr>
            <a:r>
              <a:rPr lang="en-IN" dirty="0"/>
              <a:t> Below are some of the Charts/Visuals created using </a:t>
            </a:r>
            <a:r>
              <a:rPr lang="en-IN" dirty="0" err="1"/>
              <a:t>Jupyter</a:t>
            </a:r>
            <a:r>
              <a:rPr lang="en-IN" dirty="0"/>
              <a:t> Notebook with Python Programming for the given Dataset.</a:t>
            </a:r>
          </a:p>
        </p:txBody>
      </p:sp>
      <p:pic>
        <p:nvPicPr>
          <p:cNvPr id="5" name="Picture 4">
            <a:extLst>
              <a:ext uri="{FF2B5EF4-FFF2-40B4-BE49-F238E27FC236}">
                <a16:creationId xmlns:a16="http://schemas.microsoft.com/office/drawing/2014/main" id="{78DD7068-09E2-7474-26F6-3C819AE77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5165115"/>
            <a:ext cx="4204503" cy="1866508"/>
          </a:xfrm>
          <a:prstGeom prst="rect">
            <a:avLst/>
          </a:prstGeom>
        </p:spPr>
      </p:pic>
      <p:pic>
        <p:nvPicPr>
          <p:cNvPr id="7" name="Picture 6">
            <a:extLst>
              <a:ext uri="{FF2B5EF4-FFF2-40B4-BE49-F238E27FC236}">
                <a16:creationId xmlns:a16="http://schemas.microsoft.com/office/drawing/2014/main" id="{A8E278B6-ED74-A69E-627D-536D20BBA1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937" y="5021503"/>
            <a:ext cx="4168745" cy="1921165"/>
          </a:xfrm>
          <a:prstGeom prst="rect">
            <a:avLst/>
          </a:prstGeom>
        </p:spPr>
      </p:pic>
    </p:spTree>
    <p:extLst>
      <p:ext uri="{BB962C8B-B14F-4D97-AF65-F5344CB8AC3E}">
        <p14:creationId xmlns:p14="http://schemas.microsoft.com/office/powerpoint/2010/main" val="2783401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23C4E-942D-5E7A-A90A-4460255DD55F}"/>
              </a:ext>
            </a:extLst>
          </p:cNvPr>
          <p:cNvSpPr>
            <a:spLocks noGrp="1"/>
          </p:cNvSpPr>
          <p:nvPr>
            <p:ph type="title"/>
          </p:nvPr>
        </p:nvSpPr>
        <p:spPr/>
        <p:txBody>
          <a:bodyPr/>
          <a:lstStyle/>
          <a:p>
            <a:r>
              <a:rPr lang="en-IN" dirty="0"/>
              <a:t>Tech-Stack</a:t>
            </a:r>
          </a:p>
        </p:txBody>
      </p:sp>
      <p:sp>
        <p:nvSpPr>
          <p:cNvPr id="3" name="Content Placeholder 2">
            <a:extLst>
              <a:ext uri="{FF2B5EF4-FFF2-40B4-BE49-F238E27FC236}">
                <a16:creationId xmlns:a16="http://schemas.microsoft.com/office/drawing/2014/main" id="{D4EB3809-011F-C3D5-6C1B-61798E90B38A}"/>
              </a:ext>
            </a:extLst>
          </p:cNvPr>
          <p:cNvSpPr>
            <a:spLocks noGrp="1"/>
          </p:cNvSpPr>
          <p:nvPr>
            <p:ph idx="1"/>
          </p:nvPr>
        </p:nvSpPr>
        <p:spPr/>
        <p:txBody>
          <a:bodyPr/>
          <a:lstStyle/>
          <a:p>
            <a:pPr>
              <a:buFont typeface="Wingdings" panose="05000000000000000000" pitchFamily="2" charset="2"/>
              <a:buChar char="v"/>
            </a:pPr>
            <a:r>
              <a:rPr lang="en-IN" dirty="0"/>
              <a:t> MS PowerPoint	-	Documentation</a:t>
            </a:r>
          </a:p>
          <a:p>
            <a:pPr>
              <a:buFont typeface="Wingdings" panose="05000000000000000000" pitchFamily="2" charset="2"/>
              <a:buChar char="v"/>
            </a:pPr>
            <a:r>
              <a:rPr lang="en-IN" dirty="0"/>
              <a:t> MS Excel		-	For Getting logic and Viewing Dataset.</a:t>
            </a:r>
          </a:p>
          <a:p>
            <a:pPr>
              <a:buFont typeface="Wingdings" panose="05000000000000000000" pitchFamily="2" charset="2"/>
              <a:buChar char="v"/>
            </a:pPr>
            <a:r>
              <a:rPr lang="en-IN" dirty="0"/>
              <a:t> </a:t>
            </a:r>
            <a:r>
              <a:rPr lang="en-IN" dirty="0" err="1"/>
              <a:t>Jupyter</a:t>
            </a:r>
            <a:r>
              <a:rPr lang="en-IN" dirty="0"/>
              <a:t> Notebook	-	For loading database and writing the procedure to solve the 					given problem.</a:t>
            </a:r>
          </a:p>
          <a:p>
            <a:pPr>
              <a:buFont typeface="Wingdings" panose="05000000000000000000" pitchFamily="2" charset="2"/>
              <a:buChar char="v"/>
            </a:pPr>
            <a:r>
              <a:rPr lang="en-IN" dirty="0"/>
              <a:t> Python Programming 	-	For writing the procedure ,creating charts/plots.</a:t>
            </a:r>
          </a:p>
          <a:p>
            <a:pPr>
              <a:buFont typeface="Wingdings" panose="05000000000000000000" pitchFamily="2" charset="2"/>
              <a:buChar char="v"/>
            </a:pPr>
            <a:endParaRPr lang="en-IN" dirty="0"/>
          </a:p>
          <a:p>
            <a:pPr>
              <a:buFont typeface="Courier New" panose="02070309020205020404" pitchFamily="49" charset="0"/>
              <a:buChar char="o"/>
            </a:pPr>
            <a:r>
              <a:rPr lang="en-IN" dirty="0"/>
              <a:t> </a:t>
            </a:r>
            <a:r>
              <a:rPr lang="en-IN" dirty="0" err="1"/>
              <a:t>Jupyter</a:t>
            </a:r>
            <a:r>
              <a:rPr lang="en-IN" dirty="0"/>
              <a:t> Notebook Version	-	6.4.5</a:t>
            </a:r>
          </a:p>
          <a:p>
            <a:pPr>
              <a:buFont typeface="Courier New" panose="02070309020205020404" pitchFamily="49" charset="0"/>
              <a:buChar char="o"/>
            </a:pPr>
            <a:r>
              <a:rPr lang="en-IN" dirty="0"/>
              <a:t> Python Version			-	3.8.2  </a:t>
            </a:r>
          </a:p>
          <a:p>
            <a:pPr marL="0" indent="0">
              <a:buNone/>
            </a:pPr>
            <a:endParaRPr lang="en-IN" dirty="0"/>
          </a:p>
        </p:txBody>
      </p:sp>
    </p:spTree>
    <p:extLst>
      <p:ext uri="{BB962C8B-B14F-4D97-AF65-F5344CB8AC3E}">
        <p14:creationId xmlns:p14="http://schemas.microsoft.com/office/powerpoint/2010/main" val="385164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F2699-06B9-0113-5BA4-247AA8609267}"/>
              </a:ext>
            </a:extLst>
          </p:cNvPr>
          <p:cNvSpPr>
            <a:spLocks noGrp="1"/>
          </p:cNvSpPr>
          <p:nvPr>
            <p:ph type="title"/>
          </p:nvPr>
        </p:nvSpPr>
        <p:spPr/>
        <p:txBody>
          <a:bodyPr/>
          <a:lstStyle/>
          <a:p>
            <a:r>
              <a:rPr lang="en-IN" dirty="0"/>
              <a:t>Insights</a:t>
            </a:r>
          </a:p>
        </p:txBody>
      </p:sp>
      <p:sp>
        <p:nvSpPr>
          <p:cNvPr id="3" name="Content Placeholder 2">
            <a:extLst>
              <a:ext uri="{FF2B5EF4-FFF2-40B4-BE49-F238E27FC236}">
                <a16:creationId xmlns:a16="http://schemas.microsoft.com/office/drawing/2014/main" id="{1738C99D-F4E0-0EB2-3A77-A2516175BE2F}"/>
              </a:ext>
            </a:extLst>
          </p:cNvPr>
          <p:cNvSpPr>
            <a:spLocks noGrp="1"/>
          </p:cNvSpPr>
          <p:nvPr>
            <p:ph idx="1"/>
          </p:nvPr>
        </p:nvSpPr>
        <p:spPr/>
        <p:txBody>
          <a:bodyPr/>
          <a:lstStyle/>
          <a:p>
            <a:r>
              <a:rPr lang="en-IN" dirty="0"/>
              <a:t>Major Insights regarding the questions asked against the dataset can be viewed in the python file attached to it. Some of the insights ,I was able to discover are:</a:t>
            </a:r>
          </a:p>
          <a:p>
            <a:pPr>
              <a:buFont typeface="Arial" panose="020B0604020202020204" pitchFamily="34" charset="0"/>
              <a:buChar char="•"/>
            </a:pPr>
            <a:r>
              <a:rPr lang="en-IN" dirty="0"/>
              <a:t> In the provided dataset we could see that the number of males being hired was more than the number of females hired.</a:t>
            </a:r>
          </a:p>
          <a:p>
            <a:pPr>
              <a:buFont typeface="Arial" panose="020B0604020202020204" pitchFamily="34" charset="0"/>
              <a:buChar char="•"/>
            </a:pPr>
            <a:r>
              <a:rPr lang="en-IN" dirty="0"/>
              <a:t> Most of the people work with salaries ranging between 25000 to 50000.</a:t>
            </a:r>
          </a:p>
          <a:p>
            <a:pPr>
              <a:buFont typeface="Arial" panose="020B0604020202020204" pitchFamily="34" charset="0"/>
              <a:buChar char="•"/>
            </a:pPr>
            <a:r>
              <a:rPr lang="en-IN" dirty="0"/>
              <a:t> Least number of people are working with salaries ranging between 0 to 25000.</a:t>
            </a:r>
          </a:p>
        </p:txBody>
      </p:sp>
    </p:spTree>
    <p:extLst>
      <p:ext uri="{BB962C8B-B14F-4D97-AF65-F5344CB8AC3E}">
        <p14:creationId xmlns:p14="http://schemas.microsoft.com/office/powerpoint/2010/main" val="2657664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3F293-8444-4731-6EBD-A67443ED11F2}"/>
              </a:ext>
            </a:extLst>
          </p:cNvPr>
          <p:cNvSpPr>
            <a:spLocks noGrp="1"/>
          </p:cNvSpPr>
          <p:nvPr>
            <p:ph type="title"/>
          </p:nvPr>
        </p:nvSpPr>
        <p:spPr/>
        <p:txBody>
          <a:bodyPr/>
          <a:lstStyle/>
          <a:p>
            <a:r>
              <a:rPr lang="en-IN" dirty="0"/>
              <a:t>Result and Drive Link</a:t>
            </a:r>
          </a:p>
        </p:txBody>
      </p:sp>
      <p:sp>
        <p:nvSpPr>
          <p:cNvPr id="3" name="Content Placeholder 2">
            <a:extLst>
              <a:ext uri="{FF2B5EF4-FFF2-40B4-BE49-F238E27FC236}">
                <a16:creationId xmlns:a16="http://schemas.microsoft.com/office/drawing/2014/main" id="{92B4A13B-B26E-94A8-8630-A7AFA65BE07D}"/>
              </a:ext>
            </a:extLst>
          </p:cNvPr>
          <p:cNvSpPr>
            <a:spLocks noGrp="1"/>
          </p:cNvSpPr>
          <p:nvPr>
            <p:ph idx="1"/>
          </p:nvPr>
        </p:nvSpPr>
        <p:spPr/>
        <p:txBody>
          <a:bodyPr/>
          <a:lstStyle/>
          <a:p>
            <a:r>
              <a:rPr lang="en-IN" dirty="0"/>
              <a:t>This project helped me in understanding the use of python programming language and its function to perform data analysis and also helped in discovering various plotting methods and features and draw out insights from those plots.</a:t>
            </a:r>
          </a:p>
          <a:p>
            <a:r>
              <a:rPr lang="en-IN" dirty="0"/>
              <a:t>Drive Link : </a:t>
            </a:r>
            <a:r>
              <a:rPr lang="en-IN" dirty="0">
                <a:hlinkClick r:id="rId2"/>
              </a:rPr>
              <a:t>https://drive.google.com/drive/folders/1cq-CS0wab5P1LB_eeNEOj8XkRjJiyHby?usp=share_link</a:t>
            </a:r>
            <a:r>
              <a:rPr lang="en-IN" dirty="0"/>
              <a:t> </a:t>
            </a:r>
          </a:p>
        </p:txBody>
      </p:sp>
    </p:spTree>
    <p:extLst>
      <p:ext uri="{BB962C8B-B14F-4D97-AF65-F5344CB8AC3E}">
        <p14:creationId xmlns:p14="http://schemas.microsoft.com/office/powerpoint/2010/main" val="1910760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185</TotalTime>
  <Words>468</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Century Gothic</vt:lpstr>
      <vt:lpstr>Courier New</vt:lpstr>
      <vt:lpstr>Nunito</vt:lpstr>
      <vt:lpstr>Wingdings</vt:lpstr>
      <vt:lpstr>Wingdings 3</vt:lpstr>
      <vt:lpstr>Ion Boardroom</vt:lpstr>
      <vt:lpstr>Hiring Process Analytics</vt:lpstr>
      <vt:lpstr>Description </vt:lpstr>
      <vt:lpstr>Approach </vt:lpstr>
      <vt:lpstr>Tech-Stack</vt:lpstr>
      <vt:lpstr>Insights</vt:lpstr>
      <vt:lpstr>Result and Drive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Hiring Process Analytics</dc:title>
  <dc:creator>sarfaraz ahmed</dc:creator>
  <cp:lastModifiedBy>Aravind N</cp:lastModifiedBy>
  <cp:revision>2</cp:revision>
  <dcterms:created xsi:type="dcterms:W3CDTF">2022-11-16T14:16:04Z</dcterms:created>
  <dcterms:modified xsi:type="dcterms:W3CDTF">2023-05-23T12:50:38Z</dcterms:modified>
</cp:coreProperties>
</file>