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242757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E25C9-FF18-4B2E-8325-D5E4886AF556}"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2044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2609547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508244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64442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7E25C9-FF18-4B2E-8325-D5E4886AF556}"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3889917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7E25C9-FF18-4B2E-8325-D5E4886AF556}" type="datetimeFigureOut">
              <a:rPr lang="en-IN" smtClean="0"/>
              <a:t>23-05-2023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311347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994259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320787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246323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E25C9-FF18-4B2E-8325-D5E4886AF556}"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7939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E25C9-FF18-4B2E-8325-D5E4886AF556}"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86363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E25C9-FF18-4B2E-8325-D5E4886AF556}"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236929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E25C9-FF18-4B2E-8325-D5E4886AF556}"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38526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E25C9-FF18-4B2E-8325-D5E4886AF556}"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24694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E25C9-FF18-4B2E-8325-D5E4886AF556}"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165658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E25C9-FF18-4B2E-8325-D5E4886AF556}"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08D52DB-AAD4-49DB-9C2B-654B3D5A19AD}" type="slidenum">
              <a:rPr lang="en-IN" smtClean="0"/>
              <a:t>‹#›</a:t>
            </a:fld>
            <a:endParaRPr lang="en-IN"/>
          </a:p>
        </p:txBody>
      </p:sp>
    </p:spTree>
    <p:extLst>
      <p:ext uri="{BB962C8B-B14F-4D97-AF65-F5344CB8AC3E}">
        <p14:creationId xmlns:p14="http://schemas.microsoft.com/office/powerpoint/2010/main" val="49828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97E25C9-FF18-4B2E-8325-D5E4886AF556}" type="datetimeFigureOut">
              <a:rPr lang="en-IN" smtClean="0"/>
              <a:t>23-05-2023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08D52DB-AAD4-49DB-9C2B-654B3D5A19AD}" type="slidenum">
              <a:rPr lang="en-IN" smtClean="0"/>
              <a:t>‹#›</a:t>
            </a:fld>
            <a:endParaRPr lang="en-IN"/>
          </a:p>
        </p:txBody>
      </p:sp>
    </p:spTree>
    <p:extLst>
      <p:ext uri="{BB962C8B-B14F-4D97-AF65-F5344CB8AC3E}">
        <p14:creationId xmlns:p14="http://schemas.microsoft.com/office/powerpoint/2010/main" val="38552886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1Q3E1ZkRZUy_jcVKd_fNnzZ5ogwp5j2F5?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1B13-C560-D928-3D6C-C6CB4CD5FB12}"/>
              </a:ext>
            </a:extLst>
          </p:cNvPr>
          <p:cNvSpPr>
            <a:spLocks noGrp="1"/>
          </p:cNvSpPr>
          <p:nvPr>
            <p:ph type="ctrTitle"/>
          </p:nvPr>
        </p:nvSpPr>
        <p:spPr/>
        <p:txBody>
          <a:bodyPr/>
          <a:lstStyle/>
          <a:p>
            <a:r>
              <a:rPr lang="en-IN" dirty="0"/>
              <a:t>Operation Analytics and Metric Spike </a:t>
            </a:r>
          </a:p>
        </p:txBody>
      </p:sp>
      <p:sp>
        <p:nvSpPr>
          <p:cNvPr id="3" name="Subtitle 2">
            <a:extLst>
              <a:ext uri="{FF2B5EF4-FFF2-40B4-BE49-F238E27FC236}">
                <a16:creationId xmlns:a16="http://schemas.microsoft.com/office/drawing/2014/main" id="{9C14D24D-E42A-9288-C880-4ED4CDC5C554}"/>
              </a:ext>
            </a:extLst>
          </p:cNvPr>
          <p:cNvSpPr>
            <a:spLocks noGrp="1"/>
          </p:cNvSpPr>
          <p:nvPr>
            <p:ph type="subTitle" idx="1"/>
          </p:nvPr>
        </p:nvSpPr>
        <p:spPr/>
        <p:txBody>
          <a:bodyPr/>
          <a:lstStyle/>
          <a:p>
            <a:pPr algn="r"/>
            <a:r>
              <a:rPr lang="en-IN" dirty="0"/>
              <a:t>By NELLURI ARAVIND</a:t>
            </a:r>
          </a:p>
        </p:txBody>
      </p:sp>
    </p:spTree>
    <p:extLst>
      <p:ext uri="{BB962C8B-B14F-4D97-AF65-F5344CB8AC3E}">
        <p14:creationId xmlns:p14="http://schemas.microsoft.com/office/powerpoint/2010/main" val="206608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B24F-6F27-33E9-6BFA-A8A1F480EDA8}"/>
              </a:ext>
            </a:extLst>
          </p:cNvPr>
          <p:cNvSpPr>
            <a:spLocks noGrp="1"/>
          </p:cNvSpPr>
          <p:nvPr>
            <p:ph type="title"/>
          </p:nvPr>
        </p:nvSpPr>
        <p:spPr/>
        <p:txBody>
          <a:bodyPr/>
          <a:lstStyle/>
          <a:p>
            <a:r>
              <a:rPr lang="en-IN" dirty="0"/>
              <a:t>Description </a:t>
            </a:r>
          </a:p>
        </p:txBody>
      </p:sp>
      <p:sp>
        <p:nvSpPr>
          <p:cNvPr id="3" name="Content Placeholder 2">
            <a:extLst>
              <a:ext uri="{FF2B5EF4-FFF2-40B4-BE49-F238E27FC236}">
                <a16:creationId xmlns:a16="http://schemas.microsoft.com/office/drawing/2014/main" id="{C66B2C1B-3DB4-E10F-3DD0-E78844693C47}"/>
              </a:ext>
            </a:extLst>
          </p:cNvPr>
          <p:cNvSpPr>
            <a:spLocks noGrp="1"/>
          </p:cNvSpPr>
          <p:nvPr>
            <p:ph idx="1"/>
          </p:nvPr>
        </p:nvSpPr>
        <p:spPr/>
        <p:txBody>
          <a:bodyPr/>
          <a:lstStyle/>
          <a:p>
            <a:r>
              <a:rPr lang="en-IN" dirty="0"/>
              <a:t>Operational Analysis is useful for complete end to end operations of data and to further predict the overall growth or decline of data, which is helpful in providing the areas for improvement in the current/given system/data.</a:t>
            </a:r>
          </a:p>
          <a:p>
            <a:r>
              <a:rPr lang="en-IN" dirty="0"/>
              <a:t>Along with Operational Analysis investigating metric spikes is also essential as it helps in predicting the reasons and conditions for the behaviour(growth/decline) of data.</a:t>
            </a:r>
          </a:p>
          <a:p>
            <a:r>
              <a:rPr lang="en-IN" dirty="0"/>
              <a:t>In this project we were provided with different data sets table from which we must bring out certain insights and answer all the questions asked by different departments.</a:t>
            </a:r>
          </a:p>
        </p:txBody>
      </p:sp>
    </p:spTree>
    <p:extLst>
      <p:ext uri="{BB962C8B-B14F-4D97-AF65-F5344CB8AC3E}">
        <p14:creationId xmlns:p14="http://schemas.microsoft.com/office/powerpoint/2010/main" val="395349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1395-B7C6-F8B2-6690-6C8022E198A1}"/>
              </a:ext>
            </a:extLst>
          </p:cNvPr>
          <p:cNvSpPr>
            <a:spLocks noGrp="1"/>
          </p:cNvSpPr>
          <p:nvPr>
            <p:ph type="title"/>
          </p:nvPr>
        </p:nvSpPr>
        <p:spPr>
          <a:xfrm>
            <a:off x="1106516" y="120349"/>
            <a:ext cx="10058400" cy="1394415"/>
          </a:xfrm>
        </p:spPr>
        <p:txBody>
          <a:bodyPr/>
          <a:lstStyle/>
          <a:p>
            <a:r>
              <a:rPr lang="en-IN" dirty="0"/>
              <a:t>Approach </a:t>
            </a:r>
          </a:p>
        </p:txBody>
      </p:sp>
      <p:sp>
        <p:nvSpPr>
          <p:cNvPr id="3" name="Content Placeholder 2">
            <a:extLst>
              <a:ext uri="{FF2B5EF4-FFF2-40B4-BE49-F238E27FC236}">
                <a16:creationId xmlns:a16="http://schemas.microsoft.com/office/drawing/2014/main" id="{6A56351A-B87F-CA29-76F5-3F9694DD5850}"/>
              </a:ext>
            </a:extLst>
          </p:cNvPr>
          <p:cNvSpPr>
            <a:spLocks noGrp="1"/>
          </p:cNvSpPr>
          <p:nvPr>
            <p:ph idx="1"/>
          </p:nvPr>
        </p:nvSpPr>
        <p:spPr>
          <a:xfrm>
            <a:off x="1060335" y="1697952"/>
            <a:ext cx="10058400" cy="4023360"/>
          </a:xfrm>
        </p:spPr>
        <p:txBody>
          <a:bodyPr/>
          <a:lstStyle/>
          <a:p>
            <a:pPr marL="0" indent="0">
              <a:buNone/>
            </a:pPr>
            <a:r>
              <a:rPr lang="en-IN" dirty="0"/>
              <a:t>The first thing to complete this project is to import the data from excel to your preferred editor(MySQL workbench/ Mode) for MySQL Workbench this could be done in two ways </a:t>
            </a:r>
            <a:r>
              <a:rPr lang="en-IN" dirty="0" err="1"/>
              <a:t>i.e</a:t>
            </a:r>
            <a:r>
              <a:rPr lang="en-IN" dirty="0"/>
              <a:t>:               By Writing Query or By using create new schema tab.</a:t>
            </a:r>
          </a:p>
          <a:p>
            <a:pPr marL="0" indent="0">
              <a:buNone/>
            </a:pPr>
            <a:r>
              <a:rPr lang="en-IN" dirty="0"/>
              <a:t>After the above step the second crucial step is to ask/evaluate appropriate questions which will make it easier to access and retrieve data using SQL </a:t>
            </a:r>
            <a:r>
              <a:rPr lang="en-IN" dirty="0" err="1"/>
              <a:t>Querries</a:t>
            </a:r>
            <a:r>
              <a:rPr lang="en-IN" dirty="0"/>
              <a:t>.</a:t>
            </a:r>
          </a:p>
          <a:p>
            <a:pPr marL="0" indent="0">
              <a:buNone/>
            </a:pPr>
            <a:r>
              <a:rPr lang="en-IN" dirty="0"/>
              <a:t>Approach carried is shown in below images. The complete detailed approach could be seen in the file attached with the presentation                                                                                                                      Operational Analysis                                                                                 Metric Spikes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D63E6E3-E3C2-4A8A-3887-E511535DF7D8}"/>
              </a:ext>
            </a:extLst>
          </p:cNvPr>
          <p:cNvPicPr>
            <a:picLocks noChangeAspect="1"/>
          </p:cNvPicPr>
          <p:nvPr/>
        </p:nvPicPr>
        <p:blipFill rotWithShape="1">
          <a:blip r:embed="rId2">
            <a:extLst>
              <a:ext uri="{28A0092B-C50C-407E-A947-70E740481C1C}">
                <a14:useLocalDpi xmlns:a14="http://schemas.microsoft.com/office/drawing/2010/main" val="0"/>
              </a:ext>
            </a:extLst>
          </a:blip>
          <a:srcRect l="16289" t="17643" r="39772" b="32929"/>
          <a:stretch/>
        </p:blipFill>
        <p:spPr>
          <a:xfrm>
            <a:off x="868218" y="4331855"/>
            <a:ext cx="4849091" cy="2244436"/>
          </a:xfrm>
          <a:prstGeom prst="rect">
            <a:avLst/>
          </a:prstGeom>
        </p:spPr>
      </p:pic>
      <p:pic>
        <p:nvPicPr>
          <p:cNvPr id="7" name="Picture 6">
            <a:extLst>
              <a:ext uri="{FF2B5EF4-FFF2-40B4-BE49-F238E27FC236}">
                <a16:creationId xmlns:a16="http://schemas.microsoft.com/office/drawing/2014/main" id="{B26F6937-1B21-FF14-B4D1-5BC7D4B0E72B}"/>
              </a:ext>
            </a:extLst>
          </p:cNvPr>
          <p:cNvPicPr>
            <a:picLocks noChangeAspect="1"/>
          </p:cNvPicPr>
          <p:nvPr/>
        </p:nvPicPr>
        <p:blipFill rotWithShape="1">
          <a:blip r:embed="rId3">
            <a:extLst>
              <a:ext uri="{28A0092B-C50C-407E-A947-70E740481C1C}">
                <a14:useLocalDpi xmlns:a14="http://schemas.microsoft.com/office/drawing/2010/main" val="0"/>
              </a:ext>
            </a:extLst>
          </a:blip>
          <a:srcRect l="16213" t="17643" r="41060" b="31179"/>
          <a:stretch/>
        </p:blipFill>
        <p:spPr>
          <a:xfrm>
            <a:off x="6012873" y="4313382"/>
            <a:ext cx="5209309" cy="2262909"/>
          </a:xfrm>
          <a:prstGeom prst="rect">
            <a:avLst/>
          </a:prstGeom>
        </p:spPr>
      </p:pic>
    </p:spTree>
    <p:extLst>
      <p:ext uri="{BB962C8B-B14F-4D97-AF65-F5344CB8AC3E}">
        <p14:creationId xmlns:p14="http://schemas.microsoft.com/office/powerpoint/2010/main" val="223455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4839-4273-8F1B-08A9-A1B5D3700CB5}"/>
              </a:ext>
            </a:extLst>
          </p:cNvPr>
          <p:cNvSpPr>
            <a:spLocks noGrp="1"/>
          </p:cNvSpPr>
          <p:nvPr>
            <p:ph type="title"/>
          </p:nvPr>
        </p:nvSpPr>
        <p:spPr/>
        <p:txBody>
          <a:bodyPr/>
          <a:lstStyle/>
          <a:p>
            <a:r>
              <a:rPr lang="en-IN" dirty="0"/>
              <a:t>Tech-Stack </a:t>
            </a:r>
          </a:p>
        </p:txBody>
      </p:sp>
      <p:sp>
        <p:nvSpPr>
          <p:cNvPr id="3" name="Content Placeholder 2">
            <a:extLst>
              <a:ext uri="{FF2B5EF4-FFF2-40B4-BE49-F238E27FC236}">
                <a16:creationId xmlns:a16="http://schemas.microsoft.com/office/drawing/2014/main" id="{53A1F98D-E3D6-C2BE-10AA-AF3EDA556CC4}"/>
              </a:ext>
            </a:extLst>
          </p:cNvPr>
          <p:cNvSpPr>
            <a:spLocks noGrp="1"/>
          </p:cNvSpPr>
          <p:nvPr>
            <p:ph idx="1"/>
          </p:nvPr>
        </p:nvSpPr>
        <p:spPr/>
        <p:txBody>
          <a:bodyPr/>
          <a:lstStyle/>
          <a:p>
            <a:pPr>
              <a:buFont typeface="Arial" panose="020B0604020202020204" pitchFamily="34" charset="0"/>
              <a:buChar char="•"/>
            </a:pPr>
            <a:r>
              <a:rPr lang="en-IN" dirty="0"/>
              <a:t>  MS PowerPoint         -          Documentation</a:t>
            </a:r>
          </a:p>
          <a:p>
            <a:pPr>
              <a:buFont typeface="Arial" panose="020B0604020202020204" pitchFamily="34" charset="0"/>
              <a:buChar char="•"/>
            </a:pPr>
            <a:r>
              <a:rPr lang="en-IN" dirty="0"/>
              <a:t>  MS Excel 	        -           For Getting Logic</a:t>
            </a:r>
          </a:p>
          <a:p>
            <a:pPr>
              <a:buFont typeface="Arial" panose="020B0604020202020204" pitchFamily="34" charset="0"/>
              <a:buChar char="•"/>
            </a:pPr>
            <a:r>
              <a:rPr lang="en-IN" dirty="0"/>
              <a:t>  MySQL Workbench  -           For Loading Database and Writing Query </a:t>
            </a:r>
          </a:p>
          <a:p>
            <a:pPr>
              <a:buFont typeface="Arial" panose="020B0604020202020204" pitchFamily="34" charset="0"/>
              <a:buChar char="•"/>
            </a:pPr>
            <a:r>
              <a:rPr lang="en-IN" dirty="0"/>
              <a:t>  Mode.com                 -           For Checking answers</a:t>
            </a:r>
          </a:p>
          <a:p>
            <a:pPr marL="0" indent="0">
              <a:buNone/>
            </a:pPr>
            <a:endParaRPr lang="en-IN" dirty="0"/>
          </a:p>
          <a:p>
            <a:pPr marL="0" indent="0">
              <a:buNone/>
            </a:pPr>
            <a:r>
              <a:rPr lang="en-IN" dirty="0"/>
              <a:t>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6691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08C5-6175-1C4A-DC77-B71C08561C1A}"/>
              </a:ext>
            </a:extLst>
          </p:cNvPr>
          <p:cNvSpPr>
            <a:spLocks noGrp="1"/>
          </p:cNvSpPr>
          <p:nvPr>
            <p:ph type="title"/>
          </p:nvPr>
        </p:nvSpPr>
        <p:spPr/>
        <p:txBody>
          <a:bodyPr/>
          <a:lstStyle/>
          <a:p>
            <a:r>
              <a:rPr lang="en-IN" dirty="0"/>
              <a:t>Insights </a:t>
            </a:r>
          </a:p>
        </p:txBody>
      </p:sp>
      <p:sp>
        <p:nvSpPr>
          <p:cNvPr id="3" name="Content Placeholder 2">
            <a:extLst>
              <a:ext uri="{FF2B5EF4-FFF2-40B4-BE49-F238E27FC236}">
                <a16:creationId xmlns:a16="http://schemas.microsoft.com/office/drawing/2014/main" id="{806EEAE3-42A5-C501-543D-5FBE6428E204}"/>
              </a:ext>
            </a:extLst>
          </p:cNvPr>
          <p:cNvSpPr>
            <a:spLocks noGrp="1"/>
          </p:cNvSpPr>
          <p:nvPr>
            <p:ph idx="1"/>
          </p:nvPr>
        </p:nvSpPr>
        <p:spPr/>
        <p:txBody>
          <a:bodyPr/>
          <a:lstStyle/>
          <a:p>
            <a:pPr>
              <a:buFont typeface="Wingdings" panose="05000000000000000000" pitchFamily="2" charset="2"/>
              <a:buChar char="v"/>
            </a:pPr>
            <a:r>
              <a:rPr lang="en-IN" dirty="0"/>
              <a:t> 32</a:t>
            </a:r>
            <a:r>
              <a:rPr lang="en-IN" baseline="30000" dirty="0"/>
              <a:t>nd</a:t>
            </a:r>
            <a:r>
              <a:rPr lang="en-IN" dirty="0"/>
              <a:t> week of 2020 doesn’t  seem good for platform as significant number of users disengaged.</a:t>
            </a:r>
          </a:p>
          <a:p>
            <a:pPr>
              <a:buFont typeface="Wingdings" panose="05000000000000000000" pitchFamily="2" charset="2"/>
              <a:buChar char="v"/>
            </a:pPr>
            <a:r>
              <a:rPr lang="en-IN" dirty="0"/>
              <a:t> The overall growth of platform is good since number of users keep increasing.</a:t>
            </a:r>
          </a:p>
          <a:p>
            <a:pPr>
              <a:buFont typeface="Wingdings" panose="05000000000000000000" pitchFamily="2" charset="2"/>
              <a:buChar char="v"/>
            </a:pPr>
            <a:r>
              <a:rPr lang="en-IN" dirty="0"/>
              <a:t> Mostly used laptop is MacBook pro.</a:t>
            </a:r>
          </a:p>
          <a:p>
            <a:pPr>
              <a:buFont typeface="Wingdings" panose="05000000000000000000" pitchFamily="2" charset="2"/>
              <a:buChar char="v"/>
            </a:pPr>
            <a:r>
              <a:rPr lang="en-IN" dirty="0"/>
              <a:t> Mostly used mobile is iPhone 5.</a:t>
            </a:r>
          </a:p>
        </p:txBody>
      </p:sp>
    </p:spTree>
    <p:extLst>
      <p:ext uri="{BB962C8B-B14F-4D97-AF65-F5344CB8AC3E}">
        <p14:creationId xmlns:p14="http://schemas.microsoft.com/office/powerpoint/2010/main" val="116739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ABD8-0D28-C94B-426E-28D4F44FF624}"/>
              </a:ext>
            </a:extLst>
          </p:cNvPr>
          <p:cNvSpPr>
            <a:spLocks noGrp="1"/>
          </p:cNvSpPr>
          <p:nvPr>
            <p:ph type="title"/>
          </p:nvPr>
        </p:nvSpPr>
        <p:spPr/>
        <p:txBody>
          <a:bodyPr/>
          <a:lstStyle/>
          <a:p>
            <a:r>
              <a:rPr lang="en-IN" dirty="0"/>
              <a:t>Result and Drive link </a:t>
            </a:r>
          </a:p>
        </p:txBody>
      </p:sp>
      <p:sp>
        <p:nvSpPr>
          <p:cNvPr id="3" name="Content Placeholder 2">
            <a:extLst>
              <a:ext uri="{FF2B5EF4-FFF2-40B4-BE49-F238E27FC236}">
                <a16:creationId xmlns:a16="http://schemas.microsoft.com/office/drawing/2014/main" id="{E152DE71-74AF-AED7-B772-D0A65C3040D9}"/>
              </a:ext>
            </a:extLst>
          </p:cNvPr>
          <p:cNvSpPr>
            <a:spLocks noGrp="1"/>
          </p:cNvSpPr>
          <p:nvPr>
            <p:ph idx="1"/>
          </p:nvPr>
        </p:nvSpPr>
        <p:spPr/>
        <p:txBody>
          <a:bodyPr/>
          <a:lstStyle/>
          <a:p>
            <a:r>
              <a:rPr lang="en-IN" dirty="0"/>
              <a:t>This project helps in understanding the use of windows function and also helpful in learning to draw insights from the data.</a:t>
            </a:r>
          </a:p>
          <a:p>
            <a:r>
              <a:rPr lang="en-IN" dirty="0"/>
              <a:t>Drive Link for this project is : </a:t>
            </a:r>
            <a:r>
              <a:rPr lang="en-IN" dirty="0">
                <a:hlinkClick r:id="rId2"/>
              </a:rPr>
              <a:t>https://drive.google.com/drive/folders/1Q3E1ZkRZUy_jcVKd_fNnzZ5ogwp5j2F5?usp=share_link</a:t>
            </a:r>
            <a:r>
              <a:rPr lang="en-IN" dirty="0"/>
              <a:t> </a:t>
            </a:r>
          </a:p>
          <a:p>
            <a:endParaRPr lang="en-IN" dirty="0"/>
          </a:p>
        </p:txBody>
      </p:sp>
    </p:spTree>
    <p:extLst>
      <p:ext uri="{BB962C8B-B14F-4D97-AF65-F5344CB8AC3E}">
        <p14:creationId xmlns:p14="http://schemas.microsoft.com/office/powerpoint/2010/main" val="221013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112</TotalTime>
  <Words>354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 Boardroom</vt:lpstr>
      <vt:lpstr>Operation Analytics and Metric Spike </vt:lpstr>
      <vt:lpstr>Description </vt:lpstr>
      <vt:lpstr>Approach </vt:lpstr>
      <vt:lpstr>Tech-Stack </vt:lpstr>
      <vt:lpstr>Insights </vt:lpstr>
      <vt:lpstr>Result and Drive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Metric Spike</dc:title>
  <dc:creator>sarfaraz ahmed</dc:creator>
  <cp:lastModifiedBy>Aravind N</cp:lastModifiedBy>
  <cp:revision>2</cp:revision>
  <dcterms:created xsi:type="dcterms:W3CDTF">2022-11-10T16:42:13Z</dcterms:created>
  <dcterms:modified xsi:type="dcterms:W3CDTF">2023-05-23T10:38:42Z</dcterms:modified>
</cp:coreProperties>
</file>