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5" r:id="rId4"/>
    <p:sldId id="287" r:id="rId5"/>
    <p:sldId id="288" r:id="rId6"/>
    <p:sldId id="258" r:id="rId7"/>
    <p:sldId id="259" r:id="rId8"/>
    <p:sldId id="260" r:id="rId9"/>
    <p:sldId id="263" r:id="rId10"/>
    <p:sldId id="262" r:id="rId11"/>
    <p:sldId id="265" r:id="rId12"/>
    <p:sldId id="266" r:id="rId13"/>
    <p:sldId id="267" r:id="rId14"/>
    <p:sldId id="264" r:id="rId15"/>
    <p:sldId id="268" r:id="rId16"/>
    <p:sldId id="269" r:id="rId17"/>
    <p:sldId id="270" r:id="rId18"/>
    <p:sldId id="271" r:id="rId19"/>
    <p:sldId id="272" r:id="rId20"/>
    <p:sldId id="273" r:id="rId21"/>
    <p:sldId id="274" r:id="rId22"/>
    <p:sldId id="275" r:id="rId23"/>
    <p:sldId id="276" r:id="rId24"/>
    <p:sldId id="282" r:id="rId25"/>
    <p:sldId id="280" r:id="rId26"/>
    <p:sldId id="278" r:id="rId27"/>
    <p:sldId id="279" r:id="rId28"/>
    <p:sldId id="281"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9/16/2023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9/16/2023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907164" y="858220"/>
            <a:ext cx="9755187" cy="2984588"/>
          </a:xfrm>
        </p:spPr>
        <p:txBody>
          <a:bodyPr>
            <a:noAutofit/>
          </a:bodyPr>
          <a:lstStyle/>
          <a:p>
            <a:pPr algn="ctr"/>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
            </a:r>
            <a:br>
              <a:rPr lang="en-US" sz="4800" dirty="0" smtClean="0"/>
            </a:br>
            <a:r>
              <a:rPr lang="en-US" sz="4800" dirty="0"/>
              <a:t/>
            </a:r>
            <a:br>
              <a:rPr lang="en-US" sz="4800" dirty="0"/>
            </a:br>
            <a:r>
              <a:rPr lang="en-US" sz="4800" dirty="0" smtClean="0"/>
              <a:t>Analyzing trends and patterns of </a:t>
            </a:r>
            <a:br>
              <a:rPr lang="en-US" sz="4800" dirty="0" smtClean="0"/>
            </a:br>
            <a:r>
              <a:rPr lang="en-US" sz="4800" dirty="0" smtClean="0"/>
              <a:t>terror attacks</a:t>
            </a:r>
            <a:r>
              <a:rPr lang="en-US" sz="6000" dirty="0" smtClean="0"/>
              <a:t/>
            </a:r>
            <a:br>
              <a:rPr lang="en-US" sz="6000" dirty="0" smtClean="0"/>
            </a:br>
            <a:endParaRPr lang="en-IN" sz="6000" dirty="0"/>
          </a:p>
        </p:txBody>
      </p:sp>
      <p:sp>
        <p:nvSpPr>
          <p:cNvPr id="3" name="Subtitle 2"/>
          <p:cNvSpPr>
            <a:spLocks noGrp="1"/>
          </p:cNvSpPr>
          <p:nvPr>
            <p:ph type="subTitle" idx="1"/>
          </p:nvPr>
        </p:nvSpPr>
        <p:spPr>
          <a:xfrm rot="21420000">
            <a:off x="984128" y="3268932"/>
            <a:ext cx="9755187" cy="1063577"/>
          </a:xfrm>
        </p:spPr>
        <p:txBody>
          <a:bodyPr/>
          <a:lstStyle/>
          <a:p>
            <a:pPr algn="ctr"/>
            <a:r>
              <a:rPr lang="en-US" dirty="0" smtClean="0"/>
              <a:t>A data-driven approach for law of enforcement </a:t>
            </a:r>
            <a:r>
              <a:rPr lang="en-IN" dirty="0"/>
              <a:t>and </a:t>
            </a:r>
            <a:r>
              <a:rPr lang="en-IN" dirty="0" smtClean="0"/>
              <a:t>other stakeholders to </a:t>
            </a:r>
            <a:r>
              <a:rPr lang="en-IN" dirty="0"/>
              <a:t>prevent or mitigate future incidents.</a:t>
            </a:r>
          </a:p>
          <a:p>
            <a:r>
              <a:rPr lang="en-IN" dirty="0"/>
              <a:t> </a:t>
            </a:r>
          </a:p>
          <a:p>
            <a:endParaRPr lang="en-IN" dirty="0"/>
          </a:p>
        </p:txBody>
      </p:sp>
    </p:spTree>
    <p:extLst>
      <p:ext uri="{BB962C8B-B14F-4D97-AF65-F5344CB8AC3E}">
        <p14:creationId xmlns:p14="http://schemas.microsoft.com/office/powerpoint/2010/main" val="35444353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396882" cy="664029"/>
          </a:xfrm>
        </p:spPr>
        <p:txBody>
          <a:bodyPr>
            <a:noAutofit/>
          </a:bodyPr>
          <a:lstStyle/>
          <a:p>
            <a:r>
              <a:rPr lang="en-US" sz="3600" dirty="0" smtClean="0"/>
              <a:t>EDA</a:t>
            </a:r>
            <a:endParaRPr lang="en-IN" sz="3600" dirty="0"/>
          </a:p>
        </p:txBody>
      </p:sp>
      <p:sp>
        <p:nvSpPr>
          <p:cNvPr id="3" name="Content Placeholder 2"/>
          <p:cNvSpPr>
            <a:spLocks noGrp="1"/>
          </p:cNvSpPr>
          <p:nvPr>
            <p:ph sz="quarter" idx="13"/>
          </p:nvPr>
        </p:nvSpPr>
        <p:spPr>
          <a:xfrm>
            <a:off x="685800" y="841829"/>
            <a:ext cx="10394707" cy="4532756"/>
          </a:xfrm>
        </p:spPr>
        <p:txBody>
          <a:bodyPr/>
          <a:lstStyle/>
          <a:p>
            <a:pPr>
              <a:buSzPct val="1000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EDA p</a:t>
            </a:r>
            <a:r>
              <a:rPr lang="en-US" cap="none" dirty="0" smtClean="0">
                <a:latin typeface="Times New Roman" panose="02020603050405020304" pitchFamily="18" charset="0"/>
                <a:cs typeface="Times New Roman" panose="02020603050405020304" pitchFamily="18" charset="0"/>
              </a:rPr>
              <a:t>layed a Major Role in our project as EDA gives major solution to the Project Objective.</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Doing a proper EDA gives out a solution to meet project requirements.</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So a Proper EDA was made by us where EDA was done manually putting code in </a:t>
            </a:r>
            <a:r>
              <a:rPr lang="en-US" cap="none" dirty="0" err="1" smtClean="0">
                <a:latin typeface="Times New Roman" panose="02020603050405020304" pitchFamily="18" charset="0"/>
                <a:cs typeface="Times New Roman" panose="02020603050405020304" pitchFamily="18" charset="0"/>
              </a:rPr>
              <a:t>jupyter</a:t>
            </a:r>
            <a:r>
              <a:rPr lang="en-US" cap="none" dirty="0" smtClean="0">
                <a:latin typeface="Times New Roman" panose="02020603050405020304" pitchFamily="18" charset="0"/>
                <a:cs typeface="Times New Roman" panose="02020603050405020304" pitchFamily="18" charset="0"/>
              </a:rPr>
              <a:t> notebook, Auto EDA was made and we also did EDA using Tableau Software.</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As we had made EDA in three ways we had made more analysis.</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According to the analysis that we had made we came to conclusion only some features are important for making a model.</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We also came to a conclusion that Logical approach is most important in this project scenario besides domain knowledge.</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A Picture is Worth than million words so Visualizations are made clearly for the Project.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801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05229"/>
            <a:ext cx="10396882" cy="794657"/>
          </a:xfrm>
        </p:spPr>
        <p:txBody>
          <a:bodyPr>
            <a:normAutofit/>
          </a:bodyPr>
          <a:lstStyle/>
          <a:p>
            <a:r>
              <a:rPr lang="en-US" sz="3600" dirty="0" smtClean="0"/>
              <a:t>Global attacks</a:t>
            </a:r>
            <a:endParaRPr lang="en-IN" sz="3600"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8602" t="23263" r="23356" b="13757"/>
          <a:stretch/>
        </p:blipFill>
        <p:spPr>
          <a:xfrm>
            <a:off x="1175657" y="996044"/>
            <a:ext cx="8940800" cy="4310742"/>
          </a:xfr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8600" t="20247" b="70000"/>
          <a:stretch/>
        </p:blipFill>
        <p:spPr>
          <a:xfrm>
            <a:off x="8084457" y="201387"/>
            <a:ext cx="2996049" cy="905328"/>
          </a:xfrm>
          <a:prstGeom prst="rect">
            <a:avLst/>
          </a:prstGeom>
        </p:spPr>
      </p:pic>
    </p:spTree>
    <p:extLst>
      <p:ext uri="{BB962C8B-B14F-4D97-AF65-F5344CB8AC3E}">
        <p14:creationId xmlns:p14="http://schemas.microsoft.com/office/powerpoint/2010/main" val="1370779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46743"/>
            <a:ext cx="10396882" cy="624113"/>
          </a:xfrm>
        </p:spPr>
        <p:txBody>
          <a:bodyPr>
            <a:normAutofit/>
          </a:bodyPr>
          <a:lstStyle/>
          <a:p>
            <a:r>
              <a:rPr lang="en-US" sz="3600" dirty="0" smtClean="0"/>
              <a:t>Year wise attacks</a:t>
            </a:r>
            <a:endParaRPr lang="en-IN" sz="3600"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7289" t="24800" r="-1033" b="13968"/>
          <a:stretch/>
        </p:blipFill>
        <p:spPr>
          <a:xfrm>
            <a:off x="683625" y="870856"/>
            <a:ext cx="10681061" cy="4325257"/>
          </a:xfrm>
        </p:spPr>
      </p:pic>
    </p:spTree>
    <p:extLst>
      <p:ext uri="{BB962C8B-B14F-4D97-AF65-F5344CB8AC3E}">
        <p14:creationId xmlns:p14="http://schemas.microsoft.com/office/powerpoint/2010/main" val="3499895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06829"/>
            <a:ext cx="10396882" cy="620486"/>
          </a:xfrm>
        </p:spPr>
        <p:txBody>
          <a:bodyPr>
            <a:normAutofit/>
          </a:bodyPr>
          <a:lstStyle/>
          <a:p>
            <a:r>
              <a:rPr lang="en-US" sz="3600" dirty="0" smtClean="0"/>
              <a:t>Hour wise attacks</a:t>
            </a:r>
            <a:endParaRPr lang="en-IN" sz="3600"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7511" t="26200" r="30685" b="14085"/>
          <a:stretch/>
        </p:blipFill>
        <p:spPr>
          <a:xfrm>
            <a:off x="1465943" y="1016000"/>
            <a:ext cx="8331200" cy="4238171"/>
          </a:xfrm>
        </p:spPr>
      </p:pic>
    </p:spTree>
    <p:extLst>
      <p:ext uri="{BB962C8B-B14F-4D97-AF65-F5344CB8AC3E}">
        <p14:creationId xmlns:p14="http://schemas.microsoft.com/office/powerpoint/2010/main" val="1718214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92316"/>
            <a:ext cx="10396882" cy="518886"/>
          </a:xfrm>
        </p:spPr>
        <p:txBody>
          <a:bodyPr>
            <a:noAutofit/>
          </a:bodyPr>
          <a:lstStyle/>
          <a:p>
            <a:r>
              <a:rPr lang="en-US" sz="3600" dirty="0" smtClean="0"/>
              <a:t>Types of major targets</a:t>
            </a:r>
            <a:endParaRPr lang="en-IN" sz="3600"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8923" t="22068" r="37480" b="9276"/>
          <a:stretch/>
        </p:blipFill>
        <p:spPr>
          <a:xfrm>
            <a:off x="787400" y="711203"/>
            <a:ext cx="8167914" cy="4426854"/>
          </a:xfrm>
        </p:spPr>
      </p:pic>
    </p:spTree>
    <p:extLst>
      <p:ext uri="{BB962C8B-B14F-4D97-AF65-F5344CB8AC3E}">
        <p14:creationId xmlns:p14="http://schemas.microsoft.com/office/powerpoint/2010/main" val="947058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70543"/>
            <a:ext cx="10396882" cy="1151965"/>
          </a:xfrm>
        </p:spPr>
        <p:txBody>
          <a:bodyPr>
            <a:normAutofit/>
          </a:bodyPr>
          <a:lstStyle/>
          <a:p>
            <a:r>
              <a:rPr lang="en-US" sz="3600" dirty="0" smtClean="0"/>
              <a:t>Analyzing major perpetrators</a:t>
            </a:r>
            <a:endParaRPr lang="en-IN" sz="3600"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7480" t="23526" r="40957" b="17517"/>
          <a:stretch/>
        </p:blipFill>
        <p:spPr>
          <a:xfrm>
            <a:off x="1262743" y="981422"/>
            <a:ext cx="8984343" cy="4330807"/>
          </a:xfrm>
        </p:spPr>
      </p:pic>
    </p:spTree>
    <p:extLst>
      <p:ext uri="{BB962C8B-B14F-4D97-AF65-F5344CB8AC3E}">
        <p14:creationId xmlns:p14="http://schemas.microsoft.com/office/powerpoint/2010/main" val="778984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1" y="0"/>
            <a:ext cx="10396882" cy="551542"/>
          </a:xfrm>
        </p:spPr>
        <p:txBody>
          <a:bodyPr>
            <a:noAutofit/>
          </a:bodyPr>
          <a:lstStyle/>
          <a:p>
            <a:r>
              <a:rPr lang="en-US" sz="3600" dirty="0" smtClean="0"/>
              <a:t>Types of Attacks</a:t>
            </a:r>
            <a:endParaRPr lang="en-IN" sz="3600"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1744" t="11203" r="26266" b="9132"/>
          <a:stretch/>
        </p:blipFill>
        <p:spPr>
          <a:xfrm>
            <a:off x="1257301" y="711200"/>
            <a:ext cx="7010399" cy="4737100"/>
          </a:xfrm>
        </p:spPr>
      </p:pic>
    </p:spTree>
    <p:extLst>
      <p:ext uri="{BB962C8B-B14F-4D97-AF65-F5344CB8AC3E}">
        <p14:creationId xmlns:p14="http://schemas.microsoft.com/office/powerpoint/2010/main" val="2410021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396882" cy="685800"/>
          </a:xfrm>
        </p:spPr>
        <p:txBody>
          <a:bodyPr>
            <a:normAutofit/>
          </a:bodyPr>
          <a:lstStyle/>
          <a:p>
            <a:r>
              <a:rPr lang="en-US" sz="3600" dirty="0" smtClean="0"/>
              <a:t>Weapons used</a:t>
            </a:r>
            <a:endParaRPr lang="en-IN" sz="3600"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7378" t="28166" r="40903" b="7920"/>
          <a:stretch/>
        </p:blipFill>
        <p:spPr>
          <a:xfrm>
            <a:off x="1117600" y="812800"/>
            <a:ext cx="8369300" cy="4343399"/>
          </a:xfrm>
        </p:spPr>
      </p:pic>
    </p:spTree>
    <p:extLst>
      <p:ext uri="{BB962C8B-B14F-4D97-AF65-F5344CB8AC3E}">
        <p14:creationId xmlns:p14="http://schemas.microsoft.com/office/powerpoint/2010/main" val="2968945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52401"/>
            <a:ext cx="10396882" cy="444500"/>
          </a:xfrm>
        </p:spPr>
        <p:txBody>
          <a:bodyPr>
            <a:normAutofit fontScale="90000"/>
          </a:bodyPr>
          <a:lstStyle/>
          <a:p>
            <a:r>
              <a:rPr lang="en-US" sz="3600" dirty="0" smtClean="0"/>
              <a:t>Associations</a:t>
            </a:r>
            <a:endParaRPr lang="en-IN" sz="3600"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0686" t="9833" r="8945" b="8306"/>
          <a:stretch/>
        </p:blipFill>
        <p:spPr>
          <a:xfrm>
            <a:off x="683624" y="736600"/>
            <a:ext cx="9412875" cy="4521199"/>
          </a:xfrm>
        </p:spPr>
      </p:pic>
    </p:spTree>
    <p:extLst>
      <p:ext uri="{BB962C8B-B14F-4D97-AF65-F5344CB8AC3E}">
        <p14:creationId xmlns:p14="http://schemas.microsoft.com/office/powerpoint/2010/main" val="3907938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457199"/>
          </a:xfrm>
        </p:spPr>
        <p:txBody>
          <a:bodyPr>
            <a:noAutofit/>
          </a:bodyPr>
          <a:lstStyle/>
          <a:p>
            <a:r>
              <a:rPr lang="en-US" sz="3600" dirty="0" smtClean="0"/>
              <a:t>Feature selection</a:t>
            </a:r>
            <a:endParaRPr lang="en-IN" sz="3600" dirty="0"/>
          </a:p>
        </p:txBody>
      </p:sp>
      <p:sp>
        <p:nvSpPr>
          <p:cNvPr id="3" name="Content Placeholder 2"/>
          <p:cNvSpPr>
            <a:spLocks noGrp="1"/>
          </p:cNvSpPr>
          <p:nvPr>
            <p:ph sz="quarter" idx="13"/>
          </p:nvPr>
        </p:nvSpPr>
        <p:spPr>
          <a:xfrm>
            <a:off x="685800" y="1143000"/>
            <a:ext cx="10394707" cy="4231585"/>
          </a:xfrm>
        </p:spPr>
        <p:txBody>
          <a:bodyPr>
            <a:normAutofit lnSpcReduction="10000"/>
          </a:bodyPr>
          <a:lstStyle/>
          <a:p>
            <a:pPr>
              <a:buSzPct val="10000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a:t>
            </a:r>
            <a:r>
              <a:rPr lang="en-US" cap="none" dirty="0" smtClean="0">
                <a:latin typeface="Times New Roman" panose="02020603050405020304" pitchFamily="18" charset="0"/>
                <a:cs typeface="Times New Roman" panose="02020603050405020304" pitchFamily="18" charset="0"/>
              </a:rPr>
              <a:t>eature selection is also important in building a model.</a:t>
            </a:r>
          </a:p>
          <a:p>
            <a:pPr>
              <a:buSzPct val="100000"/>
              <a:buFont typeface="Wingdings" panose="05000000000000000000" pitchFamily="2" charset="2"/>
              <a:buChar char="§"/>
            </a:pPr>
            <a:r>
              <a:rPr lang="en-US" cap="none" dirty="0" smtClean="0">
                <a:latin typeface="Times New Roman" panose="02020603050405020304" pitchFamily="18" charset="0"/>
                <a:cs typeface="Times New Roman" panose="02020603050405020304" pitchFamily="18" charset="0"/>
              </a:rPr>
              <a:t>If every feature is selected and given to the model the model may learn the patterns from the data, which may lead to overfitting.</a:t>
            </a:r>
          </a:p>
          <a:p>
            <a:pPr>
              <a:buSzPct val="100000"/>
              <a:buFont typeface="Wingdings" panose="05000000000000000000" pitchFamily="2" charset="2"/>
              <a:buChar char="§"/>
            </a:pPr>
            <a:r>
              <a:rPr lang="en-US" cap="none" dirty="0" smtClean="0">
                <a:latin typeface="Times New Roman" panose="02020603050405020304" pitchFamily="18" charset="0"/>
                <a:cs typeface="Times New Roman" panose="02020603050405020304" pitchFamily="18" charset="0"/>
              </a:rPr>
              <a:t>Overfitting is a condition where model training accuracy is high, but testing accuracy decreases.</a:t>
            </a:r>
          </a:p>
          <a:p>
            <a:pPr>
              <a:buSzPct val="100000"/>
              <a:buFont typeface="Wingdings" panose="05000000000000000000" pitchFamily="2" charset="2"/>
              <a:buChar char="§"/>
            </a:pPr>
            <a:r>
              <a:rPr lang="en-US" cap="none" dirty="0" smtClean="0">
                <a:latin typeface="Times New Roman" panose="02020603050405020304" pitchFamily="18" charset="0"/>
                <a:cs typeface="Times New Roman" panose="02020603050405020304" pitchFamily="18" charset="0"/>
              </a:rPr>
              <a:t>In order to prevent overfitting we used feature selection.</a:t>
            </a:r>
          </a:p>
          <a:p>
            <a:pPr>
              <a:buSzPct val="100000"/>
              <a:buFont typeface="Wingdings" panose="05000000000000000000" pitchFamily="2" charset="2"/>
              <a:buChar char="§"/>
            </a:pPr>
            <a:r>
              <a:rPr lang="en-US" cap="none" dirty="0" smtClean="0">
                <a:latin typeface="Times New Roman" panose="02020603050405020304" pitchFamily="18" charset="0"/>
                <a:cs typeface="Times New Roman" panose="02020603050405020304" pitchFamily="18" charset="0"/>
              </a:rPr>
              <a:t>After completion of EDA we came to conclusion that only few features are important for model building.</a:t>
            </a:r>
          </a:p>
          <a:p>
            <a:pPr>
              <a:buSzPct val="100000"/>
              <a:buFont typeface="Wingdings" panose="05000000000000000000" pitchFamily="2" charset="2"/>
              <a:buChar char="§"/>
            </a:pPr>
            <a:r>
              <a:rPr lang="en-US" cap="none" dirty="0" smtClean="0">
                <a:latin typeface="Times New Roman" panose="02020603050405020304" pitchFamily="18" charset="0"/>
                <a:cs typeface="Times New Roman" panose="02020603050405020304" pitchFamily="18" charset="0"/>
              </a:rPr>
              <a:t>We found that Perpetrator,Attack_Type,Weapons_Used,Victims_Deceased,Victims_Injured are the important features for the model to predict incidents which are Minor or Major.</a:t>
            </a:r>
          </a:p>
          <a:p>
            <a:pPr>
              <a:buSzPct val="100000"/>
              <a:buFont typeface="Wingdings" panose="05000000000000000000" pitchFamily="2" charset="2"/>
              <a:buChar char="§"/>
            </a:pPr>
            <a:r>
              <a:rPr lang="en-US" cap="none" dirty="0" smtClean="0">
                <a:latin typeface="Times New Roman" panose="02020603050405020304" pitchFamily="18" charset="0"/>
                <a:cs typeface="Times New Roman" panose="02020603050405020304" pitchFamily="18" charset="0"/>
              </a:rPr>
              <a:t>So only those features are fed to the model.</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39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427383"/>
          </a:xfrm>
        </p:spPr>
        <p:txBody>
          <a:bodyPr>
            <a:normAutofit fontScale="90000"/>
          </a:bodyPr>
          <a:lstStyle/>
          <a:p>
            <a:r>
              <a:rPr lang="en-US" sz="4000" dirty="0" smtClean="0"/>
              <a:t>BY</a:t>
            </a:r>
            <a:endParaRPr lang="en-IN" sz="4000" dirty="0"/>
          </a:p>
        </p:txBody>
      </p:sp>
      <p:sp>
        <p:nvSpPr>
          <p:cNvPr id="3" name="Content Placeholder 2"/>
          <p:cNvSpPr>
            <a:spLocks noGrp="1"/>
          </p:cNvSpPr>
          <p:nvPr>
            <p:ph sz="quarter" idx="13"/>
          </p:nvPr>
        </p:nvSpPr>
        <p:spPr>
          <a:xfrm>
            <a:off x="685800" y="1113183"/>
            <a:ext cx="10394707" cy="4518990"/>
          </a:xfrm>
        </p:spPr>
        <p:txBody>
          <a:bodyPr>
            <a:normAutofit/>
          </a:bodyPr>
          <a:lstStyle/>
          <a:p>
            <a:pPr marL="0" indent="0">
              <a:buNone/>
            </a:pPr>
            <a:r>
              <a:rPr lang="en-US" dirty="0" smtClean="0">
                <a:solidFill>
                  <a:schemeClr val="accent4">
                    <a:lumMod val="75000"/>
                  </a:schemeClr>
                </a:solidFill>
              </a:rPr>
              <a:t>Dasari aravind</a:t>
            </a:r>
            <a:endParaRPr lang="en-IN" dirty="0" smtClean="0">
              <a:solidFill>
                <a:schemeClr val="accent4">
                  <a:lumMod val="75000"/>
                </a:schemeClr>
              </a:solidFill>
            </a:endParaRPr>
          </a:p>
          <a:p>
            <a:pPr marL="0" indent="0">
              <a:buNone/>
            </a:pPr>
            <a:r>
              <a:rPr lang="en-IN" dirty="0">
                <a:solidFill>
                  <a:schemeClr val="accent4">
                    <a:lumMod val="75000"/>
                  </a:schemeClr>
                </a:solidFill>
              </a:rPr>
              <a:t>MS.Pooja Govindsing </a:t>
            </a:r>
            <a:r>
              <a:rPr lang="en-IN" dirty="0" smtClean="0">
                <a:solidFill>
                  <a:schemeClr val="accent4">
                    <a:lumMod val="75000"/>
                  </a:schemeClr>
                </a:solidFill>
              </a:rPr>
              <a:t>Rajarwal</a:t>
            </a:r>
          </a:p>
          <a:p>
            <a:pPr marL="0" indent="0">
              <a:buNone/>
            </a:pPr>
            <a:r>
              <a:rPr lang="en-IN" dirty="0">
                <a:solidFill>
                  <a:schemeClr val="accent4">
                    <a:lumMod val="75000"/>
                  </a:schemeClr>
                </a:solidFill>
              </a:rPr>
              <a:t>Rama Krishna </a:t>
            </a:r>
            <a:r>
              <a:rPr lang="en-IN" dirty="0" smtClean="0">
                <a:solidFill>
                  <a:schemeClr val="accent4">
                    <a:lumMod val="75000"/>
                  </a:schemeClr>
                </a:solidFill>
              </a:rPr>
              <a:t>Padhy</a:t>
            </a:r>
          </a:p>
          <a:p>
            <a:pPr marL="0" indent="0">
              <a:buNone/>
            </a:pPr>
            <a:r>
              <a:rPr lang="en-IN" dirty="0">
                <a:solidFill>
                  <a:schemeClr val="accent4">
                    <a:lumMod val="75000"/>
                  </a:schemeClr>
                </a:solidFill>
              </a:rPr>
              <a:t>Arun Kumar </a:t>
            </a:r>
            <a:r>
              <a:rPr lang="en-IN" dirty="0" smtClean="0">
                <a:solidFill>
                  <a:schemeClr val="accent4">
                    <a:lumMod val="75000"/>
                  </a:schemeClr>
                </a:solidFill>
              </a:rPr>
              <a:t>Chiguruppa</a:t>
            </a:r>
          </a:p>
          <a:p>
            <a:pPr marL="0" indent="0">
              <a:buNone/>
            </a:pPr>
            <a:r>
              <a:rPr lang="en-IN" dirty="0">
                <a:solidFill>
                  <a:schemeClr val="accent4">
                    <a:lumMod val="75000"/>
                  </a:schemeClr>
                </a:solidFill>
              </a:rPr>
              <a:t>Mr. Pasala Nuthan Vara </a:t>
            </a:r>
            <a:r>
              <a:rPr lang="en-IN" dirty="0" smtClean="0">
                <a:solidFill>
                  <a:schemeClr val="accent4">
                    <a:lumMod val="75000"/>
                  </a:schemeClr>
                </a:solidFill>
              </a:rPr>
              <a:t>Kishore</a:t>
            </a:r>
          </a:p>
          <a:p>
            <a:pPr marL="0" indent="0">
              <a:buNone/>
            </a:pPr>
            <a:r>
              <a:rPr lang="en-US" dirty="0">
                <a:solidFill>
                  <a:schemeClr val="accent4">
                    <a:lumMod val="75000"/>
                  </a:schemeClr>
                </a:solidFill>
              </a:rPr>
              <a:t>Mr. MUHAMMED SHIYAN C </a:t>
            </a:r>
            <a:r>
              <a:rPr lang="en-US" dirty="0" smtClean="0">
                <a:solidFill>
                  <a:schemeClr val="accent4">
                    <a:lumMod val="75000"/>
                  </a:schemeClr>
                </a:solidFill>
              </a:rPr>
              <a:t>K</a:t>
            </a:r>
          </a:p>
          <a:p>
            <a:pPr marL="0" indent="0">
              <a:buNone/>
            </a:pPr>
            <a:r>
              <a:rPr lang="en-IN" dirty="0">
                <a:solidFill>
                  <a:schemeClr val="accent4">
                    <a:lumMod val="75000"/>
                  </a:schemeClr>
                </a:solidFill>
              </a:rPr>
              <a:t>Mr. Nimish </a:t>
            </a:r>
            <a:r>
              <a:rPr lang="en-IN" dirty="0" smtClean="0">
                <a:solidFill>
                  <a:schemeClr val="accent4">
                    <a:lumMod val="75000"/>
                  </a:schemeClr>
                </a:solidFill>
              </a:rPr>
              <a:t>Ranade                                                                                                               </a:t>
            </a:r>
            <a:r>
              <a:rPr lang="en-IN" dirty="0" smtClean="0"/>
              <a:t>under the </a:t>
            </a:r>
            <a:r>
              <a:rPr lang="en-IN" dirty="0" smtClean="0"/>
              <a:t>guidance </a:t>
            </a:r>
            <a:r>
              <a:rPr lang="en-IN" dirty="0" smtClean="0"/>
              <a:t>of</a:t>
            </a:r>
          </a:p>
          <a:p>
            <a:pPr marL="0" indent="0">
              <a:buNone/>
            </a:pPr>
            <a:r>
              <a:rPr lang="en-IN" dirty="0">
                <a:solidFill>
                  <a:schemeClr val="accent6">
                    <a:lumMod val="75000"/>
                  </a:schemeClr>
                </a:solidFill>
              </a:rPr>
              <a:t> </a:t>
            </a:r>
            <a:r>
              <a:rPr lang="en-IN" dirty="0" smtClean="0">
                <a:solidFill>
                  <a:schemeClr val="accent6">
                    <a:lumMod val="75000"/>
                  </a:schemeClr>
                </a:solidFill>
              </a:rPr>
              <a:t>                                                                                                                                                       </a:t>
            </a:r>
            <a:r>
              <a:rPr lang="en-IN" dirty="0" smtClean="0">
                <a:solidFill>
                  <a:schemeClr val="accent5">
                    <a:lumMod val="75000"/>
                  </a:schemeClr>
                </a:solidFill>
              </a:rPr>
              <a:t>mr.iftekar patel(mentor)</a:t>
            </a:r>
          </a:p>
          <a:p>
            <a:pPr marL="0" indent="0">
              <a:buNone/>
            </a:pPr>
            <a:r>
              <a:rPr lang="en-US" dirty="0">
                <a:solidFill>
                  <a:schemeClr val="accent5">
                    <a:lumMod val="75000"/>
                  </a:schemeClr>
                </a:solidFill>
              </a:rPr>
              <a:t> </a:t>
            </a:r>
            <a:r>
              <a:rPr lang="en-US" dirty="0" smtClean="0">
                <a:solidFill>
                  <a:schemeClr val="accent5">
                    <a:lumMod val="75000"/>
                  </a:schemeClr>
                </a:solidFill>
              </a:rPr>
              <a:t>                                                                                                                                                 ms.c.anavadhya(co-mentor)</a:t>
            </a:r>
          </a:p>
        </p:txBody>
      </p:sp>
    </p:spTree>
    <p:extLst>
      <p:ext uri="{BB962C8B-B14F-4D97-AF65-F5344CB8AC3E}">
        <p14:creationId xmlns:p14="http://schemas.microsoft.com/office/powerpoint/2010/main" val="3544220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450573"/>
            <a:ext cx="10396882" cy="762000"/>
          </a:xfrm>
        </p:spPr>
        <p:txBody>
          <a:bodyPr>
            <a:normAutofit/>
          </a:bodyPr>
          <a:lstStyle/>
          <a:p>
            <a:r>
              <a:rPr lang="en-US" sz="3600" dirty="0" smtClean="0"/>
              <a:t>Data Pre-Processing</a:t>
            </a:r>
            <a:endParaRPr lang="en-IN" sz="3600" dirty="0"/>
          </a:p>
        </p:txBody>
      </p:sp>
      <p:sp>
        <p:nvSpPr>
          <p:cNvPr id="3" name="Content Placeholder 2"/>
          <p:cNvSpPr>
            <a:spLocks noGrp="1"/>
          </p:cNvSpPr>
          <p:nvPr>
            <p:ph sz="quarter" idx="13"/>
          </p:nvPr>
        </p:nvSpPr>
        <p:spPr>
          <a:xfrm>
            <a:off x="685800" y="1325217"/>
            <a:ext cx="10394707" cy="4049368"/>
          </a:xfrm>
        </p:spPr>
        <p:txBody>
          <a:bodyPr>
            <a:normAutofit lnSpcReduction="10000"/>
          </a:bodyPr>
          <a:lstStyle/>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A Model can’t be built without undergoing data pre-processing.</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Model can’t understand the categorical data so the data should be pre-processed.</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For our dataset with selected features we can’t use pre-processing technique called Label encoder as there is no kind of levels in the data(kind of bigger to smaller levels).</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If we had used label encoder then the data could have been manipulated.</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So we had used one hot encoding technique for Pre Processing of data.</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This technique labelled data in the form of 1’s and 0’s.</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We also downloaded the one hot encoder in a .</a:t>
            </a:r>
            <a:r>
              <a:rPr lang="en-US" cap="none" dirty="0" err="1" smtClean="0">
                <a:latin typeface="Times New Roman" panose="02020603050405020304" pitchFamily="18" charset="0"/>
                <a:cs typeface="Times New Roman" panose="02020603050405020304" pitchFamily="18" charset="0"/>
              </a:rPr>
              <a:t>pkl</a:t>
            </a:r>
            <a:r>
              <a:rPr lang="en-US" cap="none" dirty="0" smtClean="0">
                <a:latin typeface="Times New Roman" panose="02020603050405020304" pitchFamily="18" charset="0"/>
                <a:cs typeface="Times New Roman" panose="02020603050405020304" pitchFamily="18" charset="0"/>
              </a:rPr>
              <a:t> format in order to give it to the model at deployment stage.</a:t>
            </a:r>
          </a:p>
          <a:p>
            <a:pPr marL="0" indent="0">
              <a:buSzPct val="100000"/>
              <a:buNone/>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420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983"/>
            <a:ext cx="10396882" cy="596900"/>
          </a:xfrm>
        </p:spPr>
        <p:txBody>
          <a:bodyPr>
            <a:normAutofit/>
          </a:bodyPr>
          <a:lstStyle/>
          <a:p>
            <a:r>
              <a:rPr lang="en-US" sz="3600" dirty="0" smtClean="0"/>
              <a:t>Model building</a:t>
            </a:r>
            <a:endParaRPr lang="en-IN" sz="3600" dirty="0"/>
          </a:p>
        </p:txBody>
      </p:sp>
      <p:sp>
        <p:nvSpPr>
          <p:cNvPr id="3" name="Content Placeholder 2"/>
          <p:cNvSpPr>
            <a:spLocks noGrp="1"/>
          </p:cNvSpPr>
          <p:nvPr>
            <p:ph sz="quarter" idx="13"/>
          </p:nvPr>
        </p:nvSpPr>
        <p:spPr>
          <a:xfrm>
            <a:off x="685800" y="1086678"/>
            <a:ext cx="10394707" cy="4287908"/>
          </a:xfrm>
        </p:spPr>
        <p:txBody>
          <a:bodyPr>
            <a:normAutofit fontScale="92500" lnSpcReduction="10000"/>
          </a:bodyPr>
          <a:lstStyle/>
          <a:p>
            <a:pPr>
              <a:buSzPct val="10000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Model </a:t>
            </a:r>
            <a:r>
              <a:rPr lang="en-US" cap="none" dirty="0" smtClean="0">
                <a:latin typeface="Times New Roman" panose="02020603050405020304" pitchFamily="18" charset="0"/>
                <a:cs typeface="Times New Roman" panose="02020603050405020304" pitchFamily="18" charset="0"/>
              </a:rPr>
              <a:t>Building gives out a proper prediction to the input features.</a:t>
            </a:r>
          </a:p>
          <a:p>
            <a:pPr>
              <a:buSzPct val="10000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We also completed model building, but we faced a problem of overfitting.</a:t>
            </a:r>
          </a:p>
          <a:p>
            <a:pPr>
              <a:buSzPct val="10000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As we had used mode imputation technique for filling null values, there existed a problem called overfitting.</a:t>
            </a:r>
          </a:p>
          <a:p>
            <a:pPr>
              <a:buSzPct val="10000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Solving a problem of overfitting became a challenge in model building.</a:t>
            </a:r>
          </a:p>
          <a:p>
            <a:pPr>
              <a:buSzPct val="10000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We tried many techniques like SMOTE, Hyper Parameter tuning , but those techniques didn’t work.</a:t>
            </a:r>
          </a:p>
          <a:p>
            <a:pPr>
              <a:buSzPct val="10000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As data is in such a way that any model learns the patterns we used L1 Regularization to overcome overfitting which in turn reduced model accuracy.</a:t>
            </a:r>
          </a:p>
          <a:p>
            <a:pPr>
              <a:buSzPct val="10000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In this Case of project we didn’t use many models because as per requirements we need only one model without any overfitting which has Low Accuracy than Expected.</a:t>
            </a:r>
          </a:p>
          <a:p>
            <a:pPr>
              <a:buSzPct val="100000"/>
              <a:buFont typeface="Wingdings" panose="05000000000000000000" pitchFamily="2" charset="2"/>
              <a:buChar char="ü"/>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952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9052"/>
            <a:ext cx="10396882" cy="665922"/>
          </a:xfrm>
        </p:spPr>
        <p:txBody>
          <a:bodyPr>
            <a:normAutofit/>
          </a:bodyPr>
          <a:lstStyle/>
          <a:p>
            <a:r>
              <a:rPr lang="en-US" sz="3600" dirty="0" smtClean="0"/>
              <a:t>Model evaluation</a:t>
            </a:r>
            <a:endParaRPr lang="en-IN" sz="3600" dirty="0"/>
          </a:p>
        </p:txBody>
      </p:sp>
      <p:sp>
        <p:nvSpPr>
          <p:cNvPr id="3" name="Content Placeholder 2"/>
          <p:cNvSpPr>
            <a:spLocks noGrp="1"/>
          </p:cNvSpPr>
          <p:nvPr>
            <p:ph sz="quarter" idx="13"/>
          </p:nvPr>
        </p:nvSpPr>
        <p:spPr>
          <a:xfrm>
            <a:off x="685800" y="1364974"/>
            <a:ext cx="10394707" cy="4009612"/>
          </a:xfrm>
        </p:spPr>
        <p:txBody>
          <a:bodyPr/>
          <a:lstStyle/>
          <a:p>
            <a:pPr>
              <a:buSzPct val="100000"/>
              <a:buFont typeface="Courier New" panose="02070309020205020404" pitchFamily="49" charset="0"/>
              <a:buChar char="o"/>
            </a:pPr>
            <a:r>
              <a:rPr lang="en-US" cap="none" dirty="0" smtClean="0">
                <a:latin typeface="Times New Roman" panose="02020603050405020304" pitchFamily="18" charset="0"/>
                <a:cs typeface="Times New Roman" panose="02020603050405020304" pitchFamily="18" charset="0"/>
              </a:rPr>
              <a:t>After building a model, a model needs to be evaluated to check model performance.</a:t>
            </a:r>
          </a:p>
          <a:p>
            <a:pPr>
              <a:buSzPct val="100000"/>
              <a:buFont typeface="Courier New" panose="02070309020205020404" pitchFamily="49" charset="0"/>
              <a:buChar char="o"/>
            </a:pPr>
            <a:r>
              <a:rPr lang="en-US" cap="none" dirty="0" smtClean="0">
                <a:latin typeface="Times New Roman" panose="02020603050405020304" pitchFamily="18" charset="0"/>
                <a:cs typeface="Times New Roman" panose="02020603050405020304" pitchFamily="18" charset="0"/>
              </a:rPr>
              <a:t>We also did model evaluation, checked for model’s Training and Testing accuracy.</a:t>
            </a:r>
          </a:p>
          <a:p>
            <a:pPr>
              <a:buSzPct val="100000"/>
              <a:buFont typeface="Courier New" panose="02070309020205020404" pitchFamily="49" charset="0"/>
              <a:buChar char="o"/>
            </a:pPr>
            <a:r>
              <a:rPr lang="en-US" cap="none" dirty="0" smtClean="0">
                <a:latin typeface="Times New Roman" panose="02020603050405020304" pitchFamily="18" charset="0"/>
                <a:cs typeface="Times New Roman" panose="02020603050405020304" pitchFamily="18" charset="0"/>
              </a:rPr>
              <a:t>Surprisingly the model testing accuracy is found to more than training accuracy.</a:t>
            </a:r>
          </a:p>
          <a:p>
            <a:pPr>
              <a:buSzPct val="100000"/>
              <a:buFont typeface="Courier New" panose="02070309020205020404" pitchFamily="49" charset="0"/>
              <a:buChar char="o"/>
            </a:pPr>
            <a:r>
              <a:rPr lang="en-US" cap="none" dirty="0" smtClean="0">
                <a:latin typeface="Times New Roman" panose="02020603050405020304" pitchFamily="18" charset="0"/>
                <a:cs typeface="Times New Roman" panose="02020603050405020304" pitchFamily="18" charset="0"/>
              </a:rPr>
              <a:t>We also made a classification Report.</a:t>
            </a:r>
          </a:p>
          <a:p>
            <a:pPr>
              <a:buSzPct val="100000"/>
              <a:buFont typeface="Courier New" panose="02070309020205020404" pitchFamily="49" charset="0"/>
              <a:buChar char="o"/>
            </a:pPr>
            <a:r>
              <a:rPr lang="en-US" cap="none" dirty="0" smtClean="0">
                <a:latin typeface="Times New Roman" panose="02020603050405020304" pitchFamily="18" charset="0"/>
                <a:cs typeface="Times New Roman" panose="02020603050405020304" pitchFamily="18" charset="0"/>
              </a:rPr>
              <a:t>We Observed Good Precision and Recall.</a:t>
            </a:r>
          </a:p>
          <a:p>
            <a:pPr>
              <a:buSzPct val="100000"/>
              <a:buFont typeface="Courier New" panose="02070309020205020404" pitchFamily="49" charset="0"/>
              <a:buChar char="o"/>
            </a:pPr>
            <a:r>
              <a:rPr lang="en-US" cap="none" dirty="0" smtClean="0">
                <a:latin typeface="Times New Roman" panose="02020603050405020304" pitchFamily="18" charset="0"/>
                <a:cs typeface="Times New Roman" panose="02020603050405020304" pitchFamily="18" charset="0"/>
              </a:rPr>
              <a:t>We didn’t find any overfitting in the model.</a:t>
            </a:r>
          </a:p>
          <a:p>
            <a:pPr>
              <a:buSzPct val="100000"/>
              <a:buFont typeface="Courier New" panose="02070309020205020404" pitchFamily="49" charset="0"/>
              <a:buChar char="o"/>
            </a:pPr>
            <a:r>
              <a:rPr lang="en-US" cap="none" dirty="0" smtClean="0">
                <a:latin typeface="Times New Roman" panose="02020603050405020304" pitchFamily="18" charset="0"/>
                <a:cs typeface="Times New Roman" panose="02020603050405020304" pitchFamily="18" charset="0"/>
              </a:rPr>
              <a:t>After model evaluation we came to conclusion to use this model for deployment,</a:t>
            </a:r>
          </a:p>
          <a:p>
            <a:pPr>
              <a:buSzPct val="100000"/>
              <a:buFont typeface="Courier New" panose="02070309020205020404" pitchFamily="49" charset="0"/>
              <a:buChar char="o"/>
            </a:pPr>
            <a:r>
              <a:rPr lang="en-US" cap="none" dirty="0" smtClean="0">
                <a:latin typeface="Times New Roman" panose="02020603050405020304" pitchFamily="18" charset="0"/>
                <a:cs typeface="Times New Roman" panose="02020603050405020304" pitchFamily="18" charset="0"/>
              </a:rPr>
              <a:t>After model evaluation we went for deployment.</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715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08382"/>
            <a:ext cx="10396882" cy="530088"/>
          </a:xfrm>
        </p:spPr>
        <p:txBody>
          <a:bodyPr>
            <a:normAutofit fontScale="90000"/>
          </a:bodyPr>
          <a:lstStyle/>
          <a:p>
            <a:r>
              <a:rPr lang="en-US" sz="3600" dirty="0" smtClean="0"/>
              <a:t>Model deployment</a:t>
            </a:r>
            <a:endParaRPr lang="en-IN" sz="3600" dirty="0"/>
          </a:p>
        </p:txBody>
      </p:sp>
      <p:sp>
        <p:nvSpPr>
          <p:cNvPr id="3" name="Content Placeholder 2"/>
          <p:cNvSpPr>
            <a:spLocks noGrp="1"/>
          </p:cNvSpPr>
          <p:nvPr>
            <p:ph sz="quarter" idx="13"/>
          </p:nvPr>
        </p:nvSpPr>
        <p:spPr>
          <a:xfrm>
            <a:off x="685800" y="2266122"/>
            <a:ext cx="10394707" cy="3564835"/>
          </a:xfrm>
        </p:spPr>
        <p:txBody>
          <a:bodyPr>
            <a:normAutofit fontScale="92500" lnSpcReduction="10000"/>
          </a:bodyPr>
          <a:lstStyle/>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Model Deployment is the final stage of the Project.</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We had written a code in the .py format for the purpose of deployment.</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The model was saved in loaded_model_format.</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OnehotEncoder.pkl was saved in order to recall in model deployed.</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We also wrote a code for stream lit background colour.</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All the codes and files were uploaded in GitHub.</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We had made Stream lit as a third party app and connected GitHub with StreamLit.</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Finally Model was Deployed on StreamLit Globally as we created a Global API for the Project.</a:t>
            </a:r>
          </a:p>
          <a:p>
            <a:pPr>
              <a:buSzPct val="100000"/>
              <a:buFont typeface="Wingdings" panose="05000000000000000000" pitchFamily="2" charset="2"/>
              <a:buChar char="Ø"/>
            </a:pPr>
            <a:endParaRPr lang="en-US" cap="none" dirty="0" smtClean="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Ø"/>
            </a:pPr>
            <a:endParaRPr lang="en-US" cap="none" dirty="0" smtClean="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Ø"/>
            </a:pPr>
            <a:endParaRPr lang="en-US" cap="none" dirty="0" smtClean="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Ø"/>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684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8722"/>
            <a:ext cx="10396882" cy="612913"/>
          </a:xfrm>
        </p:spPr>
        <p:txBody>
          <a:bodyPr>
            <a:normAutofit/>
          </a:bodyPr>
          <a:lstStyle/>
          <a:p>
            <a:r>
              <a:rPr lang="en-US" sz="3600" dirty="0" smtClean="0"/>
              <a:t>Result</a:t>
            </a:r>
            <a:endParaRPr lang="en-IN" sz="3600"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7128" t="13358" r="18972" b="6732"/>
          <a:stretch/>
        </p:blipFill>
        <p:spPr>
          <a:xfrm>
            <a:off x="2645459" y="822325"/>
            <a:ext cx="6475631" cy="4552950"/>
          </a:xfrm>
          <a:prstGeom prst="rect">
            <a:avLst/>
          </a:prstGeom>
        </p:spPr>
      </p:pic>
    </p:spTree>
    <p:extLst>
      <p:ext uri="{BB962C8B-B14F-4D97-AF65-F5344CB8AC3E}">
        <p14:creationId xmlns:p14="http://schemas.microsoft.com/office/powerpoint/2010/main" val="2580907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152939"/>
            <a:ext cx="10396882" cy="530087"/>
          </a:xfrm>
        </p:spPr>
        <p:txBody>
          <a:bodyPr>
            <a:normAutofit fontScale="90000"/>
          </a:bodyPr>
          <a:lstStyle/>
          <a:p>
            <a:r>
              <a:rPr lang="en-US" sz="3600" dirty="0" smtClean="0"/>
              <a:t>Software used</a:t>
            </a:r>
            <a:endParaRPr lang="en-IN" sz="3600" dirty="0"/>
          </a:p>
        </p:txBody>
      </p:sp>
      <p:sp>
        <p:nvSpPr>
          <p:cNvPr id="3" name="Content Placeholder 2"/>
          <p:cNvSpPr>
            <a:spLocks noGrp="1"/>
          </p:cNvSpPr>
          <p:nvPr>
            <p:ph sz="quarter" idx="13"/>
          </p:nvPr>
        </p:nvSpPr>
        <p:spPr/>
        <p:txBody>
          <a:bodyPr/>
          <a:lstStyle/>
          <a:p>
            <a:pPr marL="457200" indent="-457200">
              <a:buSzPct val="100000"/>
              <a:buFont typeface="+mj-lt"/>
              <a:buAutoNum type="arabicPeriod"/>
            </a:pPr>
            <a:r>
              <a:rPr lang="en-US" dirty="0" smtClean="0">
                <a:latin typeface="Times New Roman" panose="02020603050405020304" pitchFamily="18" charset="0"/>
                <a:cs typeface="Times New Roman" panose="02020603050405020304" pitchFamily="18" charset="0"/>
              </a:rPr>
              <a:t>Jupyter notebook</a:t>
            </a:r>
          </a:p>
          <a:p>
            <a:pPr marL="457200" indent="-457200">
              <a:buSzPct val="100000"/>
              <a:buFont typeface="+mj-lt"/>
              <a:buAutoNum type="arabicPeriod"/>
            </a:pPr>
            <a:r>
              <a:rPr lang="en-US" dirty="0" smtClean="0">
                <a:latin typeface="Times New Roman" panose="02020603050405020304" pitchFamily="18" charset="0"/>
                <a:cs typeface="Times New Roman" panose="02020603050405020304" pitchFamily="18" charset="0"/>
              </a:rPr>
              <a:t>Google colab</a:t>
            </a:r>
          </a:p>
          <a:p>
            <a:pPr marL="457200" indent="-457200">
              <a:buSzPct val="100000"/>
              <a:buFont typeface="+mj-lt"/>
              <a:buAutoNum type="arabicPeriod"/>
            </a:pPr>
            <a:r>
              <a:rPr lang="en-US" dirty="0" smtClean="0">
                <a:latin typeface="Times New Roman" panose="02020603050405020304" pitchFamily="18" charset="0"/>
                <a:cs typeface="Times New Roman" panose="02020603050405020304" pitchFamily="18" charset="0"/>
              </a:rPr>
              <a:t>Tableau</a:t>
            </a:r>
          </a:p>
          <a:p>
            <a:pPr marL="457200" indent="-457200">
              <a:buSzPct val="100000"/>
              <a:buFont typeface="+mj-lt"/>
              <a:buAutoNum type="arabicPeriod"/>
            </a:pPr>
            <a:r>
              <a:rPr lang="en-US" dirty="0" smtClean="0">
                <a:latin typeface="Times New Roman" panose="02020603050405020304" pitchFamily="18" charset="0"/>
                <a:cs typeface="Times New Roman" panose="02020603050405020304" pitchFamily="18" charset="0"/>
              </a:rPr>
              <a:t>Anaconda</a:t>
            </a:r>
          </a:p>
          <a:p>
            <a:pPr marL="457200" indent="-457200">
              <a:buSzPct val="100000"/>
              <a:buFont typeface="+mj-lt"/>
              <a:buAutoNum type="arabicPeriod"/>
            </a:pPr>
            <a:r>
              <a:rPr lang="en-US" dirty="0" smtClean="0">
                <a:latin typeface="Times New Roman" panose="02020603050405020304" pitchFamily="18" charset="0"/>
                <a:cs typeface="Times New Roman" panose="02020603050405020304" pitchFamily="18" charset="0"/>
              </a:rPr>
              <a:t>Github</a:t>
            </a:r>
          </a:p>
          <a:p>
            <a:pPr marL="457200" indent="-457200">
              <a:buSzPct val="100000"/>
              <a:buFont typeface="+mj-lt"/>
              <a:buAutoNum type="arabicPeriod"/>
            </a:pPr>
            <a:r>
              <a:rPr lang="en-US" dirty="0" smtClean="0">
                <a:latin typeface="Times New Roman" panose="02020603050405020304" pitchFamily="18" charset="0"/>
                <a:cs typeface="Times New Roman" panose="02020603050405020304" pitchFamily="18" charset="0"/>
              </a:rPr>
              <a:t>streamlit</a:t>
            </a:r>
          </a:p>
          <a:p>
            <a:pPr marL="457200" indent="-457200">
              <a:buSzPct val="1000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655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61732"/>
            <a:ext cx="10396882" cy="520148"/>
          </a:xfrm>
        </p:spPr>
        <p:txBody>
          <a:bodyPr>
            <a:normAutofit fontScale="90000"/>
          </a:bodyPr>
          <a:lstStyle/>
          <a:p>
            <a:r>
              <a:rPr lang="en-US" sz="3600" dirty="0" smtClean="0"/>
              <a:t>Advantages and disadvantages</a:t>
            </a:r>
            <a:endParaRPr lang="en-IN" sz="3600" dirty="0"/>
          </a:p>
        </p:txBody>
      </p:sp>
      <p:sp>
        <p:nvSpPr>
          <p:cNvPr id="3" name="Content Placeholder 2"/>
          <p:cNvSpPr>
            <a:spLocks noGrp="1"/>
          </p:cNvSpPr>
          <p:nvPr>
            <p:ph sz="quarter" idx="13"/>
          </p:nvPr>
        </p:nvSpPr>
        <p:spPr>
          <a:xfrm>
            <a:off x="685800" y="1285461"/>
            <a:ext cx="10394707" cy="4089124"/>
          </a:xfrm>
        </p:spPr>
        <p:txBody>
          <a:bodyPr>
            <a:normAutofit lnSpcReduction="10000"/>
          </a:bodyPr>
          <a:lstStyle/>
          <a:p>
            <a:pPr marL="0" indent="0">
              <a:buNone/>
            </a:pPr>
            <a:r>
              <a:rPr lang="en-US" cap="none" dirty="0" smtClean="0">
                <a:latin typeface="Times New Roman" panose="02020603050405020304" pitchFamily="18" charset="0"/>
                <a:cs typeface="Times New Roman" panose="02020603050405020304" pitchFamily="18" charset="0"/>
              </a:rPr>
              <a:t>Advantages:</a:t>
            </a:r>
          </a:p>
          <a:p>
            <a:pPr marL="514350" indent="-514350">
              <a:buSzPct val="100000"/>
              <a:buFont typeface="+mj-lt"/>
              <a:buAutoNum type="romanLcPeriod"/>
            </a:pPr>
            <a:r>
              <a:rPr lang="en-US" cap="none" dirty="0" smtClean="0">
                <a:latin typeface="Times New Roman" panose="02020603050405020304" pitchFamily="18" charset="0"/>
                <a:cs typeface="Times New Roman" panose="02020603050405020304" pitchFamily="18" charset="0"/>
              </a:rPr>
              <a:t>From this model we can know what are major attack types and major groups involved.</a:t>
            </a:r>
          </a:p>
          <a:p>
            <a:pPr marL="514350" indent="-514350">
              <a:buSzPct val="100000"/>
              <a:buFont typeface="+mj-lt"/>
              <a:buAutoNum type="romanLcPeriod"/>
            </a:pPr>
            <a:r>
              <a:rPr lang="en-US" cap="none" dirty="0" smtClean="0">
                <a:latin typeface="Times New Roman" panose="02020603050405020304" pitchFamily="18" charset="0"/>
                <a:cs typeface="Times New Roman" panose="02020603050405020304" pitchFamily="18" charset="0"/>
              </a:rPr>
              <a:t>We can know whether a incident is Major or Minor from this model.</a:t>
            </a:r>
          </a:p>
          <a:p>
            <a:pPr marL="514350" indent="-514350">
              <a:buSzPct val="100000"/>
              <a:buFont typeface="+mj-lt"/>
              <a:buAutoNum type="romanLcPeriod"/>
            </a:pPr>
            <a:r>
              <a:rPr lang="en-US" cap="none" dirty="0" smtClean="0">
                <a:latin typeface="Times New Roman" panose="02020603050405020304" pitchFamily="18" charset="0"/>
                <a:cs typeface="Times New Roman" panose="02020603050405020304" pitchFamily="18" charset="0"/>
              </a:rPr>
              <a:t>We can mitigate/prevent future incidents using this model for law of enforcement or other stakeholders.</a:t>
            </a:r>
          </a:p>
          <a:p>
            <a:pPr marL="0" indent="0">
              <a:buSzPct val="100000"/>
              <a:buNone/>
            </a:pPr>
            <a:r>
              <a:rPr lang="en-US" cap="none" dirty="0" smtClean="0">
                <a:latin typeface="Times New Roman" panose="02020603050405020304" pitchFamily="18" charset="0"/>
                <a:cs typeface="Times New Roman" panose="02020603050405020304" pitchFamily="18" charset="0"/>
              </a:rPr>
              <a:t>Disadvantages:</a:t>
            </a:r>
          </a:p>
          <a:p>
            <a:pPr marL="514350" indent="-514350">
              <a:buSzPct val="100000"/>
              <a:buFont typeface="+mj-lt"/>
              <a:buAutoNum type="romanLcPeriod"/>
            </a:pPr>
            <a:r>
              <a:rPr lang="en-US" cap="none" dirty="0" smtClean="0">
                <a:latin typeface="Times New Roman" panose="02020603050405020304" pitchFamily="18" charset="0"/>
                <a:cs typeface="Times New Roman" panose="02020603050405020304" pitchFamily="18" charset="0"/>
              </a:rPr>
              <a:t>Model can’t be used in real-time situations.</a:t>
            </a:r>
          </a:p>
          <a:p>
            <a:pPr marL="514350" indent="-514350">
              <a:buSzPct val="100000"/>
              <a:buFont typeface="+mj-lt"/>
              <a:buAutoNum type="romanLcPeriod"/>
            </a:pPr>
            <a:r>
              <a:rPr lang="en-US" cap="none" dirty="0" smtClean="0">
                <a:latin typeface="Times New Roman" panose="02020603050405020304" pitchFamily="18" charset="0"/>
                <a:cs typeface="Times New Roman" panose="02020603050405020304" pitchFamily="18" charset="0"/>
              </a:rPr>
              <a:t>If Terrorists are using this Model that could create  more dangerous scenarios.</a:t>
            </a:r>
          </a:p>
          <a:p>
            <a:pPr marL="514350" indent="-514350">
              <a:buSzPct val="100000"/>
              <a:buFont typeface="+mj-lt"/>
              <a:buAutoNum type="romanLcPeriod"/>
            </a:pPr>
            <a:r>
              <a:rPr lang="en-US" cap="none" dirty="0" smtClean="0">
                <a:latin typeface="Times New Roman" panose="02020603050405020304" pitchFamily="18" charset="0"/>
                <a:cs typeface="Times New Roman" panose="02020603050405020304" pitchFamily="18" charset="0"/>
              </a:rPr>
              <a:t>Model has limited features and cannot use other features as of now.</a:t>
            </a:r>
          </a:p>
          <a:p>
            <a:pPr marL="514350" indent="-514350">
              <a:buSzPct val="100000"/>
              <a:buFont typeface="+mj-lt"/>
              <a:buAutoNum type="romanLcPeriod"/>
            </a:pPr>
            <a:endParaRPr lang="en-US" cap="none" dirty="0" smtClean="0">
              <a:latin typeface="Times New Roman" panose="02020603050405020304" pitchFamily="18" charset="0"/>
              <a:cs typeface="Times New Roman" panose="02020603050405020304" pitchFamily="18" charset="0"/>
            </a:endParaRPr>
          </a:p>
          <a:p>
            <a:pPr marL="0" indent="0">
              <a:buNone/>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321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152939"/>
            <a:ext cx="10396882" cy="684826"/>
          </a:xfrm>
        </p:spPr>
        <p:txBody>
          <a:bodyPr>
            <a:normAutofit/>
          </a:bodyPr>
          <a:lstStyle/>
          <a:p>
            <a:r>
              <a:rPr lang="en-US" sz="3600" dirty="0" smtClean="0"/>
              <a:t>Applications</a:t>
            </a:r>
            <a:endParaRPr lang="en-IN" sz="3600" dirty="0"/>
          </a:p>
        </p:txBody>
      </p:sp>
      <p:sp>
        <p:nvSpPr>
          <p:cNvPr id="3" name="Content Placeholder 2"/>
          <p:cNvSpPr>
            <a:spLocks noGrp="1"/>
          </p:cNvSpPr>
          <p:nvPr>
            <p:ph sz="quarter" idx="13"/>
          </p:nvPr>
        </p:nvSpPr>
        <p:spPr>
          <a:xfrm>
            <a:off x="685800" y="1837766"/>
            <a:ext cx="10394707" cy="2866756"/>
          </a:xfrm>
        </p:spPr>
        <p:txBody>
          <a:bodyPr/>
          <a:lstStyle/>
          <a:p>
            <a:pPr>
              <a:buSzPct val="100000"/>
            </a:pPr>
            <a:r>
              <a:rPr lang="en-US" cap="none" dirty="0" smtClean="0">
                <a:latin typeface="Times New Roman" panose="02020603050405020304" pitchFamily="18" charset="0"/>
                <a:cs typeface="Times New Roman" panose="02020603050405020304" pitchFamily="18" charset="0"/>
              </a:rPr>
              <a:t>Military  Based Applications.</a:t>
            </a:r>
          </a:p>
          <a:p>
            <a:pPr>
              <a:buSzPct val="100000"/>
            </a:pPr>
            <a:r>
              <a:rPr lang="en-US" cap="none" dirty="0" smtClean="0">
                <a:latin typeface="Times New Roman" panose="02020603050405020304" pitchFamily="18" charset="0"/>
                <a:cs typeface="Times New Roman" panose="02020603050405020304" pitchFamily="18" charset="0"/>
              </a:rPr>
              <a:t>For Controlling Terrorist Attacks.</a:t>
            </a:r>
          </a:p>
          <a:p>
            <a:pPr>
              <a:buSzPct val="100000"/>
            </a:pPr>
            <a:r>
              <a:rPr lang="en-US" cap="none" dirty="0" smtClean="0">
                <a:latin typeface="Times New Roman" panose="02020603050405020304" pitchFamily="18" charset="0"/>
                <a:cs typeface="Times New Roman" panose="02020603050405020304" pitchFamily="18" charset="0"/>
              </a:rPr>
              <a:t>In Anti terror Squad Applications.</a:t>
            </a:r>
          </a:p>
          <a:p>
            <a:pPr>
              <a:buSzPct val="100000"/>
            </a:pPr>
            <a:r>
              <a:rPr lang="en-US" cap="none" dirty="0" smtClean="0">
                <a:latin typeface="Times New Roman" panose="02020603050405020304" pitchFamily="18" charset="0"/>
                <a:cs typeface="Times New Roman" panose="02020603050405020304" pitchFamily="18" charset="0"/>
              </a:rPr>
              <a:t>For Controlling Rural or Urban Crimes.</a:t>
            </a:r>
          </a:p>
          <a:p>
            <a:pPr>
              <a:buSzPct val="100000"/>
            </a:pPr>
            <a:r>
              <a:rPr lang="en-US" cap="none" dirty="0" smtClean="0">
                <a:latin typeface="Times New Roman" panose="02020603050405020304" pitchFamily="18" charset="0"/>
                <a:cs typeface="Times New Roman" panose="02020603050405020304" pitchFamily="18" charset="0"/>
              </a:rPr>
              <a:t>Can be used in </a:t>
            </a:r>
            <a:r>
              <a:rPr lang="en-US" cap="none" dirty="0">
                <a:latin typeface="Times New Roman" panose="02020603050405020304" pitchFamily="18" charset="0"/>
                <a:cs typeface="Times New Roman" panose="02020603050405020304" pitchFamily="18" charset="0"/>
              </a:rPr>
              <a:t>G</a:t>
            </a:r>
            <a:r>
              <a:rPr lang="en-US" cap="none" dirty="0" smtClean="0">
                <a:latin typeface="Times New Roman" panose="02020603050405020304" pitchFamily="18" charset="0"/>
                <a:cs typeface="Times New Roman" panose="02020603050405020304" pitchFamily="18" charset="0"/>
              </a:rPr>
              <a:t>lobal attacks.</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93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599660"/>
          </a:xfrm>
        </p:spPr>
        <p:txBody>
          <a:bodyPr>
            <a:normAutofit/>
          </a:bodyPr>
          <a:lstStyle/>
          <a:p>
            <a:r>
              <a:rPr lang="en-US" sz="3600" dirty="0" smtClean="0"/>
              <a:t>Future enhancements</a:t>
            </a:r>
            <a:endParaRPr lang="en-IN" sz="3600" dirty="0"/>
          </a:p>
        </p:txBody>
      </p:sp>
      <p:sp>
        <p:nvSpPr>
          <p:cNvPr id="3" name="Content Placeholder 2"/>
          <p:cNvSpPr>
            <a:spLocks noGrp="1"/>
          </p:cNvSpPr>
          <p:nvPr>
            <p:ph sz="quarter" idx="13"/>
          </p:nvPr>
        </p:nvSpPr>
        <p:spPr>
          <a:xfrm>
            <a:off x="685800" y="1285462"/>
            <a:ext cx="10394707" cy="4089124"/>
          </a:xfrm>
        </p:spPr>
        <p:txBody>
          <a:bodyPr/>
          <a:lstStyle/>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The Model can be enhanced as per the future requirements.</a:t>
            </a:r>
            <a:endParaRPr lang="en-IN" cap="none" dirty="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If there is dataset which is designed for military attacks then a model a can be built for military attacks.</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If the features are according to rural or urban crimes then model can deployed which can be used to control crimes in rural or urban areas.</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Even a app can be made for Anti Terror Squad but where security plays a key role.</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According to Data the model can be used for Global attacks also.</a:t>
            </a:r>
          </a:p>
          <a:p>
            <a:pPr>
              <a:buSzPct val="100000"/>
              <a:buFont typeface="Wingdings" panose="05000000000000000000" pitchFamily="2" charset="2"/>
              <a:buChar char="q"/>
            </a:pPr>
            <a:r>
              <a:rPr lang="en-US" cap="none" dirty="0" smtClean="0">
                <a:latin typeface="Times New Roman" panose="02020603050405020304" pitchFamily="18" charset="0"/>
                <a:cs typeface="Times New Roman" panose="02020603050405020304" pitchFamily="18" charset="0"/>
              </a:rPr>
              <a:t>A Good Enhancement, With Proper Authorization and Security could result in a App for Law of Enforcement and other Stakeholders.</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026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29210"/>
            <a:ext cx="10396882" cy="665922"/>
          </a:xfrm>
        </p:spPr>
        <p:txBody>
          <a:bodyPr>
            <a:normAutofit/>
          </a:bodyPr>
          <a:lstStyle/>
          <a:p>
            <a:r>
              <a:rPr lang="en-US" sz="3600" dirty="0" smtClean="0"/>
              <a:t>conclusion</a:t>
            </a:r>
            <a:endParaRPr lang="en-IN" sz="3600" dirty="0"/>
          </a:p>
        </p:txBody>
      </p:sp>
      <p:sp>
        <p:nvSpPr>
          <p:cNvPr id="3" name="Content Placeholder 2"/>
          <p:cNvSpPr>
            <a:spLocks noGrp="1"/>
          </p:cNvSpPr>
          <p:nvPr>
            <p:ph sz="quarter" idx="13"/>
          </p:nvPr>
        </p:nvSpPr>
        <p:spPr>
          <a:xfrm>
            <a:off x="685800" y="795132"/>
            <a:ext cx="10394707" cy="4579454"/>
          </a:xfrm>
        </p:spPr>
        <p:txBody>
          <a:bodyPr>
            <a:normAutofit lnSpcReduction="10000"/>
          </a:bodyPr>
          <a:lstStyle/>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We had completed the Project With Proper Guidance from the Mentor and Co-Mentor.</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EDA played important role in our project.</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More than Domain Knowledge, Logical Approach towards the Real-time Scenario made us to solve the problem and meet Project Requirements.</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The time Period for this project </a:t>
            </a:r>
            <a:r>
              <a:rPr lang="en-US" cap="none" dirty="0">
                <a:latin typeface="Times New Roman" panose="02020603050405020304" pitchFamily="18" charset="0"/>
                <a:cs typeface="Times New Roman" panose="02020603050405020304" pitchFamily="18" charset="0"/>
              </a:rPr>
              <a:t>w</a:t>
            </a:r>
            <a:r>
              <a:rPr lang="en-US" cap="none" dirty="0" smtClean="0">
                <a:latin typeface="Times New Roman" panose="02020603050405020304" pitchFamily="18" charset="0"/>
                <a:cs typeface="Times New Roman" panose="02020603050405020304" pitchFamily="18" charset="0"/>
              </a:rPr>
              <a:t>as 2-3 weeks.</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From End to End i.e. Starting from Problem Statement to Deployment Communication Played a Key Role in our Project.</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From Project we enhanced Ourselves in part of EDA and model building.</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We also faced challenges like Overfitting, As a team we completed the challenges.</a:t>
            </a:r>
          </a:p>
          <a:p>
            <a:pPr>
              <a:buSzPct val="100000"/>
              <a:buFont typeface="Wingdings" panose="05000000000000000000" pitchFamily="2" charset="2"/>
              <a:buChar char="v"/>
            </a:pPr>
            <a:r>
              <a:rPr lang="en-US" cap="none" dirty="0" smtClean="0">
                <a:latin typeface="Times New Roman" panose="02020603050405020304" pitchFamily="18" charset="0"/>
                <a:cs typeface="Times New Roman" panose="02020603050405020304" pitchFamily="18" charset="0"/>
              </a:rPr>
              <a:t>We also gained Domain Knowledge by exploring techniques like SMOTE.</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186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32522"/>
            <a:ext cx="10396882" cy="530087"/>
          </a:xfrm>
        </p:spPr>
        <p:txBody>
          <a:bodyPr>
            <a:normAutofit fontScale="90000"/>
          </a:bodyPr>
          <a:lstStyle/>
          <a:p>
            <a:r>
              <a:rPr lang="en-US" sz="3600" dirty="0" smtClean="0"/>
              <a:t>Table of contents</a:t>
            </a:r>
            <a:endParaRPr lang="en-IN" sz="3600" dirty="0"/>
          </a:p>
        </p:txBody>
      </p:sp>
      <p:sp>
        <p:nvSpPr>
          <p:cNvPr id="3" name="Content Placeholder 2"/>
          <p:cNvSpPr>
            <a:spLocks noGrp="1"/>
          </p:cNvSpPr>
          <p:nvPr>
            <p:ph sz="quarter" idx="13"/>
          </p:nvPr>
        </p:nvSpPr>
        <p:spPr>
          <a:xfrm>
            <a:off x="685801" y="2159274"/>
            <a:ext cx="10394707" cy="4711978"/>
          </a:xfrm>
        </p:spPr>
        <p:txBody>
          <a:bodyPr>
            <a:normAutofit lnSpcReduction="10000"/>
          </a:bodyPr>
          <a:lstStyle/>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Project Objective.</a:t>
            </a:r>
          </a:p>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Introduction.</a:t>
            </a:r>
          </a:p>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Data Cleaning.</a:t>
            </a:r>
          </a:p>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HeatMap Of Null Values.</a:t>
            </a:r>
          </a:p>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EDA.</a:t>
            </a:r>
          </a:p>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Global Attacks</a:t>
            </a:r>
          </a:p>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Year wise Attacks.</a:t>
            </a:r>
          </a:p>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Hour wise Attacks.</a:t>
            </a:r>
          </a:p>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Types of Major Targets.</a:t>
            </a:r>
          </a:p>
          <a:p>
            <a:pPr marL="514350" indent="-514350">
              <a:buSzPct val="100000"/>
              <a:buFont typeface="+mj-lt"/>
              <a:buAutoNum type="arabicPeriod"/>
            </a:pPr>
            <a:r>
              <a:rPr lang="en-US" cap="none" dirty="0" smtClean="0">
                <a:latin typeface="Times New Roman" panose="02020603050405020304" pitchFamily="18" charset="0"/>
                <a:cs typeface="Times New Roman" panose="02020603050405020304" pitchFamily="18" charset="0"/>
              </a:rPr>
              <a:t>Analyzing Major Perpetrators.</a:t>
            </a:r>
          </a:p>
          <a:p>
            <a:pPr marL="514350" indent="-514350">
              <a:buSzPct val="100000"/>
              <a:buFont typeface="+mj-lt"/>
              <a:buAutoNum type="arabicPeriod"/>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749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11500" dirty="0" smtClean="0"/>
              <a:t>Thank you</a:t>
            </a:r>
            <a:endParaRPr lang="en-IN" sz="11500" dirty="0"/>
          </a:p>
        </p:txBody>
      </p:sp>
    </p:spTree>
    <p:extLst>
      <p:ext uri="{BB962C8B-B14F-4D97-AF65-F5344CB8AC3E}">
        <p14:creationId xmlns:p14="http://schemas.microsoft.com/office/powerpoint/2010/main" val="2184710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32522"/>
            <a:ext cx="10396882" cy="530087"/>
          </a:xfrm>
        </p:spPr>
        <p:txBody>
          <a:bodyPr>
            <a:normAutofit fontScale="90000"/>
          </a:bodyPr>
          <a:lstStyle/>
          <a:p>
            <a:r>
              <a:rPr lang="en-US" sz="3600" dirty="0" smtClean="0"/>
              <a:t>Table of contents</a:t>
            </a:r>
            <a:endParaRPr lang="en-IN" sz="3600" dirty="0"/>
          </a:p>
        </p:txBody>
      </p:sp>
      <p:sp>
        <p:nvSpPr>
          <p:cNvPr id="3" name="Content Placeholder 2"/>
          <p:cNvSpPr>
            <a:spLocks noGrp="1"/>
          </p:cNvSpPr>
          <p:nvPr>
            <p:ph sz="quarter" idx="13"/>
          </p:nvPr>
        </p:nvSpPr>
        <p:spPr>
          <a:xfrm>
            <a:off x="685801" y="2159274"/>
            <a:ext cx="10394707" cy="4711978"/>
          </a:xfrm>
        </p:spPr>
        <p:txBody>
          <a:bodyPr>
            <a:normAutofit lnSpcReduction="10000"/>
          </a:bodyPr>
          <a:lstStyle/>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Types of Attacks.</a:t>
            </a:r>
          </a:p>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Weapons Used.</a:t>
            </a:r>
          </a:p>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Associations.</a:t>
            </a:r>
          </a:p>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Feature Selection.</a:t>
            </a:r>
          </a:p>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Data Pre-Processing.</a:t>
            </a:r>
          </a:p>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Model Building.</a:t>
            </a:r>
          </a:p>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Model Evaluation.</a:t>
            </a:r>
          </a:p>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Model Deployment.</a:t>
            </a:r>
          </a:p>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Result.</a:t>
            </a:r>
          </a:p>
          <a:p>
            <a:pPr marL="514350" indent="-514350">
              <a:buSzPct val="100000"/>
              <a:buFont typeface="+mj-lt"/>
              <a:buAutoNum type="arabicPeriod" startAt="11"/>
            </a:pPr>
            <a:r>
              <a:rPr lang="en-US" cap="none" dirty="0" smtClean="0">
                <a:latin typeface="Times New Roman" panose="02020603050405020304" pitchFamily="18" charset="0"/>
                <a:cs typeface="Times New Roman" panose="02020603050405020304" pitchFamily="18" charset="0"/>
              </a:rPr>
              <a:t>Software Used.</a:t>
            </a: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721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51" y="1179443"/>
            <a:ext cx="10396882" cy="530087"/>
          </a:xfrm>
        </p:spPr>
        <p:txBody>
          <a:bodyPr>
            <a:normAutofit fontScale="90000"/>
          </a:bodyPr>
          <a:lstStyle/>
          <a:p>
            <a:r>
              <a:rPr lang="en-US" sz="3600" dirty="0" smtClean="0"/>
              <a:t>Table of contents</a:t>
            </a:r>
            <a:endParaRPr lang="en-IN" sz="3600" dirty="0"/>
          </a:p>
        </p:txBody>
      </p:sp>
      <p:sp>
        <p:nvSpPr>
          <p:cNvPr id="3" name="Content Placeholder 2"/>
          <p:cNvSpPr>
            <a:spLocks noGrp="1"/>
          </p:cNvSpPr>
          <p:nvPr>
            <p:ph sz="quarter" idx="13"/>
          </p:nvPr>
        </p:nvSpPr>
        <p:spPr>
          <a:xfrm>
            <a:off x="683626" y="2464074"/>
            <a:ext cx="10394707" cy="4711978"/>
          </a:xfrm>
        </p:spPr>
        <p:txBody>
          <a:bodyPr>
            <a:normAutofit/>
          </a:bodyPr>
          <a:lstStyle/>
          <a:p>
            <a:pPr marL="514350" indent="-514350">
              <a:buSzPct val="100000"/>
              <a:buFont typeface="+mj-lt"/>
              <a:buAutoNum type="arabicPeriod" startAt="21"/>
            </a:pPr>
            <a:r>
              <a:rPr lang="en-US" cap="none" dirty="0" smtClean="0">
                <a:latin typeface="Times New Roman" panose="02020603050405020304" pitchFamily="18" charset="0"/>
                <a:cs typeface="Times New Roman" panose="02020603050405020304" pitchFamily="18" charset="0"/>
              </a:rPr>
              <a:t>Advantages and Disadvantages.</a:t>
            </a:r>
          </a:p>
          <a:p>
            <a:pPr marL="514350" indent="-514350">
              <a:buSzPct val="100000"/>
              <a:buFont typeface="+mj-lt"/>
              <a:buAutoNum type="arabicPeriod" startAt="21"/>
            </a:pPr>
            <a:r>
              <a:rPr lang="en-US" cap="none" dirty="0" smtClean="0">
                <a:latin typeface="Times New Roman" panose="02020603050405020304" pitchFamily="18" charset="0"/>
                <a:cs typeface="Times New Roman" panose="02020603050405020304" pitchFamily="18" charset="0"/>
              </a:rPr>
              <a:t>Applications.</a:t>
            </a:r>
          </a:p>
          <a:p>
            <a:pPr marL="514350" indent="-514350">
              <a:buSzPct val="100000"/>
              <a:buFont typeface="+mj-lt"/>
              <a:buAutoNum type="arabicPeriod" startAt="21"/>
            </a:pPr>
            <a:r>
              <a:rPr lang="en-US" cap="none" dirty="0" smtClean="0">
                <a:latin typeface="Times New Roman" panose="02020603050405020304" pitchFamily="18" charset="0"/>
                <a:cs typeface="Times New Roman" panose="02020603050405020304" pitchFamily="18" charset="0"/>
              </a:rPr>
              <a:t>Future Enhancements.</a:t>
            </a:r>
          </a:p>
          <a:p>
            <a:pPr marL="514350" indent="-514350">
              <a:buSzPct val="100000"/>
              <a:buFont typeface="+mj-lt"/>
              <a:buAutoNum type="arabicPeriod" startAt="21"/>
            </a:pPr>
            <a:r>
              <a:rPr lang="en-US" cap="none" dirty="0" smtClean="0">
                <a:latin typeface="Times New Roman" panose="02020603050405020304" pitchFamily="18" charset="0"/>
                <a:cs typeface="Times New Roman" panose="02020603050405020304" pitchFamily="18" charset="0"/>
              </a:rPr>
              <a:t>Conclusion.</a:t>
            </a:r>
          </a:p>
          <a:p>
            <a:pPr marL="0" indent="0">
              <a:buSzPct val="100000"/>
              <a:buNone/>
            </a:pPr>
            <a:r>
              <a:rPr lang="en-US" cap="none" dirty="0" smtClean="0">
                <a:latin typeface="Times New Roman" panose="02020603050405020304" pitchFamily="18" charset="0"/>
                <a:cs typeface="Times New Roman" panose="02020603050405020304" pitchFamily="18" charset="0"/>
              </a:rPr>
              <a:t>.</a:t>
            </a: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US" cap="none" dirty="0" smtClean="0">
              <a:latin typeface="Times New Roman" panose="02020603050405020304" pitchFamily="18" charset="0"/>
              <a:cs typeface="Times New Roman" panose="02020603050405020304" pitchFamily="18" charset="0"/>
            </a:endParaRPr>
          </a:p>
          <a:p>
            <a:pPr marL="514350" indent="-514350">
              <a:buSzPct val="100000"/>
              <a:buFont typeface="+mj-lt"/>
              <a:buAutoNum type="arabicPeriod" startAt="11"/>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940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1169504"/>
          </a:xfrm>
        </p:spPr>
        <p:txBody>
          <a:bodyPr>
            <a:normAutofit/>
          </a:bodyPr>
          <a:lstStyle/>
          <a:p>
            <a:r>
              <a:rPr lang="en-US" sz="4800" dirty="0" smtClean="0"/>
              <a:t>project objective</a:t>
            </a:r>
            <a:endParaRPr lang="en-IN" sz="4800" dirty="0"/>
          </a:p>
        </p:txBody>
      </p:sp>
      <p:sp>
        <p:nvSpPr>
          <p:cNvPr id="3" name="Content Placeholder 2"/>
          <p:cNvSpPr>
            <a:spLocks noGrp="1"/>
          </p:cNvSpPr>
          <p:nvPr>
            <p:ph sz="quarter" idx="13"/>
          </p:nvPr>
        </p:nvSpPr>
        <p:spPr>
          <a:xfrm>
            <a:off x="685800" y="2063396"/>
            <a:ext cx="10394707" cy="2429091"/>
          </a:xfrm>
        </p:spPr>
        <p:txBody>
          <a:bodyPr/>
          <a:lstStyle/>
          <a:p>
            <a:pPr marL="0" indent="0">
              <a:buNone/>
            </a:pPr>
            <a:r>
              <a:rPr lang="en-IN" sz="2400" dirty="0">
                <a:solidFill>
                  <a:schemeClr val="accent4">
                    <a:lumMod val="75000"/>
                  </a:schemeClr>
                </a:solidFill>
              </a:rPr>
              <a:t>t</a:t>
            </a:r>
            <a:r>
              <a:rPr lang="en-IN" sz="2400" dirty="0" smtClean="0">
                <a:solidFill>
                  <a:schemeClr val="accent4">
                    <a:lumMod val="75000"/>
                  </a:schemeClr>
                </a:solidFill>
              </a:rPr>
              <a:t>o </a:t>
            </a:r>
            <a:r>
              <a:rPr lang="en-IN" sz="2400" dirty="0">
                <a:solidFill>
                  <a:schemeClr val="accent4">
                    <a:lumMod val="75000"/>
                  </a:schemeClr>
                </a:solidFill>
              </a:rPr>
              <a:t>understand the patterns and trends of terrorist/violent activities in certain locations over time, the methods they employ, their potential reasons, and the groups involved, in order to help law enforcement and other stakeholders </a:t>
            </a:r>
            <a:r>
              <a:rPr lang="en-IN" sz="2400" dirty="0" smtClean="0">
                <a:solidFill>
                  <a:schemeClr val="accent4">
                    <a:lumMod val="75000"/>
                  </a:schemeClr>
                </a:solidFill>
              </a:rPr>
              <a:t> to prevent </a:t>
            </a:r>
            <a:r>
              <a:rPr lang="en-IN" sz="2400" dirty="0">
                <a:solidFill>
                  <a:schemeClr val="accent4">
                    <a:lumMod val="75000"/>
                  </a:schemeClr>
                </a:solidFill>
              </a:rPr>
              <a:t>or mitigate future incidents.</a:t>
            </a:r>
          </a:p>
          <a:p>
            <a:pPr marL="0" indent="0">
              <a:buNone/>
            </a:pPr>
            <a:r>
              <a:rPr lang="en-IN" dirty="0"/>
              <a:t> </a:t>
            </a:r>
          </a:p>
        </p:txBody>
      </p:sp>
    </p:spTree>
    <p:extLst>
      <p:ext uri="{BB962C8B-B14F-4D97-AF65-F5344CB8AC3E}">
        <p14:creationId xmlns:p14="http://schemas.microsoft.com/office/powerpoint/2010/main" val="3034501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6" y="609600"/>
            <a:ext cx="10396882" cy="318053"/>
          </a:xfrm>
        </p:spPr>
        <p:txBody>
          <a:bodyPr>
            <a:normAutofit fontScale="90000"/>
          </a:bodyPr>
          <a:lstStyle/>
          <a:p>
            <a:r>
              <a:rPr lang="en-US" sz="3200" dirty="0" smtClean="0"/>
              <a:t>introduction</a:t>
            </a:r>
            <a:endParaRPr lang="en-IN" sz="3200" dirty="0"/>
          </a:p>
        </p:txBody>
      </p:sp>
      <p:sp>
        <p:nvSpPr>
          <p:cNvPr id="3" name="Content Placeholder 2"/>
          <p:cNvSpPr>
            <a:spLocks noGrp="1"/>
          </p:cNvSpPr>
          <p:nvPr>
            <p:ph sz="quarter" idx="13"/>
          </p:nvPr>
        </p:nvSpPr>
        <p:spPr>
          <a:xfrm>
            <a:off x="685801" y="2027583"/>
            <a:ext cx="10394707" cy="3810828"/>
          </a:xfrm>
        </p:spPr>
        <p:txBody>
          <a:bodyPr>
            <a:normAutofit fontScale="92500"/>
          </a:bodyPr>
          <a:lstStyle/>
          <a:p>
            <a:pPr>
              <a:buSzPct val="1000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a:t>
            </a:r>
            <a:r>
              <a:rPr lang="en-US" cap="none" dirty="0" smtClean="0">
                <a:latin typeface="Times New Roman" panose="02020603050405020304" pitchFamily="18" charset="0"/>
                <a:cs typeface="Times New Roman" panose="02020603050405020304" pitchFamily="18" charset="0"/>
              </a:rPr>
              <a:t>naly</a:t>
            </a:r>
            <a:r>
              <a:rPr lang="en-IN" cap="none" dirty="0" smtClean="0">
                <a:latin typeface="Times New Roman" panose="02020603050405020304" pitchFamily="18" charset="0"/>
                <a:cs typeface="Times New Roman" panose="02020603050405020304" pitchFamily="18" charset="0"/>
              </a:rPr>
              <a:t>zing trends and patterns of Terror Attacks” Project was made by us to understand patterns in terror attacks in some of the locations over time and make a prediction model to prevent or mitigate future incidents.</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Project was Started from Data Cleaning as it is the first most important process in making model or analysis.</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Data Cleaning included correction of spelling mistakes and filling null values.</a:t>
            </a:r>
            <a:endParaRPr lang="en-IN" cap="none" dirty="0" smtClean="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EDA played a key role in this process as EDA had given major solution to the given project objective.</a:t>
            </a:r>
          </a:p>
          <a:p>
            <a:pPr>
              <a:buSzPct val="100000"/>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A Model was built using regularization techniques so as overcome the problem of overfitting and deployed on stream lit.</a:t>
            </a:r>
          </a:p>
          <a:p>
            <a:pPr>
              <a:buSzPct val="100000"/>
              <a:buFont typeface="Wingdings" panose="05000000000000000000" pitchFamily="2" charset="2"/>
              <a:buChar char="Ø"/>
            </a:pPr>
            <a:endParaRPr lang="en-US" cap="none" dirty="0" smtClean="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Ø"/>
            </a:pPr>
            <a:endParaRPr lang="en-US" cap="none" dirty="0" smtClean="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Ø"/>
            </a:pPr>
            <a:endParaRPr lang="en-IN" cap="none" dirty="0" smtClean="0">
              <a:latin typeface="Times New Roman" panose="02020603050405020304" pitchFamily="18" charset="0"/>
              <a:cs typeface="Times New Roman" panose="02020603050405020304" pitchFamily="18" charset="0"/>
            </a:endParaRPr>
          </a:p>
          <a:p>
            <a:pPr marL="0" indent="0">
              <a:buNone/>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879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0332"/>
            <a:ext cx="10396882" cy="410817"/>
          </a:xfrm>
        </p:spPr>
        <p:txBody>
          <a:bodyPr>
            <a:normAutofit fontScale="90000"/>
          </a:bodyPr>
          <a:lstStyle/>
          <a:p>
            <a:r>
              <a:rPr lang="en-US" sz="3600" dirty="0" smtClean="0"/>
              <a:t>Data cleaning</a:t>
            </a:r>
            <a:endParaRPr lang="en-IN" sz="3600" dirty="0"/>
          </a:p>
        </p:txBody>
      </p:sp>
      <p:sp>
        <p:nvSpPr>
          <p:cNvPr id="3" name="Content Placeholder 2"/>
          <p:cNvSpPr>
            <a:spLocks noGrp="1"/>
          </p:cNvSpPr>
          <p:nvPr>
            <p:ph sz="quarter" idx="13"/>
          </p:nvPr>
        </p:nvSpPr>
        <p:spPr>
          <a:xfrm>
            <a:off x="687975" y="808384"/>
            <a:ext cx="10394707" cy="4566202"/>
          </a:xfrm>
        </p:spPr>
        <p:txBody>
          <a:bodyPr>
            <a:normAutofit lnSpcReduction="10000"/>
          </a:bodyPr>
          <a:lstStyle/>
          <a:p>
            <a:pPr>
              <a:buSzPct val="100000"/>
            </a:pPr>
            <a:endParaRPr lang="en-US" dirty="0" smtClean="0">
              <a:latin typeface="Times New Roman" panose="02020603050405020304" pitchFamily="18" charset="0"/>
              <a:cs typeface="Times New Roman" panose="02020603050405020304" pitchFamily="18" charset="0"/>
            </a:endParaRPr>
          </a:p>
          <a:p>
            <a:pPr>
              <a:buSzPct val="100000"/>
            </a:pPr>
            <a:r>
              <a:rPr lang="en-US" dirty="0" smtClean="0">
                <a:latin typeface="Times New Roman" panose="02020603050405020304" pitchFamily="18" charset="0"/>
                <a:cs typeface="Times New Roman" panose="02020603050405020304" pitchFamily="18" charset="0"/>
              </a:rPr>
              <a:t>D</a:t>
            </a:r>
            <a:r>
              <a:rPr lang="en-US" cap="none" dirty="0" smtClean="0">
                <a:latin typeface="Times New Roman" panose="02020603050405020304" pitchFamily="18" charset="0"/>
                <a:cs typeface="Times New Roman" panose="02020603050405020304" pitchFamily="18" charset="0"/>
              </a:rPr>
              <a:t>ata Cleaning is the first most important process in building a model.</a:t>
            </a:r>
          </a:p>
          <a:p>
            <a:pPr>
              <a:buSzPct val="100000"/>
            </a:pPr>
            <a:r>
              <a:rPr lang="en-US" cap="none" dirty="0" smtClean="0">
                <a:latin typeface="Times New Roman" panose="02020603050405020304" pitchFamily="18" charset="0"/>
                <a:cs typeface="Times New Roman" panose="02020603050405020304" pitchFamily="18" charset="0"/>
              </a:rPr>
              <a:t>In our Project also Firstly, we had done Data Cleaning.</a:t>
            </a:r>
          </a:p>
          <a:p>
            <a:pPr>
              <a:buSzPct val="100000"/>
            </a:pPr>
            <a:r>
              <a:rPr lang="en-US" cap="none" dirty="0" smtClean="0">
                <a:latin typeface="Times New Roman" panose="02020603050405020304" pitchFamily="18" charset="0"/>
                <a:cs typeface="Times New Roman" panose="02020603050405020304" pitchFamily="18" charset="0"/>
              </a:rPr>
              <a:t>Earlier we saw how to impute median/mode in null values but we had never seen how to correct spelling mistakes, which was our first challenge.</a:t>
            </a:r>
          </a:p>
          <a:p>
            <a:pPr>
              <a:buSzPct val="100000"/>
            </a:pPr>
            <a:r>
              <a:rPr lang="en-US" cap="none" dirty="0" smtClean="0">
                <a:latin typeface="Times New Roman" panose="02020603050405020304" pitchFamily="18" charset="0"/>
                <a:cs typeface="Times New Roman" panose="02020603050405020304" pitchFamily="18" charset="0"/>
              </a:rPr>
              <a:t>We had explored many ways to solve this challenge, explored how SpellCheckers work.</a:t>
            </a:r>
          </a:p>
          <a:p>
            <a:pPr>
              <a:buSzPct val="100000"/>
            </a:pPr>
            <a:r>
              <a:rPr lang="en-US" cap="none" dirty="0" smtClean="0">
                <a:latin typeface="Times New Roman" panose="02020603050405020304" pitchFamily="18" charset="0"/>
                <a:cs typeface="Times New Roman" panose="02020603050405020304" pitchFamily="18" charset="0"/>
              </a:rPr>
              <a:t>Later we found the solution which was creating a dictionary and created a new dataset without any spelling mistakes.</a:t>
            </a:r>
          </a:p>
          <a:p>
            <a:pPr>
              <a:buSzPct val="100000"/>
            </a:pPr>
            <a:r>
              <a:rPr lang="en-US" cap="none" dirty="0" smtClean="0">
                <a:latin typeface="Times New Roman" panose="02020603050405020304" pitchFamily="18" charset="0"/>
                <a:cs typeface="Times New Roman" panose="02020603050405020304" pitchFamily="18" charset="0"/>
              </a:rPr>
              <a:t>Later on we found null values in the dataset, for categorical columns we used mode imputation technique and for numerical columns median imputation technique as mean is sensitive to outliers and data is not following non-normal distribution.</a:t>
            </a:r>
          </a:p>
          <a:p>
            <a:pPr>
              <a:buSzPct val="100000"/>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42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86120"/>
            <a:ext cx="6345302" cy="2023252"/>
          </a:xfrm>
        </p:spPr>
        <p:txBody>
          <a:bodyPr/>
          <a:lstStyle/>
          <a:p>
            <a:r>
              <a:rPr lang="en-US" dirty="0" smtClean="0"/>
              <a:t>Heatmap of null values</a:t>
            </a:r>
            <a:endParaRPr lang="en-IN"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808" t="24040" r="41300" b="6989"/>
          <a:stretch/>
        </p:blipFill>
        <p:spPr>
          <a:xfrm>
            <a:off x="7132703" y="1030515"/>
            <a:ext cx="3809753" cy="3497943"/>
          </a:xfrm>
        </p:spPr>
      </p:pic>
      <p:sp>
        <p:nvSpPr>
          <p:cNvPr id="4" name="Text Placeholder 3"/>
          <p:cNvSpPr>
            <a:spLocks noGrp="1"/>
          </p:cNvSpPr>
          <p:nvPr>
            <p:ph type="body" sz="half" idx="2"/>
          </p:nvPr>
        </p:nvSpPr>
        <p:spPr>
          <a:xfrm>
            <a:off x="685801" y="2409372"/>
            <a:ext cx="6345301" cy="2662162"/>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A H</a:t>
            </a:r>
            <a:r>
              <a:rPr lang="en-US" sz="2000" cap="none" dirty="0" smtClean="0">
                <a:latin typeface="Times New Roman" panose="02020603050405020304" pitchFamily="18" charset="0"/>
                <a:cs typeface="Times New Roman" panose="02020603050405020304" pitchFamily="18" charset="0"/>
              </a:rPr>
              <a:t>eat map was created so as to check for the null values where the null values are coloured with yellow colour and blue colour represents the non-null values. These null values are filled using imputation techniques.</a:t>
            </a:r>
          </a:p>
        </p:txBody>
      </p:sp>
    </p:spTree>
    <p:extLst>
      <p:ext uri="{BB962C8B-B14F-4D97-AF65-F5344CB8AC3E}">
        <p14:creationId xmlns:p14="http://schemas.microsoft.com/office/powerpoint/2010/main" val="16181351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544</TotalTime>
  <Words>1540</Words>
  <Application>Microsoft Office PowerPoint</Application>
  <PresentationFormat>Widescreen</PresentationFormat>
  <Paragraphs>174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Impact</vt:lpstr>
      <vt:lpstr>Times New Roman</vt:lpstr>
      <vt:lpstr>Wingdings</vt:lpstr>
      <vt:lpstr>Main Event</vt:lpstr>
      <vt:lpstr>            Analyzing trends and patterns of  terror attacks </vt:lpstr>
      <vt:lpstr>BY</vt:lpstr>
      <vt:lpstr>Table of contents</vt:lpstr>
      <vt:lpstr>Table of contents</vt:lpstr>
      <vt:lpstr>Table of contents</vt:lpstr>
      <vt:lpstr>project objective</vt:lpstr>
      <vt:lpstr>introduction</vt:lpstr>
      <vt:lpstr>Data cleaning</vt:lpstr>
      <vt:lpstr>Heatmap of null values</vt:lpstr>
      <vt:lpstr>EDA</vt:lpstr>
      <vt:lpstr>Global attacks</vt:lpstr>
      <vt:lpstr>Year wise attacks</vt:lpstr>
      <vt:lpstr>Hour wise attacks</vt:lpstr>
      <vt:lpstr>Types of major targets</vt:lpstr>
      <vt:lpstr>Analyzing major perpetrators</vt:lpstr>
      <vt:lpstr>Types of Attacks</vt:lpstr>
      <vt:lpstr>Weapons used</vt:lpstr>
      <vt:lpstr>Associations</vt:lpstr>
      <vt:lpstr>Feature selection</vt:lpstr>
      <vt:lpstr>Data Pre-Processing</vt:lpstr>
      <vt:lpstr>Model building</vt:lpstr>
      <vt:lpstr>Model evaluation</vt:lpstr>
      <vt:lpstr>Model deployment</vt:lpstr>
      <vt:lpstr>Result</vt:lpstr>
      <vt:lpstr>Software used</vt:lpstr>
      <vt:lpstr>Advantages and disadvantages</vt:lpstr>
      <vt:lpstr>Applications</vt:lpstr>
      <vt:lpstr>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Analyzing trends and patterns of  terror attacks </dc:title>
  <dc:creator>Admin</dc:creator>
  <cp:lastModifiedBy>Admin</cp:lastModifiedBy>
  <cp:revision>40</cp:revision>
  <dcterms:created xsi:type="dcterms:W3CDTF">2023-09-15T13:35:29Z</dcterms:created>
  <dcterms:modified xsi:type="dcterms:W3CDTF">2023-09-16T13:02:48Z</dcterms:modified>
</cp:coreProperties>
</file>