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5" r:id="rId11"/>
    <p:sldId id="269" r:id="rId12"/>
    <p:sldId id="272" r:id="rId13"/>
    <p:sldId id="273" r:id="rId14"/>
    <p:sldId id="271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D2DBD6-187C-41EA-9F32-653A68335504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0"/>
      <dgm:spPr/>
    </dgm:pt>
    <dgm:pt modelId="{7D5E9B4D-BDA0-4BA1-8C1C-35AFEE21F27D}" type="pres">
      <dgm:prSet presAssocID="{0ED2DBD6-187C-41EA-9F32-653A68335504}" presName="Name0" presStyleCnt="0">
        <dgm:presLayoutVars>
          <dgm:dir/>
          <dgm:resizeHandles val="exact"/>
        </dgm:presLayoutVars>
      </dgm:prSet>
      <dgm:spPr/>
    </dgm:pt>
  </dgm:ptLst>
  <dgm:cxnLst>
    <dgm:cxn modelId="{9F8007D5-AB7A-4ADA-A15A-5C1AB996C4E3}" type="presOf" srcId="{0ED2DBD6-187C-41EA-9F32-653A68335504}" destId="{7D5E9B4D-BDA0-4BA1-8C1C-35AFEE21F27D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EB7CBC-3ECA-4328-B1AE-F5A1F252EFA4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51A13B91-9081-4409-8C69-2019F49D1E3D}">
      <dgm:prSet phldrT="[Text]"/>
      <dgm:spPr/>
      <dgm:t>
        <a:bodyPr/>
        <a:lstStyle/>
        <a:p>
          <a:r>
            <a:rPr lang="en-US" dirty="0" smtClean="0"/>
            <a:t>importing libraries-reading the data</a:t>
          </a:r>
          <a:endParaRPr lang="en-US" dirty="0"/>
        </a:p>
      </dgm:t>
    </dgm:pt>
    <dgm:pt modelId="{8C06FB81-1209-4241-A1B9-63BA7E905E9C}" type="parTrans" cxnId="{2D6742B8-EA8A-4B1D-A468-41B909BDB5DC}">
      <dgm:prSet/>
      <dgm:spPr/>
      <dgm:t>
        <a:bodyPr/>
        <a:lstStyle/>
        <a:p>
          <a:endParaRPr lang="en-US"/>
        </a:p>
      </dgm:t>
    </dgm:pt>
    <dgm:pt modelId="{55F1C818-5A51-451A-981B-B35479795F71}" type="sibTrans" cxnId="{2D6742B8-EA8A-4B1D-A468-41B909BDB5DC}">
      <dgm:prSet/>
      <dgm:spPr/>
      <dgm:t>
        <a:bodyPr/>
        <a:lstStyle/>
        <a:p>
          <a:endParaRPr lang="en-US"/>
        </a:p>
      </dgm:t>
    </dgm:pt>
    <dgm:pt modelId="{93B361FC-4A2B-495A-A733-1B436FA7BEF2}">
      <dgm:prSet phldrT="[Text]"/>
      <dgm:spPr/>
      <dgm:t>
        <a:bodyPr/>
        <a:lstStyle/>
        <a:p>
          <a:r>
            <a:rPr lang="en-US" b="1" i="0" dirty="0" smtClean="0"/>
            <a:t>general info about the dataframe</a:t>
          </a:r>
          <a:endParaRPr lang="en-US" dirty="0"/>
        </a:p>
      </dgm:t>
    </dgm:pt>
    <dgm:pt modelId="{D8A8C5F0-E4CA-461E-9AEE-9C85F3184BD3}" type="parTrans" cxnId="{D2DB0F37-2E9A-4C60-9F4F-8717831CE588}">
      <dgm:prSet/>
      <dgm:spPr/>
      <dgm:t>
        <a:bodyPr/>
        <a:lstStyle/>
        <a:p>
          <a:endParaRPr lang="en-US"/>
        </a:p>
      </dgm:t>
    </dgm:pt>
    <dgm:pt modelId="{BD6E8C5C-3409-439D-B508-B9EC91207300}" type="sibTrans" cxnId="{D2DB0F37-2E9A-4C60-9F4F-8717831CE588}">
      <dgm:prSet/>
      <dgm:spPr/>
      <dgm:t>
        <a:bodyPr/>
        <a:lstStyle/>
        <a:p>
          <a:endParaRPr lang="en-US"/>
        </a:p>
      </dgm:t>
    </dgm:pt>
    <dgm:pt modelId="{F4DE1E41-6664-48CF-83BC-103DA46742A4}">
      <dgm:prSet phldrT="[Text]"/>
      <dgm:spPr/>
      <dgm:t>
        <a:bodyPr/>
        <a:lstStyle/>
        <a:p>
          <a:r>
            <a:rPr lang="en-US" b="1" i="0" dirty="0" smtClean="0"/>
            <a:t>check and deal with NaN values</a:t>
          </a:r>
          <a:endParaRPr lang="en-US" dirty="0"/>
        </a:p>
      </dgm:t>
    </dgm:pt>
    <dgm:pt modelId="{400CBCF2-4D29-40C5-85A3-BC65F86DF24F}" type="parTrans" cxnId="{0E92863A-6532-4B60-A8A7-FF07C67C5275}">
      <dgm:prSet/>
      <dgm:spPr/>
      <dgm:t>
        <a:bodyPr/>
        <a:lstStyle/>
        <a:p>
          <a:endParaRPr lang="en-US"/>
        </a:p>
      </dgm:t>
    </dgm:pt>
    <dgm:pt modelId="{3DA1D59A-FAC5-4C80-8BCF-72CE98DF870C}" type="sibTrans" cxnId="{0E92863A-6532-4B60-A8A7-FF07C67C5275}">
      <dgm:prSet/>
      <dgm:spPr/>
      <dgm:t>
        <a:bodyPr/>
        <a:lstStyle/>
        <a:p>
          <a:endParaRPr lang="en-US"/>
        </a:p>
      </dgm:t>
    </dgm:pt>
    <dgm:pt modelId="{6D4D6A04-DC39-4640-87C6-56B793CEACD5}">
      <dgm:prSet phldrT="[Text]"/>
      <dgm:spPr/>
      <dgm:t>
        <a:bodyPr/>
        <a:lstStyle/>
        <a:p>
          <a:r>
            <a:rPr lang="en-US" dirty="0" smtClean="0"/>
            <a:t>EDA (Exploratory Data Analysis)</a:t>
          </a:r>
          <a:endParaRPr lang="en-US" dirty="0"/>
        </a:p>
      </dgm:t>
    </dgm:pt>
    <dgm:pt modelId="{70FAC703-B9B2-450D-852D-F8AC29BAD68C}" type="parTrans" cxnId="{4C12F8C3-519A-47A6-AD27-1320B658715C}">
      <dgm:prSet/>
      <dgm:spPr/>
      <dgm:t>
        <a:bodyPr/>
        <a:lstStyle/>
        <a:p>
          <a:endParaRPr lang="en-US"/>
        </a:p>
      </dgm:t>
    </dgm:pt>
    <dgm:pt modelId="{41DF5500-026C-41C7-8CB4-2C5F5CD7406B}" type="sibTrans" cxnId="{4C12F8C3-519A-47A6-AD27-1320B658715C}">
      <dgm:prSet/>
      <dgm:spPr/>
      <dgm:t>
        <a:bodyPr/>
        <a:lstStyle/>
        <a:p>
          <a:endParaRPr lang="en-US"/>
        </a:p>
      </dgm:t>
    </dgm:pt>
    <dgm:pt modelId="{F4B7DED7-9E4F-4117-A3F3-9F2AD8EE9E22}">
      <dgm:prSet phldrT="[Text]"/>
      <dgm:spPr/>
      <dgm:t>
        <a:bodyPr/>
        <a:lstStyle/>
        <a:p>
          <a:r>
            <a:rPr lang="en-US" dirty="0" smtClean="0"/>
            <a:t>dealing with specific columns (</a:t>
          </a:r>
          <a:r>
            <a:rPr lang="en-US" b="1" i="0" dirty="0" smtClean="0"/>
            <a:t>converting column zipcode to categorical</a:t>
          </a:r>
          <a:r>
            <a:rPr lang="en-US" dirty="0" smtClean="0"/>
            <a:t>)</a:t>
          </a:r>
          <a:endParaRPr lang="en-US" dirty="0"/>
        </a:p>
      </dgm:t>
    </dgm:pt>
    <dgm:pt modelId="{5EE132D5-89F8-4F2C-B615-F8D60627C50E}" type="parTrans" cxnId="{8B73677C-F03A-468E-8572-59F841FA0E8E}">
      <dgm:prSet/>
      <dgm:spPr/>
      <dgm:t>
        <a:bodyPr/>
        <a:lstStyle/>
        <a:p>
          <a:endParaRPr lang="en-US"/>
        </a:p>
      </dgm:t>
    </dgm:pt>
    <dgm:pt modelId="{673098D4-8A8C-4454-A6F3-065513C31D4A}" type="sibTrans" cxnId="{8B73677C-F03A-468E-8572-59F841FA0E8E}">
      <dgm:prSet/>
      <dgm:spPr/>
      <dgm:t>
        <a:bodyPr/>
        <a:lstStyle/>
        <a:p>
          <a:endParaRPr lang="en-US"/>
        </a:p>
      </dgm:t>
    </dgm:pt>
    <dgm:pt modelId="{B3D29382-CB1C-4121-A5D4-D5B8F36E682C}">
      <dgm:prSet phldrT="[Text]"/>
      <dgm:spPr/>
      <dgm:t>
        <a:bodyPr/>
        <a:lstStyle/>
        <a:p>
          <a:r>
            <a:rPr lang="en-US" dirty="0" smtClean="0"/>
            <a:t>finding cheap opportunities</a:t>
          </a:r>
          <a:endParaRPr lang="en-US" dirty="0"/>
        </a:p>
      </dgm:t>
    </dgm:pt>
    <dgm:pt modelId="{1F36341F-4FEC-49D7-8810-A301FAF45BFD}" type="parTrans" cxnId="{A2FC08C2-C525-4CB2-A995-A5DB791F8F3D}">
      <dgm:prSet/>
      <dgm:spPr/>
      <dgm:t>
        <a:bodyPr/>
        <a:lstStyle/>
        <a:p>
          <a:endParaRPr lang="en-US"/>
        </a:p>
      </dgm:t>
    </dgm:pt>
    <dgm:pt modelId="{0FB40F76-2669-474B-BB0C-CC68899084D5}" type="sibTrans" cxnId="{A2FC08C2-C525-4CB2-A995-A5DB791F8F3D}">
      <dgm:prSet/>
      <dgm:spPr/>
      <dgm:t>
        <a:bodyPr/>
        <a:lstStyle/>
        <a:p>
          <a:endParaRPr lang="en-US"/>
        </a:p>
      </dgm:t>
    </dgm:pt>
    <dgm:pt modelId="{E74404FE-1EF7-4BD6-AA1D-34102A7A951A}" type="pres">
      <dgm:prSet presAssocID="{96EB7CBC-3ECA-4328-B1AE-F5A1F252EFA4}" presName="Name0" presStyleCnt="0">
        <dgm:presLayoutVars>
          <dgm:dir/>
          <dgm:resizeHandles val="exact"/>
        </dgm:presLayoutVars>
      </dgm:prSet>
      <dgm:spPr/>
    </dgm:pt>
    <dgm:pt modelId="{CAD11A11-575E-4730-943B-E4B1532C0F85}" type="pres">
      <dgm:prSet presAssocID="{51A13B91-9081-4409-8C69-2019F49D1E3D}" presName="parTxOnly" presStyleLbl="node1" presStyleIdx="0" presStyleCnt="6" custLinFactX="-6151" custLinFactY="-100000" custLinFactNeighborX="-100000" custLinFactNeighborY="-1305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FE5DEF-89C1-4E5F-801D-B3C310EE165F}" type="pres">
      <dgm:prSet presAssocID="{55F1C818-5A51-451A-981B-B35479795F71}" presName="parSpace" presStyleCnt="0"/>
      <dgm:spPr/>
    </dgm:pt>
    <dgm:pt modelId="{94ECAF17-CA86-45ED-A468-990F7C26B5BA}" type="pres">
      <dgm:prSet presAssocID="{93B361FC-4A2B-495A-A733-1B436FA7BEF2}" presName="parTxOnly" presStyleLbl="node1" presStyleIdx="1" presStyleCnt="6" custLinFactY="-100000" custLinFactNeighborX="-39623" custLinFactNeighborY="-1305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0BC8DF-3A0C-4F9F-8CAA-968EB47351CD}" type="pres">
      <dgm:prSet presAssocID="{BD6E8C5C-3409-439D-B508-B9EC91207300}" presName="parSpace" presStyleCnt="0"/>
      <dgm:spPr/>
    </dgm:pt>
    <dgm:pt modelId="{8294F4C9-F3B6-4938-B68E-5D6372401162}" type="pres">
      <dgm:prSet presAssocID="{F4DE1E41-6664-48CF-83BC-103DA46742A4}" presName="parTxOnly" presStyleLbl="node1" presStyleIdx="2" presStyleCnt="6" custLinFactY="-100000" custLinFactNeighborX="-63398" custLinFactNeighborY="-1305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BBFADF-BE41-4D85-B3DC-B0300DB653CA}" type="pres">
      <dgm:prSet presAssocID="{3DA1D59A-FAC5-4C80-8BCF-72CE98DF870C}" presName="parSpace" presStyleCnt="0"/>
      <dgm:spPr/>
    </dgm:pt>
    <dgm:pt modelId="{6B7F7CCE-B42C-468A-876C-49DDD281CFA8}" type="pres">
      <dgm:prSet presAssocID="{6D4D6A04-DC39-4640-87C6-56B793CEACD5}" presName="parTxOnly" presStyleLbl="node1" presStyleIdx="3" presStyleCnt="6" custLinFactY="-100000" custLinFactNeighborX="-59433" custLinFactNeighborY="-1305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122FCB-4EC7-4D2A-8A0F-9FA46A6C1B44}" type="pres">
      <dgm:prSet presAssocID="{41DF5500-026C-41C7-8CB4-2C5F5CD7406B}" presName="parSpace" presStyleCnt="0"/>
      <dgm:spPr/>
    </dgm:pt>
    <dgm:pt modelId="{EBFEF046-6B4F-4F1C-8614-C6CE1DD5F8EA}" type="pres">
      <dgm:prSet presAssocID="{F4B7DED7-9E4F-4117-A3F3-9F2AD8EE9E22}" presName="parTxOnly" presStyleLbl="node1" presStyleIdx="4" presStyleCnt="6" custScaleY="100046" custLinFactY="-100000" custLinFactNeighborX="-67358" custLinFactNeighborY="-1305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0BF9F3-0024-402F-9431-68C45064270F}" type="pres">
      <dgm:prSet presAssocID="{673098D4-8A8C-4454-A6F3-065513C31D4A}" presName="parSpace" presStyleCnt="0"/>
      <dgm:spPr/>
    </dgm:pt>
    <dgm:pt modelId="{0EB77E68-77FB-44B5-A8CB-35F0220EA3C9}" type="pres">
      <dgm:prSet presAssocID="{B3D29382-CB1C-4121-A5D4-D5B8F36E682C}" presName="parTxOnly" presStyleLbl="node1" presStyleIdx="5" presStyleCnt="6" custLinFactY="-100000" custLinFactNeighborX="-53973" custLinFactNeighborY="-1305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92863A-6532-4B60-A8A7-FF07C67C5275}" srcId="{96EB7CBC-3ECA-4328-B1AE-F5A1F252EFA4}" destId="{F4DE1E41-6664-48CF-83BC-103DA46742A4}" srcOrd="2" destOrd="0" parTransId="{400CBCF2-4D29-40C5-85A3-BC65F86DF24F}" sibTransId="{3DA1D59A-FAC5-4C80-8BCF-72CE98DF870C}"/>
    <dgm:cxn modelId="{C1EC8969-EE1E-4C33-ADD4-67F659861441}" type="presOf" srcId="{B3D29382-CB1C-4121-A5D4-D5B8F36E682C}" destId="{0EB77E68-77FB-44B5-A8CB-35F0220EA3C9}" srcOrd="0" destOrd="0" presId="urn:microsoft.com/office/officeart/2005/8/layout/hChevron3"/>
    <dgm:cxn modelId="{D90373F3-9824-4DCA-A820-29C50BA4D546}" type="presOf" srcId="{51A13B91-9081-4409-8C69-2019F49D1E3D}" destId="{CAD11A11-575E-4730-943B-E4B1532C0F85}" srcOrd="0" destOrd="0" presId="urn:microsoft.com/office/officeart/2005/8/layout/hChevron3"/>
    <dgm:cxn modelId="{2D6742B8-EA8A-4B1D-A468-41B909BDB5DC}" srcId="{96EB7CBC-3ECA-4328-B1AE-F5A1F252EFA4}" destId="{51A13B91-9081-4409-8C69-2019F49D1E3D}" srcOrd="0" destOrd="0" parTransId="{8C06FB81-1209-4241-A1B9-63BA7E905E9C}" sibTransId="{55F1C818-5A51-451A-981B-B35479795F71}"/>
    <dgm:cxn modelId="{A2FC08C2-C525-4CB2-A995-A5DB791F8F3D}" srcId="{96EB7CBC-3ECA-4328-B1AE-F5A1F252EFA4}" destId="{B3D29382-CB1C-4121-A5D4-D5B8F36E682C}" srcOrd="5" destOrd="0" parTransId="{1F36341F-4FEC-49D7-8810-A301FAF45BFD}" sibTransId="{0FB40F76-2669-474B-BB0C-CC68899084D5}"/>
    <dgm:cxn modelId="{56B0BDD5-150A-442E-AD23-97ADFCE35457}" type="presOf" srcId="{6D4D6A04-DC39-4640-87C6-56B793CEACD5}" destId="{6B7F7CCE-B42C-468A-876C-49DDD281CFA8}" srcOrd="0" destOrd="0" presId="urn:microsoft.com/office/officeart/2005/8/layout/hChevron3"/>
    <dgm:cxn modelId="{4C12F8C3-519A-47A6-AD27-1320B658715C}" srcId="{96EB7CBC-3ECA-4328-B1AE-F5A1F252EFA4}" destId="{6D4D6A04-DC39-4640-87C6-56B793CEACD5}" srcOrd="3" destOrd="0" parTransId="{70FAC703-B9B2-450D-852D-F8AC29BAD68C}" sibTransId="{41DF5500-026C-41C7-8CB4-2C5F5CD7406B}"/>
    <dgm:cxn modelId="{BF083A5E-6FD5-48A1-8235-9117C1D151E5}" type="presOf" srcId="{96EB7CBC-3ECA-4328-B1AE-F5A1F252EFA4}" destId="{E74404FE-1EF7-4BD6-AA1D-34102A7A951A}" srcOrd="0" destOrd="0" presId="urn:microsoft.com/office/officeart/2005/8/layout/hChevron3"/>
    <dgm:cxn modelId="{C1DE7CA2-EAB5-488A-941C-7C21003F8C51}" type="presOf" srcId="{93B361FC-4A2B-495A-A733-1B436FA7BEF2}" destId="{94ECAF17-CA86-45ED-A468-990F7C26B5BA}" srcOrd="0" destOrd="0" presId="urn:microsoft.com/office/officeart/2005/8/layout/hChevron3"/>
    <dgm:cxn modelId="{D2DB0F37-2E9A-4C60-9F4F-8717831CE588}" srcId="{96EB7CBC-3ECA-4328-B1AE-F5A1F252EFA4}" destId="{93B361FC-4A2B-495A-A733-1B436FA7BEF2}" srcOrd="1" destOrd="0" parTransId="{D8A8C5F0-E4CA-461E-9AEE-9C85F3184BD3}" sibTransId="{BD6E8C5C-3409-439D-B508-B9EC91207300}"/>
    <dgm:cxn modelId="{5A1B7EAC-25E2-4E17-8CF5-77FEE3531174}" type="presOf" srcId="{F4DE1E41-6664-48CF-83BC-103DA46742A4}" destId="{8294F4C9-F3B6-4938-B68E-5D6372401162}" srcOrd="0" destOrd="0" presId="urn:microsoft.com/office/officeart/2005/8/layout/hChevron3"/>
    <dgm:cxn modelId="{AAEDC97B-59D5-4112-8D50-1F1B40C45F57}" type="presOf" srcId="{F4B7DED7-9E4F-4117-A3F3-9F2AD8EE9E22}" destId="{EBFEF046-6B4F-4F1C-8614-C6CE1DD5F8EA}" srcOrd="0" destOrd="0" presId="urn:microsoft.com/office/officeart/2005/8/layout/hChevron3"/>
    <dgm:cxn modelId="{8B73677C-F03A-468E-8572-59F841FA0E8E}" srcId="{96EB7CBC-3ECA-4328-B1AE-F5A1F252EFA4}" destId="{F4B7DED7-9E4F-4117-A3F3-9F2AD8EE9E22}" srcOrd="4" destOrd="0" parTransId="{5EE132D5-89F8-4F2C-B615-F8D60627C50E}" sibTransId="{673098D4-8A8C-4454-A6F3-065513C31D4A}"/>
    <dgm:cxn modelId="{07D87751-3F5B-4FA6-9B45-AAF6EF07AC2D}" type="presParOf" srcId="{E74404FE-1EF7-4BD6-AA1D-34102A7A951A}" destId="{CAD11A11-575E-4730-943B-E4B1532C0F85}" srcOrd="0" destOrd="0" presId="urn:microsoft.com/office/officeart/2005/8/layout/hChevron3"/>
    <dgm:cxn modelId="{FD4E6A08-753D-41CA-90C0-3F2A4DC15561}" type="presParOf" srcId="{E74404FE-1EF7-4BD6-AA1D-34102A7A951A}" destId="{56FE5DEF-89C1-4E5F-801D-B3C310EE165F}" srcOrd="1" destOrd="0" presId="urn:microsoft.com/office/officeart/2005/8/layout/hChevron3"/>
    <dgm:cxn modelId="{798C4B89-6683-4D7F-9089-7A6AAAE43588}" type="presParOf" srcId="{E74404FE-1EF7-4BD6-AA1D-34102A7A951A}" destId="{94ECAF17-CA86-45ED-A468-990F7C26B5BA}" srcOrd="2" destOrd="0" presId="urn:microsoft.com/office/officeart/2005/8/layout/hChevron3"/>
    <dgm:cxn modelId="{C3B76ED8-58D3-4408-B8E5-DA959D22F940}" type="presParOf" srcId="{E74404FE-1EF7-4BD6-AA1D-34102A7A951A}" destId="{8E0BC8DF-3A0C-4F9F-8CAA-968EB47351CD}" srcOrd="3" destOrd="0" presId="urn:microsoft.com/office/officeart/2005/8/layout/hChevron3"/>
    <dgm:cxn modelId="{3564660B-553B-4CAE-93EB-179FD1EA040A}" type="presParOf" srcId="{E74404FE-1EF7-4BD6-AA1D-34102A7A951A}" destId="{8294F4C9-F3B6-4938-B68E-5D6372401162}" srcOrd="4" destOrd="0" presId="urn:microsoft.com/office/officeart/2005/8/layout/hChevron3"/>
    <dgm:cxn modelId="{BA0D22F8-4268-43BE-9C96-4C2EEA984280}" type="presParOf" srcId="{E74404FE-1EF7-4BD6-AA1D-34102A7A951A}" destId="{78BBFADF-BE41-4D85-B3DC-B0300DB653CA}" srcOrd="5" destOrd="0" presId="urn:microsoft.com/office/officeart/2005/8/layout/hChevron3"/>
    <dgm:cxn modelId="{1C233252-8C69-4E41-BD03-D522C207A7BE}" type="presParOf" srcId="{E74404FE-1EF7-4BD6-AA1D-34102A7A951A}" destId="{6B7F7CCE-B42C-468A-876C-49DDD281CFA8}" srcOrd="6" destOrd="0" presId="urn:microsoft.com/office/officeart/2005/8/layout/hChevron3"/>
    <dgm:cxn modelId="{D80064B3-ADEB-48A2-A685-AE52C79C29E9}" type="presParOf" srcId="{E74404FE-1EF7-4BD6-AA1D-34102A7A951A}" destId="{5F122FCB-4EC7-4D2A-8A0F-9FA46A6C1B44}" srcOrd="7" destOrd="0" presId="urn:microsoft.com/office/officeart/2005/8/layout/hChevron3"/>
    <dgm:cxn modelId="{1B8B34F4-8CC0-43AD-8110-CD8F7732D5F3}" type="presParOf" srcId="{E74404FE-1EF7-4BD6-AA1D-34102A7A951A}" destId="{EBFEF046-6B4F-4F1C-8614-C6CE1DD5F8EA}" srcOrd="8" destOrd="0" presId="urn:microsoft.com/office/officeart/2005/8/layout/hChevron3"/>
    <dgm:cxn modelId="{565DC942-25B4-41B8-8CDA-651CC111E33B}" type="presParOf" srcId="{E74404FE-1EF7-4BD6-AA1D-34102A7A951A}" destId="{550BF9F3-0024-402F-9431-68C45064270F}" srcOrd="9" destOrd="0" presId="urn:microsoft.com/office/officeart/2005/8/layout/hChevron3"/>
    <dgm:cxn modelId="{DBA8A333-B523-439A-B6D8-4F56852E1758}" type="presParOf" srcId="{E74404FE-1EF7-4BD6-AA1D-34102A7A951A}" destId="{0EB77E68-77FB-44B5-A8CB-35F0220EA3C9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E48CE8-5631-4AAD-A0CA-03B657675200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E6961C70-5B31-4377-A493-B0E87555D3D8}">
      <dgm:prSet phldrT="[Text]"/>
      <dgm:spPr/>
      <dgm:t>
        <a:bodyPr/>
        <a:lstStyle/>
        <a:p>
          <a:r>
            <a:rPr lang="en-US" b="1" i="0" dirty="0" err="1" smtClean="0"/>
            <a:t>seperating</a:t>
          </a:r>
          <a:r>
            <a:rPr lang="en-US" b="1" i="0" dirty="0" smtClean="0"/>
            <a:t>  numerical-categorical features and continuous-discrete numeric data</a:t>
          </a:r>
          <a:endParaRPr lang="en-US" dirty="0"/>
        </a:p>
      </dgm:t>
    </dgm:pt>
    <dgm:pt modelId="{5046382C-62D1-43FF-A4B0-F6A6A9C4B527}" type="parTrans" cxnId="{763662C0-E90B-4990-B551-46BAD28291FD}">
      <dgm:prSet/>
      <dgm:spPr/>
      <dgm:t>
        <a:bodyPr/>
        <a:lstStyle/>
        <a:p>
          <a:endParaRPr lang="en-US"/>
        </a:p>
      </dgm:t>
    </dgm:pt>
    <dgm:pt modelId="{19EFABF9-6575-4F9F-9441-98DFC2AC491D}" type="sibTrans" cxnId="{763662C0-E90B-4990-B551-46BAD28291FD}">
      <dgm:prSet/>
      <dgm:spPr/>
      <dgm:t>
        <a:bodyPr/>
        <a:lstStyle/>
        <a:p>
          <a:endParaRPr lang="en-US"/>
        </a:p>
      </dgm:t>
    </dgm:pt>
    <dgm:pt modelId="{66F698A3-9542-47BB-B658-10133D410F57}">
      <dgm:prSet phldrT="[Text]"/>
      <dgm:spPr/>
      <dgm:t>
        <a:bodyPr/>
        <a:lstStyle/>
        <a:p>
          <a:r>
            <a:rPr lang="en-US" b="1" i="0" dirty="0" smtClean="0"/>
            <a:t>correlations for the numerical features</a:t>
          </a:r>
          <a:endParaRPr lang="en-US" dirty="0"/>
        </a:p>
      </dgm:t>
    </dgm:pt>
    <dgm:pt modelId="{51E20A27-1D52-4171-A0EB-880317D826D5}" type="parTrans" cxnId="{E353E2DC-DB39-463F-AC1F-41835DC75D17}">
      <dgm:prSet/>
      <dgm:spPr/>
      <dgm:t>
        <a:bodyPr/>
        <a:lstStyle/>
        <a:p>
          <a:endParaRPr lang="en-US"/>
        </a:p>
      </dgm:t>
    </dgm:pt>
    <dgm:pt modelId="{DDB3E8F4-0D4C-408A-A309-72CF5497CD81}" type="sibTrans" cxnId="{E353E2DC-DB39-463F-AC1F-41835DC75D17}">
      <dgm:prSet/>
      <dgm:spPr/>
      <dgm:t>
        <a:bodyPr/>
        <a:lstStyle/>
        <a:p>
          <a:endParaRPr lang="en-US"/>
        </a:p>
      </dgm:t>
    </dgm:pt>
    <dgm:pt modelId="{7F3937EF-E86C-47A1-99BA-48D01398B4BC}">
      <dgm:prSet phldrT="[Text]"/>
      <dgm:spPr/>
      <dgm:t>
        <a:bodyPr/>
        <a:lstStyle/>
        <a:p>
          <a:r>
            <a:rPr lang="en-US" b="1" i="0" dirty="0" smtClean="0"/>
            <a:t>plotting scatterplots with our target column and high correlated features</a:t>
          </a:r>
          <a:endParaRPr lang="en-US" dirty="0"/>
        </a:p>
      </dgm:t>
    </dgm:pt>
    <dgm:pt modelId="{39C03011-0B67-4E10-8641-9A1611826C48}" type="parTrans" cxnId="{0C2B41DD-840F-40A5-869B-AA33F1C6B87E}">
      <dgm:prSet/>
      <dgm:spPr/>
      <dgm:t>
        <a:bodyPr/>
        <a:lstStyle/>
        <a:p>
          <a:endParaRPr lang="en-US"/>
        </a:p>
      </dgm:t>
    </dgm:pt>
    <dgm:pt modelId="{C8D2FF39-0834-42EA-A7DB-564E19D85978}" type="sibTrans" cxnId="{0C2B41DD-840F-40A5-869B-AA33F1C6B87E}">
      <dgm:prSet/>
      <dgm:spPr/>
      <dgm:t>
        <a:bodyPr/>
        <a:lstStyle/>
        <a:p>
          <a:endParaRPr lang="en-US"/>
        </a:p>
      </dgm:t>
    </dgm:pt>
    <dgm:pt modelId="{F04A2F36-FB58-4F8A-91D8-C25A0BED28B6}">
      <dgm:prSet phldrT="[Text]"/>
      <dgm:spPr/>
      <dgm:t>
        <a:bodyPr/>
        <a:lstStyle/>
        <a:p>
          <a:r>
            <a:rPr lang="en-US" dirty="0" smtClean="0"/>
            <a:t> build different models(including linear regression and KNN) and c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ompare their accuracies</a:t>
          </a:r>
          <a:endParaRPr lang="en-US" dirty="0"/>
        </a:p>
      </dgm:t>
    </dgm:pt>
    <dgm:pt modelId="{1FCE2959-99A5-416F-A67C-171FBC0FC918}" type="parTrans" cxnId="{5AD16A62-B11B-4214-A0E2-5BFD4B494152}">
      <dgm:prSet/>
      <dgm:spPr/>
      <dgm:t>
        <a:bodyPr/>
        <a:lstStyle/>
        <a:p>
          <a:endParaRPr lang="en-US"/>
        </a:p>
      </dgm:t>
    </dgm:pt>
    <dgm:pt modelId="{DDEA0993-A28A-4A12-A87C-4E19B3E46D40}" type="sibTrans" cxnId="{5AD16A62-B11B-4214-A0E2-5BFD4B494152}">
      <dgm:prSet/>
      <dgm:spPr/>
      <dgm:t>
        <a:bodyPr/>
        <a:lstStyle/>
        <a:p>
          <a:endParaRPr lang="en-US"/>
        </a:p>
      </dgm:t>
    </dgm:pt>
    <dgm:pt modelId="{F8FB07D0-0A6F-4D46-84F6-2A29B2C97CBA}">
      <dgm:prSet phldrT="[Text]"/>
      <dgm:spPr/>
      <dgm:t>
        <a:bodyPr/>
        <a:lstStyle/>
        <a:p>
          <a:r>
            <a:rPr lang="en-US" dirty="0" smtClean="0"/>
            <a:t>checking outliers and dealing with them</a:t>
          </a:r>
          <a:endParaRPr lang="en-US" dirty="0"/>
        </a:p>
      </dgm:t>
    </dgm:pt>
    <dgm:pt modelId="{4A4C2264-5043-4160-9680-523E74608737}" type="parTrans" cxnId="{B8917543-BA5B-467D-B35F-3DDDE39B17F4}">
      <dgm:prSet/>
      <dgm:spPr/>
      <dgm:t>
        <a:bodyPr/>
        <a:lstStyle/>
        <a:p>
          <a:endParaRPr lang="en-US"/>
        </a:p>
      </dgm:t>
    </dgm:pt>
    <dgm:pt modelId="{1CE12F9F-E7F7-4DAF-943A-1F7A74F08E04}" type="sibTrans" cxnId="{B8917543-BA5B-467D-B35F-3DDDE39B17F4}">
      <dgm:prSet/>
      <dgm:spPr/>
      <dgm:t>
        <a:bodyPr/>
        <a:lstStyle/>
        <a:p>
          <a:endParaRPr lang="en-US"/>
        </a:p>
      </dgm:t>
    </dgm:pt>
    <dgm:pt modelId="{D696E66F-9E09-4A17-AD75-71DD2A9247C7}" type="pres">
      <dgm:prSet presAssocID="{EEE48CE8-5631-4AAD-A0CA-03B657675200}" presName="Name0" presStyleCnt="0">
        <dgm:presLayoutVars>
          <dgm:dir/>
          <dgm:resizeHandles val="exact"/>
        </dgm:presLayoutVars>
      </dgm:prSet>
      <dgm:spPr/>
    </dgm:pt>
    <dgm:pt modelId="{349A737E-7CEC-4407-A098-5F3B09F10F7E}" type="pres">
      <dgm:prSet presAssocID="{E6961C70-5B31-4377-A493-B0E87555D3D8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541A7D-189D-44FF-AFDC-143A2445ECF7}" type="pres">
      <dgm:prSet presAssocID="{19EFABF9-6575-4F9F-9441-98DFC2AC491D}" presName="parSpace" presStyleCnt="0"/>
      <dgm:spPr/>
    </dgm:pt>
    <dgm:pt modelId="{F18D9BE1-916B-43D2-AFA7-AFE232EB7652}" type="pres">
      <dgm:prSet presAssocID="{66F698A3-9542-47BB-B658-10133D410F57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9C10F2-7EE6-4C3B-9D08-B2A3667FEE23}" type="pres">
      <dgm:prSet presAssocID="{DDB3E8F4-0D4C-408A-A309-72CF5497CD81}" presName="parSpace" presStyleCnt="0"/>
      <dgm:spPr/>
    </dgm:pt>
    <dgm:pt modelId="{8FC313B1-A434-477F-A865-9EBD88BC8B58}" type="pres">
      <dgm:prSet presAssocID="{7F3937EF-E86C-47A1-99BA-48D01398B4BC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D98F88-FC45-47CF-A1C6-844C9419F6F3}" type="pres">
      <dgm:prSet presAssocID="{C8D2FF39-0834-42EA-A7DB-564E19D85978}" presName="parSpace" presStyleCnt="0"/>
      <dgm:spPr/>
    </dgm:pt>
    <dgm:pt modelId="{9AE8A859-2096-4B65-AF85-4C92D38E5113}" type="pres">
      <dgm:prSet presAssocID="{F04A2F36-FB58-4F8A-91D8-C25A0BED28B6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73ED19-C10D-498E-9010-7F0A9AFB1B4C}" type="pres">
      <dgm:prSet presAssocID="{DDEA0993-A28A-4A12-A87C-4E19B3E46D40}" presName="parSpace" presStyleCnt="0"/>
      <dgm:spPr/>
    </dgm:pt>
    <dgm:pt modelId="{20E5F1AC-AF56-4F41-9FF0-9DA4B6C4CEDF}" type="pres">
      <dgm:prSet presAssocID="{F8FB07D0-0A6F-4D46-84F6-2A29B2C97CBA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AD16A62-B11B-4214-A0E2-5BFD4B494152}" srcId="{EEE48CE8-5631-4AAD-A0CA-03B657675200}" destId="{F04A2F36-FB58-4F8A-91D8-C25A0BED28B6}" srcOrd="3" destOrd="0" parTransId="{1FCE2959-99A5-416F-A67C-171FBC0FC918}" sibTransId="{DDEA0993-A28A-4A12-A87C-4E19B3E46D40}"/>
    <dgm:cxn modelId="{1EF84981-CC03-42D3-8B82-D21186FC0770}" type="presOf" srcId="{EEE48CE8-5631-4AAD-A0CA-03B657675200}" destId="{D696E66F-9E09-4A17-AD75-71DD2A9247C7}" srcOrd="0" destOrd="0" presId="urn:microsoft.com/office/officeart/2005/8/layout/hChevron3"/>
    <dgm:cxn modelId="{E353E2DC-DB39-463F-AC1F-41835DC75D17}" srcId="{EEE48CE8-5631-4AAD-A0CA-03B657675200}" destId="{66F698A3-9542-47BB-B658-10133D410F57}" srcOrd="1" destOrd="0" parTransId="{51E20A27-1D52-4171-A0EB-880317D826D5}" sibTransId="{DDB3E8F4-0D4C-408A-A309-72CF5497CD81}"/>
    <dgm:cxn modelId="{B8917543-BA5B-467D-B35F-3DDDE39B17F4}" srcId="{EEE48CE8-5631-4AAD-A0CA-03B657675200}" destId="{F8FB07D0-0A6F-4D46-84F6-2A29B2C97CBA}" srcOrd="4" destOrd="0" parTransId="{4A4C2264-5043-4160-9680-523E74608737}" sibTransId="{1CE12F9F-E7F7-4DAF-943A-1F7A74F08E04}"/>
    <dgm:cxn modelId="{3076DD1A-4270-481D-88CA-3D5DCBF9CD15}" type="presOf" srcId="{F04A2F36-FB58-4F8A-91D8-C25A0BED28B6}" destId="{9AE8A859-2096-4B65-AF85-4C92D38E5113}" srcOrd="0" destOrd="0" presId="urn:microsoft.com/office/officeart/2005/8/layout/hChevron3"/>
    <dgm:cxn modelId="{5A2CFBCC-FC60-4C26-B5AE-7E08673DCD9A}" type="presOf" srcId="{F8FB07D0-0A6F-4D46-84F6-2A29B2C97CBA}" destId="{20E5F1AC-AF56-4F41-9FF0-9DA4B6C4CEDF}" srcOrd="0" destOrd="0" presId="urn:microsoft.com/office/officeart/2005/8/layout/hChevron3"/>
    <dgm:cxn modelId="{93819CB6-93A6-481F-B9D3-73FAEBE0CDD6}" type="presOf" srcId="{E6961C70-5B31-4377-A493-B0E87555D3D8}" destId="{349A737E-7CEC-4407-A098-5F3B09F10F7E}" srcOrd="0" destOrd="0" presId="urn:microsoft.com/office/officeart/2005/8/layout/hChevron3"/>
    <dgm:cxn modelId="{029C798E-2D62-4F08-AA3F-D4DE3ABA3D9B}" type="presOf" srcId="{7F3937EF-E86C-47A1-99BA-48D01398B4BC}" destId="{8FC313B1-A434-477F-A865-9EBD88BC8B58}" srcOrd="0" destOrd="0" presId="urn:microsoft.com/office/officeart/2005/8/layout/hChevron3"/>
    <dgm:cxn modelId="{289D2512-D2FC-4330-BED9-E0507056D801}" type="presOf" srcId="{66F698A3-9542-47BB-B658-10133D410F57}" destId="{F18D9BE1-916B-43D2-AFA7-AFE232EB7652}" srcOrd="0" destOrd="0" presId="urn:microsoft.com/office/officeart/2005/8/layout/hChevron3"/>
    <dgm:cxn modelId="{0C2B41DD-840F-40A5-869B-AA33F1C6B87E}" srcId="{EEE48CE8-5631-4AAD-A0CA-03B657675200}" destId="{7F3937EF-E86C-47A1-99BA-48D01398B4BC}" srcOrd="2" destOrd="0" parTransId="{39C03011-0B67-4E10-8641-9A1611826C48}" sibTransId="{C8D2FF39-0834-42EA-A7DB-564E19D85978}"/>
    <dgm:cxn modelId="{763662C0-E90B-4990-B551-46BAD28291FD}" srcId="{EEE48CE8-5631-4AAD-A0CA-03B657675200}" destId="{E6961C70-5B31-4377-A493-B0E87555D3D8}" srcOrd="0" destOrd="0" parTransId="{5046382C-62D1-43FF-A4B0-F6A6A9C4B527}" sibTransId="{19EFABF9-6575-4F9F-9441-98DFC2AC491D}"/>
    <dgm:cxn modelId="{69C4F75A-49A9-439B-9903-DDBD8AA5C424}" type="presParOf" srcId="{D696E66F-9E09-4A17-AD75-71DD2A9247C7}" destId="{349A737E-7CEC-4407-A098-5F3B09F10F7E}" srcOrd="0" destOrd="0" presId="urn:microsoft.com/office/officeart/2005/8/layout/hChevron3"/>
    <dgm:cxn modelId="{0D178D89-4F73-4AC9-B420-33EA6E9F41CD}" type="presParOf" srcId="{D696E66F-9E09-4A17-AD75-71DD2A9247C7}" destId="{C4541A7D-189D-44FF-AFDC-143A2445ECF7}" srcOrd="1" destOrd="0" presId="urn:microsoft.com/office/officeart/2005/8/layout/hChevron3"/>
    <dgm:cxn modelId="{9ED23049-7F06-41C1-AED9-49B23B4DD38F}" type="presParOf" srcId="{D696E66F-9E09-4A17-AD75-71DD2A9247C7}" destId="{F18D9BE1-916B-43D2-AFA7-AFE232EB7652}" srcOrd="2" destOrd="0" presId="urn:microsoft.com/office/officeart/2005/8/layout/hChevron3"/>
    <dgm:cxn modelId="{CB1417E0-B4F2-4809-A2AC-5F2ED9B8437F}" type="presParOf" srcId="{D696E66F-9E09-4A17-AD75-71DD2A9247C7}" destId="{419C10F2-7EE6-4C3B-9D08-B2A3667FEE23}" srcOrd="3" destOrd="0" presId="urn:microsoft.com/office/officeart/2005/8/layout/hChevron3"/>
    <dgm:cxn modelId="{7634319F-4778-48FE-9551-A2E4E6902D65}" type="presParOf" srcId="{D696E66F-9E09-4A17-AD75-71DD2A9247C7}" destId="{8FC313B1-A434-477F-A865-9EBD88BC8B58}" srcOrd="4" destOrd="0" presId="urn:microsoft.com/office/officeart/2005/8/layout/hChevron3"/>
    <dgm:cxn modelId="{0D8FD5AE-BBEB-4F4C-8131-233802F4BA5B}" type="presParOf" srcId="{D696E66F-9E09-4A17-AD75-71DD2A9247C7}" destId="{DFD98F88-FC45-47CF-A1C6-844C9419F6F3}" srcOrd="5" destOrd="0" presId="urn:microsoft.com/office/officeart/2005/8/layout/hChevron3"/>
    <dgm:cxn modelId="{B79C014C-017E-4BC5-9B25-4553698434A4}" type="presParOf" srcId="{D696E66F-9E09-4A17-AD75-71DD2A9247C7}" destId="{9AE8A859-2096-4B65-AF85-4C92D38E5113}" srcOrd="6" destOrd="0" presId="urn:microsoft.com/office/officeart/2005/8/layout/hChevron3"/>
    <dgm:cxn modelId="{FFFFC10D-BF4D-4352-8156-D1D6657723F5}" type="presParOf" srcId="{D696E66F-9E09-4A17-AD75-71DD2A9247C7}" destId="{B473ED19-C10D-498E-9010-7F0A9AFB1B4C}" srcOrd="7" destOrd="0" presId="urn:microsoft.com/office/officeart/2005/8/layout/hChevron3"/>
    <dgm:cxn modelId="{1B0E36C9-7C7A-465E-A788-04A8C979474B}" type="presParOf" srcId="{D696E66F-9E09-4A17-AD75-71DD2A9247C7}" destId="{20E5F1AC-AF56-4F41-9FF0-9DA4B6C4CEDF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4366728-62C7-4E25-BEC6-36934CA1388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19A870C-1817-494D-AF77-7591BF9CA00A}">
      <dgm:prSet phldrT="[Text]" custT="1"/>
      <dgm:spPr/>
      <dgm:t>
        <a:bodyPr/>
        <a:lstStyle/>
        <a:p>
          <a:r>
            <a: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Looking for the factors that are responsible for higher property value </a:t>
          </a:r>
          <a:endParaRPr lang="en-US" sz="1400" dirty="0"/>
        </a:p>
      </dgm:t>
    </dgm:pt>
    <dgm:pt modelId="{D48B836C-0B9B-4960-9435-805FBA55F2A2}" type="parTrans" cxnId="{E8D478D4-E310-423B-B89F-4FC5F08C5A7B}">
      <dgm:prSet/>
      <dgm:spPr/>
      <dgm:t>
        <a:bodyPr/>
        <a:lstStyle/>
        <a:p>
          <a:endParaRPr lang="en-US"/>
        </a:p>
      </dgm:t>
    </dgm:pt>
    <dgm:pt modelId="{631AAF26-478B-461E-AD4D-D27FE1FAB17C}" type="sibTrans" cxnId="{E8D478D4-E310-423B-B89F-4FC5F08C5A7B}">
      <dgm:prSet/>
      <dgm:spPr/>
      <dgm:t>
        <a:bodyPr/>
        <a:lstStyle/>
        <a:p>
          <a:endParaRPr lang="en-US"/>
        </a:p>
      </dgm:t>
    </dgm:pt>
    <dgm:pt modelId="{A0908C5A-D883-481B-B47A-FCE1A6EA1AF3}">
      <dgm:prSet phldrT="[Text]" custT="1"/>
      <dgm:spPr/>
      <dgm:t>
        <a:bodyPr/>
        <a:lstStyle/>
        <a:p>
          <a:r>
            <a:rPr lang="en-US" sz="1400" dirty="0" smtClean="0"/>
            <a:t>finding the model that best fits our data</a:t>
          </a:r>
          <a:endParaRPr lang="en-US" sz="1400" dirty="0"/>
        </a:p>
      </dgm:t>
    </dgm:pt>
    <dgm:pt modelId="{C20824C6-099C-4571-A900-354CA60A644E}" type="parTrans" cxnId="{8BA02FD4-6CA7-4D8E-90E0-A19FF6ADF2B0}">
      <dgm:prSet/>
      <dgm:spPr/>
      <dgm:t>
        <a:bodyPr/>
        <a:lstStyle/>
        <a:p>
          <a:endParaRPr lang="en-US"/>
        </a:p>
      </dgm:t>
    </dgm:pt>
    <dgm:pt modelId="{4B77CBAD-49DD-4959-A7B3-2578A6CC5FB0}" type="sibTrans" cxnId="{8BA02FD4-6CA7-4D8E-90E0-A19FF6ADF2B0}">
      <dgm:prSet/>
      <dgm:spPr/>
      <dgm:t>
        <a:bodyPr/>
        <a:lstStyle/>
        <a:p>
          <a:endParaRPr lang="en-US"/>
        </a:p>
      </dgm:t>
    </dgm:pt>
    <dgm:pt modelId="{8FD05CBA-06D1-47C7-9608-E68AA23F34F7}">
      <dgm:prSet phldrT="[Text]" custT="1"/>
      <dgm:spPr/>
      <dgm:t>
        <a:bodyPr/>
        <a:lstStyle/>
        <a:p>
          <a:r>
            <a:rPr lang="en-US" sz="1400" dirty="0" smtClean="0"/>
            <a:t>the model that best fits our data is:  from the whole dataset we dropped the rows of the extreme outliers (outliers from the outliers) and by using Min-max scaler for the numerical features and One Hot/Label Encoding for the categorical feature and applying the linear regression we get a very good R2 score with representative subsets</a:t>
          </a:r>
          <a:endParaRPr lang="en-US" sz="1400" dirty="0"/>
        </a:p>
      </dgm:t>
    </dgm:pt>
    <dgm:pt modelId="{D3FE02EA-15A5-49AE-88A0-94DAA24ABDE7}" type="parTrans" cxnId="{1BFE3556-33CA-49A8-957D-7BD662022F27}">
      <dgm:prSet/>
      <dgm:spPr/>
      <dgm:t>
        <a:bodyPr/>
        <a:lstStyle/>
        <a:p>
          <a:endParaRPr lang="en-US"/>
        </a:p>
      </dgm:t>
    </dgm:pt>
    <dgm:pt modelId="{45737FE5-F478-4B0A-9080-9F26D0803951}" type="sibTrans" cxnId="{1BFE3556-33CA-49A8-957D-7BD662022F27}">
      <dgm:prSet/>
      <dgm:spPr/>
      <dgm:t>
        <a:bodyPr/>
        <a:lstStyle/>
        <a:p>
          <a:endParaRPr lang="en-US"/>
        </a:p>
      </dgm:t>
    </dgm:pt>
    <dgm:pt modelId="{6340D723-988A-46F4-B042-6DA7E76E21D2}" type="pres">
      <dgm:prSet presAssocID="{A4366728-62C7-4E25-BEC6-36934CA13886}" presName="Name0" presStyleCnt="0">
        <dgm:presLayoutVars>
          <dgm:dir/>
          <dgm:resizeHandles val="exact"/>
        </dgm:presLayoutVars>
      </dgm:prSet>
      <dgm:spPr/>
    </dgm:pt>
    <dgm:pt modelId="{047B5988-810C-4033-9EC6-7EEEE3991FD9}" type="pres">
      <dgm:prSet presAssocID="{619A870C-1817-494D-AF77-7591BF9CA00A}" presName="parTxOnly" presStyleLbl="node1" presStyleIdx="0" presStyleCnt="3" custScaleX="57999" custScaleY="82322" custLinFactNeighborX="2034" custLinFactNeighborY="752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2AF164-5FDE-4D51-97C8-4EAAE7815DDE}" type="pres">
      <dgm:prSet presAssocID="{631AAF26-478B-461E-AD4D-D27FE1FAB17C}" presName="parSpace" presStyleCnt="0"/>
      <dgm:spPr/>
    </dgm:pt>
    <dgm:pt modelId="{17874C7B-FF62-40AC-A0D0-846337D51FC6}" type="pres">
      <dgm:prSet presAssocID="{A0908C5A-D883-481B-B47A-FCE1A6EA1AF3}" presName="parTxOnly" presStyleLbl="node1" presStyleIdx="1" presStyleCnt="3" custScaleX="59034" custScaleY="88218" custLinFactNeighborX="3311" custLinFactNeighborY="757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94C239-5F89-465A-A360-5960EAA4F820}" type="pres">
      <dgm:prSet presAssocID="{4B77CBAD-49DD-4959-A7B3-2578A6CC5FB0}" presName="parSpace" presStyleCnt="0"/>
      <dgm:spPr/>
    </dgm:pt>
    <dgm:pt modelId="{5C3A4334-2B1C-4CF1-9E59-E85D3FF8BDBF}" type="pres">
      <dgm:prSet presAssocID="{8FD05CBA-06D1-47C7-9608-E68AA23F34F7}" presName="parTxOnly" presStyleLbl="node1" presStyleIdx="2" presStyleCnt="3" custScaleY="97642" custLinFactY="17516" custLinFactNeighborX="25312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FE3556-33CA-49A8-957D-7BD662022F27}" srcId="{A4366728-62C7-4E25-BEC6-36934CA13886}" destId="{8FD05CBA-06D1-47C7-9608-E68AA23F34F7}" srcOrd="2" destOrd="0" parTransId="{D3FE02EA-15A5-49AE-88A0-94DAA24ABDE7}" sibTransId="{45737FE5-F478-4B0A-9080-9F26D0803951}"/>
    <dgm:cxn modelId="{5828B50C-B291-494D-AE25-13E89E16433C}" type="presOf" srcId="{619A870C-1817-494D-AF77-7591BF9CA00A}" destId="{047B5988-810C-4033-9EC6-7EEEE3991FD9}" srcOrd="0" destOrd="0" presId="urn:microsoft.com/office/officeart/2005/8/layout/hChevron3"/>
    <dgm:cxn modelId="{D88955B4-DA80-4DE9-AC18-DC7BF784C286}" type="presOf" srcId="{8FD05CBA-06D1-47C7-9608-E68AA23F34F7}" destId="{5C3A4334-2B1C-4CF1-9E59-E85D3FF8BDBF}" srcOrd="0" destOrd="0" presId="urn:microsoft.com/office/officeart/2005/8/layout/hChevron3"/>
    <dgm:cxn modelId="{E8D478D4-E310-423B-B89F-4FC5F08C5A7B}" srcId="{A4366728-62C7-4E25-BEC6-36934CA13886}" destId="{619A870C-1817-494D-AF77-7591BF9CA00A}" srcOrd="0" destOrd="0" parTransId="{D48B836C-0B9B-4960-9435-805FBA55F2A2}" sibTransId="{631AAF26-478B-461E-AD4D-D27FE1FAB17C}"/>
    <dgm:cxn modelId="{9C538146-0839-4276-9631-DFB05B9DF904}" type="presOf" srcId="{A0908C5A-D883-481B-B47A-FCE1A6EA1AF3}" destId="{17874C7B-FF62-40AC-A0D0-846337D51FC6}" srcOrd="0" destOrd="0" presId="urn:microsoft.com/office/officeart/2005/8/layout/hChevron3"/>
    <dgm:cxn modelId="{8BA02FD4-6CA7-4D8E-90E0-A19FF6ADF2B0}" srcId="{A4366728-62C7-4E25-BEC6-36934CA13886}" destId="{A0908C5A-D883-481B-B47A-FCE1A6EA1AF3}" srcOrd="1" destOrd="0" parTransId="{C20824C6-099C-4571-A900-354CA60A644E}" sibTransId="{4B77CBAD-49DD-4959-A7B3-2578A6CC5FB0}"/>
    <dgm:cxn modelId="{42B22175-DF4C-4AEA-854F-FD7615ABB708}" type="presOf" srcId="{A4366728-62C7-4E25-BEC6-36934CA13886}" destId="{6340D723-988A-46F4-B042-6DA7E76E21D2}" srcOrd="0" destOrd="0" presId="urn:microsoft.com/office/officeart/2005/8/layout/hChevron3"/>
    <dgm:cxn modelId="{1B6EAE65-A9E8-437D-9E59-DB22ACD842D6}" type="presParOf" srcId="{6340D723-988A-46F4-B042-6DA7E76E21D2}" destId="{047B5988-810C-4033-9EC6-7EEEE3991FD9}" srcOrd="0" destOrd="0" presId="urn:microsoft.com/office/officeart/2005/8/layout/hChevron3"/>
    <dgm:cxn modelId="{29F11DB0-A3A1-436F-BD8F-DE109A0D3506}" type="presParOf" srcId="{6340D723-988A-46F4-B042-6DA7E76E21D2}" destId="{722AF164-5FDE-4D51-97C8-4EAAE7815DDE}" srcOrd="1" destOrd="0" presId="urn:microsoft.com/office/officeart/2005/8/layout/hChevron3"/>
    <dgm:cxn modelId="{A67BE05C-2AB4-4E2A-BFD9-EB21A564552B}" type="presParOf" srcId="{6340D723-988A-46F4-B042-6DA7E76E21D2}" destId="{17874C7B-FF62-40AC-A0D0-846337D51FC6}" srcOrd="2" destOrd="0" presId="urn:microsoft.com/office/officeart/2005/8/layout/hChevron3"/>
    <dgm:cxn modelId="{2F7E6138-AF0F-44F5-B9B6-C9EA7D6E85B4}" type="presParOf" srcId="{6340D723-988A-46F4-B042-6DA7E76E21D2}" destId="{1B94C239-5F89-465A-A360-5960EAA4F820}" srcOrd="3" destOrd="0" presId="urn:microsoft.com/office/officeart/2005/8/layout/hChevron3"/>
    <dgm:cxn modelId="{C9179452-E2C2-43C6-9D3A-DAECE2B9B6C0}" type="presParOf" srcId="{6340D723-988A-46F4-B042-6DA7E76E21D2}" destId="{5C3A4334-2B1C-4CF1-9E59-E85D3FF8BDB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D11A11-575E-4730-943B-E4B1532C0F85}">
      <dsp:nvSpPr>
        <dsp:cNvPr id="0" name=""/>
        <dsp:cNvSpPr/>
      </dsp:nvSpPr>
      <dsp:spPr>
        <a:xfrm>
          <a:off x="0" y="885693"/>
          <a:ext cx="1625203" cy="6500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importing libraries-reading the data</a:t>
          </a:r>
          <a:endParaRPr lang="en-US" sz="900" kern="1200" dirty="0"/>
        </a:p>
      </dsp:txBody>
      <dsp:txXfrm>
        <a:off x="0" y="885693"/>
        <a:ext cx="1462683" cy="650081"/>
      </dsp:txXfrm>
    </dsp:sp>
    <dsp:sp modelId="{94ECAF17-CA86-45ED-A468-990F7C26B5BA}">
      <dsp:nvSpPr>
        <dsp:cNvPr id="0" name=""/>
        <dsp:cNvSpPr/>
      </dsp:nvSpPr>
      <dsp:spPr>
        <a:xfrm>
          <a:off x="1172363" y="885693"/>
          <a:ext cx="1625203" cy="6500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i="0" kern="1200" dirty="0" smtClean="0"/>
            <a:t>general info about the dataframe</a:t>
          </a:r>
          <a:endParaRPr lang="en-US" sz="900" kern="1200" dirty="0"/>
        </a:p>
      </dsp:txBody>
      <dsp:txXfrm>
        <a:off x="1497404" y="885693"/>
        <a:ext cx="975122" cy="650081"/>
      </dsp:txXfrm>
    </dsp:sp>
    <dsp:sp modelId="{8294F4C9-F3B6-4938-B68E-5D6372401162}">
      <dsp:nvSpPr>
        <dsp:cNvPr id="0" name=""/>
        <dsp:cNvSpPr/>
      </dsp:nvSpPr>
      <dsp:spPr>
        <a:xfrm>
          <a:off x="2395247" y="885693"/>
          <a:ext cx="1625203" cy="6500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i="0" kern="1200" dirty="0" smtClean="0"/>
            <a:t>check and deal with NaN values</a:t>
          </a:r>
          <a:endParaRPr lang="en-US" sz="900" kern="1200" dirty="0"/>
        </a:p>
      </dsp:txBody>
      <dsp:txXfrm>
        <a:off x="2720288" y="885693"/>
        <a:ext cx="975122" cy="650081"/>
      </dsp:txXfrm>
    </dsp:sp>
    <dsp:sp modelId="{6B7F7CCE-B42C-468A-876C-49DDD281CFA8}">
      <dsp:nvSpPr>
        <dsp:cNvPr id="0" name=""/>
        <dsp:cNvSpPr/>
      </dsp:nvSpPr>
      <dsp:spPr>
        <a:xfrm>
          <a:off x="3708298" y="885693"/>
          <a:ext cx="1625203" cy="6500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EDA (Exploratory Data Analysis)</a:t>
          </a:r>
          <a:endParaRPr lang="en-US" sz="900" kern="1200" dirty="0"/>
        </a:p>
      </dsp:txBody>
      <dsp:txXfrm>
        <a:off x="4033339" y="885693"/>
        <a:ext cx="975122" cy="650081"/>
      </dsp:txXfrm>
    </dsp:sp>
    <dsp:sp modelId="{EBFEF046-6B4F-4F1C-8614-C6CE1DD5F8EA}">
      <dsp:nvSpPr>
        <dsp:cNvPr id="0" name=""/>
        <dsp:cNvSpPr/>
      </dsp:nvSpPr>
      <dsp:spPr>
        <a:xfrm>
          <a:off x="4982701" y="885543"/>
          <a:ext cx="1625203" cy="6503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dealing with specific columns (</a:t>
          </a:r>
          <a:r>
            <a:rPr lang="en-US" sz="900" b="1" i="0" kern="1200" dirty="0" smtClean="0"/>
            <a:t>converting column zipcode to categorical</a:t>
          </a:r>
          <a:r>
            <a:rPr lang="en-US" sz="900" kern="1200" dirty="0" smtClean="0"/>
            <a:t>)</a:t>
          </a:r>
          <a:endParaRPr lang="en-US" sz="900" kern="1200" dirty="0"/>
        </a:p>
      </dsp:txBody>
      <dsp:txXfrm>
        <a:off x="5307891" y="885543"/>
        <a:ext cx="974823" cy="650380"/>
      </dsp:txXfrm>
    </dsp:sp>
    <dsp:sp modelId="{0EB77E68-77FB-44B5-A8CB-35F0220EA3C9}">
      <dsp:nvSpPr>
        <dsp:cNvPr id="0" name=""/>
        <dsp:cNvSpPr/>
      </dsp:nvSpPr>
      <dsp:spPr>
        <a:xfrm>
          <a:off x="6326370" y="885693"/>
          <a:ext cx="1625203" cy="6500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finding cheap opportunities</a:t>
          </a:r>
          <a:endParaRPr lang="en-US" sz="900" kern="1200" dirty="0"/>
        </a:p>
      </dsp:txBody>
      <dsp:txXfrm>
        <a:off x="6651411" y="885693"/>
        <a:ext cx="975122" cy="6500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9A737E-7CEC-4407-A098-5F3B09F10F7E}">
      <dsp:nvSpPr>
        <dsp:cNvPr id="0" name=""/>
        <dsp:cNvSpPr/>
      </dsp:nvSpPr>
      <dsp:spPr>
        <a:xfrm>
          <a:off x="992" y="2322380"/>
          <a:ext cx="1934765" cy="77390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i="0" kern="1200" dirty="0" err="1" smtClean="0"/>
            <a:t>seperating</a:t>
          </a:r>
          <a:r>
            <a:rPr lang="en-US" sz="900" b="1" i="0" kern="1200" dirty="0" smtClean="0"/>
            <a:t>  numerical-categorical features and continuous-discrete numeric data</a:t>
          </a:r>
          <a:endParaRPr lang="en-US" sz="900" kern="1200" dirty="0"/>
        </a:p>
      </dsp:txBody>
      <dsp:txXfrm>
        <a:off x="992" y="2322380"/>
        <a:ext cx="1741289" cy="773906"/>
      </dsp:txXfrm>
    </dsp:sp>
    <dsp:sp modelId="{F18D9BE1-916B-43D2-AFA7-AFE232EB7652}">
      <dsp:nvSpPr>
        <dsp:cNvPr id="0" name=""/>
        <dsp:cNvSpPr/>
      </dsp:nvSpPr>
      <dsp:spPr>
        <a:xfrm>
          <a:off x="1548804" y="2322380"/>
          <a:ext cx="1934765" cy="7739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i="0" kern="1200" dirty="0" smtClean="0"/>
            <a:t>correlations for the numerical features</a:t>
          </a:r>
          <a:endParaRPr lang="en-US" sz="900" kern="1200" dirty="0"/>
        </a:p>
      </dsp:txBody>
      <dsp:txXfrm>
        <a:off x="1935757" y="2322380"/>
        <a:ext cx="1160859" cy="773906"/>
      </dsp:txXfrm>
    </dsp:sp>
    <dsp:sp modelId="{8FC313B1-A434-477F-A865-9EBD88BC8B58}">
      <dsp:nvSpPr>
        <dsp:cNvPr id="0" name=""/>
        <dsp:cNvSpPr/>
      </dsp:nvSpPr>
      <dsp:spPr>
        <a:xfrm>
          <a:off x="3096617" y="2322380"/>
          <a:ext cx="1934765" cy="7739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i="0" kern="1200" dirty="0" smtClean="0"/>
            <a:t>plotting scatterplots with our target column and high correlated features</a:t>
          </a:r>
          <a:endParaRPr lang="en-US" sz="900" kern="1200" dirty="0"/>
        </a:p>
      </dsp:txBody>
      <dsp:txXfrm>
        <a:off x="3483570" y="2322380"/>
        <a:ext cx="1160859" cy="773906"/>
      </dsp:txXfrm>
    </dsp:sp>
    <dsp:sp modelId="{9AE8A859-2096-4B65-AF85-4C92D38E5113}">
      <dsp:nvSpPr>
        <dsp:cNvPr id="0" name=""/>
        <dsp:cNvSpPr/>
      </dsp:nvSpPr>
      <dsp:spPr>
        <a:xfrm>
          <a:off x="4644429" y="2322380"/>
          <a:ext cx="1934765" cy="7739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 build different models(including linear regression and KNN) and c</a:t>
          </a:r>
          <a:r>
            <a:rPr lang="en-US" sz="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ompare their accuracies</a:t>
          </a:r>
          <a:endParaRPr lang="en-US" sz="900" kern="1200" dirty="0"/>
        </a:p>
      </dsp:txBody>
      <dsp:txXfrm>
        <a:off x="5031382" y="2322380"/>
        <a:ext cx="1160859" cy="773906"/>
      </dsp:txXfrm>
    </dsp:sp>
    <dsp:sp modelId="{20E5F1AC-AF56-4F41-9FF0-9DA4B6C4CEDF}">
      <dsp:nvSpPr>
        <dsp:cNvPr id="0" name=""/>
        <dsp:cNvSpPr/>
      </dsp:nvSpPr>
      <dsp:spPr>
        <a:xfrm>
          <a:off x="6192242" y="2322380"/>
          <a:ext cx="1934765" cy="7739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checking outliers and dealing with them</a:t>
          </a:r>
          <a:endParaRPr lang="en-US" sz="900" kern="1200" dirty="0"/>
        </a:p>
      </dsp:txBody>
      <dsp:txXfrm>
        <a:off x="6579195" y="2322380"/>
        <a:ext cx="1160859" cy="7739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7B5988-810C-4033-9EC6-7EEEE3991FD9}">
      <dsp:nvSpPr>
        <dsp:cNvPr id="0" name=""/>
        <dsp:cNvSpPr/>
      </dsp:nvSpPr>
      <dsp:spPr>
        <a:xfrm>
          <a:off x="25343" y="3441114"/>
          <a:ext cx="3116744" cy="176952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Looking for the factors that are responsible for higher property value </a:t>
          </a:r>
          <a:endParaRPr lang="en-US" sz="1400" kern="1200" dirty="0"/>
        </a:p>
      </dsp:txBody>
      <dsp:txXfrm>
        <a:off x="25343" y="3441114"/>
        <a:ext cx="2674363" cy="1769524"/>
      </dsp:txXfrm>
    </dsp:sp>
    <dsp:sp modelId="{17874C7B-FF62-40AC-A0D0-846337D51FC6}">
      <dsp:nvSpPr>
        <dsp:cNvPr id="0" name=""/>
        <dsp:cNvSpPr/>
      </dsp:nvSpPr>
      <dsp:spPr>
        <a:xfrm>
          <a:off x="2081055" y="3390407"/>
          <a:ext cx="3172363" cy="18962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finding the model that best fits our data</a:t>
          </a:r>
          <a:endParaRPr lang="en-US" sz="1400" kern="1200" dirty="0"/>
        </a:p>
      </dsp:txBody>
      <dsp:txXfrm>
        <a:off x="3029185" y="3390407"/>
        <a:ext cx="1276103" cy="1896260"/>
      </dsp:txXfrm>
    </dsp:sp>
    <dsp:sp modelId="{5C3A4334-2B1C-4CF1-9E59-E85D3FF8BDBF}">
      <dsp:nvSpPr>
        <dsp:cNvPr id="0" name=""/>
        <dsp:cNvSpPr/>
      </dsp:nvSpPr>
      <dsp:spPr>
        <a:xfrm>
          <a:off x="4146558" y="3319836"/>
          <a:ext cx="5373790" cy="209883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the model that best fits our data is:  from the whole dataset we dropped the rows of the extreme outliers (outliers from the outliers) and by using Min-max scaler for the numerical features and One Hot/Label Encoding for the categorical feature and applying the linear regression we get a very good R2 score with representative subsets</a:t>
          </a:r>
          <a:endParaRPr lang="en-US" sz="1400" kern="1200" dirty="0"/>
        </a:p>
      </dsp:txBody>
      <dsp:txXfrm>
        <a:off x="5195973" y="3319836"/>
        <a:ext cx="3274960" cy="2098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28BB80-1159-48FD-B606-745E8AE21C4E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85B01-44D3-464A-9652-41887FCF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14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85B01-44D3-464A-9652-41887FCF48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19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Study: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of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real estate company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3560504"/>
            <a:ext cx="7766936" cy="1096899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Aravind Endluri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Xabi Laibarra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Nikos Karras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97003" y="450761"/>
            <a:ext cx="2962141" cy="10045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Ironhack-Mid Bootcamp Project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07067" y="4913646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Teacher: Felipe Rocha</a:t>
            </a: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Teacher Assistant: Cristian Castro Blua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48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60400"/>
            <a:ext cx="12067504" cy="3087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 the following 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X-y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split, train-test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Encoding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categorical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feature-zipcode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Min-max scaler for the X trained numerical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Concatenating the dataframes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normalized trained numerical and encoded (trained) categorical-zipcode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linear regression to the trained data. Fit the model in Supervised learning.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a linear relationship between 𝑦 and 𝐱: 𝑦 = 𝛽₀ + 𝛽₁𝑥₁ + ⋯ + 𝛽ᵣ𝑥ᵣ +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𝜀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make the same process for the test subset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4691488"/>
            <a:ext cx="10616484" cy="769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first model we also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KNN-K Nearest Neighbors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StandardScaler but we found less r2 scores in both cases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842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F7117F-F3FE-01A6-2A1D-565CBC413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324"/>
            <a:ext cx="11681138" cy="1320800"/>
          </a:xfrm>
        </p:spPr>
        <p:txBody>
          <a:bodyPr/>
          <a:lstStyle/>
          <a:p>
            <a:r>
              <a:rPr lang="en-IE" dirty="0" smtClean="0"/>
              <a:t>Correlations- high correlated features with the target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22A95D-28E4-9834-6823-11360F94D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74703"/>
            <a:ext cx="8596668" cy="51003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E" sz="1700" dirty="0"/>
              <a:t>A) Using the whole data (including outliers). </a:t>
            </a:r>
          </a:p>
          <a:p>
            <a:pPr lvl="1">
              <a:lnSpc>
                <a:spcPct val="150000"/>
              </a:lnSpc>
            </a:pPr>
            <a:endParaRPr lang="en-IE" sz="1700" dirty="0"/>
          </a:p>
          <a:p>
            <a:pPr marL="457200" lvl="1" indent="0">
              <a:lnSpc>
                <a:spcPct val="150000"/>
              </a:lnSpc>
              <a:buNone/>
            </a:pPr>
            <a:endParaRPr lang="en-IE" sz="17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IE" sz="1700" dirty="0"/>
          </a:p>
          <a:p>
            <a:pPr>
              <a:lnSpc>
                <a:spcPct val="150000"/>
              </a:lnSpc>
            </a:pPr>
            <a:r>
              <a:rPr lang="en-IE" sz="1700" dirty="0"/>
              <a:t>B) Using the whole data (without outliers)</a:t>
            </a:r>
          </a:p>
          <a:p>
            <a:pPr>
              <a:lnSpc>
                <a:spcPct val="150000"/>
              </a:lnSpc>
            </a:pPr>
            <a:endParaRPr lang="en-IE" sz="1700" dirty="0"/>
          </a:p>
          <a:p>
            <a:pPr marL="0" indent="0">
              <a:lnSpc>
                <a:spcPct val="150000"/>
              </a:lnSpc>
              <a:buNone/>
            </a:pPr>
            <a:endParaRPr lang="en-IE" sz="1700" dirty="0"/>
          </a:p>
          <a:p>
            <a:pPr marL="0" indent="0">
              <a:lnSpc>
                <a:spcPct val="150000"/>
              </a:lnSpc>
              <a:buNone/>
            </a:pPr>
            <a:endParaRPr lang="en-IE" sz="1700" dirty="0"/>
          </a:p>
          <a:p>
            <a:r>
              <a:rPr lang="en-IE" sz="1700" dirty="0"/>
              <a:t>C) Using the data of the houses that are most expensive than 650K$ (after removing the outliers). </a:t>
            </a:r>
          </a:p>
          <a:p>
            <a:pPr>
              <a:lnSpc>
                <a:spcPct val="150000"/>
              </a:lnSpc>
            </a:pPr>
            <a:endParaRPr lang="en-IE" dirty="0"/>
          </a:p>
          <a:p>
            <a:pPr>
              <a:lnSpc>
                <a:spcPct val="150000"/>
              </a:lnSpc>
            </a:pPr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F441C96-A90F-314D-F10D-DA0AA8BD3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268" y="1228545"/>
            <a:ext cx="2050524" cy="1320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31FCD2A-DE65-CBA0-E8ED-124337683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133" y="5448578"/>
            <a:ext cx="1961364" cy="13240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D46ED3B-168A-59B1-A6E8-FB7363341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0142" y="3338561"/>
            <a:ext cx="2023355" cy="132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2189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metrics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5792128"/>
              </p:ext>
            </p:extLst>
          </p:nvPr>
        </p:nvGraphicFramePr>
        <p:xfrm>
          <a:off x="0" y="206062"/>
          <a:ext cx="12015988" cy="6333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49"/>
                <a:gridCol w="1600578"/>
                <a:gridCol w="1639633"/>
                <a:gridCol w="2413056"/>
                <a:gridCol w="2448163"/>
                <a:gridCol w="2523109"/>
              </a:tblGrid>
              <a:tr h="374988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Metrics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518206">
                <a:tc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MinMaxScaler</a:t>
                      </a:r>
                      <a:endParaRPr lang="en-US" sz="14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400" b="1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- Using the whole data (including outliers)</a:t>
                      </a:r>
                    </a:p>
                    <a:p>
                      <a:pPr algn="ctr"/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StandardScaler</a:t>
                      </a:r>
                    </a:p>
                    <a:p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400" b="1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model - Using the whole data (including outliers)</a:t>
                      </a:r>
                    </a:p>
                    <a:p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KNN-K Nearest Neighbors 1</a:t>
                      </a:r>
                      <a:r>
                        <a:rPr kumimoji="0" lang="en-US" sz="14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model (k=3) - Using the whole data (including outliers)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MinMaxScaler</a:t>
                      </a:r>
                    </a:p>
                    <a:p>
                      <a:pPr algn="ctr"/>
                      <a:r>
                        <a:rPr lang="en-US" sz="14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400" b="1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model -</a:t>
                      </a:r>
                    </a:p>
                    <a:p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Using the data of the houses that are more expensive than 650K$ (after removing the extreme outliers)</a:t>
                      </a:r>
                    </a:p>
                    <a:p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MinMaxScaler</a:t>
                      </a:r>
                    </a:p>
                    <a:p>
                      <a:pPr algn="ctr"/>
                      <a:r>
                        <a:rPr lang="en-US" sz="14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400" b="1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model -Using the whole data (without outliers), observations smaller than 2 M$ </a:t>
                      </a:r>
                    </a:p>
                    <a:p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3123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r2_score</a:t>
                      </a:r>
                    </a:p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0.79439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0.79438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0.75676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0.68556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0.83040</a:t>
                      </a:r>
                      <a:endParaRPr lang="en-US" sz="1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20542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 (Mean Squared Error) </a:t>
                      </a:r>
                    </a:p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163626.63521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163628.59991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157802.42921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119897.897602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43144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 (Root Mean Squared Error)</a:t>
                      </a:r>
                    </a:p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404.50789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26774318709.50885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397.24353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346.26275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20542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MAE (Mean absolute error) </a:t>
                      </a:r>
                    </a:p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97236.553720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97226.23841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117194.277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81253.933215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2231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708" y="0"/>
            <a:ext cx="11184108" cy="63106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Regression plots for some cases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60973"/>
            <a:ext cx="5473521" cy="2720505"/>
          </a:xfrm>
          <a:prstGeom prst="rect">
            <a:avLst/>
          </a:prstGeom>
        </p:spPr>
      </p:pic>
      <p:sp>
        <p:nvSpPr>
          <p:cNvPr id="5" name="Content Placeholder 3"/>
          <p:cNvSpPr txBox="1">
            <a:spLocks/>
          </p:cNvSpPr>
          <p:nvPr/>
        </p:nvSpPr>
        <p:spPr>
          <a:xfrm>
            <a:off x="0" y="579139"/>
            <a:ext cx="5821250" cy="363669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plot between predictions_prices and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test_real_prices, 1</a:t>
            </a:r>
            <a:r>
              <a:rPr lang="en-US" sz="16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MinMaxScaler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893" y="760973"/>
            <a:ext cx="6155943" cy="2922385"/>
          </a:xfrm>
          <a:prstGeom prst="rect">
            <a:avLst/>
          </a:prstGeom>
        </p:spPr>
      </p:pic>
      <p:sp>
        <p:nvSpPr>
          <p:cNvPr id="7" name="Content Placeholder 3"/>
          <p:cNvSpPr txBox="1">
            <a:spLocks/>
          </p:cNvSpPr>
          <p:nvPr/>
        </p:nvSpPr>
        <p:spPr>
          <a:xfrm>
            <a:off x="5861586" y="579138"/>
            <a:ext cx="5821250" cy="363669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plot between predictions_prices and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test_real_prices, 1</a:t>
            </a:r>
            <a:r>
              <a:rPr lang="en-US" sz="16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using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KNN-K Nearest Neighbors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79" y="3914264"/>
            <a:ext cx="5460642" cy="3043234"/>
          </a:xfrm>
          <a:prstGeom prst="rect">
            <a:avLst/>
          </a:prstGeom>
        </p:spPr>
      </p:pic>
      <p:sp>
        <p:nvSpPr>
          <p:cNvPr id="9" name="Content Placeholder 3"/>
          <p:cNvSpPr txBox="1">
            <a:spLocks/>
          </p:cNvSpPr>
          <p:nvPr/>
        </p:nvSpPr>
        <p:spPr>
          <a:xfrm>
            <a:off x="6133820" y="3732429"/>
            <a:ext cx="5821250" cy="363669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plot between predictions_2M and test_real_2M_prices,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model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MinMaxScaler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1586" y="3949324"/>
            <a:ext cx="5885645" cy="3258125"/>
          </a:xfrm>
          <a:prstGeom prst="rect">
            <a:avLst/>
          </a:prstGeom>
        </p:spPr>
      </p:pic>
      <p:sp>
        <p:nvSpPr>
          <p:cNvPr id="11" name="Content Placeholder 3"/>
          <p:cNvSpPr txBox="1">
            <a:spLocks/>
          </p:cNvSpPr>
          <p:nvPr/>
        </p:nvSpPr>
        <p:spPr>
          <a:xfrm>
            <a:off x="0" y="3747444"/>
            <a:ext cx="6193330" cy="314189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plot between predictions_out and test_real_out_prices,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2nd model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MinMaxScaler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9550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F7117F-F3FE-01A6-2A1D-565CBC413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16637"/>
            <a:ext cx="8596668" cy="1320800"/>
          </a:xfrm>
        </p:spPr>
        <p:txBody>
          <a:bodyPr/>
          <a:lstStyle/>
          <a:p>
            <a:r>
              <a:rPr lang="en-IE" dirty="0"/>
              <a:t>Conclusions-Limitations </a:t>
            </a:r>
            <a:r>
              <a:rPr lang="en-IE" dirty="0"/>
              <a:t>of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22A95D-28E4-9834-6823-11360F94D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8894"/>
            <a:ext cx="8596668" cy="5880539"/>
          </a:xfrm>
        </p:spPr>
        <p:txBody>
          <a:bodyPr>
            <a:normAutofit/>
          </a:bodyPr>
          <a:lstStyle/>
          <a:p>
            <a:r>
              <a:rPr lang="en-IE" dirty="0"/>
              <a:t>Difficult to predict the prices of the </a:t>
            </a:r>
            <a:r>
              <a:rPr lang="en-IE" dirty="0" smtClean="0"/>
              <a:t>houses, which are </a:t>
            </a:r>
            <a:r>
              <a:rPr lang="en-IE" dirty="0"/>
              <a:t>more expensive than 650K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Very wide price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range (approximately from 650 K-8 M) – there are extreme outliers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Very few houses in that price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range-no representative sample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en-IE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Reasons</a:t>
            </a:r>
            <a:r>
              <a:rPr lang="en-IE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endParaRPr lang="en-IE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Better results after dropping outliers (smaller price range)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Better results using all the houses cheaper than 2M$ (large amount of houses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feature bathrooms affects more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outliers according to the correlations matrix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7892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731" y="2850523"/>
            <a:ext cx="8596668" cy="17343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 you for watching our presentation</a:t>
            </a:r>
            <a:br>
              <a:rPr lang="en-US" dirty="0" smtClean="0"/>
            </a:br>
            <a:r>
              <a:rPr lang="en-US" dirty="0" smtClean="0"/>
              <a:t>Gracias - </a:t>
            </a:r>
            <a:r>
              <a:rPr lang="el-GR" dirty="0" smtClean="0"/>
              <a:t>Ευχαριστούμε</a:t>
            </a:r>
            <a:r>
              <a:rPr lang="de-DE" dirty="0"/>
              <a:t>(Efcharistoúme</a:t>
            </a:r>
            <a:r>
              <a:rPr lang="de-DE" dirty="0" smtClean="0"/>
              <a:t>) </a:t>
            </a:r>
            <a:r>
              <a:rPr lang="el-GR" dirty="0" smtClean="0"/>
              <a:t>-</a:t>
            </a:r>
            <a:r>
              <a:rPr lang="hi-IN" dirty="0" smtClean="0"/>
              <a:t>धन्यवाद</a:t>
            </a:r>
            <a:r>
              <a:rPr lang="de-DE" dirty="0"/>
              <a:t>(</a:t>
            </a:r>
            <a:r>
              <a:rPr lang="en-US" dirty="0" smtClean="0"/>
              <a:t>dhanyavaad)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4285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Mid Bootcamp Project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1344"/>
            <a:ext cx="8596668" cy="388077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of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estate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company’s data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Explore the data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machine learning model to predict the selling prices of houses based 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provided in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the accuracies 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models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find the model that best fits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characteristics of the houses using some business intelligence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factors are responsible for higher property value - $650K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above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the explored data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447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of exploring the data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4976050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1811552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76145627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464387433"/>
              </p:ext>
            </p:extLst>
          </p:nvPr>
        </p:nvGraphicFramePr>
        <p:xfrm>
          <a:off x="2031999" y="719666"/>
          <a:ext cx="952034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25631559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97476"/>
            <a:ext cx="10025010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general info about the dataframe to understand better the data-EDA (Exploratory Data Analysis)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04" y="2717442"/>
            <a:ext cx="11552349" cy="5254580"/>
          </a:xfrm>
        </p:spPr>
        <p:txBody>
          <a:bodyPr>
            <a:norm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Dataframe’s shape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(21597, 21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deal with NaN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there are no NaN values in the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</a:p>
          <a:p>
            <a:pPr algn="just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finding the quantity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each observation in every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column-feature</a:t>
            </a:r>
          </a:p>
          <a:p>
            <a:pPr algn="just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the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</a:p>
          <a:p>
            <a:pPr algn="just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plots of the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  <a:p>
            <a:pPr algn="just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dealing with useless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columns: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convert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variable-column 'id' to an index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the columns 'lat' and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'long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‘-</a:t>
            </a:r>
          </a:p>
          <a:p>
            <a:pPr algn="just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zipcode to categorical: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column's rows of zipcode are just a sequence of numbers, so we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convert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to categorical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3781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612192" cy="807076"/>
          </a:xfrm>
        </p:spPr>
        <p:txBody>
          <a:bodyPr/>
          <a:lstStyle/>
          <a:p>
            <a:r>
              <a:rPr lang="en-US" dirty="0"/>
              <a:t>playing with the data-finding cheap opportunities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93" y="919450"/>
            <a:ext cx="7186411" cy="237792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120130" y="1606134"/>
            <a:ext cx="2911837" cy="10045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top10_biggest_houses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3/10 apartments in the zipcode 98105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7540580" y="1866094"/>
            <a:ext cx="57955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9093" y="3669704"/>
            <a:ext cx="10722874" cy="30917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also checked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opportunities of houses with good characteristics and low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prices by filtering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good_houses_low_prices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price&lt; 500000, yr_built&gt; 1980, condition&gt; 2, grade&gt; 9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opportunities-apartments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with 3-4 bedrooms, 2 bathrooms, 2 floors, condition 3, grade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  <a:p>
            <a:pPr marL="0" indent="0" algn="just">
              <a:buNone/>
            </a:pPr>
            <a:r>
              <a:rPr lang="en-US" sz="1400" dirty="0" smtClean="0"/>
              <a:t>and </a:t>
            </a:r>
            <a:r>
              <a:rPr lang="en-US" sz="1400" dirty="0" smtClean="0"/>
              <a:t>most </a:t>
            </a:r>
            <a:r>
              <a:rPr lang="en-US" sz="1400" dirty="0"/>
              <a:t>of them are in the area with zipcode 98023 specifically</a:t>
            </a:r>
            <a:endParaRPr lang="en-US" sz="1400" dirty="0" smtClean="0"/>
          </a:p>
          <a:p>
            <a:pPr marL="0" indent="0" algn="just">
              <a:buNone/>
            </a:pPr>
            <a:r>
              <a:rPr lang="en-US" sz="1400" dirty="0" smtClean="0"/>
              <a:t>98023: 11 observations, 98030-98042-98003</a:t>
            </a:r>
            <a:r>
              <a:rPr lang="en-US" sz="1400" dirty="0"/>
              <a:t>: 3 </a:t>
            </a:r>
            <a:r>
              <a:rPr lang="en-US" sz="1400" dirty="0" smtClean="0"/>
              <a:t>observations, 98001: 2 observations, 98058-98199-98031-98092-</a:t>
            </a:r>
            <a:r>
              <a:rPr lang="en-US" sz="1400" dirty="0"/>
              <a:t>98045-98038-98166-98119: 1 </a:t>
            </a:r>
            <a:r>
              <a:rPr lang="en-US" sz="1400" dirty="0" smtClean="0"/>
              <a:t>observation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441098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667" y="210967"/>
            <a:ext cx="11230377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separating numerical-categorical </a:t>
            </a:r>
            <a:r>
              <a:rPr lang="en-US" dirty="0"/>
              <a:t>features and </a:t>
            </a:r>
            <a:r>
              <a:rPr lang="en-US" dirty="0" smtClean="0"/>
              <a:t>continuous-discrete </a:t>
            </a:r>
            <a:r>
              <a:rPr lang="en-US" dirty="0"/>
              <a:t>numeric data-correlations between the numerical </a:t>
            </a:r>
            <a:r>
              <a:rPr lang="en-US" dirty="0" smtClean="0"/>
              <a:t>features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3967" y="1722805"/>
            <a:ext cx="8183067" cy="4922694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9125" y="2768958"/>
            <a:ext cx="3994842" cy="30251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price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our target</a:t>
            </a:r>
          </a:p>
          <a:p>
            <a:pPr marL="0" indent="0" algn="just">
              <a:buNone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correlation for each numerical column with the column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'price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 in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descending order</a:t>
            </a:r>
          </a:p>
          <a:p>
            <a:pPr marL="0" indent="0" algn="just">
              <a:buNone/>
            </a:pPr>
            <a:r>
              <a:rPr lang="en-US" sz="1400" dirty="0" smtClean="0"/>
              <a:t>price=1.000000, sqft_living=0.701917, Grade=0.667951, sqft_above=0.605368, sqft_living15=0.585241, Bathrooms=0.525906, View=0.397370, sqft_basement=0.323799, Bedrooms=0.308787, Waterfront=0.266398,</a:t>
            </a:r>
            <a:r>
              <a:rPr lang="en-US" sz="1400" dirty="0"/>
              <a:t> </a:t>
            </a:r>
            <a:r>
              <a:rPr lang="en-US" sz="1400" dirty="0" smtClean="0"/>
              <a:t>Floors=0.256804, yr_renovated=0.126424,</a:t>
            </a:r>
            <a:r>
              <a:rPr lang="en-US" sz="1400" dirty="0"/>
              <a:t> </a:t>
            </a:r>
            <a:r>
              <a:rPr lang="en-US" sz="1400" dirty="0" smtClean="0"/>
              <a:t>sqft_lot=0.089876, sqft_lot15=0.082845, yr_built=0.053953, Condition=0.036056</a:t>
            </a:r>
          </a:p>
        </p:txBody>
      </p:sp>
    </p:spTree>
    <p:extLst>
      <p:ext uri="{BB962C8B-B14F-4D97-AF65-F5344CB8AC3E}">
        <p14:creationId xmlns:p14="http://schemas.microsoft.com/office/powerpoint/2010/main" val="20112366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075452"/>
          </a:xfrm>
        </p:spPr>
        <p:txBody>
          <a:bodyPr>
            <a:normAutofit fontScale="90000"/>
          </a:bodyPr>
          <a:lstStyle/>
          <a:p>
            <a:r>
              <a:rPr lang="en-US" dirty="0"/>
              <a:t>scatterplots with our target column and the high correlated features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-31004" y="927019"/>
            <a:ext cx="6061829" cy="2813967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829" y="1040519"/>
            <a:ext cx="5821250" cy="3636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seems that it follows linear regression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045" y="927019"/>
            <a:ext cx="6283771" cy="2813966"/>
          </a:xfrm>
          <a:prstGeom prst="rect">
            <a:avLst/>
          </a:prstGeom>
        </p:spPr>
      </p:pic>
      <p:sp>
        <p:nvSpPr>
          <p:cNvPr id="7" name="Content Placeholder 3"/>
          <p:cNvSpPr txBox="1">
            <a:spLocks/>
          </p:cNvSpPr>
          <p:nvPr/>
        </p:nvSpPr>
        <p:spPr>
          <a:xfrm>
            <a:off x="6293658" y="1039041"/>
            <a:ext cx="5821250" cy="363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proportional amounts-close to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exponential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27" y="3740985"/>
            <a:ext cx="5967298" cy="3117015"/>
          </a:xfrm>
          <a:prstGeom prst="rect">
            <a:avLst/>
          </a:prstGeom>
        </p:spPr>
      </p:pic>
      <p:sp>
        <p:nvSpPr>
          <p:cNvPr id="10" name="Content Placeholder 3"/>
          <p:cNvSpPr txBox="1">
            <a:spLocks/>
          </p:cNvSpPr>
          <p:nvPr/>
        </p:nvSpPr>
        <p:spPr>
          <a:xfrm>
            <a:off x="304106" y="3800950"/>
            <a:ext cx="4126226" cy="680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seems that it follows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regression-proportional amounts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 3" charset="2"/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3079" y="3740985"/>
            <a:ext cx="6138920" cy="302776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5807" y="3786844"/>
            <a:ext cx="4163929" cy="69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0112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075452"/>
          </a:xfrm>
        </p:spPr>
        <p:txBody>
          <a:bodyPr>
            <a:normAutofit fontScale="90000"/>
          </a:bodyPr>
          <a:lstStyle/>
          <a:p>
            <a:r>
              <a:rPr lang="en-US" dirty="0"/>
              <a:t>scatterplots with our target column and the high correlated features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829" y="1683309"/>
            <a:ext cx="5614691" cy="36366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expensive houses tend to have more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bathrooms</a:t>
            </a:r>
            <a:r>
              <a:rPr lang="el-G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vice versa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3367"/>
            <a:ext cx="5846520" cy="46958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520" y="1981820"/>
            <a:ext cx="6345480" cy="4647371"/>
          </a:xfrm>
          <a:prstGeom prst="rect">
            <a:avLst/>
          </a:prstGeom>
        </p:spPr>
      </p:pic>
      <p:sp>
        <p:nvSpPr>
          <p:cNvPr id="14" name="Content Placeholder 3"/>
          <p:cNvSpPr txBox="1">
            <a:spLocks/>
          </p:cNvSpPr>
          <p:nvPr/>
        </p:nvSpPr>
        <p:spPr>
          <a:xfrm>
            <a:off x="5923314" y="1680248"/>
            <a:ext cx="5614691" cy="363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expensive houses tend to have 3-7 bedrooms and vice versa</a:t>
            </a:r>
          </a:p>
        </p:txBody>
      </p:sp>
    </p:spTree>
    <p:extLst>
      <p:ext uri="{BB962C8B-B14F-4D97-AF65-F5344CB8AC3E}">
        <p14:creationId xmlns:p14="http://schemas.microsoft.com/office/powerpoint/2010/main" val="23391591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F7117F-F3FE-01A6-2A1D-565CBC413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547" y="171719"/>
            <a:ext cx="8596668" cy="1320800"/>
          </a:xfrm>
        </p:spPr>
        <p:txBody>
          <a:bodyPr/>
          <a:lstStyle/>
          <a:p>
            <a:r>
              <a:rPr lang="en-IE" dirty="0" smtClean="0"/>
              <a:t>Different </a:t>
            </a:r>
            <a:r>
              <a:rPr lang="en-IE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22A95D-28E4-9834-6823-11360F94D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927280"/>
            <a:ext cx="10643197" cy="305229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1st model) Using the whole data (including outliers).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Price </a:t>
            </a:r>
            <a:r>
              <a:rPr lang="en-US" dirty="0"/>
              <a:t>range: whole price range. </a:t>
            </a:r>
          </a:p>
          <a:p>
            <a:pPr>
              <a:lnSpc>
                <a:spcPct val="150000"/>
              </a:lnSpc>
            </a:pPr>
            <a:r>
              <a:rPr lang="en-US" dirty="0"/>
              <a:t>2nd model) Using the data of the houses that are most expensive than 650K$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Price range: 650K $ &lt; house price &lt; 2M$</a:t>
            </a:r>
          </a:p>
          <a:p>
            <a:pPr>
              <a:lnSpc>
                <a:spcPct val="150000"/>
              </a:lnSpc>
            </a:pPr>
            <a:r>
              <a:rPr lang="en-US" dirty="0"/>
              <a:t>3rd model) Using the whole data (without extreme outliers).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Price range: houses cheaper than 2M$</a:t>
            </a:r>
          </a:p>
          <a:p>
            <a:pPr>
              <a:lnSpc>
                <a:spcPct val="150000"/>
              </a:lnSpc>
            </a:pPr>
            <a:endParaRPr lang="en-I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547" y="3862833"/>
            <a:ext cx="7191659" cy="2995167"/>
          </a:xfrm>
          <a:prstGeom prst="rect">
            <a:avLst/>
          </a:prstGeom>
        </p:spPr>
      </p:pic>
      <p:sp>
        <p:nvSpPr>
          <p:cNvPr id="7" name="Content Placeholder 3"/>
          <p:cNvSpPr txBox="1">
            <a:spLocks/>
          </p:cNvSpPr>
          <p:nvPr/>
        </p:nvSpPr>
        <p:spPr>
          <a:xfrm>
            <a:off x="3441551" y="3979572"/>
            <a:ext cx="3976680" cy="36366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boxplot of the target variable</a:t>
            </a:r>
          </a:p>
        </p:txBody>
      </p:sp>
    </p:spTree>
    <p:extLst>
      <p:ext uri="{BB962C8B-B14F-4D97-AF65-F5344CB8AC3E}">
        <p14:creationId xmlns:p14="http://schemas.microsoft.com/office/powerpoint/2010/main" val="25803942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426</TotalTime>
  <Words>1093</Words>
  <Application>Microsoft Office PowerPoint</Application>
  <PresentationFormat>Widescreen</PresentationFormat>
  <Paragraphs>137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Mangal</vt:lpstr>
      <vt:lpstr>Times New Roman</vt:lpstr>
      <vt:lpstr>Trebuchet MS</vt:lpstr>
      <vt:lpstr>Wingdings</vt:lpstr>
      <vt:lpstr>Wingdings 3</vt:lpstr>
      <vt:lpstr>Facet</vt:lpstr>
      <vt:lpstr>Case Study: Regression  data of a real estate company </vt:lpstr>
      <vt:lpstr>Targets of the Mid Bootcamp Project  </vt:lpstr>
      <vt:lpstr>Process of exploring the data</vt:lpstr>
      <vt:lpstr>general info about the dataframe to understand better the data-EDA (Exploratory Data Analysis)</vt:lpstr>
      <vt:lpstr>playing with the data-finding cheap opportunities</vt:lpstr>
      <vt:lpstr>separating numerical-categorical features and continuous-discrete numeric data-correlations between the numerical features</vt:lpstr>
      <vt:lpstr>scatterplots with our target column and the high correlated features</vt:lpstr>
      <vt:lpstr>scatterplots with our target column and the high correlated features</vt:lpstr>
      <vt:lpstr>Different models</vt:lpstr>
      <vt:lpstr>Build a Model</vt:lpstr>
      <vt:lpstr>Correlations- high correlated features with the target</vt:lpstr>
      <vt:lpstr>metrics</vt:lpstr>
      <vt:lpstr>Regression plots for some cases</vt:lpstr>
      <vt:lpstr>Conclusions-Limitations of the model</vt:lpstr>
      <vt:lpstr>Thank you for watching our presentation Gracias - Ευχαριστούμε(Efcharistoúme) -धन्यवाद(dhanyavaad)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Case Study: Regression  data of a real estate company</dc:title>
  <dc:creator>Admin</dc:creator>
  <cp:lastModifiedBy>Admin</cp:lastModifiedBy>
  <cp:revision>52</cp:revision>
  <dcterms:created xsi:type="dcterms:W3CDTF">2022-06-24T20:30:48Z</dcterms:created>
  <dcterms:modified xsi:type="dcterms:W3CDTF">2022-06-25T11:03:23Z</dcterms:modified>
</cp:coreProperties>
</file>