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9" r:id="rId12"/>
    <p:sldId id="263" r:id="rId13"/>
    <p:sldId id="264" r:id="rId14"/>
    <p:sldId id="265"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A6F6C0-6997-42D2-9E3B-1C10CAE96B9A}" v="2" dt="2024-04-16T08:17:40.01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5814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953000" y="2163910"/>
            <a:ext cx="6781799" cy="2530180"/>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imes New Roman" panose="02020603050405020304" pitchFamily="18" charset="0"/>
                <a:cs typeface="Times New Roman" panose="02020603050405020304" pitchFamily="18" charset="0"/>
              </a:rPr>
              <a:t>Aravindh A</a:t>
            </a:r>
          </a:p>
          <a:p>
            <a:pPr marL="12700">
              <a:lnSpc>
                <a:spcPct val="100000"/>
              </a:lnSpc>
              <a:spcBef>
                <a:spcPts val="130"/>
              </a:spcBef>
            </a:pPr>
            <a:r>
              <a:rPr lang="en-IN" sz="3200" dirty="0">
                <a:latin typeface="Times New Roman" panose="02020603050405020304" pitchFamily="18" charset="0"/>
                <a:cs typeface="Times New Roman" panose="02020603050405020304" pitchFamily="18" charset="0"/>
              </a:rPr>
              <a:t>721221104003</a:t>
            </a:r>
          </a:p>
          <a:p>
            <a:pPr marL="12700">
              <a:lnSpc>
                <a:spcPct val="100000"/>
              </a:lnSpc>
              <a:spcBef>
                <a:spcPts val="130"/>
              </a:spcBef>
            </a:pPr>
            <a:r>
              <a:rPr lang="en-IN" sz="3200" dirty="0" err="1">
                <a:latin typeface="Times New Roman" panose="02020603050405020304" pitchFamily="18" charset="0"/>
                <a:cs typeface="Times New Roman" panose="02020603050405020304" pitchFamily="18" charset="0"/>
              </a:rPr>
              <a:t>B.E.Computer</a:t>
            </a:r>
            <a:r>
              <a:rPr lang="en-IN" sz="3200" dirty="0">
                <a:latin typeface="Times New Roman" panose="02020603050405020304" pitchFamily="18" charset="0"/>
                <a:cs typeface="Times New Roman" panose="02020603050405020304" pitchFamily="18" charset="0"/>
              </a:rPr>
              <a:t> Science and Engineering</a:t>
            </a:r>
          </a:p>
          <a:p>
            <a:pPr marL="12700">
              <a:lnSpc>
                <a:spcPct val="100000"/>
              </a:lnSpc>
              <a:spcBef>
                <a:spcPts val="130"/>
              </a:spcBef>
            </a:pPr>
            <a:r>
              <a:rPr lang="en-IN" sz="3200" dirty="0" err="1">
                <a:latin typeface="Times New Roman" panose="02020603050405020304" pitchFamily="18" charset="0"/>
                <a:cs typeface="Times New Roman" panose="02020603050405020304" pitchFamily="18" charset="0"/>
              </a:rPr>
              <a:t>Karpagam</a:t>
            </a:r>
            <a:r>
              <a:rPr lang="en-IN" sz="3200" dirty="0">
                <a:latin typeface="Times New Roman" panose="02020603050405020304" pitchFamily="18" charset="0"/>
                <a:cs typeface="Times New Roman" panose="02020603050405020304" pitchFamily="18" charset="0"/>
              </a:rPr>
              <a:t> Institute of Technology</a:t>
            </a:r>
          </a:p>
          <a:p>
            <a:pPr marL="12700">
              <a:lnSpc>
                <a:spcPct val="100000"/>
              </a:lnSpc>
              <a:spcBef>
                <a:spcPts val="130"/>
              </a:spcBef>
            </a:pPr>
            <a:endParaRPr sz="32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48A7-9608-4DD3-7846-BB72BE169F1A}"/>
              </a:ext>
            </a:extLst>
          </p:cNvPr>
          <p:cNvSpPr>
            <a:spLocks noGrp="1"/>
          </p:cNvSpPr>
          <p:nvPr>
            <p:ph type="title"/>
          </p:nvPr>
        </p:nvSpPr>
        <p:spPr>
          <a:xfrm>
            <a:off x="558165" y="385444"/>
            <a:ext cx="9764395" cy="6924973"/>
          </a:xfrm>
        </p:spPr>
        <p:txBody>
          <a:bodyPr/>
          <a:lstStyle/>
          <a:p>
            <a:r>
              <a:rPr lang="en-IN" sz="1800" b="0" dirty="0">
                <a:latin typeface="Times New Roman" panose="02020603050405020304" pitchFamily="18" charset="0"/>
                <a:cs typeface="Times New Roman" panose="02020603050405020304" pitchFamily="18" charset="0"/>
              </a:rPr>
              <a:t> return </a:t>
            </a:r>
            <a:r>
              <a:rPr lang="en-IN" sz="1800" b="0" dirty="0" err="1">
                <a:latin typeface="Times New Roman" panose="02020603050405020304" pitchFamily="18" charset="0"/>
                <a:cs typeface="Times New Roman" panose="02020603050405020304" pitchFamily="18" charset="0"/>
              </a:rPr>
              <a:t>np.argmax</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probas</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Train the model and generate text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for epoch in range(1, 21):</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print(</a:t>
            </a:r>
            <a:r>
              <a:rPr lang="en-IN" sz="1800" b="0" dirty="0" err="1">
                <a:latin typeface="Times New Roman" panose="02020603050405020304" pitchFamily="18" charset="0"/>
                <a:cs typeface="Times New Roman" panose="02020603050405020304" pitchFamily="18" charset="0"/>
              </a:rPr>
              <a:t>f'Epoch</a:t>
            </a:r>
            <a:r>
              <a:rPr lang="en-IN" sz="1800" b="0" dirty="0">
                <a:latin typeface="Times New Roman" panose="02020603050405020304" pitchFamily="18" charset="0"/>
                <a:cs typeface="Times New Roman" panose="02020603050405020304" pitchFamily="18" charset="0"/>
              </a:rPr>
              <a:t> {epoch}')</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model.fit</a:t>
            </a:r>
            <a:r>
              <a:rPr lang="en-IN" sz="1800" b="0" dirty="0">
                <a:latin typeface="Times New Roman" panose="02020603050405020304" pitchFamily="18" charset="0"/>
                <a:cs typeface="Times New Roman" panose="02020603050405020304" pitchFamily="18" charset="0"/>
              </a:rPr>
              <a:t>(x, y, </a:t>
            </a:r>
            <a:r>
              <a:rPr lang="en-IN" sz="1800" b="0" dirty="0" err="1">
                <a:latin typeface="Times New Roman" panose="02020603050405020304" pitchFamily="18" charset="0"/>
                <a:cs typeface="Times New Roman" panose="02020603050405020304" pitchFamily="18" charset="0"/>
              </a:rPr>
              <a:t>batch_size</a:t>
            </a:r>
            <a:r>
              <a:rPr lang="en-IN" sz="1800" b="0" dirty="0">
                <a:latin typeface="Times New Roman" panose="02020603050405020304" pitchFamily="18" charset="0"/>
                <a:cs typeface="Times New Roman" panose="02020603050405020304" pitchFamily="18" charset="0"/>
              </a:rPr>
              <a:t>=128, epochs=1)</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 Select a random seed text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start_index</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random.randint</a:t>
            </a:r>
            <a:r>
              <a:rPr lang="en-IN" sz="1800" b="0" dirty="0">
                <a:latin typeface="Times New Roman" panose="02020603050405020304" pitchFamily="18" charset="0"/>
                <a:cs typeface="Times New Roman" panose="02020603050405020304" pitchFamily="18" charset="0"/>
              </a:rPr>
              <a:t>(0, </a:t>
            </a:r>
            <a:r>
              <a:rPr lang="en-IN" sz="1800" b="0" dirty="0" err="1">
                <a:latin typeface="Times New Roman" panose="02020603050405020304" pitchFamily="18" charset="0"/>
                <a:cs typeface="Times New Roman" panose="02020603050405020304" pitchFamily="18" charset="0"/>
              </a:rPr>
              <a:t>len</a:t>
            </a:r>
            <a:r>
              <a:rPr lang="en-IN" sz="1800" b="0" dirty="0">
                <a:latin typeface="Times New Roman" panose="02020603050405020304" pitchFamily="18" charset="0"/>
                <a:cs typeface="Times New Roman" panose="02020603050405020304" pitchFamily="18" charset="0"/>
              </a:rPr>
              <a:t>(text) - </a:t>
            </a:r>
            <a:r>
              <a:rPr lang="en-IN" sz="1800" b="0" dirty="0" err="1">
                <a:latin typeface="Times New Roman" panose="02020603050405020304" pitchFamily="18" charset="0"/>
                <a:cs typeface="Times New Roman" panose="02020603050405020304" pitchFamily="18" charset="0"/>
              </a:rPr>
              <a:t>max_len</a:t>
            </a:r>
            <a:r>
              <a:rPr lang="en-IN" sz="1800" b="0" dirty="0">
                <a:latin typeface="Times New Roman" panose="02020603050405020304" pitchFamily="18" charset="0"/>
                <a:cs typeface="Times New Roman" panose="02020603050405020304" pitchFamily="18" charset="0"/>
              </a:rPr>
              <a:t> - 1)</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seed_text</a:t>
            </a:r>
            <a:r>
              <a:rPr lang="en-IN" sz="1800" b="0" dirty="0">
                <a:latin typeface="Times New Roman" panose="02020603050405020304" pitchFamily="18" charset="0"/>
                <a:cs typeface="Times New Roman" panose="02020603050405020304" pitchFamily="18" charset="0"/>
              </a:rPr>
              <a:t> = text[</a:t>
            </a:r>
            <a:r>
              <a:rPr lang="en-IN" sz="1800" b="0" dirty="0" err="1">
                <a:latin typeface="Times New Roman" panose="02020603050405020304" pitchFamily="18" charset="0"/>
                <a:cs typeface="Times New Roman" panose="02020603050405020304" pitchFamily="18" charset="0"/>
              </a:rPr>
              <a:t>start_index:start_index</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max_len</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 Generate text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generated_text</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seed_text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for temperature in [0.2, 0.5, 1.0]:</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sys.stdout.write</a:t>
            </a:r>
            <a:r>
              <a:rPr lang="en-IN" sz="1800" b="0" dirty="0">
                <a:latin typeface="Times New Roman" panose="02020603050405020304" pitchFamily="18" charset="0"/>
                <a:cs typeface="Times New Roman" panose="02020603050405020304" pitchFamily="18" charset="0"/>
              </a:rPr>
              <a:t>(f'------ Temperature: {temperature} ------\n')</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sys.stdout.write</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generated_text</a:t>
            </a:r>
            <a:r>
              <a:rPr lang="en-IN" sz="1800" b="0" dirty="0">
                <a:latin typeface="Times New Roman" panose="02020603050405020304" pitchFamily="18" charset="0"/>
                <a:cs typeface="Times New Roman" panose="02020603050405020304" pitchFamily="18" charset="0"/>
              </a:rPr>
              <a:t>) for </a:t>
            </a:r>
            <a:r>
              <a:rPr lang="en-IN" sz="1800" b="0" dirty="0" err="1">
                <a:latin typeface="Times New Roman" panose="02020603050405020304" pitchFamily="18" charset="0"/>
                <a:cs typeface="Times New Roman" panose="02020603050405020304" pitchFamily="18" charset="0"/>
              </a:rPr>
              <a:t>i</a:t>
            </a:r>
            <a:r>
              <a:rPr lang="en-IN" sz="1800" b="0" dirty="0">
                <a:latin typeface="Times New Roman" panose="02020603050405020304" pitchFamily="18" charset="0"/>
                <a:cs typeface="Times New Roman" panose="02020603050405020304" pitchFamily="18" charset="0"/>
              </a:rPr>
              <a:t> in range(400):</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sampled = </a:t>
            </a:r>
            <a:r>
              <a:rPr lang="en-IN" sz="1800" b="0" dirty="0" err="1">
                <a:latin typeface="Times New Roman" panose="02020603050405020304" pitchFamily="18" charset="0"/>
                <a:cs typeface="Times New Roman" panose="02020603050405020304" pitchFamily="18" charset="0"/>
              </a:rPr>
              <a:t>np.zeros</a:t>
            </a:r>
            <a:r>
              <a:rPr lang="en-IN" sz="1800" b="0" dirty="0">
                <a:latin typeface="Times New Roman" panose="02020603050405020304" pitchFamily="18" charset="0"/>
                <a:cs typeface="Times New Roman" panose="02020603050405020304" pitchFamily="18" charset="0"/>
              </a:rPr>
              <a:t>((1, </a:t>
            </a:r>
            <a:r>
              <a:rPr lang="en-IN" sz="1800" b="0" dirty="0" err="1">
                <a:latin typeface="Times New Roman" panose="02020603050405020304" pitchFamily="18" charset="0"/>
                <a:cs typeface="Times New Roman" panose="02020603050405020304" pitchFamily="18" charset="0"/>
              </a:rPr>
              <a:t>max_len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num_chars</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for t, char in enumerate(</a:t>
            </a:r>
            <a:r>
              <a:rPr lang="en-IN" sz="1800" b="0" dirty="0" err="1">
                <a:latin typeface="Times New Roman" panose="02020603050405020304" pitchFamily="18" charset="0"/>
                <a:cs typeface="Times New Roman" panose="02020603050405020304" pitchFamily="18" charset="0"/>
              </a:rPr>
              <a:t>generated_text</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sampled[0, t, </a:t>
            </a:r>
            <a:r>
              <a:rPr lang="en-IN" sz="1800" b="0" dirty="0" err="1">
                <a:latin typeface="Times New Roman" panose="02020603050405020304" pitchFamily="18" charset="0"/>
                <a:cs typeface="Times New Roman" panose="02020603050405020304" pitchFamily="18" charset="0"/>
              </a:rPr>
              <a:t>char_to_idx</a:t>
            </a:r>
            <a:r>
              <a:rPr lang="en-IN" sz="1800" b="0" dirty="0">
                <a:latin typeface="Times New Roman" panose="02020603050405020304" pitchFamily="18" charset="0"/>
                <a:cs typeface="Times New Roman" panose="02020603050405020304" pitchFamily="18" charset="0"/>
              </a:rPr>
              <a:t>[char]] = 1</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preds = </a:t>
            </a:r>
            <a:r>
              <a:rPr lang="en-IN" sz="1800" b="0" dirty="0" err="1">
                <a:latin typeface="Times New Roman" panose="02020603050405020304" pitchFamily="18" charset="0"/>
                <a:cs typeface="Times New Roman" panose="02020603050405020304" pitchFamily="18" charset="0"/>
              </a:rPr>
              <a:t>model.predict</a:t>
            </a:r>
            <a:r>
              <a:rPr lang="en-IN" sz="1800" b="0" dirty="0">
                <a:latin typeface="Times New Roman" panose="02020603050405020304" pitchFamily="18" charset="0"/>
                <a:cs typeface="Times New Roman" panose="02020603050405020304" pitchFamily="18" charset="0"/>
              </a:rPr>
              <a:t>(sampled, verbose=0)[0]</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next_index</a:t>
            </a:r>
            <a:r>
              <a:rPr lang="en-IN" sz="1800" b="0" dirty="0">
                <a:latin typeface="Times New Roman" panose="02020603050405020304" pitchFamily="18" charset="0"/>
                <a:cs typeface="Times New Roman" panose="02020603050405020304" pitchFamily="18" charset="0"/>
              </a:rPr>
              <a:t> = sample(preds, temperature)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next_char</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idx_to_char</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next_index</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243241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A8AC-D746-2A3F-0E5E-913BA25641A2}"/>
              </a:ext>
            </a:extLst>
          </p:cNvPr>
          <p:cNvSpPr>
            <a:spLocks noGrp="1"/>
          </p:cNvSpPr>
          <p:nvPr>
            <p:ph type="title"/>
          </p:nvPr>
        </p:nvSpPr>
        <p:spPr>
          <a:xfrm>
            <a:off x="558165" y="385444"/>
            <a:ext cx="9764395" cy="1938992"/>
          </a:xfrm>
        </p:spPr>
        <p:txBody>
          <a:bodyPr/>
          <a:lstStyle/>
          <a:p>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generated_text</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next_char</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generated_text</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generated_text</a:t>
            </a:r>
            <a:r>
              <a:rPr lang="en-IN" sz="1800" b="0" dirty="0">
                <a:latin typeface="Times New Roman" panose="02020603050405020304" pitchFamily="18" charset="0"/>
                <a:cs typeface="Times New Roman" panose="02020603050405020304" pitchFamily="18" charset="0"/>
              </a:rPr>
              <a:t>[1:]</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sys.stdout.write</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next_char</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sys.stdout.flush</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sys.stdout.write</a:t>
            </a:r>
            <a:r>
              <a:rPr lang="en-IN" sz="1800" b="0" dirty="0">
                <a:latin typeface="Times New Roman" panose="02020603050405020304" pitchFamily="18" charset="0"/>
                <a:cs typeface="Times New Roman" panose="02020603050405020304" pitchFamily="18" charset="0"/>
              </a:rPr>
              <a:t>('\n')</a:t>
            </a:r>
            <a:br>
              <a:rPr lang="en-IN" sz="1800" b="0" dirty="0">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68196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7" name="object 7"/>
          <p:cNvSpPr txBox="1">
            <a:spLocks noGrp="1"/>
          </p:cNvSpPr>
          <p:nvPr>
            <p:ph type="title"/>
          </p:nvPr>
        </p:nvSpPr>
        <p:spPr>
          <a:xfrm>
            <a:off x="558165" y="385444"/>
            <a:ext cx="9764395" cy="5351721"/>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br>
              <a:rPr lang="en-IN" sz="4250" spc="-10" dirty="0"/>
            </a:br>
            <a:br>
              <a:rPr lang="en-IN" sz="4250" spc="-10" dirty="0"/>
            </a:br>
            <a:r>
              <a:rPr lang="en-IN" sz="2800" spc="-10" dirty="0">
                <a:latin typeface="Times New Roman" panose="02020603050405020304" pitchFamily="18" charset="0"/>
                <a:cs typeface="Times New Roman" panose="02020603050405020304" pitchFamily="18" charset="0"/>
              </a:rPr>
              <a:t>*</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WOW in our solution for Text Generation with RNN lies in its ability to seamlessly blend advanced technology with practical utility. By harnessing the power of Recurrent Neural Networks, particularly LSTM cells, our solution excels in generating text that not only meets but exceeds expectations in terms of coherence, relevance, and creativity. What sets us apart is our commitment to delivering a user-friendly and adaptable system that empowers users across various domains to effortlessly generate high-quality text in real-time. Whether it's revolutionizing content creation, optimizing marketing strategies, enhancing customer interactions, or advancing research endeavors, our solution brings unparalleled efficiency and innovation to text generation.</a:t>
            </a:r>
            <a:r>
              <a:rPr lang="en-US" sz="2400" b="0" i="0" dirty="0">
                <a:solidFill>
                  <a:srgbClr val="0D0D0D"/>
                </a:solidFill>
                <a:effectLst/>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br>
              <a:rPr lang="en-IN" spc="-10" dirty="0"/>
            </a:br>
            <a:endParaRPr spc="-10" dirty="0"/>
          </a:p>
        </p:txBody>
      </p:sp>
      <p:sp>
        <p:nvSpPr>
          <p:cNvPr id="12" name="Text Placeholder 11">
            <a:extLst>
              <a:ext uri="{FF2B5EF4-FFF2-40B4-BE49-F238E27FC236}">
                <a16:creationId xmlns:a16="http://schemas.microsoft.com/office/drawing/2014/main" id="{B8AE9ABB-C9C9-5AAE-5156-FAA7646C920A}"/>
              </a:ext>
            </a:extLst>
          </p:cNvPr>
          <p:cNvSpPr>
            <a:spLocks noGrp="1"/>
          </p:cNvSpPr>
          <p:nvPr>
            <p:ph type="body" idx="1"/>
          </p:nvPr>
        </p:nvSpPr>
        <p:spPr>
          <a:xfrm>
            <a:off x="609600" y="1577340"/>
            <a:ext cx="10972800" cy="5005666"/>
          </a:xfrm>
        </p:spPr>
        <p:txBody>
          <a:bodyPr/>
          <a:lstStyle/>
          <a:p>
            <a:pPr>
              <a:lnSpc>
                <a:spcPct val="107000"/>
              </a:lnSpc>
              <a:spcBef>
                <a:spcPts val="1500"/>
              </a:spcBef>
              <a:spcAft>
                <a:spcPts val="500"/>
              </a:spcAft>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text generation with RNNs, the modeling process involves designing and training a recurrent neural network architecture, typically utilizing LSTM or GRU cells, to learn patterns from input text data and generate coherent and contextually relevant text. This involves data preprocessing to clean and tokenize the text data, defining the RNN model architecture with appropriate layers and parameters, and training the model using backpropagation through time (BPTT) or other optimization algorithms. After training, the model can generate text based on a given seed sequence or prompt. Evaluation metrics such as perplexity and BLEU score can be used to assess the quality of the generated text, with iterative adjustments made to improve performance.</a:t>
            </a:r>
            <a:endParaRPr lang="en-IN" sz="24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r>
              <a:rPr lang="en-IN" dirty="0"/>
              <a:t>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4076116"/>
          </a:xfrm>
          <a:prstGeom prst="rect">
            <a:avLst/>
          </a:prstGeom>
        </p:spPr>
        <p:txBody>
          <a:bodyPr vert="horz" wrap="square" lIns="0" tIns="13335" rIns="0" bIns="0" rtlCol="0">
            <a:spAutoFit/>
          </a:bodyPr>
          <a:lstStyle/>
          <a:p>
            <a:pPr marL="209550">
              <a:lnSpc>
                <a:spcPct val="100000"/>
              </a:lnSpc>
              <a:spcBef>
                <a:spcPts val="105"/>
              </a:spcBef>
            </a:pPr>
            <a:r>
              <a:rPr spc="-60" dirty="0"/>
              <a:t>RESULTS</a:t>
            </a:r>
            <a:br>
              <a:rPr lang="en-IN" sz="2400" spc="-60" dirty="0"/>
            </a:br>
            <a:br>
              <a:rPr lang="en-US" sz="2400" dirty="0"/>
            </a:b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result of text generation with RNNs is a sophisticated system capable of autonomously producing coherent and contextually relevant text. By learning patterns from vast amounts of input data, the RNN model generates new text that mirrors the style and structure of the training corpus. The output quality hinges on meticulous model design, extensive training, and fine-tuning of parameters. Ultimately, this process yields high-quality text outputs that can be seamlessly integrated into various applications, from creative writing to customer interaction and beyond.</a:t>
            </a:r>
            <a:endParaRPr sz="2400" spc="-6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2219517"/>
          </a:xfrm>
          <a:prstGeom prst="rect">
            <a:avLst/>
          </a:prstGeom>
        </p:spPr>
        <p:txBody>
          <a:bodyPr vert="horz" wrap="square" lIns="0" tIns="460692" rIns="0" bIns="0" rtlCol="0">
            <a:spAutoFit/>
          </a:bodyPr>
          <a:lstStyle/>
          <a:p>
            <a:pPr algn="l"/>
            <a:br>
              <a:rPr lang="en-IN" sz="1800" b="0" i="0" u="none" strike="noStrike" baseline="0" dirty="0">
                <a:solidFill>
                  <a:srgbClr val="000000"/>
                </a:solidFill>
                <a:latin typeface="Trebuchet MS" panose="020B0603020202020204" pitchFamily="34" charset="0"/>
              </a:rPr>
            </a:br>
            <a:r>
              <a:rPr lang="en-IN" sz="4000" b="1" i="0" u="none" strike="noStrike" baseline="0" dirty="0">
                <a:latin typeface="Times New Roman" panose="02020603050405020304" pitchFamily="18" charset="0"/>
                <a:cs typeface="Times New Roman" panose="02020603050405020304" pitchFamily="18" charset="0"/>
              </a:rPr>
              <a:t>PROJECT TITLE</a:t>
            </a:r>
            <a:br>
              <a:rPr lang="en-IN" sz="2800" dirty="0">
                <a:solidFill>
                  <a:srgbClr val="0D0D0D"/>
                </a:solidFill>
                <a:latin typeface="Times New Roman" panose="02020603050405020304" pitchFamily="18" charset="0"/>
                <a:cs typeface="Times New Roman" panose="02020603050405020304" pitchFamily="18" charset="0"/>
              </a:rPr>
            </a:br>
            <a:br>
              <a:rPr lang="en-IN" sz="2800" dirty="0">
                <a:solidFill>
                  <a:srgbClr val="0D0D0D"/>
                </a:solidFill>
                <a:latin typeface="Times New Roman" panose="02020603050405020304" pitchFamily="18" charset="0"/>
                <a:cs typeface="Times New Roman" panose="02020603050405020304" pitchFamily="18" charset="0"/>
              </a:rPr>
            </a:br>
            <a:r>
              <a:rPr lang="en-IN" sz="2800" dirty="0">
                <a:solidFill>
                  <a:srgbClr val="0D0D0D"/>
                </a:solidFill>
                <a:latin typeface="Times New Roman" panose="02020603050405020304" pitchFamily="18" charset="0"/>
                <a:cs typeface="Times New Roman" panose="02020603050405020304" pitchFamily="18" charset="0"/>
              </a:rPr>
              <a:t>       </a:t>
            </a:r>
            <a:r>
              <a:rPr lang="en-US" sz="2800" b="0" dirty="0">
                <a:solidFill>
                  <a:srgbClr val="0D0D0D"/>
                </a:solidFill>
                <a:latin typeface="Times New Roman" panose="02020603050405020304" pitchFamily="18" charset="0"/>
                <a:cs typeface="Times New Roman" panose="02020603050405020304" pitchFamily="18" charset="0"/>
              </a:rPr>
              <a:t>Text Generation with RNN </a:t>
            </a:r>
            <a:endParaRPr sz="2800" b="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3582647"/>
          </a:xfrm>
          <a:prstGeom prst="rect">
            <a:avLst/>
          </a:prstGeom>
        </p:spPr>
        <p:txBody>
          <a:bodyPr vert="horz" wrap="square" lIns="0" tIns="73279" rIns="0" bIns="0" rtlCol="0">
            <a:spAutoFit/>
          </a:bodyPr>
          <a:lstStyle/>
          <a:p>
            <a:pPr marL="193675">
              <a:lnSpc>
                <a:spcPct val="100000"/>
              </a:lnSpc>
              <a:spcBef>
                <a:spcPts val="105"/>
              </a:spcBef>
            </a:pPr>
            <a:r>
              <a:rPr sz="2800" spc="-10" dirty="0"/>
              <a:t>AGENDA</a:t>
            </a:r>
            <a:br>
              <a:rPr lang="en-IN" sz="2800" spc="-10" dirty="0"/>
            </a:br>
            <a:br>
              <a:rPr lang="en-IN" sz="2800" spc="-10" dirty="0"/>
            </a:br>
            <a:r>
              <a:rPr lang="en-IN" sz="2800" b="0" spc="-10"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In the 'Text Generation with RNN' workshop, participants will explore RNN's role in generating text. They'll delve into LSTM's architecture, ideal for capturing sequential dependencies. Through practical exercises, attendees will build and train RNN models using TensorFlow/</a:t>
            </a:r>
            <a:r>
              <a:rPr lang="en-US" sz="2400" b="0" spc="-10" dirty="0" err="1">
                <a:latin typeface="Times New Roman" panose="02020603050405020304" pitchFamily="18" charset="0"/>
                <a:cs typeface="Times New Roman" panose="02020603050405020304" pitchFamily="18" charset="0"/>
              </a:rPr>
              <a:t>Keras</a:t>
            </a:r>
            <a:r>
              <a:rPr lang="en-US" sz="2400" b="0" spc="-10" dirty="0">
                <a:latin typeface="Times New Roman" panose="02020603050405020304" pitchFamily="18" charset="0"/>
                <a:cs typeface="Times New Roman" panose="02020603050405020304" pitchFamily="18" charset="0"/>
              </a:rPr>
              <a:t>. They'll learn advanced techniques like conditional text generation and handling large datasets. By workshop end, participants will possess the skills to leverage RNNs for diverse text generation tasks.</a:t>
            </a:r>
            <a:endParaRPr sz="2400" b="0"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76275" y="533400"/>
            <a:ext cx="8153400" cy="5756704"/>
          </a:xfrm>
          <a:prstGeom prst="rect">
            <a:avLst/>
          </a:prstGeom>
        </p:spPr>
        <p:txBody>
          <a:bodyPr vert="horz" wrap="square" lIns="0" tIns="16510" rIns="0" bIns="0" rtlCol="0">
            <a:spAutoFit/>
          </a:bodyPr>
          <a:lstStyle/>
          <a:p>
            <a:pPr marL="355600" rtl="0" fontAlgn="base">
              <a:spcBef>
                <a:spcPts val="0"/>
              </a:spcBef>
              <a:spcAft>
                <a:spcPts val="0"/>
              </a:spcAft>
            </a:pPr>
            <a:r>
              <a:rPr sz="4250" spc="-10" dirty="0"/>
              <a:t>PROBLEM</a:t>
            </a:r>
            <a:r>
              <a:rPr lang="en-IN" sz="4250" spc="-10" dirty="0"/>
              <a:t> </a:t>
            </a:r>
            <a:r>
              <a:rPr sz="4250" spc="-75" dirty="0"/>
              <a:t>STATEMENT</a:t>
            </a:r>
            <a:br>
              <a:rPr lang="en-IN" sz="4250" spc="-75" dirty="0"/>
            </a:br>
            <a:br>
              <a:rPr lang="en-IN" sz="4250" spc="-75" dirty="0"/>
            </a:b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Increasing demand for personalized content generation, such as chatbots, personalized recommendations, and automated content creation, necessitates efficient and contextually relevant text generation solutions. </a:t>
            </a:r>
            <a:b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br>
            <a:b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However, existing approaches often struggle to maintain coherence and relevance, especially in dynamic real-time environments. Addressing this challenge requires developing RNN-based text generation models that can adapt quickly to changing contexts, generate diverse and fluent text in real-time, and scale efficiently to handle large volumes of data and user interactions.</a:t>
            </a:r>
            <a:endParaRPr sz="24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7794625" cy="6372257"/>
          </a:xfrm>
          <a:prstGeom prst="rect">
            <a:avLst/>
          </a:prstGeom>
        </p:spPr>
        <p:txBody>
          <a:bodyPr vert="horz" wrap="square" lIns="0" tIns="16510" rIns="0" bIns="0" rtlCol="0">
            <a:spAutoFit/>
          </a:bodyPr>
          <a:lstStyle/>
          <a:p>
            <a:pPr algn="l"/>
            <a:r>
              <a:rPr sz="4250" spc="-10" dirty="0"/>
              <a:t>PROJECT</a:t>
            </a:r>
            <a:r>
              <a:rPr lang="en-IN" sz="4250" spc="-10" dirty="0"/>
              <a:t> </a:t>
            </a:r>
            <a:r>
              <a:rPr sz="4250" spc="-10" dirty="0"/>
              <a:t>OVERVIEW</a:t>
            </a:r>
            <a:br>
              <a:rPr lang="en-IN" sz="4250" spc="-10" dirty="0"/>
            </a:br>
            <a:br>
              <a:rPr lang="en-US" sz="1600" b="0" i="0" dirty="0">
                <a:solidFill>
                  <a:srgbClr val="0D0D0D"/>
                </a:solidFill>
                <a:effectLst/>
                <a:latin typeface="Söhne"/>
              </a:rPr>
            </a:br>
            <a:r>
              <a:rPr lang="en-US" sz="1600" b="0" i="0" dirty="0">
                <a:solidFill>
                  <a:srgbClr val="0D0D0D"/>
                </a:solidFill>
                <a:effectLst/>
                <a:latin typeface="Söhne"/>
              </a:rPr>
              <a:t>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project focuses on developing a text generation system using Recurrent Neural Networks (RNN), specifically Long Short-Term Memory (LSTM) cells. The system aims to produce coherent and contextually relevant text by learning patterns from input text data. </a:t>
            </a:r>
            <a:b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br>
            <a:b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Key components include data preprocessing, model architecture design, real-time text generation, model evaluation, and deployment. The project's outcome will be a flexible and dynamic text generation system capable of generating high-quality text in real-time for various applications such as chatbots, content recommendation systems, and automated content creation tools.</a:t>
            </a:r>
            <a:br>
              <a:rPr lang="en-US" sz="1600" b="0" i="0" dirty="0">
                <a:solidFill>
                  <a:srgbClr val="0D0D0D"/>
                </a:solidFill>
                <a:effectLst/>
                <a:latin typeface="Söhne"/>
              </a:rPr>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3313342"/>
          </a:xfrm>
          <a:prstGeom prst="rect">
            <a:avLst/>
          </a:prstGeom>
        </p:spPr>
        <p:txBody>
          <a:bodyPr vert="horz" wrap="square" lIns="0" tIns="522858" rIns="0" bIns="0" rtlCol="0">
            <a:spAutoFit/>
          </a:bodyPr>
          <a:lstStyle/>
          <a:p>
            <a:pPr algn="l">
              <a:buFont typeface="+mj-lt"/>
              <a:buAutoNum type="arabicPeriod"/>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IN" sz="3200" spc="-10" dirty="0"/>
            </a:br>
            <a:br>
              <a:rPr lang="en-US" sz="900" b="0" i="0" dirty="0">
                <a:solidFill>
                  <a:srgbClr val="0D0D0D"/>
                </a:solidFill>
                <a:effectLst/>
                <a:highlight>
                  <a:srgbClr val="FFFFFF"/>
                </a:highlight>
                <a:latin typeface="Söhne"/>
              </a:rPr>
            </a:br>
            <a:r>
              <a:rPr lang="en-US" sz="2400" b="0" dirty="0">
                <a:solidFill>
                  <a:srgbClr val="0D0D0D"/>
                </a:solidFill>
                <a:highlight>
                  <a:srgbClr val="FFFFFF"/>
                </a:highlight>
                <a:latin typeface="Times New Roman" panose="02020603050405020304" pitchFamily="18" charset="0"/>
                <a:cs typeface="Times New Roman" panose="02020603050405020304" pitchFamily="18" charset="0"/>
              </a:rPr>
              <a:t>1.</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Content creators needing assistance in drafting content.</a:t>
            </a:r>
            <a:b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2.Marketing teams for automated content generation.</a:t>
            </a:r>
            <a:b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3.Customer service providers for instant responses.</a:t>
            </a:r>
            <a:b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4.Language generation platforms integrating text generation.</a:t>
            </a:r>
            <a:b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5.Researchers exploring text generation techniques and applications.</a:t>
            </a:r>
            <a:br>
              <a:rPr lang="en-US" sz="900" b="0" i="0" dirty="0">
                <a:solidFill>
                  <a:srgbClr val="0D0D0D"/>
                </a:solidFill>
                <a:effectLst/>
                <a:highlight>
                  <a:srgbClr val="FFFFFF"/>
                </a:highlight>
                <a:latin typeface="Söhne"/>
              </a:rPr>
            </a:br>
            <a:endParaRPr sz="20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385444"/>
            <a:ext cx="10490835" cy="1906291"/>
          </a:xfrm>
          <a:prstGeom prst="rect">
            <a:avLst/>
          </a:prstGeom>
        </p:spPr>
        <p:txBody>
          <a:bodyPr vert="horz" wrap="square" lIns="0" tIns="485775" rIns="0" bIns="0" rtlCol="0">
            <a:spAutoFit/>
          </a:bodyPr>
          <a:lstStyle/>
          <a:p>
            <a:pPr rtl="0" fontAlgn="base">
              <a:spcBef>
                <a:spcPts val="0"/>
              </a:spcBef>
              <a:spcAft>
                <a:spcPts val="0"/>
              </a:spcAft>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br>
              <a:rPr lang="en-IN" sz="3600" spc="-10" dirty="0"/>
            </a:br>
            <a:r>
              <a:rPr lang="en-IN" sz="3600" spc="-10" dirty="0"/>
              <a:t>      </a:t>
            </a:r>
            <a:br>
              <a:rPr lang="en-US" sz="2000" b="0" i="0" u="none" strike="noStrike" dirty="0">
                <a:solidFill>
                  <a:srgbClr val="000000"/>
                </a:solidFill>
                <a:effectLst/>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3" name="TextBox 2">
            <a:extLst>
              <a:ext uri="{FF2B5EF4-FFF2-40B4-BE49-F238E27FC236}">
                <a16:creationId xmlns:a16="http://schemas.microsoft.com/office/drawing/2014/main" id="{18E9A561-12F0-4871-1948-964EC7D6F0D8}"/>
              </a:ext>
            </a:extLst>
          </p:cNvPr>
          <p:cNvSpPr txBox="1"/>
          <p:nvPr/>
        </p:nvSpPr>
        <p:spPr>
          <a:xfrm>
            <a:off x="558165" y="1728214"/>
            <a:ext cx="9805035" cy="3785652"/>
          </a:xfrm>
          <a:prstGeom prst="rect">
            <a:avLst/>
          </a:prstGeom>
          <a:noFill/>
        </p:spPr>
        <p:txBody>
          <a:bodyPr wrap="square">
            <a:spAutoFit/>
          </a:bodyPr>
          <a:lstStyle/>
          <a:p>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Our solution offers a robust text generation system powered by Recurrent Neural Networks (RNN), particularly Long Short-Term Memory (LSTM) cells. By leveraging the sequential nature of RNNs, our system learns patterns from input text data and generates coherent and contextually relevant text in real-time. The value proposition lies in providing end users with a flexible and dynamic tool for various applications, including content creation, marketing automation, customer service enhancement, and academic research. Our solution empowers users to streamline their workflow, improve productivity, and enhance user experiences by delivering high-quality text generation capabilities tailored to their specific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86F9-1021-D0F7-244A-6DE183A28A1E}"/>
              </a:ext>
            </a:extLst>
          </p:cNvPr>
          <p:cNvSpPr>
            <a:spLocks noGrp="1"/>
          </p:cNvSpPr>
          <p:nvPr>
            <p:ph type="title"/>
          </p:nvPr>
        </p:nvSpPr>
        <p:spPr>
          <a:xfrm>
            <a:off x="533400" y="61589"/>
            <a:ext cx="10896600" cy="6796412"/>
          </a:xfrm>
        </p:spPr>
        <p:txBody>
          <a:bodyPr/>
          <a:lstStyle/>
          <a:p>
            <a:pPr>
              <a:lnSpc>
                <a:spcPct val="107000"/>
              </a:lnSpc>
              <a:spcAft>
                <a:spcPts val="800"/>
              </a:spcAft>
            </a:pPr>
            <a:r>
              <a:rPr lang="en-IN" sz="1800" b="0" dirty="0">
                <a:latin typeface="Times New Roman" panose="02020603050405020304" pitchFamily="18" charset="0"/>
                <a:cs typeface="Times New Roman" panose="02020603050405020304" pitchFamily="18" charset="0"/>
              </a:rPr>
              <a:t>import </a:t>
            </a:r>
            <a:r>
              <a:rPr lang="en-IN" sz="1800" b="0" dirty="0" err="1">
                <a:latin typeface="Times New Roman" panose="02020603050405020304" pitchFamily="18" charset="0"/>
                <a:cs typeface="Times New Roman" panose="02020603050405020304" pitchFamily="18" charset="0"/>
              </a:rPr>
              <a:t>numpy</a:t>
            </a:r>
            <a:r>
              <a:rPr lang="en-IN" sz="1800" b="0" dirty="0">
                <a:latin typeface="Times New Roman" panose="02020603050405020304" pitchFamily="18" charset="0"/>
                <a:cs typeface="Times New Roman" panose="02020603050405020304" pitchFamily="18" charset="0"/>
              </a:rPr>
              <a:t> as np</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import random</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import sys</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from </a:t>
            </a:r>
            <a:r>
              <a:rPr lang="en-IN" sz="1800" b="0" dirty="0" err="1">
                <a:latin typeface="Times New Roman" panose="02020603050405020304" pitchFamily="18" charset="0"/>
                <a:cs typeface="Times New Roman" panose="02020603050405020304" pitchFamily="18" charset="0"/>
              </a:rPr>
              <a:t>tensorflow.keras.models</a:t>
            </a:r>
            <a:r>
              <a:rPr lang="en-IN" sz="1800" b="0" dirty="0">
                <a:latin typeface="Times New Roman" panose="02020603050405020304" pitchFamily="18" charset="0"/>
                <a:cs typeface="Times New Roman" panose="02020603050405020304" pitchFamily="18" charset="0"/>
              </a:rPr>
              <a:t> import Sequential</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from </a:t>
            </a:r>
            <a:r>
              <a:rPr lang="en-IN" sz="1800" b="0" dirty="0" err="1">
                <a:latin typeface="Times New Roman" panose="02020603050405020304" pitchFamily="18" charset="0"/>
                <a:cs typeface="Times New Roman" panose="02020603050405020304" pitchFamily="18" charset="0"/>
              </a:rPr>
              <a:t>tensorflow.keras.layers</a:t>
            </a:r>
            <a:r>
              <a:rPr lang="en-IN" sz="1800" b="0" dirty="0">
                <a:latin typeface="Times New Roman" panose="02020603050405020304" pitchFamily="18" charset="0"/>
                <a:cs typeface="Times New Roman" panose="02020603050405020304" pitchFamily="18" charset="0"/>
              </a:rPr>
              <a:t> import LSTM, Dense</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Load and preprocess text data</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with open('your_text_file.txt', 'r') as file: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text = </a:t>
            </a:r>
            <a:r>
              <a:rPr lang="en-IN" sz="1800" b="0" dirty="0" err="1">
                <a:latin typeface="Times New Roman" panose="02020603050405020304" pitchFamily="18" charset="0"/>
                <a:cs typeface="Times New Roman" panose="02020603050405020304" pitchFamily="18" charset="0"/>
              </a:rPr>
              <a:t>file.read</a:t>
            </a:r>
            <a:r>
              <a:rPr lang="en-IN" sz="1800" b="0" dirty="0">
                <a:latin typeface="Times New Roman" panose="02020603050405020304" pitchFamily="18" charset="0"/>
                <a:cs typeface="Times New Roman" panose="02020603050405020304" pitchFamily="18" charset="0"/>
              </a:rPr>
              <a:t>().lower()</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Create character mappings</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chars = sorted(list(set(text)))</a:t>
            </a: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char_to_idx</a:t>
            </a:r>
            <a:r>
              <a:rPr lang="en-IN" sz="1800" b="0" dirty="0">
                <a:latin typeface="Times New Roman" panose="02020603050405020304" pitchFamily="18" charset="0"/>
                <a:cs typeface="Times New Roman" panose="02020603050405020304" pitchFamily="18" charset="0"/>
              </a:rPr>
              <a:t> = {char: </a:t>
            </a:r>
            <a:r>
              <a:rPr lang="en-IN" sz="1800" b="0" dirty="0" err="1">
                <a:latin typeface="Times New Roman" panose="02020603050405020304" pitchFamily="18" charset="0"/>
                <a:cs typeface="Times New Roman" panose="02020603050405020304" pitchFamily="18" charset="0"/>
              </a:rPr>
              <a:t>idx</a:t>
            </a:r>
            <a:r>
              <a:rPr lang="en-IN" sz="1800" b="0" dirty="0">
                <a:latin typeface="Times New Roman" panose="02020603050405020304" pitchFamily="18" charset="0"/>
                <a:cs typeface="Times New Roman" panose="02020603050405020304" pitchFamily="18" charset="0"/>
              </a:rPr>
              <a:t> for </a:t>
            </a:r>
            <a:r>
              <a:rPr lang="en-IN" sz="1800" b="0" dirty="0" err="1">
                <a:latin typeface="Times New Roman" panose="02020603050405020304" pitchFamily="18" charset="0"/>
                <a:cs typeface="Times New Roman" panose="02020603050405020304" pitchFamily="18" charset="0"/>
              </a:rPr>
              <a:t>idx</a:t>
            </a:r>
            <a:r>
              <a:rPr lang="en-IN" sz="1800" b="0" dirty="0">
                <a:latin typeface="Times New Roman" panose="02020603050405020304" pitchFamily="18" charset="0"/>
                <a:cs typeface="Times New Roman" panose="02020603050405020304" pitchFamily="18" charset="0"/>
              </a:rPr>
              <a:t>, char in enumerate(chars)}</a:t>
            </a: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idx_to_char</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idx</a:t>
            </a:r>
            <a:r>
              <a:rPr lang="en-IN" sz="1800" b="0" dirty="0">
                <a:latin typeface="Times New Roman" panose="02020603050405020304" pitchFamily="18" charset="0"/>
                <a:cs typeface="Times New Roman" panose="02020603050405020304" pitchFamily="18" charset="0"/>
              </a:rPr>
              <a:t>: char for char, </a:t>
            </a:r>
            <a:r>
              <a:rPr lang="en-IN" sz="1800" b="0" dirty="0" err="1">
                <a:latin typeface="Times New Roman" panose="02020603050405020304" pitchFamily="18" charset="0"/>
                <a:cs typeface="Times New Roman" panose="02020603050405020304" pitchFamily="18" charset="0"/>
              </a:rPr>
              <a:t>idx</a:t>
            </a:r>
            <a:r>
              <a:rPr lang="en-IN" sz="1800" b="0" dirty="0">
                <a:latin typeface="Times New Roman" panose="02020603050405020304" pitchFamily="18" charset="0"/>
                <a:cs typeface="Times New Roman" panose="02020603050405020304" pitchFamily="18" charset="0"/>
              </a:rPr>
              <a:t> in </a:t>
            </a:r>
            <a:r>
              <a:rPr lang="en-IN" sz="1800" b="0" dirty="0" err="1">
                <a:latin typeface="Times New Roman" panose="02020603050405020304" pitchFamily="18" charset="0"/>
                <a:cs typeface="Times New Roman" panose="02020603050405020304" pitchFamily="18" charset="0"/>
              </a:rPr>
              <a:t>char_to_idx.items</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num_chars</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len</a:t>
            </a:r>
            <a:r>
              <a:rPr lang="en-IN" sz="1800" b="0" dirty="0">
                <a:latin typeface="Times New Roman" panose="02020603050405020304" pitchFamily="18" charset="0"/>
                <a:cs typeface="Times New Roman" panose="02020603050405020304" pitchFamily="18" charset="0"/>
              </a:rPr>
              <a:t>(chars)</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Prepare training data</a:t>
            </a: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max_len</a:t>
            </a:r>
            <a:r>
              <a:rPr lang="en-IN" sz="1800" b="0" dirty="0">
                <a:latin typeface="Times New Roman" panose="02020603050405020304" pitchFamily="18" charset="0"/>
                <a:cs typeface="Times New Roman" panose="02020603050405020304" pitchFamily="18" charset="0"/>
              </a:rPr>
              <a:t> = 100</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step = 3</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sentences = []</a:t>
            </a: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next_chars</a:t>
            </a:r>
            <a:r>
              <a:rPr lang="en-IN" sz="1800" b="0" dirty="0">
                <a:latin typeface="Times New Roman" panose="02020603050405020304" pitchFamily="18" charset="0"/>
                <a:cs typeface="Times New Roman" panose="02020603050405020304" pitchFamily="18" charset="0"/>
              </a:rPr>
              <a:t> = []</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for </a:t>
            </a:r>
            <a:r>
              <a:rPr lang="en-IN" sz="1800" b="0" dirty="0" err="1">
                <a:latin typeface="Times New Roman" panose="02020603050405020304" pitchFamily="18" charset="0"/>
                <a:cs typeface="Times New Roman" panose="02020603050405020304" pitchFamily="18" charset="0"/>
              </a:rPr>
              <a:t>i</a:t>
            </a:r>
            <a:r>
              <a:rPr lang="en-IN" sz="1800" b="0" dirty="0">
                <a:latin typeface="Times New Roman" panose="02020603050405020304" pitchFamily="18" charset="0"/>
                <a:cs typeface="Times New Roman" panose="02020603050405020304" pitchFamily="18" charset="0"/>
              </a:rPr>
              <a:t> in range(0, </a:t>
            </a:r>
            <a:r>
              <a:rPr lang="en-IN" sz="1800" b="0" dirty="0" err="1">
                <a:latin typeface="Times New Roman" panose="02020603050405020304" pitchFamily="18" charset="0"/>
                <a:cs typeface="Times New Roman" panose="02020603050405020304" pitchFamily="18" charset="0"/>
              </a:rPr>
              <a:t>len</a:t>
            </a:r>
            <a:r>
              <a:rPr lang="en-IN" sz="1800" b="0" dirty="0">
                <a:latin typeface="Times New Roman" panose="02020603050405020304" pitchFamily="18" charset="0"/>
                <a:cs typeface="Times New Roman" panose="02020603050405020304" pitchFamily="18" charset="0"/>
              </a:rPr>
              <a:t>(text) - </a:t>
            </a:r>
            <a:r>
              <a:rPr lang="en-IN" sz="1800" b="0" dirty="0" err="1">
                <a:latin typeface="Times New Roman" panose="02020603050405020304" pitchFamily="18" charset="0"/>
                <a:cs typeface="Times New Roman" panose="02020603050405020304" pitchFamily="18" charset="0"/>
              </a:rPr>
              <a:t>max_len</a:t>
            </a:r>
            <a:r>
              <a:rPr lang="en-IN" sz="1800" b="0" dirty="0">
                <a:latin typeface="Times New Roman" panose="02020603050405020304" pitchFamily="18" charset="0"/>
                <a:cs typeface="Times New Roman" panose="02020603050405020304" pitchFamily="18" charset="0"/>
              </a:rPr>
              <a:t>, step):</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sentences.append</a:t>
            </a:r>
            <a:r>
              <a:rPr lang="en-IN" sz="1800" b="0" dirty="0">
                <a:latin typeface="Times New Roman" panose="02020603050405020304" pitchFamily="18" charset="0"/>
                <a:cs typeface="Times New Roman" panose="02020603050405020304" pitchFamily="18" charset="0"/>
              </a:rPr>
              <a:t>(text[</a:t>
            </a:r>
            <a:r>
              <a:rPr lang="en-IN" sz="1800" b="0" dirty="0" err="1">
                <a:latin typeface="Times New Roman" panose="02020603050405020304" pitchFamily="18" charset="0"/>
                <a:cs typeface="Times New Roman" panose="02020603050405020304" pitchFamily="18" charset="0"/>
              </a:rPr>
              <a:t>i:i</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max_len</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endParaRPr lang="en-IN"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79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CE9A-8DCD-1E6D-E045-7F3CB50BE1A0}"/>
              </a:ext>
            </a:extLst>
          </p:cNvPr>
          <p:cNvSpPr>
            <a:spLocks noGrp="1"/>
          </p:cNvSpPr>
          <p:nvPr>
            <p:ph type="title"/>
          </p:nvPr>
        </p:nvSpPr>
        <p:spPr>
          <a:xfrm>
            <a:off x="558165" y="385444"/>
            <a:ext cx="9764395" cy="6472556"/>
          </a:xfrm>
        </p:spPr>
        <p:txBody>
          <a:bodyPr/>
          <a:lstStyle/>
          <a:p>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next_chars.append</a:t>
            </a:r>
            <a:r>
              <a:rPr lang="en-IN" sz="1800" b="0" dirty="0">
                <a:latin typeface="Times New Roman" panose="02020603050405020304" pitchFamily="18" charset="0"/>
                <a:cs typeface="Times New Roman" panose="02020603050405020304" pitchFamily="18" charset="0"/>
              </a:rPr>
              <a:t>(text[</a:t>
            </a:r>
            <a:r>
              <a:rPr lang="en-IN" sz="1800" b="0" dirty="0" err="1">
                <a:latin typeface="Times New Roman" panose="02020603050405020304" pitchFamily="18" charset="0"/>
                <a:cs typeface="Times New Roman" panose="02020603050405020304" pitchFamily="18" charset="0"/>
              </a:rPr>
              <a:t>i</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max_len</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x = </a:t>
            </a:r>
            <a:r>
              <a:rPr lang="en-IN" sz="1800" b="0" dirty="0" err="1">
                <a:latin typeface="Times New Roman" panose="02020603050405020304" pitchFamily="18" charset="0"/>
                <a:cs typeface="Times New Roman" panose="02020603050405020304" pitchFamily="18" charset="0"/>
              </a:rPr>
              <a:t>np.zeros</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len</a:t>
            </a:r>
            <a:r>
              <a:rPr lang="en-IN" sz="1800" b="0" dirty="0">
                <a:latin typeface="Times New Roman" panose="02020603050405020304" pitchFamily="18" charset="0"/>
                <a:cs typeface="Times New Roman" panose="02020603050405020304" pitchFamily="18" charset="0"/>
              </a:rPr>
              <a:t>(sentences), </a:t>
            </a:r>
            <a:r>
              <a:rPr lang="en-IN" sz="1800" b="0" dirty="0" err="1">
                <a:latin typeface="Times New Roman" panose="02020603050405020304" pitchFamily="18" charset="0"/>
                <a:cs typeface="Times New Roman" panose="02020603050405020304" pitchFamily="18" charset="0"/>
              </a:rPr>
              <a:t>max_len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num_chars</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dtype</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np.bool</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y = </a:t>
            </a:r>
            <a:r>
              <a:rPr lang="en-IN" sz="1800" b="0" dirty="0" err="1">
                <a:latin typeface="Times New Roman" panose="02020603050405020304" pitchFamily="18" charset="0"/>
                <a:cs typeface="Times New Roman" panose="02020603050405020304" pitchFamily="18" charset="0"/>
              </a:rPr>
              <a:t>np.zeros</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len</a:t>
            </a:r>
            <a:r>
              <a:rPr lang="en-IN" sz="1800" b="0" dirty="0">
                <a:latin typeface="Times New Roman" panose="02020603050405020304" pitchFamily="18" charset="0"/>
                <a:cs typeface="Times New Roman" panose="02020603050405020304" pitchFamily="18" charset="0"/>
              </a:rPr>
              <a:t>(sentences), </a:t>
            </a:r>
            <a:r>
              <a:rPr lang="en-IN" sz="1800" b="0" dirty="0" err="1">
                <a:latin typeface="Times New Roman" panose="02020603050405020304" pitchFamily="18" charset="0"/>
                <a:cs typeface="Times New Roman" panose="02020603050405020304" pitchFamily="18" charset="0"/>
              </a:rPr>
              <a:t>num_chars</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dtype</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np.bool</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for </a:t>
            </a:r>
            <a:r>
              <a:rPr lang="en-IN" sz="1800" b="0" dirty="0" err="1">
                <a:latin typeface="Times New Roman" panose="02020603050405020304" pitchFamily="18" charset="0"/>
                <a:cs typeface="Times New Roman" panose="02020603050405020304" pitchFamily="18" charset="0"/>
              </a:rPr>
              <a:t>i</a:t>
            </a:r>
            <a:r>
              <a:rPr lang="en-IN" sz="1800" b="0" dirty="0">
                <a:latin typeface="Times New Roman" panose="02020603050405020304" pitchFamily="18" charset="0"/>
                <a:cs typeface="Times New Roman" panose="02020603050405020304" pitchFamily="18" charset="0"/>
              </a:rPr>
              <a:t>, sentence in enumerate(sentences):</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for t, char in enumerate(sentence):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x[</a:t>
            </a:r>
            <a:r>
              <a:rPr lang="en-IN" sz="1800" b="0" dirty="0" err="1">
                <a:latin typeface="Times New Roman" panose="02020603050405020304" pitchFamily="18" charset="0"/>
                <a:cs typeface="Times New Roman" panose="02020603050405020304" pitchFamily="18" charset="0"/>
              </a:rPr>
              <a:t>i</a:t>
            </a:r>
            <a:r>
              <a:rPr lang="en-IN" sz="1800" b="0" dirty="0">
                <a:latin typeface="Times New Roman" panose="02020603050405020304" pitchFamily="18" charset="0"/>
                <a:cs typeface="Times New Roman" panose="02020603050405020304" pitchFamily="18" charset="0"/>
              </a:rPr>
              <a:t>, t, </a:t>
            </a:r>
            <a:r>
              <a:rPr lang="en-IN" sz="1800" b="0" dirty="0" err="1">
                <a:latin typeface="Times New Roman" panose="02020603050405020304" pitchFamily="18" charset="0"/>
                <a:cs typeface="Times New Roman" panose="02020603050405020304" pitchFamily="18" charset="0"/>
              </a:rPr>
              <a:t>char_to_idx</a:t>
            </a:r>
            <a:r>
              <a:rPr lang="en-IN" sz="1800" b="0" dirty="0">
                <a:latin typeface="Times New Roman" panose="02020603050405020304" pitchFamily="18" charset="0"/>
                <a:cs typeface="Times New Roman" panose="02020603050405020304" pitchFamily="18" charset="0"/>
              </a:rPr>
              <a:t>[char]] = 1</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y[</a:t>
            </a:r>
            <a:r>
              <a:rPr lang="en-IN" sz="1800" b="0" dirty="0" err="1">
                <a:latin typeface="Times New Roman" panose="02020603050405020304" pitchFamily="18" charset="0"/>
                <a:cs typeface="Times New Roman" panose="02020603050405020304" pitchFamily="18" charset="0"/>
              </a:rPr>
              <a:t>i</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char_to_idx</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next_chars</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i</a:t>
            </a:r>
            <a:r>
              <a:rPr lang="en-IN" sz="1800" b="0" dirty="0">
                <a:latin typeface="Times New Roman" panose="02020603050405020304" pitchFamily="18" charset="0"/>
                <a:cs typeface="Times New Roman" panose="02020603050405020304" pitchFamily="18" charset="0"/>
              </a:rPr>
              <a:t>]]] = 1</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Build RNN model</a:t>
            </a: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model</a:t>
            </a:r>
            <a:r>
              <a:rPr lang="en-IN" sz="1800" b="0" dirty="0">
                <a:latin typeface="Times New Roman" panose="02020603050405020304" pitchFamily="18" charset="0"/>
                <a:cs typeface="Times New Roman" panose="02020603050405020304" pitchFamily="18" charset="0"/>
              </a:rPr>
              <a:t> = Sequential([</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LSTM(128, </a:t>
            </a:r>
            <a:r>
              <a:rPr lang="en-IN" sz="1800" b="0" dirty="0" err="1">
                <a:latin typeface="Times New Roman" panose="02020603050405020304" pitchFamily="18" charset="0"/>
                <a:cs typeface="Times New Roman" panose="02020603050405020304" pitchFamily="18" charset="0"/>
              </a:rPr>
              <a:t>input_shape</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max_len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num_chars</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Dense(</a:t>
            </a:r>
            <a:r>
              <a:rPr lang="en-IN" sz="1800" b="0" dirty="0" err="1">
                <a:latin typeface="Times New Roman" panose="02020603050405020304" pitchFamily="18" charset="0"/>
                <a:cs typeface="Times New Roman" panose="02020603050405020304" pitchFamily="18" charset="0"/>
              </a:rPr>
              <a:t>num_chars</a:t>
            </a:r>
            <a:r>
              <a:rPr lang="en-IN" sz="1800" b="0" dirty="0">
                <a:latin typeface="Times New Roman" panose="02020603050405020304" pitchFamily="18" charset="0"/>
                <a:cs typeface="Times New Roman" panose="02020603050405020304" pitchFamily="18" charset="0"/>
              </a:rPr>
              <a:t>, activation='</a:t>
            </a:r>
            <a:r>
              <a:rPr lang="en-IN" sz="1800" b="0" dirty="0" err="1">
                <a:latin typeface="Times New Roman" panose="02020603050405020304" pitchFamily="18" charset="0"/>
                <a:cs typeface="Times New Roman" panose="02020603050405020304" pitchFamily="18" charset="0"/>
              </a:rPr>
              <a:t>softmax</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Compile the model</a:t>
            </a:r>
            <a:br>
              <a:rPr lang="en-IN" sz="1800" b="0" dirty="0">
                <a:latin typeface="Times New Roman" panose="02020603050405020304" pitchFamily="18" charset="0"/>
                <a:cs typeface="Times New Roman" panose="02020603050405020304" pitchFamily="18" charset="0"/>
              </a:rPr>
            </a:br>
            <a:r>
              <a:rPr lang="en-IN" sz="1800" b="0" dirty="0" err="1">
                <a:latin typeface="Times New Roman" panose="02020603050405020304" pitchFamily="18" charset="0"/>
                <a:cs typeface="Times New Roman" panose="02020603050405020304" pitchFamily="18" charset="0"/>
              </a:rPr>
              <a:t>model.compile</a:t>
            </a:r>
            <a:r>
              <a:rPr lang="en-IN" sz="1800" b="0" dirty="0">
                <a:latin typeface="Times New Roman" panose="02020603050405020304" pitchFamily="18" charset="0"/>
                <a:cs typeface="Times New Roman" panose="02020603050405020304" pitchFamily="18" charset="0"/>
              </a:rPr>
              <a:t>(loss='</a:t>
            </a:r>
            <a:r>
              <a:rPr lang="en-IN" sz="1800" b="0" dirty="0" err="1">
                <a:latin typeface="Times New Roman" panose="02020603050405020304" pitchFamily="18" charset="0"/>
                <a:cs typeface="Times New Roman" panose="02020603050405020304" pitchFamily="18" charset="0"/>
              </a:rPr>
              <a:t>categorical_crossentropy</a:t>
            </a:r>
            <a:r>
              <a:rPr lang="en-IN" sz="1800" b="0" dirty="0">
                <a:latin typeface="Times New Roman" panose="02020603050405020304" pitchFamily="18" charset="0"/>
                <a:cs typeface="Times New Roman" panose="02020603050405020304" pitchFamily="18" charset="0"/>
              </a:rPr>
              <a:t>', optimizer='</a:t>
            </a:r>
            <a:r>
              <a:rPr lang="en-IN" sz="1800" b="0" dirty="0" err="1">
                <a:latin typeface="Times New Roman" panose="02020603050405020304" pitchFamily="18" charset="0"/>
                <a:cs typeface="Times New Roman" panose="02020603050405020304" pitchFamily="18" charset="0"/>
              </a:rPr>
              <a:t>adam</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Function to sample next character based on the model's predictions</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def sample(preds, temperature=1.0):</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preds = </a:t>
            </a:r>
            <a:r>
              <a:rPr lang="en-IN" sz="1800" b="0" dirty="0" err="1">
                <a:latin typeface="Times New Roman" panose="02020603050405020304" pitchFamily="18" charset="0"/>
                <a:cs typeface="Times New Roman" panose="02020603050405020304" pitchFamily="18" charset="0"/>
              </a:rPr>
              <a:t>np.asarray</a:t>
            </a:r>
            <a:r>
              <a:rPr lang="en-IN" sz="1800" b="0" dirty="0">
                <a:latin typeface="Times New Roman" panose="02020603050405020304" pitchFamily="18" charset="0"/>
                <a:cs typeface="Times New Roman" panose="02020603050405020304" pitchFamily="18" charset="0"/>
              </a:rPr>
              <a:t>(preds).</a:t>
            </a:r>
            <a:r>
              <a:rPr lang="en-IN" sz="1800" b="0" dirty="0" err="1">
                <a:latin typeface="Times New Roman" panose="02020603050405020304" pitchFamily="18" charset="0"/>
                <a:cs typeface="Times New Roman" panose="02020603050405020304" pitchFamily="18" charset="0"/>
              </a:rPr>
              <a:t>astype</a:t>
            </a:r>
            <a:r>
              <a:rPr lang="en-IN" sz="1800" b="0" dirty="0">
                <a:latin typeface="Times New Roman" panose="02020603050405020304" pitchFamily="18" charset="0"/>
                <a:cs typeface="Times New Roman" panose="02020603050405020304" pitchFamily="18" charset="0"/>
              </a:rPr>
              <a:t>('float64')</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preds = np.log(preds) / temperature</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exp_preds</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np.exp</a:t>
            </a:r>
            <a:r>
              <a:rPr lang="en-IN" sz="1800" b="0" dirty="0">
                <a:latin typeface="Times New Roman" panose="02020603050405020304" pitchFamily="18" charset="0"/>
                <a:cs typeface="Times New Roman" panose="02020603050405020304" pitchFamily="18" charset="0"/>
              </a:rPr>
              <a:t>(preds)</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preds = </a:t>
            </a:r>
            <a:r>
              <a:rPr lang="en-IN" sz="1800" b="0" dirty="0" err="1">
                <a:latin typeface="Times New Roman" panose="02020603050405020304" pitchFamily="18" charset="0"/>
                <a:cs typeface="Times New Roman" panose="02020603050405020304" pitchFamily="18" charset="0"/>
              </a:rPr>
              <a:t>exp_preds</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np.sum</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exp_preds</a:t>
            </a:r>
            <a:r>
              <a:rPr lang="en-IN" sz="1800" b="0" dirty="0">
                <a:latin typeface="Times New Roman" panose="02020603050405020304" pitchFamily="18" charset="0"/>
                <a:cs typeface="Times New Roman" panose="02020603050405020304" pitchFamily="18" charset="0"/>
              </a:rPr>
              <a:t>)</a:t>
            </a: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probas</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np.random.multinomial</a:t>
            </a:r>
            <a:r>
              <a:rPr lang="en-IN" sz="1800" b="0" dirty="0">
                <a:latin typeface="Times New Roman" panose="02020603050405020304" pitchFamily="18" charset="0"/>
                <a:cs typeface="Times New Roman" panose="02020603050405020304" pitchFamily="18" charset="0"/>
              </a:rPr>
              <a:t>(1, preds, 1)</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r>
              <a:rPr lang="en-IN" sz="1800" b="0" dirty="0">
                <a:latin typeface="Times New Roman" panose="02020603050405020304" pitchFamily="18" charset="0"/>
                <a:cs typeface="Times New Roman" panose="02020603050405020304" pitchFamily="18" charset="0"/>
              </a:rPr>
              <a:t>   </a:t>
            </a: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br>
              <a:rPr lang="en-IN" sz="1800" b="0" dirty="0">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987961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1685</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Times New Roman</vt:lpstr>
      <vt:lpstr>Trebuchet MS</vt:lpstr>
      <vt:lpstr>Office Theme</vt:lpstr>
      <vt:lpstr>PowerPoint Presentation</vt:lpstr>
      <vt:lpstr> PROJECT TITLE         Text Generation with RNN </vt:lpstr>
      <vt:lpstr>AGENDA        In the 'Text Generation with RNN' workshop, participants will explore RNN's role in generating text. They'll delve into LSTM's architecture, ideal for capturing sequential dependencies. Through practical exercises, attendees will build and train RNN models using TensorFlow/Keras. They'll learn advanced techniques like conditional text generation and handling large datasets. By workshop end, participants will possess the skills to leverage RNNs for diverse text generation tasks.</vt:lpstr>
      <vt:lpstr>PROBLEM STATEMENT  Increasing demand for personalized content generation, such as chatbots, personalized recommendations, and automated content creation, necessitates efficient and contextually relevant text generation solutions.   However, existing approaches often struggle to maintain coherence and relevance, especially in dynamic real-time environments. Addressing this challenge requires developing RNN-based text generation models that can adapt quickly to changing contexts, generate diverse and fluent text in real-time, and scale efficiently to handle large volumes of data and user interactions.</vt:lpstr>
      <vt:lpstr>PROJECT OVERVIEW      This project focuses on developing a text generation system using Recurrent Neural Networks (RNN), specifically Long Short-Term Memory (LSTM) cells. The system aims to produce coherent and contextually relevant text by learning patterns from input text data.   Key components include data preprocessing, model architecture design, real-time text generation, model evaluation, and deployment. The project's outcome will be a flexible and dynamic text generation system capable of generating high-quality text in real-time for various applications such as chatbots, content recommendation systems, and automated content creation tools. </vt:lpstr>
      <vt:lpstr>WHO ARE THE END USERS?  1.Content creators needing assistance in drafting content. 2.Marketing teams for automated content generation. 3.Customer service providers for instant responses. 4.Language generation platforms integrating text generation. 5.Researchers exploring text generation techniques and applications. </vt:lpstr>
      <vt:lpstr>YOUR SOLUTION AND ITS VALUE PROPOSITION        </vt:lpstr>
      <vt:lpstr>import numpy as np import random import sys from tensorflow.keras.models import Sequential from tensorflow.keras.layers import LSTM, Dense  # Load and preprocess text data with open('your_text_file.txt', 'r') as file:     text = file.read().lower()  # Create character mappings chars = sorted(list(set(text))) char_to_idx = {char: idx for idx, char in enumerate(chars)} idx_to_char = {idx: char for char, idx in char_to_idx.items()} num_chars = len(chars)  # Prepare training data max_len = 100 step = 3 sentences = [] next_chars = [] for i in range(0, len(text) - max_len, step):     sentences.append(text[i:i + max_len])  </vt:lpstr>
      <vt:lpstr> next_chars.append(text[i + max_len]) x = np.zeros((len(sentences), max_len, num_chars), dtype=np.bool) y = np.zeros((len(sentences), num_chars), dtype=np.bool) for i, sentence in enumerate(sentences):     for t, char in enumerate(sentence):         x[i, t, char_to_idx[char]] = 1     y[i, char_to_idx[next_chars[i]]] = 1 # Build RNN model model = Sequential([     LSTM(128, input_shape=(max_len, num_chars)),     Dense(num_chars, activation='softmax') ])  # Compile the model model.compile(loss='categorical_crossentropy', optimizer='adam')  # Function to sample next character based on the model's predictions def sample(preds, temperature=1.0):     preds = np.asarray(preds).astype('float64')     preds = np.log(preds) / temperature     exp_preds = np.exp(preds)     preds = exp_preds / np.sum(exp_preds)     probas = np.random.multinomial(1, preds, 1)               </vt:lpstr>
      <vt:lpstr> return np.argmax(probas) # Train the model and generate text for epoch in range(1, 21):     print(f'Epoch {epoch}')     model.fit(x, y, batch_size=128, epochs=1)          # Select a random seed text     start_index = random.randint(0, len(text) - max_len - 1)     seed_text = text[start_index:start_index + max_len]          # Generate text     generated_text = seed_text     for temperature in [0.2, 0.5, 1.0]:         sys.stdout.write(f'------ Temperature: {temperature} ------\n')         sys.stdout.write(generated_text) for i in range(400):             sampled = np.zeros((1, max_len, num_chars))             for t, char in enumerate(generated_text):                 sampled[0, t, char_to_idx[char]] = 1                          preds = model.predict(sampled, verbose=0)[0]             next_index = sample(preds, temperature)             next_char = idx_to_char[next_index]               </vt:lpstr>
      <vt:lpstr> generated_text += next_char             generated_text = generated_text[1:]                          sys.stdout.write(next_char)             sys.stdout.flush()         sys.stdout.write('\n') </vt:lpstr>
      <vt:lpstr>THE WOW IN YOUR SOLUTION  *The WOW in our solution for Text Generation with RNN lies in its ability to seamlessly blend advanced technology with practical utility. By harnessing the power of Recurrent Neural Networks, particularly LSTM cells, our solution excels in generating text that not only meets but exceeds expectations in terms of coherence, relevance, and creativity. What sets us apart is our commitment to delivering a user-friendly and adaptable system that empowers users across various domains to effortlessly generate high-quality text in real-time. Whether it's revolutionizing content creation, optimizing marketing strategies, enhancing customer interactions, or advancing research endeavors, our solution brings unparalleled efficiency and innovation to text generation..</vt:lpstr>
      <vt:lpstr>MODELLING </vt:lpstr>
      <vt:lpstr>RESULTS  The result of text generation with RNNs is a sophisticated system capable of autonomously producing coherent and contextually relevant text. By learning patterns from vast amounts of input data, the RNN model generates new text that mirrors the style and structure of the training corpus. The output quality hinges on meticulous model design, extensive training, and fine-tuning of parameters. Ultimately, this process yields high-quality text outputs that can be seamlessly integrated into various applications, from creative writing to customer interaction and beyond.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Abinesh</dc:creator>
  <cp:lastModifiedBy>Aravindh 2004</cp:lastModifiedBy>
  <cp:revision>3</cp:revision>
  <dcterms:created xsi:type="dcterms:W3CDTF">2024-04-10T05:36:02Z</dcterms:created>
  <dcterms:modified xsi:type="dcterms:W3CDTF">2024-04-16T08:24:08Z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