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3" r:id="rId1"/>
  </p:sldMasterIdLst>
  <p:sldIdLst>
    <p:sldId id="318" r:id="rId2"/>
    <p:sldId id="263" r:id="rId3"/>
    <p:sldId id="303" r:id="rId4"/>
    <p:sldId id="258" r:id="rId5"/>
    <p:sldId id="319" r:id="rId6"/>
    <p:sldId id="261" r:id="rId7"/>
    <p:sldId id="320" r:id="rId8"/>
    <p:sldId id="328" r:id="rId9"/>
    <p:sldId id="329" r:id="rId10"/>
    <p:sldId id="327" r:id="rId11"/>
    <p:sldId id="330" r:id="rId12"/>
    <p:sldId id="267" r:id="rId13"/>
    <p:sldId id="311" r:id="rId14"/>
    <p:sldId id="287" r:id="rId15"/>
    <p:sldId id="332" r:id="rId16"/>
    <p:sldId id="331" r:id="rId17"/>
    <p:sldId id="323" r:id="rId18"/>
    <p:sldId id="289" r:id="rId19"/>
    <p:sldId id="276" r:id="rId20"/>
    <p:sldId id="333" r:id="rId21"/>
    <p:sldId id="334" r:id="rId22"/>
    <p:sldId id="335" r:id="rId23"/>
    <p:sldId id="336" r:id="rId24"/>
    <p:sldId id="337" r:id="rId25"/>
    <p:sldId id="338" r:id="rId26"/>
    <p:sldId id="339" r:id="rId27"/>
    <p:sldId id="325" r:id="rId28"/>
    <p:sldId id="284" r:id="rId29"/>
    <p:sldId id="285" r:id="rId30"/>
    <p:sldId id="340" r:id="rId31"/>
    <p:sldId id="341" r:id="rId32"/>
    <p:sldId id="342" r:id="rId33"/>
    <p:sldId id="343" r:id="rId34"/>
    <p:sldId id="345" r:id="rId35"/>
    <p:sldId id="346" r:id="rId36"/>
    <p:sldId id="294" r:id="rId37"/>
    <p:sldId id="322" r:id="rId38"/>
    <p:sldId id="32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ST PART" id="{3B6B6D9B-E203-4234-ABDF-A25FC606B9B8}">
          <p14:sldIdLst>
            <p14:sldId id="318"/>
            <p14:sldId id="263"/>
            <p14:sldId id="303"/>
          </p14:sldIdLst>
        </p14:section>
        <p14:section name="SILENT SOUND TECHNOLOGY" id="{B47D17E4-C2C4-465F-9557-330B7E2AB0F4}">
          <p14:sldIdLst/>
        </p14:section>
        <p14:section name="INTRODUCTION" id="{A3BB9609-A7A8-467D-9574-E13B1806DB78}">
          <p14:sldIdLst>
            <p14:sldId id="258"/>
            <p14:sldId id="319"/>
          </p14:sldIdLst>
        </p14:section>
        <p14:section name="NEED OF SILENT SOUND TECHNOLOGY" id="{CACFD513-8A30-4862-8825-5BAA279B9123}">
          <p14:sldIdLst>
            <p14:sldId id="261"/>
            <p14:sldId id="320"/>
          </p14:sldIdLst>
        </p14:section>
        <p14:section name="METHODS" id="{433C618C-A9D9-47F9-8C0A-4B084CB965B1}">
          <p14:sldIdLst>
            <p14:sldId id="328"/>
            <p14:sldId id="329"/>
            <p14:sldId id="327"/>
            <p14:sldId id="330"/>
            <p14:sldId id="267"/>
            <p14:sldId id="311"/>
          </p14:sldIdLst>
        </p14:section>
        <p14:section name="EMG" id="{A6E9B219-38D4-4D66-B3AC-912FAE469D70}">
          <p14:sldIdLst>
            <p14:sldId id="287"/>
            <p14:sldId id="332"/>
            <p14:sldId id="331"/>
            <p14:sldId id="323"/>
            <p14:sldId id="289"/>
          </p14:sldIdLst>
        </p14:section>
        <p14:section name="IMAGE PROCESSING" id="{4649E7B3-2367-4E35-867F-8FB44EEF564B}">
          <p14:sldIdLst>
            <p14:sldId id="276"/>
            <p14:sldId id="333"/>
            <p14:sldId id="334"/>
            <p14:sldId id="335"/>
            <p14:sldId id="336"/>
            <p14:sldId id="337"/>
            <p14:sldId id="338"/>
            <p14:sldId id="339"/>
            <p14:sldId id="325"/>
          </p14:sldIdLst>
        </p14:section>
        <p14:section name="FEATURES" id="{1363F052-A4F1-40B5-AD57-67273DDA2070}">
          <p14:sldIdLst>
            <p14:sldId id="284"/>
            <p14:sldId id="285"/>
            <p14:sldId id="340"/>
            <p14:sldId id="341"/>
            <p14:sldId id="342"/>
            <p14:sldId id="343"/>
            <p14:sldId id="345"/>
            <p14:sldId id="346"/>
          </p14:sldIdLst>
        </p14:section>
        <p14:section name="CONCLUSION" id="{55C60A3D-A39F-4562-B7BB-DC5A58243414}">
          <p14:sldIdLst>
            <p14:sldId id="294"/>
            <p14:sldId id="322"/>
            <p14:sldId id="32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avarapu vinay sankar" initials="gvs" lastIdx="1" clrIdx="0">
    <p:extLst>
      <p:ext uri="{19B8F6BF-5375-455C-9EA6-DF929625EA0E}">
        <p15:presenceInfo xmlns:p15="http://schemas.microsoft.com/office/powerpoint/2012/main" userId="e75e68b2cfb3908e" providerId="Windows Live"/>
      </p:ext>
    </p:extLst>
  </p:cmAuthor>
  <p:cmAuthor id="2" name="prasanth k" initials="pk" lastIdx="1" clrIdx="1">
    <p:extLst>
      <p:ext uri="{19B8F6BF-5375-455C-9EA6-DF929625EA0E}">
        <p15:presenceInfo xmlns:p15="http://schemas.microsoft.com/office/powerpoint/2012/main" userId="3694ac9d009c6f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92B"/>
    <a:srgbClr val="896349"/>
    <a:srgbClr val="09181D"/>
    <a:srgbClr val="152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6:29:28.826"/>
    </inkml:context>
    <inkml:brush xml:id="br0">
      <inkml:brushProperty name="width" value="0.1" units="cm"/>
      <inkml:brushProperty name="height" value="0.1" units="cm"/>
      <inkml:brushProperty name="color" value="#FFFFFF"/>
    </inkml:brush>
  </inkml:definitions>
  <inkml:trace contextRef="#ctx0" brushRef="#br0">0 78 24575,'19'-1'0,"0"-1"0,-1-1 0,1-1 0,31-10 0,-28 6 0,1 2 0,32-4 0,-46 9 0,-6 1 0,0 0 0,0 0 0,0 0 0,0-1 0,0 1 0,0-1 0,0 0 0,0 0 0,-1 0 0,1 0 0,0 0 0,4-4 0,-7 5 0,1 0 0,-1 0 0,0-1 0,0 1 0,0 0 0,0-1 0,0 1 0,0 0 0,0-1 0,0 1 0,-1 0 0,1 0 0,0-1 0,0 1 0,0 0 0,0-1 0,0 1 0,0 0 0,0 0 0,-1-1 0,1 1 0,0 0 0,0 0 0,0-1 0,-1 1 0,1 0 0,0 0 0,0 0 0,-1 0 0,1-1 0,0 1 0,0 0 0,-1 0 0,1 0 0,0 0 0,-1 0 0,1 0 0,0 0 0,0 0 0,-1 0 0,1 0 0,0 0 0,-1 0 0,1 0 0,0 0 0,0 0 0,-1 0 0,-16-3 0,-22-1 0,-1 3 0,-58 4 0,95-3 0,1 1 0,-1-1 0,1 1 0,0 0 0,-1 0 0,1 0 0,-1 0 0,1 0 0,0 0 0,0 0 0,0 1 0,0-1 0,0 1 0,0 0 0,0 0 0,1-1 0,-1 1 0,0 0 0,1 0 0,-1 0 0,1 1 0,0-1 0,-2 5 0,3-6 0,-1 1 0,1 0 0,-1 0 0,1-1 0,0 1 0,0 0 0,0 0 0,0-1 0,0 1 0,0 0 0,0 0 0,1 0 0,-1-1 0,1 1 0,-1 0 0,1-1 0,0 1 0,-1 0 0,1-1 0,0 1 0,0-1 0,0 1 0,0-1 0,0 0 0,1 1 0,-1-1 0,0 0 0,1 0 0,-1 0 0,1 0 0,-1 0 0,1 0 0,-1 0 0,3 0 0,6 2-67,0 0 1,1-1-1,-1 0 0,1 0 0,0-1 1,-1-1-1,1 0 0,12-2 0,-10 2-697,9-1-6062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8F6D8-76D9-4D63-994B-0D8E7E2CFF1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24574712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8F6D8-76D9-4D63-994B-0D8E7E2CFF1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252657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9C8F6D8-76D9-4D63-994B-0D8E7E2CFF1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849293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9C8F6D8-76D9-4D63-994B-0D8E7E2CFF15}" type="datetimeFigureOut">
              <a:rPr lang="en-IN" smtClean="0"/>
              <a:t>15-04-2023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1271196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8F6D8-76D9-4D63-994B-0D8E7E2CFF1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332609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8F6D8-76D9-4D63-994B-0D8E7E2CFF1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267374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8F6D8-76D9-4D63-994B-0D8E7E2CFF1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254279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8F6D8-76D9-4D63-994B-0D8E7E2CFF15}"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427071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8F6D8-76D9-4D63-994B-0D8E7E2CFF1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276293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8F6D8-76D9-4D63-994B-0D8E7E2CFF15}"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309332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8F6D8-76D9-4D63-994B-0D8E7E2CFF15}"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304527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8F6D8-76D9-4D63-994B-0D8E7E2CFF15}" type="datetimeFigureOut">
              <a:rPr lang="en-IN" smtClean="0"/>
              <a:t>15-04-2023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42907095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8F6D8-76D9-4D63-994B-0D8E7E2CFF15}"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81184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9C8F6D8-76D9-4D63-994B-0D8E7E2CFF15}" type="datetimeFigureOut">
              <a:rPr lang="en-IN" smtClean="0"/>
              <a:t>15-04-2023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0B311E1-7DBD-41CE-8EE1-2CD3EE29BAB1}" type="slidenum">
              <a:rPr lang="en-IN" smtClean="0"/>
              <a:t>‹#›</a:t>
            </a:fld>
            <a:endParaRPr lang="en-IN"/>
          </a:p>
        </p:txBody>
      </p:sp>
    </p:spTree>
    <p:extLst>
      <p:ext uri="{BB962C8B-B14F-4D97-AF65-F5344CB8AC3E}">
        <p14:creationId xmlns:p14="http://schemas.microsoft.com/office/powerpoint/2010/main" val="46283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9C8F6D8-76D9-4D63-994B-0D8E7E2CFF15}" type="datetimeFigureOut">
              <a:rPr lang="en-IN" smtClean="0"/>
              <a:t>15-04-2023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0B311E1-7DBD-41CE-8EE1-2CD3EE29BAB1}" type="slidenum">
              <a:rPr lang="en-IN" smtClean="0"/>
              <a:t>‹#›</a:t>
            </a:fld>
            <a:endParaRPr lang="en-IN"/>
          </a:p>
        </p:txBody>
      </p:sp>
    </p:spTree>
    <p:extLst>
      <p:ext uri="{BB962C8B-B14F-4D97-AF65-F5344CB8AC3E}">
        <p14:creationId xmlns:p14="http://schemas.microsoft.com/office/powerpoint/2010/main" val="1401504297"/>
      </p:ext>
    </p:extLst>
  </p:cSld>
  <p:clrMap bg1="dk1" tx1="lt1" bg2="dk2" tx2="lt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73F-32EF-3A08-E530-3DE404BBEA84}"/>
              </a:ext>
            </a:extLst>
          </p:cNvPr>
          <p:cNvSpPr>
            <a:spLocks noGrp="1"/>
          </p:cNvSpPr>
          <p:nvPr>
            <p:ph type="title"/>
          </p:nvPr>
        </p:nvSpPr>
        <p:spPr>
          <a:xfrm>
            <a:off x="810000" y="447188"/>
            <a:ext cx="10571998" cy="3851274"/>
          </a:xfrm>
        </p:spPr>
        <p:txBody>
          <a:bodyPr/>
          <a:lstStyle/>
          <a:p>
            <a:r>
              <a:rPr lang="en-IN" dirty="0"/>
              <a:t>       </a:t>
            </a:r>
            <a:r>
              <a:rPr lang="en-IN" dirty="0">
                <a:solidFill>
                  <a:srgbClr val="FF0000"/>
                </a:solidFill>
              </a:rPr>
              <a:t>HOSTEL DATABASE MANAGEMENT 									    SYSTEM</a:t>
            </a:r>
          </a:p>
        </p:txBody>
      </p:sp>
    </p:spTree>
    <p:extLst>
      <p:ext uri="{BB962C8B-B14F-4D97-AF65-F5344CB8AC3E}">
        <p14:creationId xmlns:p14="http://schemas.microsoft.com/office/powerpoint/2010/main" val="903673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27ABFCA-1D70-4845-17F7-F32C18E656CB}"/>
              </a:ext>
            </a:extLst>
          </p:cNvPr>
          <p:cNvSpPr/>
          <p:nvPr/>
        </p:nvSpPr>
        <p:spPr>
          <a:xfrm>
            <a:off x="2770412" y="64720"/>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Graphic 2" descr="Gears">
            <a:extLst>
              <a:ext uri="{FF2B5EF4-FFF2-40B4-BE49-F238E27FC236}">
                <a16:creationId xmlns:a16="http://schemas.microsoft.com/office/drawing/2014/main" id="{A60DC576-63E8-0DAA-3710-84A8170CA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8538" y="1303215"/>
            <a:ext cx="2963985" cy="2963985"/>
          </a:xfrm>
          <a:prstGeom prst="rect">
            <a:avLst/>
          </a:prstGeom>
        </p:spPr>
      </p:pic>
      <p:sp>
        <p:nvSpPr>
          <p:cNvPr id="4" name="TextBox 3">
            <a:extLst>
              <a:ext uri="{FF2B5EF4-FFF2-40B4-BE49-F238E27FC236}">
                <a16:creationId xmlns:a16="http://schemas.microsoft.com/office/drawing/2014/main" id="{74CBCD38-AB83-20AD-5B86-062E98BC8538}"/>
              </a:ext>
            </a:extLst>
          </p:cNvPr>
          <p:cNvSpPr txBox="1"/>
          <p:nvPr/>
        </p:nvSpPr>
        <p:spPr>
          <a:xfrm>
            <a:off x="3573087" y="4556368"/>
            <a:ext cx="5437707" cy="769441"/>
          </a:xfrm>
          <a:prstGeom prst="rect">
            <a:avLst/>
          </a:prstGeom>
          <a:noFill/>
        </p:spPr>
        <p:txBody>
          <a:bodyPr wrap="none" rtlCol="0">
            <a:spAutoFit/>
          </a:bodyPr>
          <a:lstStyle/>
          <a:p>
            <a:r>
              <a:rPr lang="en-US" sz="4400" dirty="0">
                <a:solidFill>
                  <a:schemeClr val="bg1"/>
                </a:solidFill>
                <a:latin typeface="Times New Roman" panose="02020603050405020304" pitchFamily="18" charset="0"/>
                <a:cs typeface="Times New Roman" panose="02020603050405020304" pitchFamily="18" charset="0"/>
              </a:rPr>
              <a:t>PROPOSED SYSTEM</a:t>
            </a:r>
            <a:endParaRPr lang="en-IN"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7154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66F9-566A-F05F-662D-18DF142AB710}"/>
              </a:ext>
            </a:extLst>
          </p:cNvPr>
          <p:cNvSpPr>
            <a:spLocks noGrp="1"/>
          </p:cNvSpPr>
          <p:nvPr>
            <p:ph type="title"/>
          </p:nvPr>
        </p:nvSpPr>
        <p:spPr/>
        <p:txBody>
          <a:bodyPr/>
          <a:lstStyle/>
          <a:p>
            <a:r>
              <a:rPr lang="en-US" dirty="0">
                <a:solidFill>
                  <a:srgbClr val="FF0000"/>
                </a:solidFill>
              </a:rPr>
              <a:t>PROPOSED SYSTEM</a:t>
            </a:r>
            <a:endParaRPr lang="en-IN" dirty="0">
              <a:solidFill>
                <a:srgbClr val="FF0000"/>
              </a:solidFill>
            </a:endParaRPr>
          </a:p>
        </p:txBody>
      </p:sp>
      <p:sp>
        <p:nvSpPr>
          <p:cNvPr id="3" name="Content Placeholder 2">
            <a:extLst>
              <a:ext uri="{FF2B5EF4-FFF2-40B4-BE49-F238E27FC236}">
                <a16:creationId xmlns:a16="http://schemas.microsoft.com/office/drawing/2014/main" id="{4F6006D3-F458-DABB-3E7C-E2853EEB4C34}"/>
              </a:ext>
            </a:extLst>
          </p:cNvPr>
          <p:cNvSpPr>
            <a:spLocks noGrp="1"/>
          </p:cNvSpPr>
          <p:nvPr>
            <p:ph idx="1"/>
          </p:nvPr>
        </p:nvSpPr>
        <p:spPr/>
        <p:txBody>
          <a:bodyPr>
            <a:normAutofit/>
          </a:bodyPr>
          <a:lstStyle/>
          <a:p>
            <a:r>
              <a:rPr lang="en-US" sz="2000" b="0" i="0" dirty="0">
                <a:solidFill>
                  <a:schemeClr val="accent3">
                    <a:lumMod val="50000"/>
                  </a:schemeClr>
                </a:solidFill>
                <a:effectLst/>
                <a:latin typeface="Arial Black" panose="020B0A04020102020204" pitchFamily="34" charset="0"/>
              </a:rPr>
              <a:t>The proposed system of the hostel management system involves a computerized system that automates all the hostel-related operations. The system has features to manage student records, room allocation, and other related tasks. It provides a user-friendly interface for the hostel manager to manage all the data related to the hostel. It also enables students to access their records and make requests related to hostel services. The proposed system is designed to reduce the workload of the hostel manager and improve the efficiency of the hostel operations. It also provides a transparent and secure platform for managing hostel-related tasks</a:t>
            </a:r>
            <a:endParaRPr lang="en-IN" sz="2000" dirty="0">
              <a:solidFill>
                <a:schemeClr val="accent3">
                  <a:lumMod val="50000"/>
                </a:schemeClr>
              </a:solidFill>
              <a:latin typeface="Arial Black" panose="020B0A04020102020204" pitchFamily="34" charset="0"/>
            </a:endParaRPr>
          </a:p>
        </p:txBody>
      </p:sp>
    </p:spTree>
    <p:extLst>
      <p:ext uri="{BB962C8B-B14F-4D97-AF65-F5344CB8AC3E}">
        <p14:creationId xmlns:p14="http://schemas.microsoft.com/office/powerpoint/2010/main" val="1127586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2" y="64720"/>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459841" y="4333583"/>
            <a:ext cx="566420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a:t>
            </a:r>
            <a:r>
              <a:rPr kumimoji="0" lang="en-IN" sz="6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NTITIES</a:t>
            </a:r>
          </a:p>
        </p:txBody>
      </p:sp>
      <p:pic>
        <p:nvPicPr>
          <p:cNvPr id="6" name="Graphic 5" descr="Circles with arrows">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713513" y="1176726"/>
            <a:ext cx="3156857" cy="3156857"/>
          </a:xfrm>
          <a:prstGeom prst="rect">
            <a:avLst/>
          </a:prstGeom>
        </p:spPr>
      </p:pic>
    </p:spTree>
    <p:extLst>
      <p:ext uri="{BB962C8B-B14F-4D97-AF65-F5344CB8AC3E}">
        <p14:creationId xmlns:p14="http://schemas.microsoft.com/office/powerpoint/2010/main" val="36245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ADAA3D1-F23B-43AA-AF57-3613ACA82D75}"/>
              </a:ext>
            </a:extLst>
          </p:cNvPr>
          <p:cNvSpPr/>
          <p:nvPr/>
        </p:nvSpPr>
        <p:spPr>
          <a:xfrm>
            <a:off x="-1558699" y="-3635120"/>
            <a:ext cx="15309397" cy="1412824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Circles with arrows">
            <a:extLst>
              <a:ext uri="{FF2B5EF4-FFF2-40B4-BE49-F238E27FC236}">
                <a16:creationId xmlns:a16="http://schemas.microsoft.com/office/drawing/2014/main" id="{8BF61411-DD3D-4FCD-9C6B-FB2B23E99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5386" y="504660"/>
            <a:ext cx="1262742" cy="1262742"/>
          </a:xfrm>
          <a:prstGeom prst="rect">
            <a:avLst/>
          </a:prstGeom>
          <a:effectLst>
            <a:outerShdw blurRad="101600" dist="76200" dir="1800000" algn="ctr" rotWithShape="0">
              <a:srgbClr val="000000"/>
            </a:outerShdw>
          </a:effectLst>
        </p:spPr>
      </p:pic>
      <p:sp useBgFill="1">
        <p:nvSpPr>
          <p:cNvPr id="13" name="Oval 12">
            <a:extLst>
              <a:ext uri="{FF2B5EF4-FFF2-40B4-BE49-F238E27FC236}">
                <a16:creationId xmlns:a16="http://schemas.microsoft.com/office/drawing/2014/main" id="{D57CBB7D-1530-4F84-AA05-03E6845778AF}"/>
              </a:ext>
            </a:extLst>
          </p:cNvPr>
          <p:cNvSpPr/>
          <p:nvPr/>
        </p:nvSpPr>
        <p:spPr>
          <a:xfrm>
            <a:off x="8743950" y="1405590"/>
            <a:ext cx="733425" cy="733425"/>
          </a:xfrm>
          <a:prstGeom prst="ellipse">
            <a:avLst/>
          </a:prstGeom>
          <a:ln>
            <a:noFill/>
          </a:ln>
          <a:effectLst>
            <a:outerShdw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Oval 14">
            <a:extLst>
              <a:ext uri="{FF2B5EF4-FFF2-40B4-BE49-F238E27FC236}">
                <a16:creationId xmlns:a16="http://schemas.microsoft.com/office/drawing/2014/main" id="{F343C8EB-BEEA-4EBA-B83F-358A79BB257B}"/>
              </a:ext>
            </a:extLst>
          </p:cNvPr>
          <p:cNvSpPr/>
          <p:nvPr/>
        </p:nvSpPr>
        <p:spPr>
          <a:xfrm>
            <a:off x="9311814" y="2205690"/>
            <a:ext cx="1137585" cy="1137585"/>
          </a:xfrm>
          <a:prstGeom prst="ellipse">
            <a:avLst/>
          </a:prstGeom>
          <a:ln>
            <a:noFill/>
          </a:ln>
          <a:effectLst>
            <a:outerShdw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Oval 15">
            <a:extLst>
              <a:ext uri="{FF2B5EF4-FFF2-40B4-BE49-F238E27FC236}">
                <a16:creationId xmlns:a16="http://schemas.microsoft.com/office/drawing/2014/main" id="{96FFBFFF-21A2-460A-8F7C-7A7A8647EFFA}"/>
              </a:ext>
            </a:extLst>
          </p:cNvPr>
          <p:cNvSpPr/>
          <p:nvPr/>
        </p:nvSpPr>
        <p:spPr>
          <a:xfrm>
            <a:off x="10083339" y="3235382"/>
            <a:ext cx="1632411" cy="1650943"/>
          </a:xfrm>
          <a:prstGeom prst="ellipse">
            <a:avLst/>
          </a:prstGeom>
          <a:ln>
            <a:noFill/>
          </a:ln>
          <a:effectLst>
            <a:outerShdw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D2E32C-D236-43D7-8581-7C8CF671B9B8}"/>
              </a:ext>
            </a:extLst>
          </p:cNvPr>
          <p:cNvSpPr txBox="1"/>
          <p:nvPr/>
        </p:nvSpPr>
        <p:spPr>
          <a:xfrm>
            <a:off x="1368128" y="759140"/>
            <a:ext cx="276655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a:t>
            </a:r>
            <a:r>
              <a:rPr kumimoji="0" lang="en-IN" sz="4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NTITIES</a:t>
            </a:r>
          </a:p>
        </p:txBody>
      </p:sp>
      <p:sp>
        <p:nvSpPr>
          <p:cNvPr id="5" name="TextBox 4">
            <a:extLst>
              <a:ext uri="{FF2B5EF4-FFF2-40B4-BE49-F238E27FC236}">
                <a16:creationId xmlns:a16="http://schemas.microsoft.com/office/drawing/2014/main" id="{CA71CED6-3BAC-8961-C14A-FAD8E5E795EF}"/>
              </a:ext>
            </a:extLst>
          </p:cNvPr>
          <p:cNvSpPr txBox="1"/>
          <p:nvPr/>
        </p:nvSpPr>
        <p:spPr>
          <a:xfrm>
            <a:off x="717792" y="2426915"/>
            <a:ext cx="3464118"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ADMIN</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STUDENT</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EMPLOYEE</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BLOCK </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ROOM</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LOCAL OUTING</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NON-LOCAL OUTING</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FEE</a:t>
            </a:r>
          </a:p>
          <a:p>
            <a:endParaRPr lang="en-IN" dirty="0"/>
          </a:p>
        </p:txBody>
      </p:sp>
    </p:spTree>
    <p:extLst>
      <p:ext uri="{BB962C8B-B14F-4D97-AF65-F5344CB8AC3E}">
        <p14:creationId xmlns:p14="http://schemas.microsoft.com/office/powerpoint/2010/main" val="180533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grpId="0" nodeType="withEffect">
                                  <p:stCondLst>
                                    <p:cond delay="0"/>
                                  </p:stCondLst>
                                  <p:childTnLst>
                                    <p:animMotion origin="layout" path="M 4.375E-6 -3.33333E-6 L -0.00118 -0.13264 " pathEditMode="relative" rAng="0" ptsTypes="AA">
                                      <p:cBhvr>
                                        <p:cTn id="6" dur="2000" fill="hold"/>
                                        <p:tgtEl>
                                          <p:spTgt spid="13"/>
                                        </p:tgtEl>
                                        <p:attrNameLst>
                                          <p:attrName>ppt_x</p:attrName>
                                          <p:attrName>ppt_y</p:attrName>
                                        </p:attrNameLst>
                                      </p:cBhvr>
                                      <p:rCtr x="-65" y="-6644"/>
                                    </p:animMotion>
                                  </p:childTnLst>
                                </p:cTn>
                              </p:par>
                              <p:par>
                                <p:cTn id="7" presetID="10"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par>
                                <p:cTn id="10" presetID="64" presetClass="path" presetSubtype="0" repeatCount="indefinite" fill="hold" grpId="0" nodeType="withEffect">
                                  <p:stCondLst>
                                    <p:cond delay="400"/>
                                  </p:stCondLst>
                                  <p:childTnLst>
                                    <p:animMotion origin="layout" path="M 3.33333E-6 1.85185E-6 L -0.00118 -0.13264 " pathEditMode="relative" rAng="0" ptsTypes="AA">
                                      <p:cBhvr>
                                        <p:cTn id="11" dur="2000" fill="hold"/>
                                        <p:tgtEl>
                                          <p:spTgt spid="15"/>
                                        </p:tgtEl>
                                        <p:attrNameLst>
                                          <p:attrName>ppt_x</p:attrName>
                                          <p:attrName>ppt_y</p:attrName>
                                        </p:attrNameLst>
                                      </p:cBhvr>
                                      <p:rCtr x="-65" y="-6644"/>
                                    </p:animMotion>
                                  </p:childTnLst>
                                </p:cTn>
                              </p:par>
                              <p:par>
                                <p:cTn id="12" presetID="10" presetClass="entr" presetSubtype="0" fill="hold" grpId="1" nodeType="withEffect">
                                  <p:stCondLst>
                                    <p:cond delay="4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4" presetClass="path" presetSubtype="0" repeatCount="indefinite" fill="hold" grpId="0" nodeType="withEffect">
                                  <p:stCondLst>
                                    <p:cond delay="800"/>
                                  </p:stCondLst>
                                  <p:childTnLst>
                                    <p:animMotion origin="layout" path="M -4.16667E-7 3.7037E-7 L -0.00117 -0.13264 " pathEditMode="relative" rAng="0" ptsTypes="AA">
                                      <p:cBhvr>
                                        <p:cTn id="16" dur="2000" fill="hold"/>
                                        <p:tgtEl>
                                          <p:spTgt spid="16"/>
                                        </p:tgtEl>
                                        <p:attrNameLst>
                                          <p:attrName>ppt_x</p:attrName>
                                          <p:attrName>ppt_y</p:attrName>
                                        </p:attrNameLst>
                                      </p:cBhvr>
                                      <p:rCtr x="-65" y="-6644"/>
                                    </p:animMotion>
                                  </p:childTnLst>
                                </p:cTn>
                              </p:par>
                              <p:par>
                                <p:cTn id="17" presetID="10" presetClass="entr" presetSubtype="0" fill="hold" grpId="1" nodeType="withEffect">
                                  <p:stCondLst>
                                    <p:cond delay="8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animBg="1"/>
      <p:bldP spid="1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3" y="64720"/>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288345" y="4411403"/>
            <a:ext cx="600719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0" dirty="0">
                <a:solidFill>
                  <a:schemeClr val="bg1"/>
                </a:solidFill>
                <a:effectLst>
                  <a:outerShdw blurRad="419100" sx="102000" sy="102000" algn="ctr" rotWithShape="0">
                    <a:prstClr val="black">
                      <a:alpha val="46000"/>
                    </a:prstClr>
                  </a:outerShdw>
                </a:effectLst>
                <a:latin typeface="Times New Roman" panose="02020603050405020304" pitchFamily="18" charset="0"/>
                <a:cs typeface="Times New Roman" panose="02020603050405020304" pitchFamily="18" charset="0"/>
              </a:rPr>
              <a:t>ER</a:t>
            </a:r>
            <a:r>
              <a:rPr lang="en-IN" sz="4000" dirty="0">
                <a:solidFill>
                  <a:prstClr val="white"/>
                </a:solidFill>
                <a:effectLst>
                  <a:outerShdw blurRad="419100" sx="102000" sy="102000" algn="ctr" rotWithShape="0">
                    <a:prstClr val="black">
                      <a:alpha val="46000"/>
                    </a:prstClr>
                  </a:outerShdw>
                </a:effectLst>
                <a:latin typeface="Times New Roman" panose="02020603050405020304" pitchFamily="18" charset="0"/>
                <a:cs typeface="Times New Roman" panose="02020603050405020304" pitchFamily="18" charset="0"/>
              </a:rPr>
              <a:t> </a:t>
            </a:r>
            <a:r>
              <a:rPr lang="en-IN" sz="4000" dirty="0">
                <a:solidFill>
                  <a:schemeClr val="bg1"/>
                </a:solidFill>
                <a:effectLst>
                  <a:outerShdw blurRad="419100" sx="102000" sy="102000" algn="ctr" rotWithShape="0">
                    <a:prstClr val="black">
                      <a:alpha val="46000"/>
                    </a:prstClr>
                  </a:outerShdw>
                </a:effectLst>
                <a:latin typeface="Times New Roman" panose="02020603050405020304" pitchFamily="18" charset="0"/>
                <a:cs typeface="Times New Roman" panose="02020603050405020304" pitchFamily="18" charset="0"/>
              </a:rPr>
              <a:t>MODEL</a:t>
            </a:r>
            <a:endParaRPr kumimoji="0" lang="en-IN" sz="4000" b="0" i="0" u="none" strike="noStrike" kern="1200" cap="none" spc="0" normalizeH="0" baseline="0" noProof="0" dirty="0">
              <a:ln>
                <a:noFill/>
              </a:ln>
              <a:solidFill>
                <a:schemeClr val="bg1"/>
              </a:solidFill>
              <a:effectLst>
                <a:outerShdw blurRad="419100" sx="102000" sy="102000" algn="ctr" rotWithShape="0">
                  <a:prstClr val="black">
                    <a:alpha val="46000"/>
                  </a:prstClr>
                </a:outerShdw>
              </a:effectLst>
              <a:uLnTx/>
              <a:uFillTx/>
              <a:latin typeface="Times New Roman" panose="02020603050405020304" pitchFamily="18" charset="0"/>
              <a:ea typeface="+mn-ea"/>
              <a:cs typeface="Times New Roman" panose="02020603050405020304" pitchFamily="18" charset="0"/>
            </a:endParaRPr>
          </a:p>
        </p:txBody>
      </p:sp>
      <p:pic>
        <p:nvPicPr>
          <p:cNvPr id="6" name="Graphic 5" descr="Atom">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713513" y="1176726"/>
            <a:ext cx="3156857" cy="3156857"/>
          </a:xfrm>
          <a:prstGeom prst="rect">
            <a:avLst/>
          </a:prstGeom>
        </p:spPr>
      </p:pic>
    </p:spTree>
    <p:extLst>
      <p:ext uri="{BB962C8B-B14F-4D97-AF65-F5344CB8AC3E}">
        <p14:creationId xmlns:p14="http://schemas.microsoft.com/office/powerpoint/2010/main" val="63192089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5E225-22D8-A808-2D69-DA9527AA841D}"/>
              </a:ext>
            </a:extLst>
          </p:cNvPr>
          <p:cNvPicPr>
            <a:picLocks noChangeAspect="1"/>
          </p:cNvPicPr>
          <p:nvPr/>
        </p:nvPicPr>
        <p:blipFill>
          <a:blip r:embed="rId2"/>
          <a:stretch>
            <a:fillRect/>
          </a:stretch>
        </p:blipFill>
        <p:spPr>
          <a:xfrm>
            <a:off x="168031" y="812502"/>
            <a:ext cx="11730892" cy="5936379"/>
          </a:xfrm>
          <a:prstGeom prst="rect">
            <a:avLst/>
          </a:prstGeom>
        </p:spPr>
      </p:pic>
      <p:sp>
        <p:nvSpPr>
          <p:cNvPr id="4" name="TextBox 3">
            <a:extLst>
              <a:ext uri="{FF2B5EF4-FFF2-40B4-BE49-F238E27FC236}">
                <a16:creationId xmlns:a16="http://schemas.microsoft.com/office/drawing/2014/main" id="{9F9EA001-486F-859F-F375-9D02552B8B3E}"/>
              </a:ext>
            </a:extLst>
          </p:cNvPr>
          <p:cNvSpPr txBox="1"/>
          <p:nvPr/>
        </p:nvSpPr>
        <p:spPr>
          <a:xfrm>
            <a:off x="804984" y="109119"/>
            <a:ext cx="3026982" cy="984885"/>
          </a:xfrm>
          <a:prstGeom prst="rect">
            <a:avLst/>
          </a:prstGeom>
          <a:noFill/>
        </p:spPr>
        <p:txBody>
          <a:bodyPr wrap="none" rtlCol="0">
            <a:spAutoFit/>
          </a:bodyPr>
          <a:lstStyle/>
          <a:p>
            <a:r>
              <a:rPr lang="en-IN" sz="4000" dirty="0">
                <a:solidFill>
                  <a:srgbClr val="FF0000"/>
                </a:solidFill>
                <a:effectLst>
                  <a:outerShdw blurRad="419100" sx="102000" sy="102000" algn="ctr" rotWithShape="0">
                    <a:prstClr val="black">
                      <a:alpha val="46000"/>
                    </a:prstClr>
                  </a:outerShdw>
                </a:effectLst>
                <a:latin typeface="Times New Roman" panose="02020603050405020304" pitchFamily="18" charset="0"/>
                <a:cs typeface="Times New Roman" panose="02020603050405020304" pitchFamily="18" charset="0"/>
              </a:rPr>
              <a:t>ER MODEL  </a:t>
            </a:r>
            <a:endParaRPr kumimoji="0" lang="en-IN" sz="4000" b="0" i="0" u="none" strike="noStrike" kern="1200" cap="none" spc="0" normalizeH="0" baseline="0" noProof="0" dirty="0">
              <a:ln>
                <a:noFill/>
              </a:ln>
              <a:solidFill>
                <a:srgbClr val="FF0000"/>
              </a:solidFill>
              <a:effectLst>
                <a:outerShdw blurRad="419100" sx="102000" sy="102000" algn="ctr" rotWithShape="0">
                  <a:prstClr val="black">
                    <a:alpha val="46000"/>
                  </a:prstClr>
                </a:outerShdw>
              </a:effectLst>
              <a:uLnTx/>
              <a:uFillTx/>
              <a:latin typeface="Times New Roman" panose="02020603050405020304" pitchFamily="18" charset="0"/>
              <a:ea typeface="+mn-ea"/>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E4ECCAAA-3FC2-5B94-638C-B2A00E6894BD}"/>
              </a:ext>
            </a:extLst>
          </p:cNvPr>
          <p:cNvSpPr txBox="1"/>
          <p:nvPr/>
        </p:nvSpPr>
        <p:spPr>
          <a:xfrm>
            <a:off x="3062796" y="5548544"/>
            <a:ext cx="263214" cy="215444"/>
          </a:xfrm>
          <a:prstGeom prst="rect">
            <a:avLst/>
          </a:prstGeom>
          <a:noFill/>
        </p:spPr>
        <p:txBody>
          <a:bodyPr wrap="none" rtlCol="0">
            <a:spAutoFit/>
          </a:bodyPr>
          <a:lstStyle/>
          <a:p>
            <a:r>
              <a:rPr lang="en-US" sz="800" dirty="0">
                <a:solidFill>
                  <a:srgbClr val="7030A0"/>
                </a:solidFill>
                <a:latin typeface="Arial Rounded MT Bold" panose="020F0704030504030204" pitchFamily="34" charset="0"/>
              </a:rPr>
              <a:t>N</a:t>
            </a:r>
            <a:endParaRPr lang="en-IN" sz="800" dirty="0">
              <a:solidFill>
                <a:srgbClr val="7030A0"/>
              </a:solidFill>
              <a:latin typeface="Arial Rounded MT Bold" panose="020F07040305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8C713E-244D-B411-D6D5-446DAE09225F}"/>
                  </a:ext>
                </a:extLst>
              </p14:cNvPr>
              <p14:cNvContentPartPr/>
              <p14:nvPr/>
            </p14:nvContentPartPr>
            <p14:xfrm>
              <a:off x="3107066" y="4481560"/>
              <a:ext cx="100080" cy="38880"/>
            </p14:xfrm>
          </p:contentPart>
        </mc:Choice>
        <mc:Fallback xmlns="">
          <p:pic>
            <p:nvPicPr>
              <p:cNvPr id="5" name="Ink 4">
                <a:extLst>
                  <a:ext uri="{FF2B5EF4-FFF2-40B4-BE49-F238E27FC236}">
                    <a16:creationId xmlns:a16="http://schemas.microsoft.com/office/drawing/2014/main" id="{6E8C713E-244D-B411-D6D5-446DAE09225F}"/>
                  </a:ext>
                </a:extLst>
              </p:cNvPr>
              <p:cNvPicPr/>
              <p:nvPr/>
            </p:nvPicPr>
            <p:blipFill>
              <a:blip r:embed="rId4"/>
              <a:stretch>
                <a:fillRect/>
              </a:stretch>
            </p:blipFill>
            <p:spPr>
              <a:xfrm>
                <a:off x="3089066" y="4463920"/>
                <a:ext cx="135720" cy="74520"/>
              </a:xfrm>
              <a:prstGeom prst="rect">
                <a:avLst/>
              </a:prstGeom>
            </p:spPr>
          </p:pic>
        </mc:Fallback>
      </mc:AlternateContent>
    </p:spTree>
    <p:extLst>
      <p:ext uri="{BB962C8B-B14F-4D97-AF65-F5344CB8AC3E}">
        <p14:creationId xmlns:p14="http://schemas.microsoft.com/office/powerpoint/2010/main" val="377912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C91B784-8FF5-25B1-154F-4C78DC2858CD}"/>
              </a:ext>
            </a:extLst>
          </p:cNvPr>
          <p:cNvSpPr/>
          <p:nvPr/>
        </p:nvSpPr>
        <p:spPr>
          <a:xfrm>
            <a:off x="2770413" y="64720"/>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425C5AD-A12F-9076-EC9F-4BF9C5330AB8}"/>
              </a:ext>
            </a:extLst>
          </p:cNvPr>
          <p:cNvSpPr txBox="1"/>
          <p:nvPr/>
        </p:nvSpPr>
        <p:spPr>
          <a:xfrm>
            <a:off x="3563887" y="4540739"/>
            <a:ext cx="5456109" cy="707886"/>
          </a:xfrm>
          <a:prstGeom prst="rect">
            <a:avLst/>
          </a:prstGeom>
          <a:noFill/>
        </p:spPr>
        <p:txBody>
          <a:bodyPr wrap="none" rtlCol="0">
            <a:spAutoFit/>
          </a:bodyPr>
          <a:lstStyle/>
          <a:p>
            <a:r>
              <a:rPr lang="en-US" sz="4000" dirty="0">
                <a:solidFill>
                  <a:schemeClr val="bg1"/>
                </a:solidFill>
                <a:latin typeface="Arial Rounded MT Bold" panose="020F0704030504030204" pitchFamily="34" charset="0"/>
              </a:rPr>
              <a:t>RELATIONAL SCEMA</a:t>
            </a:r>
            <a:endParaRPr lang="en-IN" sz="4000" dirty="0">
              <a:solidFill>
                <a:schemeClr val="bg1"/>
              </a:solidFill>
              <a:latin typeface="Arial Rounded MT Bold" panose="020F0704030504030204" pitchFamily="34" charset="0"/>
            </a:endParaRPr>
          </a:p>
        </p:txBody>
      </p:sp>
      <p:pic>
        <p:nvPicPr>
          <p:cNvPr id="5" name="Graphic 4" descr="Database">
            <a:extLst>
              <a:ext uri="{FF2B5EF4-FFF2-40B4-BE49-F238E27FC236}">
                <a16:creationId xmlns:a16="http://schemas.microsoft.com/office/drawing/2014/main" id="{409C0F29-3F54-A27A-C90A-149896335C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2645" y="1609375"/>
            <a:ext cx="2340709" cy="2340709"/>
          </a:xfrm>
          <a:prstGeom prst="rect">
            <a:avLst/>
          </a:prstGeom>
        </p:spPr>
      </p:pic>
    </p:spTree>
    <p:extLst>
      <p:ext uri="{BB962C8B-B14F-4D97-AF65-F5344CB8AC3E}">
        <p14:creationId xmlns:p14="http://schemas.microsoft.com/office/powerpoint/2010/main" val="274852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0F35-2E34-2FBD-C088-36A2C8F9FE6C}"/>
              </a:ext>
            </a:extLst>
          </p:cNvPr>
          <p:cNvSpPr>
            <a:spLocks noGrp="1"/>
          </p:cNvSpPr>
          <p:nvPr>
            <p:ph type="title"/>
          </p:nvPr>
        </p:nvSpPr>
        <p:spPr>
          <a:xfrm>
            <a:off x="1450248" y="464944"/>
            <a:ext cx="9940627" cy="970450"/>
          </a:xfrm>
        </p:spPr>
        <p:txBody>
          <a:bodyPr/>
          <a:lstStyle/>
          <a:p>
            <a:r>
              <a:rPr lang="en-IN" dirty="0">
                <a:solidFill>
                  <a:srgbClr val="FF0000"/>
                </a:solidFill>
              </a:rPr>
              <a:t>RELATIONAL SCEMA</a:t>
            </a:r>
          </a:p>
        </p:txBody>
      </p:sp>
      <p:sp>
        <p:nvSpPr>
          <p:cNvPr id="3" name="Content Placeholder 2">
            <a:extLst>
              <a:ext uri="{FF2B5EF4-FFF2-40B4-BE49-F238E27FC236}">
                <a16:creationId xmlns:a16="http://schemas.microsoft.com/office/drawing/2014/main" id="{C86BE773-9131-03E8-5046-32B1BEB5F7CC}"/>
              </a:ext>
            </a:extLst>
          </p:cNvPr>
          <p:cNvSpPr>
            <a:spLocks noGrp="1"/>
          </p:cNvSpPr>
          <p:nvPr>
            <p:ph idx="1"/>
          </p:nvPr>
        </p:nvSpPr>
        <p:spPr>
          <a:xfrm>
            <a:off x="827423" y="2774301"/>
            <a:ext cx="10554574" cy="3636511"/>
          </a:xfrm>
        </p:spPr>
        <p:txBody>
          <a:bodyPr>
            <a:normAutofit/>
          </a:bodyPr>
          <a:lstStyle/>
          <a:p>
            <a:pPr marL="0" indent="0">
              <a:buNone/>
            </a:pPr>
            <a:endParaRPr lang="en-US" sz="6400" dirty="0">
              <a:solidFill>
                <a:schemeClr val="accent3">
                  <a:lumMod val="50000"/>
                </a:schemeClr>
              </a:solidFill>
              <a:latin typeface="Arial Black" panose="020B0A04020102020204" pitchFamily="34" charset="0"/>
            </a:endParaRPr>
          </a:p>
          <a:p>
            <a:pPr marL="0" indent="0">
              <a:buNone/>
            </a:pPr>
            <a:endParaRPr lang="en-US" sz="6400" dirty="0">
              <a:solidFill>
                <a:schemeClr val="accent3">
                  <a:lumMod val="50000"/>
                </a:schemeClr>
              </a:solidFill>
              <a:latin typeface="Arial Black" panose="020B0A04020102020204" pitchFamily="34" charset="0"/>
            </a:endParaRPr>
          </a:p>
          <a:p>
            <a:endParaRPr lang="en-IN" dirty="0"/>
          </a:p>
        </p:txBody>
      </p:sp>
      <p:pic>
        <p:nvPicPr>
          <p:cNvPr id="4" name="Graphic 3" descr="Atom">
            <a:extLst>
              <a:ext uri="{FF2B5EF4-FFF2-40B4-BE49-F238E27FC236}">
                <a16:creationId xmlns:a16="http://schemas.microsoft.com/office/drawing/2014/main" id="{E2D3842A-9222-199D-B18F-DB40116325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9310" y="367831"/>
            <a:ext cx="1182060" cy="1262742"/>
          </a:xfrm>
          <a:prstGeom prst="rect">
            <a:avLst/>
          </a:prstGeom>
          <a:effectLst>
            <a:outerShdw blurRad="101600" dist="76200" dir="1800000" algn="ctr" rotWithShape="0">
              <a:srgbClr val="000000"/>
            </a:outerShdw>
          </a:effectLst>
        </p:spPr>
      </p:pic>
      <p:sp>
        <p:nvSpPr>
          <p:cNvPr id="10" name="TextBox 9">
            <a:extLst>
              <a:ext uri="{FF2B5EF4-FFF2-40B4-BE49-F238E27FC236}">
                <a16:creationId xmlns:a16="http://schemas.microsoft.com/office/drawing/2014/main" id="{B07B7EE1-76D4-70BC-55F1-4947F4159586}"/>
              </a:ext>
            </a:extLst>
          </p:cNvPr>
          <p:cNvSpPr txBox="1"/>
          <p:nvPr/>
        </p:nvSpPr>
        <p:spPr>
          <a:xfrm>
            <a:off x="708914" y="2444670"/>
            <a:ext cx="3464118"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ADMIN</a:t>
            </a:r>
          </a:p>
          <a:p>
            <a:pPr marL="285750" indent="-285750">
              <a:buFont typeface="Wingdings" panose="05000000000000000000" pitchFamily="2" charset="2"/>
              <a:buChar char="v"/>
            </a:pPr>
            <a:endParaRPr lang="en-US" dirty="0">
              <a:solidFill>
                <a:schemeClr val="bg1"/>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STUDENT</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EMPLOYEE</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BLOCK </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ROOM</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LOCAL OUTING</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NON-LOCAL OUTING</a:t>
            </a:r>
          </a:p>
          <a:p>
            <a:pPr marL="285750" indent="-285750">
              <a:buFont typeface="Wingdings" panose="05000000000000000000" pitchFamily="2" charset="2"/>
              <a:buChar char="v"/>
            </a:pPr>
            <a:endParaRPr lang="en-US" dirty="0">
              <a:solidFill>
                <a:schemeClr val="accent3">
                  <a:lumMod val="50000"/>
                </a:schemeClr>
              </a:solidFill>
              <a:latin typeface="Arial Black" panose="020B0A04020102020204" pitchFamily="34" charset="0"/>
            </a:endParaRPr>
          </a:p>
          <a:p>
            <a:pPr marL="285750" indent="-285750">
              <a:buFont typeface="Wingdings" panose="05000000000000000000" pitchFamily="2" charset="2"/>
              <a:buChar char="v"/>
            </a:pPr>
            <a:r>
              <a:rPr lang="en-US" dirty="0">
                <a:solidFill>
                  <a:schemeClr val="accent3">
                    <a:lumMod val="50000"/>
                  </a:schemeClr>
                </a:solidFill>
                <a:latin typeface="Arial Black" panose="020B0A04020102020204" pitchFamily="34" charset="0"/>
              </a:rPr>
              <a:t>FEE</a:t>
            </a:r>
          </a:p>
          <a:p>
            <a:endParaRPr lang="en-IN" dirty="0"/>
          </a:p>
        </p:txBody>
      </p:sp>
      <p:graphicFrame>
        <p:nvGraphicFramePr>
          <p:cNvPr id="12" name="Table 12">
            <a:extLst>
              <a:ext uri="{FF2B5EF4-FFF2-40B4-BE49-F238E27FC236}">
                <a16:creationId xmlns:a16="http://schemas.microsoft.com/office/drawing/2014/main" id="{01E252D8-5C86-D9DD-6545-2AF1994451E3}"/>
              </a:ext>
            </a:extLst>
          </p:cNvPr>
          <p:cNvGraphicFramePr>
            <a:graphicFrameLocks noGrp="1"/>
          </p:cNvGraphicFramePr>
          <p:nvPr>
            <p:extLst>
              <p:ext uri="{D42A27DB-BD31-4B8C-83A1-F6EECF244321}">
                <p14:modId xmlns:p14="http://schemas.microsoft.com/office/powerpoint/2010/main" val="1248510447"/>
              </p:ext>
            </p:extLst>
          </p:nvPr>
        </p:nvGraphicFramePr>
        <p:xfrm>
          <a:off x="3790460" y="2843667"/>
          <a:ext cx="8128001" cy="51816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3692288940"/>
                    </a:ext>
                  </a:extLst>
                </a:gridCol>
                <a:gridCol w="1161143">
                  <a:extLst>
                    <a:ext uri="{9D8B030D-6E8A-4147-A177-3AD203B41FA5}">
                      <a16:colId xmlns:a16="http://schemas.microsoft.com/office/drawing/2014/main" val="2236631282"/>
                    </a:ext>
                  </a:extLst>
                </a:gridCol>
                <a:gridCol w="1161143">
                  <a:extLst>
                    <a:ext uri="{9D8B030D-6E8A-4147-A177-3AD203B41FA5}">
                      <a16:colId xmlns:a16="http://schemas.microsoft.com/office/drawing/2014/main" val="2276456562"/>
                    </a:ext>
                  </a:extLst>
                </a:gridCol>
                <a:gridCol w="1161143">
                  <a:extLst>
                    <a:ext uri="{9D8B030D-6E8A-4147-A177-3AD203B41FA5}">
                      <a16:colId xmlns:a16="http://schemas.microsoft.com/office/drawing/2014/main" val="2519286449"/>
                    </a:ext>
                  </a:extLst>
                </a:gridCol>
                <a:gridCol w="1161143">
                  <a:extLst>
                    <a:ext uri="{9D8B030D-6E8A-4147-A177-3AD203B41FA5}">
                      <a16:colId xmlns:a16="http://schemas.microsoft.com/office/drawing/2014/main" val="270766042"/>
                    </a:ext>
                  </a:extLst>
                </a:gridCol>
                <a:gridCol w="1161143">
                  <a:extLst>
                    <a:ext uri="{9D8B030D-6E8A-4147-A177-3AD203B41FA5}">
                      <a16:colId xmlns:a16="http://schemas.microsoft.com/office/drawing/2014/main" val="2731966622"/>
                    </a:ext>
                  </a:extLst>
                </a:gridCol>
                <a:gridCol w="1161143">
                  <a:extLst>
                    <a:ext uri="{9D8B030D-6E8A-4147-A177-3AD203B41FA5}">
                      <a16:colId xmlns:a16="http://schemas.microsoft.com/office/drawing/2014/main" val="3662341609"/>
                    </a:ext>
                  </a:extLst>
                </a:gridCol>
              </a:tblGrid>
              <a:tr h="370840">
                <a:tc>
                  <a:txBody>
                    <a:bodyPr/>
                    <a:lstStyle/>
                    <a:p>
                      <a:r>
                        <a:rPr lang="en-US" sz="1400" u="sng" dirty="0">
                          <a:solidFill>
                            <a:schemeClr val="bg1"/>
                          </a:solidFill>
                        </a:rPr>
                        <a:t>Student id</a:t>
                      </a:r>
                      <a:r>
                        <a:rPr lang="en-US" sz="1400" dirty="0">
                          <a:solidFill>
                            <a:schemeClr val="bg1"/>
                          </a:solidFill>
                        </a:rPr>
                        <a:t>       </a:t>
                      </a:r>
                    </a:p>
                  </a:txBody>
                  <a:tcPr/>
                </a:tc>
                <a:tc>
                  <a:txBody>
                    <a:bodyPr/>
                    <a:lstStyle/>
                    <a:p>
                      <a:r>
                        <a:rPr lang="en-US" sz="1400" dirty="0">
                          <a:solidFill>
                            <a:schemeClr val="bg1"/>
                          </a:solidFill>
                        </a:rPr>
                        <a:t>Student name</a:t>
                      </a:r>
                      <a:endParaRPr lang="en-IN" sz="1400" dirty="0">
                        <a:solidFill>
                          <a:schemeClr val="bg1"/>
                        </a:solidFill>
                      </a:endParaRPr>
                    </a:p>
                  </a:txBody>
                  <a:tcPr/>
                </a:tc>
                <a:tc>
                  <a:txBody>
                    <a:bodyPr/>
                    <a:lstStyle/>
                    <a:p>
                      <a:r>
                        <a:rPr lang="en-US" sz="1400" dirty="0">
                          <a:solidFill>
                            <a:schemeClr val="bg1"/>
                          </a:solidFill>
                        </a:rPr>
                        <a:t> DOB</a:t>
                      </a:r>
                      <a:endParaRPr lang="en-IN" sz="1400" dirty="0">
                        <a:solidFill>
                          <a:schemeClr val="bg1"/>
                        </a:solidFill>
                      </a:endParaRPr>
                    </a:p>
                  </a:txBody>
                  <a:tcPr/>
                </a:tc>
                <a:tc>
                  <a:txBody>
                    <a:bodyPr/>
                    <a:lstStyle/>
                    <a:p>
                      <a:r>
                        <a:rPr lang="en-US" sz="1400" dirty="0">
                          <a:solidFill>
                            <a:schemeClr val="bg1"/>
                          </a:solidFill>
                        </a:rPr>
                        <a:t>PHONE NO</a:t>
                      </a:r>
                      <a:endParaRPr lang="en-IN" sz="1400" dirty="0">
                        <a:solidFill>
                          <a:schemeClr val="bg1"/>
                        </a:solidFill>
                      </a:endParaRPr>
                    </a:p>
                  </a:txBody>
                  <a:tcPr/>
                </a:tc>
                <a:tc>
                  <a:txBody>
                    <a:bodyPr/>
                    <a:lstStyle/>
                    <a:p>
                      <a:r>
                        <a:rPr lang="en-US" sz="1400" dirty="0">
                          <a:solidFill>
                            <a:schemeClr val="bg1"/>
                          </a:solidFill>
                        </a:rPr>
                        <a:t>EMAILID</a:t>
                      </a:r>
                      <a:endParaRPr lang="en-IN" sz="1400" dirty="0">
                        <a:solidFill>
                          <a:schemeClr val="bg1"/>
                        </a:solidFill>
                      </a:endParaRPr>
                    </a:p>
                  </a:txBody>
                  <a:tcPr/>
                </a:tc>
                <a:tc>
                  <a:txBody>
                    <a:bodyPr/>
                    <a:lstStyle/>
                    <a:p>
                      <a:r>
                        <a:rPr lang="en-US" sz="1400" dirty="0">
                          <a:solidFill>
                            <a:schemeClr val="bg1"/>
                          </a:solidFill>
                        </a:rPr>
                        <a:t>YEAR</a:t>
                      </a:r>
                      <a:endParaRPr lang="en-IN" sz="1400" dirty="0">
                        <a:solidFill>
                          <a:schemeClr val="bg1"/>
                        </a:solidFill>
                      </a:endParaRPr>
                    </a:p>
                  </a:txBody>
                  <a:tcPr/>
                </a:tc>
                <a:tc>
                  <a:txBody>
                    <a:bodyPr/>
                    <a:lstStyle/>
                    <a:p>
                      <a:r>
                        <a:rPr lang="en-US" sz="1400" dirty="0">
                          <a:solidFill>
                            <a:schemeClr val="bg1"/>
                          </a:solidFill>
                        </a:rPr>
                        <a:t>BRANCH</a:t>
                      </a:r>
                      <a:endParaRPr lang="en-IN" sz="1400" dirty="0">
                        <a:solidFill>
                          <a:schemeClr val="bg1"/>
                        </a:solidFill>
                      </a:endParaRPr>
                    </a:p>
                  </a:txBody>
                  <a:tcPr/>
                </a:tc>
                <a:extLst>
                  <a:ext uri="{0D108BD9-81ED-4DB2-BD59-A6C34878D82A}">
                    <a16:rowId xmlns:a16="http://schemas.microsoft.com/office/drawing/2014/main" val="2106973007"/>
                  </a:ext>
                </a:extLst>
              </a:tr>
            </a:tbl>
          </a:graphicData>
        </a:graphic>
      </p:graphicFrame>
      <p:graphicFrame>
        <p:nvGraphicFramePr>
          <p:cNvPr id="14" name="Table 14">
            <a:extLst>
              <a:ext uri="{FF2B5EF4-FFF2-40B4-BE49-F238E27FC236}">
                <a16:creationId xmlns:a16="http://schemas.microsoft.com/office/drawing/2014/main" id="{A5A0ADFE-473C-C1F5-3005-418E6B9CC051}"/>
              </a:ext>
            </a:extLst>
          </p:cNvPr>
          <p:cNvGraphicFramePr>
            <a:graphicFrameLocks noGrp="1"/>
          </p:cNvGraphicFramePr>
          <p:nvPr>
            <p:extLst>
              <p:ext uri="{D42A27DB-BD31-4B8C-83A1-F6EECF244321}">
                <p14:modId xmlns:p14="http://schemas.microsoft.com/office/powerpoint/2010/main" val="2570232873"/>
              </p:ext>
            </p:extLst>
          </p:nvPr>
        </p:nvGraphicFramePr>
        <p:xfrm>
          <a:off x="3790461" y="4035958"/>
          <a:ext cx="8128001" cy="37084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856222688"/>
                    </a:ext>
                  </a:extLst>
                </a:gridCol>
                <a:gridCol w="1161143">
                  <a:extLst>
                    <a:ext uri="{9D8B030D-6E8A-4147-A177-3AD203B41FA5}">
                      <a16:colId xmlns:a16="http://schemas.microsoft.com/office/drawing/2014/main" val="4193201275"/>
                    </a:ext>
                  </a:extLst>
                </a:gridCol>
                <a:gridCol w="1161143">
                  <a:extLst>
                    <a:ext uri="{9D8B030D-6E8A-4147-A177-3AD203B41FA5}">
                      <a16:colId xmlns:a16="http://schemas.microsoft.com/office/drawing/2014/main" val="3846426572"/>
                    </a:ext>
                  </a:extLst>
                </a:gridCol>
                <a:gridCol w="1161143">
                  <a:extLst>
                    <a:ext uri="{9D8B030D-6E8A-4147-A177-3AD203B41FA5}">
                      <a16:colId xmlns:a16="http://schemas.microsoft.com/office/drawing/2014/main" val="775288005"/>
                    </a:ext>
                  </a:extLst>
                </a:gridCol>
                <a:gridCol w="1161143">
                  <a:extLst>
                    <a:ext uri="{9D8B030D-6E8A-4147-A177-3AD203B41FA5}">
                      <a16:colId xmlns:a16="http://schemas.microsoft.com/office/drawing/2014/main" val="3670234777"/>
                    </a:ext>
                  </a:extLst>
                </a:gridCol>
                <a:gridCol w="1161143">
                  <a:extLst>
                    <a:ext uri="{9D8B030D-6E8A-4147-A177-3AD203B41FA5}">
                      <a16:colId xmlns:a16="http://schemas.microsoft.com/office/drawing/2014/main" val="2475004380"/>
                    </a:ext>
                  </a:extLst>
                </a:gridCol>
                <a:gridCol w="1161143">
                  <a:extLst>
                    <a:ext uri="{9D8B030D-6E8A-4147-A177-3AD203B41FA5}">
                      <a16:colId xmlns:a16="http://schemas.microsoft.com/office/drawing/2014/main" val="3195373555"/>
                    </a:ext>
                  </a:extLst>
                </a:gridCol>
              </a:tblGrid>
              <a:tr h="370840">
                <a:tc>
                  <a:txBody>
                    <a:bodyPr/>
                    <a:lstStyle/>
                    <a:p>
                      <a:r>
                        <a:rPr lang="en-US" sz="1200" u="sng" dirty="0" err="1">
                          <a:solidFill>
                            <a:schemeClr val="bg1"/>
                          </a:solidFill>
                        </a:rPr>
                        <a:t>Block_no</a:t>
                      </a:r>
                      <a:endParaRPr lang="en-IN" sz="1200" u="sng" dirty="0">
                        <a:solidFill>
                          <a:schemeClr val="bg1"/>
                        </a:solidFill>
                      </a:endParaRPr>
                    </a:p>
                  </a:txBody>
                  <a:tcPr/>
                </a:tc>
                <a:tc>
                  <a:txBody>
                    <a:bodyPr/>
                    <a:lstStyle/>
                    <a:p>
                      <a:r>
                        <a:rPr lang="en-US" sz="1200" dirty="0">
                          <a:solidFill>
                            <a:schemeClr val="bg1"/>
                          </a:solidFill>
                        </a:rPr>
                        <a:t>Block name</a:t>
                      </a:r>
                      <a:endParaRPr lang="en-IN" sz="1200" dirty="0">
                        <a:solidFill>
                          <a:schemeClr val="bg1"/>
                        </a:solidFill>
                      </a:endParaRPr>
                    </a:p>
                  </a:txBody>
                  <a:tcPr/>
                </a:tc>
                <a:tc>
                  <a:txBody>
                    <a:bodyPr/>
                    <a:lstStyle/>
                    <a:p>
                      <a:r>
                        <a:rPr lang="en-US" sz="1200" dirty="0">
                          <a:solidFill>
                            <a:schemeClr val="bg1"/>
                          </a:solidFill>
                        </a:rPr>
                        <a:t>seater</a:t>
                      </a:r>
                      <a:endParaRPr lang="en-IN" sz="1200" dirty="0">
                        <a:solidFill>
                          <a:schemeClr val="bg1"/>
                        </a:solidFill>
                      </a:endParaRPr>
                    </a:p>
                  </a:txBody>
                  <a:tcPr/>
                </a:tc>
                <a:tc>
                  <a:txBody>
                    <a:bodyPr/>
                    <a:lstStyle/>
                    <a:p>
                      <a:r>
                        <a:rPr lang="en-US" sz="1200" dirty="0" err="1">
                          <a:solidFill>
                            <a:schemeClr val="bg1"/>
                          </a:solidFill>
                        </a:rPr>
                        <a:t>No.of.rooms</a:t>
                      </a:r>
                      <a:endParaRPr lang="en-IN" sz="1200" dirty="0">
                        <a:solidFill>
                          <a:schemeClr val="bg1"/>
                        </a:solidFill>
                      </a:endParaRPr>
                    </a:p>
                  </a:txBody>
                  <a:tcPr/>
                </a:tc>
                <a:tc>
                  <a:txBody>
                    <a:bodyPr/>
                    <a:lstStyle/>
                    <a:p>
                      <a:r>
                        <a:rPr lang="en-US" sz="1200" dirty="0" err="1">
                          <a:solidFill>
                            <a:schemeClr val="bg1"/>
                          </a:solidFill>
                        </a:rPr>
                        <a:t>No.of.floors</a:t>
                      </a:r>
                      <a:endParaRPr lang="en-IN" sz="1200" dirty="0">
                        <a:solidFill>
                          <a:schemeClr val="bg1"/>
                        </a:solidFill>
                      </a:endParaRPr>
                    </a:p>
                  </a:txBody>
                  <a:tcPr/>
                </a:tc>
                <a:tc>
                  <a:txBody>
                    <a:bodyPr/>
                    <a:lstStyle/>
                    <a:p>
                      <a:r>
                        <a:rPr lang="en-US" sz="1200" dirty="0">
                          <a:solidFill>
                            <a:schemeClr val="bg1"/>
                          </a:solidFill>
                        </a:rPr>
                        <a:t>gender</a:t>
                      </a:r>
                      <a:endParaRPr lang="en-IN" sz="1200" dirty="0">
                        <a:solidFill>
                          <a:schemeClr val="bg1"/>
                        </a:solidFill>
                      </a:endParaRPr>
                    </a:p>
                  </a:txBody>
                  <a:tcPr/>
                </a:tc>
                <a:tc>
                  <a:txBody>
                    <a:bodyPr/>
                    <a:lstStyle/>
                    <a:p>
                      <a:r>
                        <a:rPr lang="en-US" sz="1200" dirty="0">
                          <a:solidFill>
                            <a:schemeClr val="bg1"/>
                          </a:solidFill>
                        </a:rPr>
                        <a:t>year</a:t>
                      </a:r>
                      <a:endParaRPr lang="en-IN" sz="1200" dirty="0">
                        <a:solidFill>
                          <a:schemeClr val="bg1"/>
                        </a:solidFill>
                      </a:endParaRPr>
                    </a:p>
                  </a:txBody>
                  <a:tcPr/>
                </a:tc>
                <a:extLst>
                  <a:ext uri="{0D108BD9-81ED-4DB2-BD59-A6C34878D82A}">
                    <a16:rowId xmlns:a16="http://schemas.microsoft.com/office/drawing/2014/main" val="1350085149"/>
                  </a:ext>
                </a:extLst>
              </a:tr>
            </a:tbl>
          </a:graphicData>
        </a:graphic>
      </p:graphicFrame>
      <p:graphicFrame>
        <p:nvGraphicFramePr>
          <p:cNvPr id="15" name="Table 15">
            <a:extLst>
              <a:ext uri="{FF2B5EF4-FFF2-40B4-BE49-F238E27FC236}">
                <a16:creationId xmlns:a16="http://schemas.microsoft.com/office/drawing/2014/main" id="{43143B3B-0239-B9F9-B559-FF11D5E19B7F}"/>
              </a:ext>
            </a:extLst>
          </p:cNvPr>
          <p:cNvGraphicFramePr>
            <a:graphicFrameLocks noGrp="1"/>
          </p:cNvGraphicFramePr>
          <p:nvPr>
            <p:extLst>
              <p:ext uri="{D42A27DB-BD31-4B8C-83A1-F6EECF244321}">
                <p14:modId xmlns:p14="http://schemas.microsoft.com/office/powerpoint/2010/main" val="2808780013"/>
              </p:ext>
            </p:extLst>
          </p:nvPr>
        </p:nvGraphicFramePr>
        <p:xfrm>
          <a:off x="3790461" y="4588583"/>
          <a:ext cx="1398059" cy="370840"/>
        </p:xfrm>
        <a:graphic>
          <a:graphicData uri="http://schemas.openxmlformats.org/drawingml/2006/table">
            <a:tbl>
              <a:tblPr firstRow="1" bandRow="1">
                <a:tableStyleId>{D7AC3CCA-C797-4891-BE02-D94E43425B78}</a:tableStyleId>
              </a:tblPr>
              <a:tblGrid>
                <a:gridCol w="1398059">
                  <a:extLst>
                    <a:ext uri="{9D8B030D-6E8A-4147-A177-3AD203B41FA5}">
                      <a16:colId xmlns:a16="http://schemas.microsoft.com/office/drawing/2014/main" val="4022264324"/>
                    </a:ext>
                  </a:extLst>
                </a:gridCol>
              </a:tblGrid>
              <a:tr h="370840">
                <a:tc>
                  <a:txBody>
                    <a:bodyPr/>
                    <a:lstStyle/>
                    <a:p>
                      <a:r>
                        <a:rPr lang="en-US" sz="1400" u="sng" dirty="0">
                          <a:solidFill>
                            <a:schemeClr val="bg1"/>
                          </a:solidFill>
                        </a:rPr>
                        <a:t>Room no</a:t>
                      </a:r>
                      <a:endParaRPr lang="en-IN" sz="1400" u="sng" dirty="0">
                        <a:solidFill>
                          <a:schemeClr val="bg1"/>
                        </a:solidFill>
                      </a:endParaRPr>
                    </a:p>
                  </a:txBody>
                  <a:tcPr/>
                </a:tc>
                <a:extLst>
                  <a:ext uri="{0D108BD9-81ED-4DB2-BD59-A6C34878D82A}">
                    <a16:rowId xmlns:a16="http://schemas.microsoft.com/office/drawing/2014/main" val="3937234059"/>
                  </a:ext>
                </a:extLst>
              </a:tr>
            </a:tbl>
          </a:graphicData>
        </a:graphic>
      </p:graphicFrame>
      <p:graphicFrame>
        <p:nvGraphicFramePr>
          <p:cNvPr id="17" name="Table 17">
            <a:extLst>
              <a:ext uri="{FF2B5EF4-FFF2-40B4-BE49-F238E27FC236}">
                <a16:creationId xmlns:a16="http://schemas.microsoft.com/office/drawing/2014/main" id="{31A24E17-8B0E-4717-9B6C-29AADC8D87FE}"/>
              </a:ext>
            </a:extLst>
          </p:cNvPr>
          <p:cNvGraphicFramePr>
            <a:graphicFrameLocks noGrp="1"/>
          </p:cNvGraphicFramePr>
          <p:nvPr>
            <p:extLst>
              <p:ext uri="{D42A27DB-BD31-4B8C-83A1-F6EECF244321}">
                <p14:modId xmlns:p14="http://schemas.microsoft.com/office/powerpoint/2010/main" val="115918713"/>
              </p:ext>
            </p:extLst>
          </p:nvPr>
        </p:nvGraphicFramePr>
        <p:xfrm>
          <a:off x="3790462" y="5765314"/>
          <a:ext cx="4240119" cy="457200"/>
        </p:xfrm>
        <a:graphic>
          <a:graphicData uri="http://schemas.openxmlformats.org/drawingml/2006/table">
            <a:tbl>
              <a:tblPr firstRow="1" bandRow="1">
                <a:tableStyleId>{D7AC3CCA-C797-4891-BE02-D94E43425B78}</a:tableStyleId>
              </a:tblPr>
              <a:tblGrid>
                <a:gridCol w="1413373">
                  <a:extLst>
                    <a:ext uri="{9D8B030D-6E8A-4147-A177-3AD203B41FA5}">
                      <a16:colId xmlns:a16="http://schemas.microsoft.com/office/drawing/2014/main" val="1843599869"/>
                    </a:ext>
                  </a:extLst>
                </a:gridCol>
                <a:gridCol w="1413373">
                  <a:extLst>
                    <a:ext uri="{9D8B030D-6E8A-4147-A177-3AD203B41FA5}">
                      <a16:colId xmlns:a16="http://schemas.microsoft.com/office/drawing/2014/main" val="1743231343"/>
                    </a:ext>
                  </a:extLst>
                </a:gridCol>
                <a:gridCol w="1413373">
                  <a:extLst>
                    <a:ext uri="{9D8B030D-6E8A-4147-A177-3AD203B41FA5}">
                      <a16:colId xmlns:a16="http://schemas.microsoft.com/office/drawing/2014/main" val="2229325629"/>
                    </a:ext>
                  </a:extLst>
                </a:gridCol>
              </a:tblGrid>
              <a:tr h="370840">
                <a:tc>
                  <a:txBody>
                    <a:bodyPr/>
                    <a:lstStyle/>
                    <a:p>
                      <a:r>
                        <a:rPr lang="en-US" sz="1200" u="sng" dirty="0" err="1">
                          <a:solidFill>
                            <a:schemeClr val="bg1"/>
                          </a:solidFill>
                        </a:rPr>
                        <a:t>Outing_no</a:t>
                      </a:r>
                      <a:endParaRPr lang="en-IN" sz="1200" u="sng" dirty="0">
                        <a:solidFill>
                          <a:schemeClr val="bg1"/>
                        </a:solidFill>
                      </a:endParaRPr>
                    </a:p>
                  </a:txBody>
                  <a:tcPr/>
                </a:tc>
                <a:tc>
                  <a:txBody>
                    <a:bodyPr/>
                    <a:lstStyle/>
                    <a:p>
                      <a:r>
                        <a:rPr lang="en-US" sz="1200" dirty="0">
                          <a:solidFill>
                            <a:schemeClr val="bg1"/>
                          </a:solidFill>
                        </a:rPr>
                        <a:t>In date , in time</a:t>
                      </a:r>
                      <a:endParaRPr lang="en-IN" sz="1200" dirty="0">
                        <a:solidFill>
                          <a:schemeClr val="bg1"/>
                        </a:solidFill>
                      </a:endParaRPr>
                    </a:p>
                  </a:txBody>
                  <a:tcPr/>
                </a:tc>
                <a:tc>
                  <a:txBody>
                    <a:bodyPr/>
                    <a:lstStyle/>
                    <a:p>
                      <a:r>
                        <a:rPr lang="en-US" sz="1200" dirty="0">
                          <a:solidFill>
                            <a:schemeClr val="bg1"/>
                          </a:solidFill>
                        </a:rPr>
                        <a:t>Out date , out time</a:t>
                      </a:r>
                      <a:endParaRPr lang="en-IN" sz="1200" dirty="0">
                        <a:solidFill>
                          <a:schemeClr val="bg1"/>
                        </a:solidFill>
                      </a:endParaRPr>
                    </a:p>
                  </a:txBody>
                  <a:tcPr/>
                </a:tc>
                <a:extLst>
                  <a:ext uri="{0D108BD9-81ED-4DB2-BD59-A6C34878D82A}">
                    <a16:rowId xmlns:a16="http://schemas.microsoft.com/office/drawing/2014/main" val="3776918471"/>
                  </a:ext>
                </a:extLst>
              </a:tr>
            </a:tbl>
          </a:graphicData>
        </a:graphic>
      </p:graphicFrame>
      <p:graphicFrame>
        <p:nvGraphicFramePr>
          <p:cNvPr id="18" name="Table 17">
            <a:extLst>
              <a:ext uri="{FF2B5EF4-FFF2-40B4-BE49-F238E27FC236}">
                <a16:creationId xmlns:a16="http://schemas.microsoft.com/office/drawing/2014/main" id="{BA6FF182-B4B0-869C-C03F-7FEE6782E926}"/>
              </a:ext>
            </a:extLst>
          </p:cNvPr>
          <p:cNvGraphicFramePr>
            <a:graphicFrameLocks noGrp="1"/>
          </p:cNvGraphicFramePr>
          <p:nvPr>
            <p:extLst>
              <p:ext uri="{D42A27DB-BD31-4B8C-83A1-F6EECF244321}">
                <p14:modId xmlns:p14="http://schemas.microsoft.com/office/powerpoint/2010/main" val="3836185446"/>
              </p:ext>
            </p:extLst>
          </p:nvPr>
        </p:nvGraphicFramePr>
        <p:xfrm>
          <a:off x="3790462" y="6338073"/>
          <a:ext cx="4240119" cy="370840"/>
        </p:xfrm>
        <a:graphic>
          <a:graphicData uri="http://schemas.openxmlformats.org/drawingml/2006/table">
            <a:tbl>
              <a:tblPr firstRow="1" bandRow="1">
                <a:tableStyleId>{D7AC3CCA-C797-4891-BE02-D94E43425B78}</a:tableStyleId>
              </a:tblPr>
              <a:tblGrid>
                <a:gridCol w="1413373">
                  <a:extLst>
                    <a:ext uri="{9D8B030D-6E8A-4147-A177-3AD203B41FA5}">
                      <a16:colId xmlns:a16="http://schemas.microsoft.com/office/drawing/2014/main" val="1843599869"/>
                    </a:ext>
                  </a:extLst>
                </a:gridCol>
                <a:gridCol w="1413373">
                  <a:extLst>
                    <a:ext uri="{9D8B030D-6E8A-4147-A177-3AD203B41FA5}">
                      <a16:colId xmlns:a16="http://schemas.microsoft.com/office/drawing/2014/main" val="1743231343"/>
                    </a:ext>
                  </a:extLst>
                </a:gridCol>
                <a:gridCol w="1413373">
                  <a:extLst>
                    <a:ext uri="{9D8B030D-6E8A-4147-A177-3AD203B41FA5}">
                      <a16:colId xmlns:a16="http://schemas.microsoft.com/office/drawing/2014/main" val="2229325629"/>
                    </a:ext>
                  </a:extLst>
                </a:gridCol>
              </a:tblGrid>
              <a:tr h="370840">
                <a:tc>
                  <a:txBody>
                    <a:bodyPr/>
                    <a:lstStyle/>
                    <a:p>
                      <a:r>
                        <a:rPr lang="en-US" sz="1400" u="sng" dirty="0" err="1">
                          <a:solidFill>
                            <a:schemeClr val="bg1"/>
                          </a:solidFill>
                        </a:rPr>
                        <a:t>Payment_id</a:t>
                      </a:r>
                      <a:endParaRPr lang="en-IN" sz="1400" u="sng" dirty="0">
                        <a:solidFill>
                          <a:schemeClr val="bg1"/>
                        </a:solidFill>
                      </a:endParaRPr>
                    </a:p>
                  </a:txBody>
                  <a:tcPr/>
                </a:tc>
                <a:tc>
                  <a:txBody>
                    <a:bodyPr/>
                    <a:lstStyle/>
                    <a:p>
                      <a:r>
                        <a:rPr lang="en-US" sz="1400" dirty="0">
                          <a:solidFill>
                            <a:schemeClr val="bg1"/>
                          </a:solidFill>
                        </a:rPr>
                        <a:t>amount</a:t>
                      </a:r>
                      <a:endParaRPr lang="en-IN" sz="1400" dirty="0">
                        <a:solidFill>
                          <a:schemeClr val="bg1"/>
                        </a:solidFill>
                      </a:endParaRPr>
                    </a:p>
                  </a:txBody>
                  <a:tcPr/>
                </a:tc>
                <a:tc>
                  <a:txBody>
                    <a:bodyPr/>
                    <a:lstStyle/>
                    <a:p>
                      <a:r>
                        <a:rPr lang="en-US" sz="1400" dirty="0">
                          <a:solidFill>
                            <a:schemeClr val="bg1"/>
                          </a:solidFill>
                        </a:rPr>
                        <a:t>date</a:t>
                      </a:r>
                      <a:endParaRPr lang="en-IN" sz="1400" dirty="0">
                        <a:solidFill>
                          <a:schemeClr val="bg1"/>
                        </a:solidFill>
                      </a:endParaRPr>
                    </a:p>
                  </a:txBody>
                  <a:tcPr/>
                </a:tc>
                <a:extLst>
                  <a:ext uri="{0D108BD9-81ED-4DB2-BD59-A6C34878D82A}">
                    <a16:rowId xmlns:a16="http://schemas.microsoft.com/office/drawing/2014/main" val="3776918471"/>
                  </a:ext>
                </a:extLst>
              </a:tr>
            </a:tbl>
          </a:graphicData>
        </a:graphic>
      </p:graphicFrame>
      <p:graphicFrame>
        <p:nvGraphicFramePr>
          <p:cNvPr id="22" name="Table 22">
            <a:extLst>
              <a:ext uri="{FF2B5EF4-FFF2-40B4-BE49-F238E27FC236}">
                <a16:creationId xmlns:a16="http://schemas.microsoft.com/office/drawing/2014/main" id="{0B77B002-B302-9B51-E2BA-170FE7E08DD8}"/>
              </a:ext>
            </a:extLst>
          </p:cNvPr>
          <p:cNvGraphicFramePr>
            <a:graphicFrameLocks noGrp="1"/>
          </p:cNvGraphicFramePr>
          <p:nvPr>
            <p:extLst>
              <p:ext uri="{D42A27DB-BD31-4B8C-83A1-F6EECF244321}">
                <p14:modId xmlns:p14="http://schemas.microsoft.com/office/powerpoint/2010/main" val="1917079692"/>
              </p:ext>
            </p:extLst>
          </p:nvPr>
        </p:nvGraphicFramePr>
        <p:xfrm>
          <a:off x="3790460" y="2368912"/>
          <a:ext cx="5478588" cy="370840"/>
        </p:xfrm>
        <a:graphic>
          <a:graphicData uri="http://schemas.openxmlformats.org/drawingml/2006/table">
            <a:tbl>
              <a:tblPr firstRow="1" bandRow="1">
                <a:tableStyleId>{D7AC3CCA-C797-4891-BE02-D94E43425B78}</a:tableStyleId>
              </a:tblPr>
              <a:tblGrid>
                <a:gridCol w="1369647">
                  <a:extLst>
                    <a:ext uri="{9D8B030D-6E8A-4147-A177-3AD203B41FA5}">
                      <a16:colId xmlns:a16="http://schemas.microsoft.com/office/drawing/2014/main" val="634792093"/>
                    </a:ext>
                  </a:extLst>
                </a:gridCol>
                <a:gridCol w="1369647">
                  <a:extLst>
                    <a:ext uri="{9D8B030D-6E8A-4147-A177-3AD203B41FA5}">
                      <a16:colId xmlns:a16="http://schemas.microsoft.com/office/drawing/2014/main" val="1655039627"/>
                    </a:ext>
                  </a:extLst>
                </a:gridCol>
                <a:gridCol w="1369647">
                  <a:extLst>
                    <a:ext uri="{9D8B030D-6E8A-4147-A177-3AD203B41FA5}">
                      <a16:colId xmlns:a16="http://schemas.microsoft.com/office/drawing/2014/main" val="3314480180"/>
                    </a:ext>
                  </a:extLst>
                </a:gridCol>
                <a:gridCol w="1369647">
                  <a:extLst>
                    <a:ext uri="{9D8B030D-6E8A-4147-A177-3AD203B41FA5}">
                      <a16:colId xmlns:a16="http://schemas.microsoft.com/office/drawing/2014/main" val="4057548069"/>
                    </a:ext>
                  </a:extLst>
                </a:gridCol>
              </a:tblGrid>
              <a:tr h="370840">
                <a:tc>
                  <a:txBody>
                    <a:bodyPr/>
                    <a:lstStyle/>
                    <a:p>
                      <a:r>
                        <a:rPr lang="en-US" sz="1400" u="sng" dirty="0" err="1">
                          <a:solidFill>
                            <a:schemeClr val="bg1"/>
                          </a:solidFill>
                        </a:rPr>
                        <a:t>Admin_id</a:t>
                      </a:r>
                      <a:endParaRPr lang="en-IN" sz="1400" u="sng" dirty="0">
                        <a:solidFill>
                          <a:schemeClr val="bg1"/>
                        </a:solidFill>
                      </a:endParaRPr>
                    </a:p>
                  </a:txBody>
                  <a:tcPr/>
                </a:tc>
                <a:tc>
                  <a:txBody>
                    <a:bodyPr/>
                    <a:lstStyle/>
                    <a:p>
                      <a:r>
                        <a:rPr lang="en-US" sz="1400" dirty="0">
                          <a:solidFill>
                            <a:schemeClr val="bg1"/>
                          </a:solidFill>
                        </a:rPr>
                        <a:t>Admin name</a:t>
                      </a:r>
                      <a:endParaRPr lang="en-IN" sz="1400" dirty="0">
                        <a:solidFill>
                          <a:schemeClr val="bg1"/>
                        </a:solidFill>
                      </a:endParaRPr>
                    </a:p>
                  </a:txBody>
                  <a:tcPr/>
                </a:tc>
                <a:tc>
                  <a:txBody>
                    <a:bodyPr/>
                    <a:lstStyle/>
                    <a:p>
                      <a:r>
                        <a:rPr lang="en-US" sz="1400" dirty="0">
                          <a:solidFill>
                            <a:schemeClr val="bg1"/>
                          </a:solidFill>
                        </a:rPr>
                        <a:t>Phone no</a:t>
                      </a:r>
                      <a:endParaRPr lang="en-IN" sz="1400" dirty="0">
                        <a:solidFill>
                          <a:schemeClr val="bg1"/>
                        </a:solidFill>
                      </a:endParaRPr>
                    </a:p>
                  </a:txBody>
                  <a:tcPr/>
                </a:tc>
                <a:tc>
                  <a:txBody>
                    <a:bodyPr/>
                    <a:lstStyle/>
                    <a:p>
                      <a:r>
                        <a:rPr lang="en-US" sz="1400" dirty="0">
                          <a:solidFill>
                            <a:schemeClr val="bg1"/>
                          </a:solidFill>
                        </a:rPr>
                        <a:t>Email id</a:t>
                      </a:r>
                      <a:endParaRPr lang="en-IN" sz="1400" dirty="0">
                        <a:solidFill>
                          <a:schemeClr val="bg1"/>
                        </a:solidFill>
                      </a:endParaRPr>
                    </a:p>
                  </a:txBody>
                  <a:tcPr/>
                </a:tc>
                <a:extLst>
                  <a:ext uri="{0D108BD9-81ED-4DB2-BD59-A6C34878D82A}">
                    <a16:rowId xmlns:a16="http://schemas.microsoft.com/office/drawing/2014/main" val="3249122106"/>
                  </a:ext>
                </a:extLst>
              </a:tr>
            </a:tbl>
          </a:graphicData>
        </a:graphic>
      </p:graphicFrame>
      <p:sp>
        <p:nvSpPr>
          <p:cNvPr id="24" name="TextBox 23">
            <a:extLst>
              <a:ext uri="{FF2B5EF4-FFF2-40B4-BE49-F238E27FC236}">
                <a16:creationId xmlns:a16="http://schemas.microsoft.com/office/drawing/2014/main" id="{D8F0E40A-4E27-6920-1953-086AE8281E56}"/>
              </a:ext>
            </a:extLst>
          </p:cNvPr>
          <p:cNvSpPr txBox="1"/>
          <p:nvPr/>
        </p:nvSpPr>
        <p:spPr>
          <a:xfrm>
            <a:off x="3049954" y="3289272"/>
            <a:ext cx="6099906" cy="369332"/>
          </a:xfrm>
          <a:prstGeom prst="rect">
            <a:avLst/>
          </a:prstGeom>
          <a:noFill/>
        </p:spPr>
        <p:txBody>
          <a:bodyPr wrap="square">
            <a:spAutoFit/>
          </a:bodyPr>
          <a:lstStyle/>
          <a:p>
            <a:endParaRPr lang="en-IN" dirty="0"/>
          </a:p>
        </p:txBody>
      </p:sp>
      <p:graphicFrame>
        <p:nvGraphicFramePr>
          <p:cNvPr id="25" name="Table 22">
            <a:extLst>
              <a:ext uri="{FF2B5EF4-FFF2-40B4-BE49-F238E27FC236}">
                <a16:creationId xmlns:a16="http://schemas.microsoft.com/office/drawing/2014/main" id="{29C1E74F-0B03-F0B9-B063-DBF9AA3B5593}"/>
              </a:ext>
            </a:extLst>
          </p:cNvPr>
          <p:cNvGraphicFramePr>
            <a:graphicFrameLocks noGrp="1"/>
          </p:cNvGraphicFramePr>
          <p:nvPr>
            <p:extLst>
              <p:ext uri="{D42A27DB-BD31-4B8C-83A1-F6EECF244321}">
                <p14:modId xmlns:p14="http://schemas.microsoft.com/office/powerpoint/2010/main" val="2279081616"/>
              </p:ext>
            </p:extLst>
          </p:nvPr>
        </p:nvGraphicFramePr>
        <p:xfrm>
          <a:off x="3818233" y="3444795"/>
          <a:ext cx="4298464" cy="407760"/>
        </p:xfrm>
        <a:graphic>
          <a:graphicData uri="http://schemas.openxmlformats.org/drawingml/2006/table">
            <a:tbl>
              <a:tblPr firstRow="1" bandRow="1">
                <a:tableStyleId>{D7AC3CCA-C797-4891-BE02-D94E43425B78}</a:tableStyleId>
              </a:tblPr>
              <a:tblGrid>
                <a:gridCol w="1074616">
                  <a:extLst>
                    <a:ext uri="{9D8B030D-6E8A-4147-A177-3AD203B41FA5}">
                      <a16:colId xmlns:a16="http://schemas.microsoft.com/office/drawing/2014/main" val="634792093"/>
                    </a:ext>
                  </a:extLst>
                </a:gridCol>
                <a:gridCol w="1074616">
                  <a:extLst>
                    <a:ext uri="{9D8B030D-6E8A-4147-A177-3AD203B41FA5}">
                      <a16:colId xmlns:a16="http://schemas.microsoft.com/office/drawing/2014/main" val="1655039627"/>
                    </a:ext>
                  </a:extLst>
                </a:gridCol>
                <a:gridCol w="1074616">
                  <a:extLst>
                    <a:ext uri="{9D8B030D-6E8A-4147-A177-3AD203B41FA5}">
                      <a16:colId xmlns:a16="http://schemas.microsoft.com/office/drawing/2014/main" val="3314480180"/>
                    </a:ext>
                  </a:extLst>
                </a:gridCol>
                <a:gridCol w="1074616">
                  <a:extLst>
                    <a:ext uri="{9D8B030D-6E8A-4147-A177-3AD203B41FA5}">
                      <a16:colId xmlns:a16="http://schemas.microsoft.com/office/drawing/2014/main" val="4057548069"/>
                    </a:ext>
                  </a:extLst>
                </a:gridCol>
              </a:tblGrid>
              <a:tr h="407760">
                <a:tc>
                  <a:txBody>
                    <a:bodyPr/>
                    <a:lstStyle/>
                    <a:p>
                      <a:r>
                        <a:rPr lang="en-US" sz="1200" u="sng" dirty="0" err="1">
                          <a:solidFill>
                            <a:schemeClr val="bg1"/>
                          </a:solidFill>
                        </a:rPr>
                        <a:t>Emp_id</a:t>
                      </a:r>
                      <a:endParaRPr lang="en-IN" sz="1200" u="sng" dirty="0">
                        <a:solidFill>
                          <a:schemeClr val="bg1"/>
                        </a:solidFill>
                      </a:endParaRPr>
                    </a:p>
                  </a:txBody>
                  <a:tcPr/>
                </a:tc>
                <a:tc>
                  <a:txBody>
                    <a:bodyPr/>
                    <a:lstStyle/>
                    <a:p>
                      <a:r>
                        <a:rPr lang="en-US" sz="1200" dirty="0">
                          <a:solidFill>
                            <a:schemeClr val="bg1"/>
                          </a:solidFill>
                        </a:rPr>
                        <a:t>Emp name</a:t>
                      </a:r>
                      <a:endParaRPr lang="en-IN" sz="1200" dirty="0">
                        <a:solidFill>
                          <a:schemeClr val="bg1"/>
                        </a:solidFill>
                      </a:endParaRPr>
                    </a:p>
                  </a:txBody>
                  <a:tcPr/>
                </a:tc>
                <a:tc>
                  <a:txBody>
                    <a:bodyPr/>
                    <a:lstStyle/>
                    <a:p>
                      <a:r>
                        <a:rPr lang="en-US" sz="1200" dirty="0">
                          <a:solidFill>
                            <a:schemeClr val="bg1"/>
                          </a:solidFill>
                        </a:rPr>
                        <a:t>phone</a:t>
                      </a:r>
                      <a:endParaRPr lang="en-IN" sz="1200" dirty="0">
                        <a:solidFill>
                          <a:schemeClr val="bg1"/>
                        </a:solidFill>
                      </a:endParaRPr>
                    </a:p>
                  </a:txBody>
                  <a:tcPr/>
                </a:tc>
                <a:tc>
                  <a:txBody>
                    <a:bodyPr/>
                    <a:lstStyle/>
                    <a:p>
                      <a:r>
                        <a:rPr lang="en-US" sz="1200" dirty="0">
                          <a:solidFill>
                            <a:schemeClr val="bg1"/>
                          </a:solidFill>
                        </a:rPr>
                        <a:t>empid</a:t>
                      </a:r>
                      <a:endParaRPr lang="en-IN" sz="1200" dirty="0">
                        <a:solidFill>
                          <a:schemeClr val="bg1"/>
                        </a:solidFill>
                      </a:endParaRPr>
                    </a:p>
                  </a:txBody>
                  <a:tcPr/>
                </a:tc>
                <a:extLst>
                  <a:ext uri="{0D108BD9-81ED-4DB2-BD59-A6C34878D82A}">
                    <a16:rowId xmlns:a16="http://schemas.microsoft.com/office/drawing/2014/main" val="3249122106"/>
                  </a:ext>
                </a:extLst>
              </a:tr>
            </a:tbl>
          </a:graphicData>
        </a:graphic>
      </p:graphicFrame>
      <p:graphicFrame>
        <p:nvGraphicFramePr>
          <p:cNvPr id="26" name="Table 26">
            <a:extLst>
              <a:ext uri="{FF2B5EF4-FFF2-40B4-BE49-F238E27FC236}">
                <a16:creationId xmlns:a16="http://schemas.microsoft.com/office/drawing/2014/main" id="{70CD3210-F8EC-F1EA-F6C5-E1BB62AEC565}"/>
              </a:ext>
            </a:extLst>
          </p:cNvPr>
          <p:cNvGraphicFramePr>
            <a:graphicFrameLocks noGrp="1"/>
          </p:cNvGraphicFramePr>
          <p:nvPr>
            <p:extLst>
              <p:ext uri="{D42A27DB-BD31-4B8C-83A1-F6EECF244321}">
                <p14:modId xmlns:p14="http://schemas.microsoft.com/office/powerpoint/2010/main" val="3313684642"/>
              </p:ext>
            </p:extLst>
          </p:nvPr>
        </p:nvGraphicFramePr>
        <p:xfrm>
          <a:off x="3717954" y="5135489"/>
          <a:ext cx="5551096" cy="370840"/>
        </p:xfrm>
        <a:graphic>
          <a:graphicData uri="http://schemas.openxmlformats.org/drawingml/2006/table">
            <a:tbl>
              <a:tblPr firstRow="1" bandRow="1">
                <a:tableStyleId>{D7AC3CCA-C797-4891-BE02-D94E43425B78}</a:tableStyleId>
              </a:tblPr>
              <a:tblGrid>
                <a:gridCol w="1387774">
                  <a:extLst>
                    <a:ext uri="{9D8B030D-6E8A-4147-A177-3AD203B41FA5}">
                      <a16:colId xmlns:a16="http://schemas.microsoft.com/office/drawing/2014/main" val="2348064662"/>
                    </a:ext>
                  </a:extLst>
                </a:gridCol>
                <a:gridCol w="1387774">
                  <a:extLst>
                    <a:ext uri="{9D8B030D-6E8A-4147-A177-3AD203B41FA5}">
                      <a16:colId xmlns:a16="http://schemas.microsoft.com/office/drawing/2014/main" val="14489718"/>
                    </a:ext>
                  </a:extLst>
                </a:gridCol>
                <a:gridCol w="1387774">
                  <a:extLst>
                    <a:ext uri="{9D8B030D-6E8A-4147-A177-3AD203B41FA5}">
                      <a16:colId xmlns:a16="http://schemas.microsoft.com/office/drawing/2014/main" val="1305919944"/>
                    </a:ext>
                  </a:extLst>
                </a:gridCol>
                <a:gridCol w="1387774">
                  <a:extLst>
                    <a:ext uri="{9D8B030D-6E8A-4147-A177-3AD203B41FA5}">
                      <a16:colId xmlns:a16="http://schemas.microsoft.com/office/drawing/2014/main" val="2070836251"/>
                    </a:ext>
                  </a:extLst>
                </a:gridCol>
              </a:tblGrid>
              <a:tr h="370840">
                <a:tc>
                  <a:txBody>
                    <a:bodyPr/>
                    <a:lstStyle/>
                    <a:p>
                      <a:r>
                        <a:rPr lang="en-US" sz="1400" u="sng" dirty="0" err="1">
                          <a:solidFill>
                            <a:schemeClr val="bg1"/>
                          </a:solidFill>
                        </a:rPr>
                        <a:t>Outing_no</a:t>
                      </a:r>
                      <a:endParaRPr lang="en-IN" sz="1400" u="sng" dirty="0">
                        <a:solidFill>
                          <a:schemeClr val="bg1"/>
                        </a:solidFill>
                      </a:endParaRPr>
                    </a:p>
                  </a:txBody>
                  <a:tcPr/>
                </a:tc>
                <a:tc>
                  <a:txBody>
                    <a:bodyPr/>
                    <a:lstStyle/>
                    <a:p>
                      <a:r>
                        <a:rPr lang="en-US" sz="1400" dirty="0">
                          <a:solidFill>
                            <a:schemeClr val="bg1"/>
                          </a:solidFill>
                        </a:rPr>
                        <a:t>date</a:t>
                      </a:r>
                      <a:endParaRPr lang="en-IN" sz="1400" dirty="0">
                        <a:solidFill>
                          <a:schemeClr val="bg1"/>
                        </a:solidFill>
                      </a:endParaRPr>
                    </a:p>
                  </a:txBody>
                  <a:tcPr/>
                </a:tc>
                <a:tc>
                  <a:txBody>
                    <a:bodyPr/>
                    <a:lstStyle/>
                    <a:p>
                      <a:r>
                        <a:rPr lang="en-US" sz="1400" dirty="0">
                          <a:solidFill>
                            <a:schemeClr val="bg1"/>
                          </a:solidFill>
                        </a:rPr>
                        <a:t>Out time</a:t>
                      </a:r>
                      <a:endParaRPr lang="en-IN" sz="1400" dirty="0">
                        <a:solidFill>
                          <a:schemeClr val="bg1"/>
                        </a:solidFill>
                      </a:endParaRPr>
                    </a:p>
                  </a:txBody>
                  <a:tcPr/>
                </a:tc>
                <a:tc>
                  <a:txBody>
                    <a:bodyPr/>
                    <a:lstStyle/>
                    <a:p>
                      <a:r>
                        <a:rPr lang="en-US" sz="1400" dirty="0">
                          <a:solidFill>
                            <a:schemeClr val="bg1"/>
                          </a:solidFill>
                        </a:rPr>
                        <a:t>In time</a:t>
                      </a:r>
                      <a:endParaRPr lang="en-IN" sz="1400" dirty="0">
                        <a:solidFill>
                          <a:schemeClr val="bg1"/>
                        </a:solidFill>
                      </a:endParaRPr>
                    </a:p>
                  </a:txBody>
                  <a:tcPr/>
                </a:tc>
                <a:extLst>
                  <a:ext uri="{0D108BD9-81ED-4DB2-BD59-A6C34878D82A}">
                    <a16:rowId xmlns:a16="http://schemas.microsoft.com/office/drawing/2014/main" val="1499315582"/>
                  </a:ext>
                </a:extLst>
              </a:tr>
            </a:tbl>
          </a:graphicData>
        </a:graphic>
      </p:graphicFrame>
    </p:spTree>
    <p:extLst>
      <p:ext uri="{BB962C8B-B14F-4D97-AF65-F5344CB8AC3E}">
        <p14:creationId xmlns:p14="http://schemas.microsoft.com/office/powerpoint/2010/main" val="281154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3" y="64719"/>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236108" y="4333583"/>
            <a:ext cx="611166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800" dirty="0">
                <a:solidFill>
                  <a:schemeClr val="bg1"/>
                </a:solidFill>
                <a:latin typeface="Times New Roman" panose="02020603050405020304" pitchFamily="18" charset="0"/>
                <a:cs typeface="Times New Roman" panose="02020603050405020304" pitchFamily="18" charset="0"/>
              </a:rPr>
              <a:t>NORMALIZATION</a:t>
            </a:r>
            <a:r>
              <a:rPr lang="en-IN" sz="4800" dirty="0">
                <a:solidFill>
                  <a:prstClr val="white"/>
                </a:solidFill>
                <a:latin typeface="Times New Roman" panose="02020603050405020304" pitchFamily="18" charset="0"/>
                <a:cs typeface="Times New Roman" panose="02020603050405020304" pitchFamily="18" charset="0"/>
              </a:rPr>
              <a:t> </a:t>
            </a:r>
            <a:endPar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6" name="Graphic 5" descr="Circles with arrows">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22073" y="1379926"/>
            <a:ext cx="3156857" cy="3156857"/>
          </a:xfrm>
          <a:prstGeom prst="rect">
            <a:avLst/>
          </a:prstGeom>
        </p:spPr>
      </p:pic>
    </p:spTree>
    <p:extLst>
      <p:ext uri="{BB962C8B-B14F-4D97-AF65-F5344CB8AC3E}">
        <p14:creationId xmlns:p14="http://schemas.microsoft.com/office/powerpoint/2010/main" val="1538369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ADAA3D1-F23B-43AA-AF57-3613ACA82D75}"/>
              </a:ext>
            </a:extLst>
          </p:cNvPr>
          <p:cNvSpPr/>
          <p:nvPr/>
        </p:nvSpPr>
        <p:spPr>
          <a:xfrm>
            <a:off x="-1558699" y="-3635120"/>
            <a:ext cx="15309397" cy="1412824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Circles with arrows">
            <a:extLst>
              <a:ext uri="{FF2B5EF4-FFF2-40B4-BE49-F238E27FC236}">
                <a16:creationId xmlns:a16="http://schemas.microsoft.com/office/drawing/2014/main" id="{8BF61411-DD3D-4FCD-9C6B-FB2B23E99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7710" y="636149"/>
            <a:ext cx="1262742" cy="1262742"/>
          </a:xfrm>
          <a:prstGeom prst="rect">
            <a:avLst/>
          </a:prstGeom>
          <a:effectLst>
            <a:outerShdw blurRad="101600" dist="76200" dir="1800000" algn="ctr" rotWithShape="0">
              <a:srgbClr val="000000"/>
            </a:outerShdw>
          </a:effectLst>
        </p:spPr>
      </p:pic>
      <p:sp useBgFill="1">
        <p:nvSpPr>
          <p:cNvPr id="13" name="Oval 12">
            <a:extLst>
              <a:ext uri="{FF2B5EF4-FFF2-40B4-BE49-F238E27FC236}">
                <a16:creationId xmlns:a16="http://schemas.microsoft.com/office/drawing/2014/main" id="{D57CBB7D-1530-4F84-AA05-03E6845778AF}"/>
              </a:ext>
            </a:extLst>
          </p:cNvPr>
          <p:cNvSpPr/>
          <p:nvPr/>
        </p:nvSpPr>
        <p:spPr>
          <a:xfrm>
            <a:off x="8743950" y="1405590"/>
            <a:ext cx="733425" cy="733425"/>
          </a:xfrm>
          <a:prstGeom prst="ellipse">
            <a:avLst/>
          </a:prstGeom>
          <a:ln>
            <a:noFill/>
          </a:ln>
          <a:effectLst>
            <a:outerShdw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Oval 14">
            <a:extLst>
              <a:ext uri="{FF2B5EF4-FFF2-40B4-BE49-F238E27FC236}">
                <a16:creationId xmlns:a16="http://schemas.microsoft.com/office/drawing/2014/main" id="{F343C8EB-BEEA-4EBA-B83F-358A79BB257B}"/>
              </a:ext>
            </a:extLst>
          </p:cNvPr>
          <p:cNvSpPr/>
          <p:nvPr/>
        </p:nvSpPr>
        <p:spPr>
          <a:xfrm>
            <a:off x="9311814" y="2205690"/>
            <a:ext cx="1137585" cy="1137585"/>
          </a:xfrm>
          <a:prstGeom prst="ellipse">
            <a:avLst/>
          </a:prstGeom>
          <a:ln>
            <a:noFill/>
          </a:ln>
          <a:effectLst>
            <a:outerShdw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Oval 15">
            <a:extLst>
              <a:ext uri="{FF2B5EF4-FFF2-40B4-BE49-F238E27FC236}">
                <a16:creationId xmlns:a16="http://schemas.microsoft.com/office/drawing/2014/main" id="{96FFBFFF-21A2-460A-8F7C-7A7A8647EFFA}"/>
              </a:ext>
            </a:extLst>
          </p:cNvPr>
          <p:cNvSpPr/>
          <p:nvPr/>
        </p:nvSpPr>
        <p:spPr>
          <a:xfrm>
            <a:off x="7196328" y="3229426"/>
            <a:ext cx="4590472" cy="893273"/>
          </a:xfrm>
          <a:prstGeom prst="ellipse">
            <a:avLst/>
          </a:prstGeom>
          <a:ln>
            <a:noFill/>
          </a:ln>
          <a:effectLst>
            <a:outerShdw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D2E32C-D236-43D7-8581-7C8CF671B9B8}"/>
              </a:ext>
            </a:extLst>
          </p:cNvPr>
          <p:cNvSpPr txBox="1"/>
          <p:nvPr/>
        </p:nvSpPr>
        <p:spPr>
          <a:xfrm>
            <a:off x="1390452" y="866047"/>
            <a:ext cx="8543925"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0" normalizeH="0" baseline="0" noProof="0" dirty="0">
                <a:ln>
                  <a:noFill/>
                </a:ln>
                <a:solidFill>
                  <a:srgbClr val="FF0000"/>
                </a:solidFill>
                <a:effectLst>
                  <a:outerShdw blurRad="419100" sx="102000" sy="102000" algn="ctr" rotWithShape="0">
                    <a:prstClr val="black">
                      <a:alpha val="46000"/>
                    </a:prstClr>
                  </a:outerShdw>
                </a:effectLst>
                <a:uLnTx/>
                <a:uFillTx/>
                <a:latin typeface="Times New Roman" panose="02020603050405020304" pitchFamily="18" charset="0"/>
                <a:ea typeface="+mn-ea"/>
                <a:cs typeface="Times New Roman" panose="02020603050405020304" pitchFamily="18" charset="0"/>
              </a:rPr>
              <a:t>NORMALIZATION </a:t>
            </a:r>
          </a:p>
        </p:txBody>
      </p:sp>
      <p:pic>
        <p:nvPicPr>
          <p:cNvPr id="6" name="Picture 5">
            <a:extLst>
              <a:ext uri="{FF2B5EF4-FFF2-40B4-BE49-F238E27FC236}">
                <a16:creationId xmlns:a16="http://schemas.microsoft.com/office/drawing/2014/main" id="{AC60DF6A-D636-7C1C-6628-D7F7572EF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95" y="2737906"/>
            <a:ext cx="2085975" cy="1924050"/>
          </a:xfrm>
          <a:prstGeom prst="rect">
            <a:avLst/>
          </a:prstGeom>
        </p:spPr>
      </p:pic>
      <p:sp>
        <p:nvSpPr>
          <p:cNvPr id="7" name="TextBox 6">
            <a:extLst>
              <a:ext uri="{FF2B5EF4-FFF2-40B4-BE49-F238E27FC236}">
                <a16:creationId xmlns:a16="http://schemas.microsoft.com/office/drawing/2014/main" id="{BE2BE7ED-6190-8689-917F-322A14B2E742}"/>
              </a:ext>
            </a:extLst>
          </p:cNvPr>
          <p:cNvSpPr txBox="1"/>
          <p:nvPr/>
        </p:nvSpPr>
        <p:spPr>
          <a:xfrm>
            <a:off x="759081" y="2265434"/>
            <a:ext cx="1210588"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Admin 1</a:t>
            </a:r>
            <a:endParaRPr lang="en-IN" dirty="0">
              <a:solidFill>
                <a:srgbClr val="FF0000"/>
              </a:solidFill>
              <a:latin typeface="Arial Black" panose="020B0A04020102020204" pitchFamily="34" charset="0"/>
            </a:endParaRPr>
          </a:p>
        </p:txBody>
      </p:sp>
      <p:sp>
        <p:nvSpPr>
          <p:cNvPr id="8" name="TextBox 7">
            <a:extLst>
              <a:ext uri="{FF2B5EF4-FFF2-40B4-BE49-F238E27FC236}">
                <a16:creationId xmlns:a16="http://schemas.microsoft.com/office/drawing/2014/main" id="{8A9913A5-479A-890C-E8EC-FC55433F2A3F}"/>
              </a:ext>
            </a:extLst>
          </p:cNvPr>
          <p:cNvSpPr txBox="1"/>
          <p:nvPr/>
        </p:nvSpPr>
        <p:spPr>
          <a:xfrm>
            <a:off x="2833570" y="2038394"/>
            <a:ext cx="9482083" cy="369332"/>
          </a:xfrm>
          <a:prstGeom prst="rect">
            <a:avLst/>
          </a:prstGeom>
          <a:noFill/>
        </p:spPr>
        <p:txBody>
          <a:bodyPr wrap="none" rtlCol="0">
            <a:spAutoFit/>
          </a:bodyPr>
          <a:lstStyle/>
          <a:p>
            <a:pPr marL="285750" indent="-285750">
              <a:buFont typeface="Wingdings" panose="05000000000000000000" pitchFamily="2" charset="2"/>
              <a:buChar char="§"/>
            </a:pPr>
            <a:r>
              <a:rPr lang="en-US" dirty="0"/>
              <a:t>Since </a:t>
            </a:r>
            <a:r>
              <a:rPr lang="en-US" dirty="0">
                <a:solidFill>
                  <a:schemeClr val="accent6"/>
                </a:solidFill>
                <a:latin typeface="Arial Black" panose="020B0A04020102020204" pitchFamily="34" charset="0"/>
              </a:rPr>
              <a:t>mobile number </a:t>
            </a:r>
            <a:r>
              <a:rPr lang="en-US" dirty="0"/>
              <a:t>is </a:t>
            </a:r>
            <a:r>
              <a:rPr lang="en-US" dirty="0">
                <a:solidFill>
                  <a:schemeClr val="accent6"/>
                </a:solidFill>
                <a:latin typeface="Arial Black" panose="020B0A04020102020204" pitchFamily="34" charset="0"/>
              </a:rPr>
              <a:t>multi valued </a:t>
            </a:r>
            <a:r>
              <a:rPr lang="en-US" dirty="0"/>
              <a:t>separate table is formed to maintain </a:t>
            </a:r>
            <a:r>
              <a:rPr lang="en-US" dirty="0">
                <a:solidFill>
                  <a:schemeClr val="accent6"/>
                </a:solidFill>
              </a:rPr>
              <a:t>1NF</a:t>
            </a:r>
            <a:endParaRPr lang="en-IN" dirty="0">
              <a:solidFill>
                <a:schemeClr val="accent6"/>
              </a:solidFill>
            </a:endParaRPr>
          </a:p>
        </p:txBody>
      </p:sp>
      <p:sp>
        <p:nvSpPr>
          <p:cNvPr id="9" name="TextBox 8">
            <a:extLst>
              <a:ext uri="{FF2B5EF4-FFF2-40B4-BE49-F238E27FC236}">
                <a16:creationId xmlns:a16="http://schemas.microsoft.com/office/drawing/2014/main" id="{1439A833-BD9B-C4DB-347B-074579B1F7FE}"/>
              </a:ext>
            </a:extLst>
          </p:cNvPr>
          <p:cNvSpPr txBox="1"/>
          <p:nvPr/>
        </p:nvSpPr>
        <p:spPr>
          <a:xfrm>
            <a:off x="3929276" y="3330599"/>
            <a:ext cx="1210588"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Admin 2</a:t>
            </a:r>
            <a:endParaRPr lang="en-IN" dirty="0">
              <a:solidFill>
                <a:srgbClr val="FF0000"/>
              </a:solidFill>
              <a:latin typeface="Arial Black" panose="020B0A04020102020204" pitchFamily="34" charset="0"/>
            </a:endParaRPr>
          </a:p>
        </p:txBody>
      </p:sp>
      <p:pic>
        <p:nvPicPr>
          <p:cNvPr id="11" name="Picture 10">
            <a:extLst>
              <a:ext uri="{FF2B5EF4-FFF2-40B4-BE49-F238E27FC236}">
                <a16:creationId xmlns:a16="http://schemas.microsoft.com/office/drawing/2014/main" id="{251FEF9E-49D6-F245-8108-4C8DF494A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3492" y="3733321"/>
            <a:ext cx="2187388" cy="2914367"/>
          </a:xfrm>
          <a:prstGeom prst="rect">
            <a:avLst/>
          </a:prstGeom>
        </p:spPr>
      </p:pic>
      <p:sp>
        <p:nvSpPr>
          <p:cNvPr id="12" name="TextBox 11">
            <a:extLst>
              <a:ext uri="{FF2B5EF4-FFF2-40B4-BE49-F238E27FC236}">
                <a16:creationId xmlns:a16="http://schemas.microsoft.com/office/drawing/2014/main" id="{E5D0CC8D-3552-70F6-481B-F4A350896171}"/>
              </a:ext>
            </a:extLst>
          </p:cNvPr>
          <p:cNvSpPr txBox="1"/>
          <p:nvPr/>
        </p:nvSpPr>
        <p:spPr>
          <a:xfrm>
            <a:off x="6556248" y="3938033"/>
            <a:ext cx="184731" cy="369332"/>
          </a:xfrm>
          <a:prstGeom prst="rect">
            <a:avLst/>
          </a:prstGeom>
          <a:noFill/>
        </p:spPr>
        <p:txBody>
          <a:bodyPr wrap="none" rtlCol="0">
            <a:spAutoFit/>
          </a:bodyPr>
          <a:lstStyle/>
          <a:p>
            <a:endParaRPr lang="en-IN" dirty="0"/>
          </a:p>
        </p:txBody>
      </p:sp>
      <p:cxnSp>
        <p:nvCxnSpPr>
          <p:cNvPr id="18" name="Straight Connector 17">
            <a:extLst>
              <a:ext uri="{FF2B5EF4-FFF2-40B4-BE49-F238E27FC236}">
                <a16:creationId xmlns:a16="http://schemas.microsoft.com/office/drawing/2014/main" id="{69652D01-3C71-4A76-3D66-3B939B210FDD}"/>
              </a:ext>
            </a:extLst>
          </p:cNvPr>
          <p:cNvCxnSpPr/>
          <p:nvPr/>
        </p:nvCxnSpPr>
        <p:spPr>
          <a:xfrm>
            <a:off x="832104" y="2990088"/>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B6B99321-DC6E-2C5F-6BC3-F47111CFD0B1}"/>
              </a:ext>
            </a:extLst>
          </p:cNvPr>
          <p:cNvCxnSpPr/>
          <p:nvPr/>
        </p:nvCxnSpPr>
        <p:spPr>
          <a:xfrm>
            <a:off x="6236208" y="3950242"/>
            <a:ext cx="640080" cy="0"/>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D9462ADF-029A-E4F7-AE80-D19277561CF1}"/>
              </a:ext>
            </a:extLst>
          </p:cNvPr>
          <p:cNvSpPr txBox="1"/>
          <p:nvPr/>
        </p:nvSpPr>
        <p:spPr>
          <a:xfrm>
            <a:off x="2918079" y="2541921"/>
            <a:ext cx="8368757"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Rounded MT Bold" panose="020F0704030504030204" pitchFamily="34" charset="0"/>
              </a:rPr>
              <a:t>Here </a:t>
            </a:r>
            <a:r>
              <a:rPr lang="en-US" dirty="0">
                <a:solidFill>
                  <a:srgbClr val="FF0000"/>
                </a:solidFill>
                <a:latin typeface="Arial Rounded MT Bold" panose="020F0704030504030204" pitchFamily="34" charset="0"/>
              </a:rPr>
              <a:t>PART KEY </a:t>
            </a:r>
            <a:r>
              <a:rPr lang="en-US" dirty="0">
                <a:latin typeface="Arial Rounded MT Bold" panose="020F0704030504030204" pitchFamily="34" charset="0"/>
              </a:rPr>
              <a:t>does not exist  so there is no PARTIAL DEPENDENCY so it is in </a:t>
            </a:r>
            <a:r>
              <a:rPr lang="en-US" dirty="0">
                <a:solidFill>
                  <a:srgbClr val="FF0000"/>
                </a:solidFill>
                <a:latin typeface="Arial Rounded MT Bold" panose="020F0704030504030204" pitchFamily="34" charset="0"/>
              </a:rPr>
              <a:t>2NF</a:t>
            </a:r>
          </a:p>
        </p:txBody>
      </p:sp>
      <p:sp>
        <p:nvSpPr>
          <p:cNvPr id="20" name="TextBox 19">
            <a:extLst>
              <a:ext uri="{FF2B5EF4-FFF2-40B4-BE49-F238E27FC236}">
                <a16:creationId xmlns:a16="http://schemas.microsoft.com/office/drawing/2014/main" id="{39EBC9AE-E7C0-9CF1-16D4-808294D178AD}"/>
              </a:ext>
            </a:extLst>
          </p:cNvPr>
          <p:cNvSpPr txBox="1"/>
          <p:nvPr/>
        </p:nvSpPr>
        <p:spPr>
          <a:xfrm>
            <a:off x="7110941" y="3845700"/>
            <a:ext cx="455533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Rounded MT Bold" panose="020F0704030504030204" pitchFamily="34" charset="0"/>
              </a:rPr>
              <a:t>Here  no  </a:t>
            </a:r>
            <a:r>
              <a:rPr lang="en-US" dirty="0">
                <a:solidFill>
                  <a:srgbClr val="FF0000"/>
                </a:solidFill>
                <a:latin typeface="Arial Rounded MT Bold" panose="020F0704030504030204" pitchFamily="34" charset="0"/>
              </a:rPr>
              <a:t>non-key determines non-key </a:t>
            </a:r>
            <a:r>
              <a:rPr lang="en-US" dirty="0">
                <a:latin typeface="Arial Rounded MT Bold" panose="020F0704030504030204" pitchFamily="34" charset="0"/>
              </a:rPr>
              <a:t>it is not </a:t>
            </a:r>
            <a:r>
              <a:rPr lang="en-US" dirty="0">
                <a:solidFill>
                  <a:srgbClr val="FF0000"/>
                </a:solidFill>
                <a:latin typeface="Arial Rounded MT Bold" panose="020F0704030504030204" pitchFamily="34" charset="0"/>
              </a:rPr>
              <a:t>TRANSITIVE DEPENDENDCY</a:t>
            </a:r>
            <a:r>
              <a:rPr lang="en-IN" dirty="0">
                <a:solidFill>
                  <a:srgbClr val="FF0000"/>
                </a:solidFill>
                <a:latin typeface="Arial Rounded MT Bold" panose="020F0704030504030204" pitchFamily="34" charset="0"/>
              </a:rPr>
              <a:t> </a:t>
            </a:r>
            <a:r>
              <a:rPr lang="en-IN" dirty="0">
                <a:latin typeface="Arial Rounded MT Bold" panose="020F0704030504030204" pitchFamily="34" charset="0"/>
              </a:rPr>
              <a:t>so it  in </a:t>
            </a:r>
            <a:r>
              <a:rPr lang="en-IN" dirty="0">
                <a:solidFill>
                  <a:srgbClr val="FF0000"/>
                </a:solidFill>
                <a:latin typeface="Arial Rounded MT Bold" panose="020F0704030504030204" pitchFamily="34" charset="0"/>
              </a:rPr>
              <a:t>3NF</a:t>
            </a:r>
            <a:endParaRPr lang="en-US"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4160458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grpId="0" nodeType="withEffect">
                                  <p:stCondLst>
                                    <p:cond delay="0"/>
                                  </p:stCondLst>
                                  <p:childTnLst>
                                    <p:animMotion origin="layout" path="M 4.375E-6 -3.33333E-6 L -0.00118 -0.13264 " pathEditMode="relative" rAng="0" ptsTypes="AA">
                                      <p:cBhvr>
                                        <p:cTn id="6" dur="2000" fill="hold"/>
                                        <p:tgtEl>
                                          <p:spTgt spid="13"/>
                                        </p:tgtEl>
                                        <p:attrNameLst>
                                          <p:attrName>ppt_x</p:attrName>
                                          <p:attrName>ppt_y</p:attrName>
                                        </p:attrNameLst>
                                      </p:cBhvr>
                                      <p:rCtr x="-65" y="-6644"/>
                                    </p:animMotion>
                                  </p:childTnLst>
                                </p:cTn>
                              </p:par>
                              <p:par>
                                <p:cTn id="7" presetID="10"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par>
                                <p:cTn id="10" presetID="64" presetClass="path" presetSubtype="0" repeatCount="indefinite" fill="hold" grpId="0" nodeType="withEffect">
                                  <p:stCondLst>
                                    <p:cond delay="400"/>
                                  </p:stCondLst>
                                  <p:childTnLst>
                                    <p:animMotion origin="layout" path="M 3.33333E-6 1.85185E-6 L -0.00118 -0.13264 " pathEditMode="relative" rAng="0" ptsTypes="AA">
                                      <p:cBhvr>
                                        <p:cTn id="11" dur="2000" fill="hold"/>
                                        <p:tgtEl>
                                          <p:spTgt spid="15"/>
                                        </p:tgtEl>
                                        <p:attrNameLst>
                                          <p:attrName>ppt_x</p:attrName>
                                          <p:attrName>ppt_y</p:attrName>
                                        </p:attrNameLst>
                                      </p:cBhvr>
                                      <p:rCtr x="-65" y="-6644"/>
                                    </p:animMotion>
                                  </p:childTnLst>
                                </p:cTn>
                              </p:par>
                              <p:par>
                                <p:cTn id="12" presetID="10" presetClass="entr" presetSubtype="0" fill="hold" grpId="1" nodeType="withEffect">
                                  <p:stCondLst>
                                    <p:cond delay="4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4" presetClass="path" presetSubtype="0" repeatCount="indefinite" fill="hold" grpId="0" nodeType="withEffect">
                                  <p:stCondLst>
                                    <p:cond delay="800"/>
                                  </p:stCondLst>
                                  <p:childTnLst>
                                    <p:animMotion origin="layout" path="M 4.375E-6 3.7037E-7 L -0.00118 -0.13264 " pathEditMode="relative" rAng="0" ptsTypes="AA">
                                      <p:cBhvr>
                                        <p:cTn id="16" dur="2000" fill="hold"/>
                                        <p:tgtEl>
                                          <p:spTgt spid="16"/>
                                        </p:tgtEl>
                                        <p:attrNameLst>
                                          <p:attrName>ppt_x</p:attrName>
                                          <p:attrName>ppt_y</p:attrName>
                                        </p:attrNameLst>
                                      </p:cBhvr>
                                      <p:rCtr x="-65" y="-6644"/>
                                    </p:animMotion>
                                  </p:childTnLst>
                                </p:cTn>
                              </p:par>
                              <p:par>
                                <p:cTn id="17" presetID="10" presetClass="entr" presetSubtype="0" fill="hold" grpId="1" nodeType="withEffect">
                                  <p:stCondLst>
                                    <p:cond delay="8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animBg="1"/>
      <p:bldP spid="1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6424-262E-49ED-993A-D7A1D108F87A}"/>
              </a:ext>
            </a:extLst>
          </p:cNvPr>
          <p:cNvSpPr>
            <a:spLocks noGrp="1"/>
          </p:cNvSpPr>
          <p:nvPr>
            <p:ph type="title"/>
          </p:nvPr>
        </p:nvSpPr>
        <p:spPr>
          <a:xfrm>
            <a:off x="831850" y="576263"/>
            <a:ext cx="10515600" cy="2852737"/>
          </a:xfrm>
        </p:spPr>
        <p:txBody>
          <a:bodyPr>
            <a:normAutofit/>
          </a:bodyPr>
          <a:lstStyle/>
          <a:p>
            <a:pPr marL="571500" indent="-571500" algn="ctr">
              <a:buFont typeface="Arial" panose="020B0604020202020204" pitchFamily="34" charset="0"/>
              <a:buChar char="•"/>
            </a:pPr>
            <a:r>
              <a:rPr lang="en-IN" sz="3600" dirty="0">
                <a:solidFill>
                  <a:srgbClr val="7030A0"/>
                </a:solidFill>
                <a:latin typeface="Candara" panose="020E0502030303020204" pitchFamily="34" charset="0"/>
                <a:cs typeface="Times New Roman" panose="02020603050405020304" pitchFamily="18" charset="0"/>
              </a:rPr>
              <a:t>PRESENTED BY</a:t>
            </a:r>
            <a:br>
              <a:rPr lang="en-IN" sz="1000" dirty="0">
                <a:latin typeface="Candara" panose="020E0502030303020204" pitchFamily="34" charset="0"/>
                <a:cs typeface="Times New Roman" panose="02020603050405020304" pitchFamily="18" charset="0"/>
              </a:rPr>
            </a:br>
            <a:br>
              <a:rPr lang="en-IN" sz="1000" dirty="0">
                <a:latin typeface="Berlin Sans FB Demi" panose="020E0802020502020306" pitchFamily="34" charset="0"/>
                <a:cs typeface="Times New Roman" panose="02020603050405020304" pitchFamily="18" charset="0"/>
              </a:rPr>
            </a:br>
            <a:br>
              <a:rPr lang="en-IN" sz="1000" dirty="0">
                <a:latin typeface="Berlin Sans FB Demi" panose="020E0802020502020306" pitchFamily="34" charset="0"/>
                <a:cs typeface="Times New Roman" panose="02020603050405020304" pitchFamily="18" charset="0"/>
              </a:rPr>
            </a:br>
            <a:r>
              <a:rPr lang="en-IN" sz="2700" dirty="0">
                <a:solidFill>
                  <a:schemeClr val="accent4"/>
                </a:solidFill>
                <a:latin typeface="Times New Roman" panose="02020603050405020304" pitchFamily="18" charset="0"/>
                <a:cs typeface="Times New Roman" panose="02020603050405020304" pitchFamily="18" charset="0"/>
              </a:rPr>
              <a:t>MAREEDHU ARAVINDH</a:t>
            </a:r>
            <a:r>
              <a:rPr lang="en-IN" sz="2700" dirty="0">
                <a:latin typeface="Times New Roman" panose="02020603050405020304" pitchFamily="18" charset="0"/>
                <a:cs typeface="Times New Roman" panose="02020603050405020304" pitchFamily="18" charset="0"/>
              </a:rPr>
              <a:t> - 421217</a:t>
            </a:r>
            <a:br>
              <a:rPr lang="en-IN" sz="2700" dirty="0">
                <a:latin typeface="Times New Roman" panose="02020603050405020304" pitchFamily="18" charset="0"/>
                <a:cs typeface="Times New Roman" panose="02020603050405020304" pitchFamily="18" charset="0"/>
              </a:rPr>
            </a:br>
            <a:br>
              <a:rPr lang="en-IN" sz="2700" dirty="0">
                <a:latin typeface="Times New Roman" panose="02020603050405020304" pitchFamily="18" charset="0"/>
                <a:cs typeface="Times New Roman" panose="02020603050405020304" pitchFamily="18" charset="0"/>
              </a:rPr>
            </a:br>
            <a:r>
              <a:rPr lang="en-IN" sz="2700" dirty="0">
                <a:solidFill>
                  <a:schemeClr val="accent4"/>
                </a:solidFill>
                <a:latin typeface="Times New Roman" panose="02020603050405020304" pitchFamily="18" charset="0"/>
                <a:cs typeface="Times New Roman" panose="02020603050405020304" pitchFamily="18" charset="0"/>
              </a:rPr>
              <a:t>TANGUDU PREMSAI </a:t>
            </a:r>
            <a:r>
              <a:rPr lang="en-IN" sz="2700" dirty="0">
                <a:latin typeface="Times New Roman" panose="02020603050405020304" pitchFamily="18" charset="0"/>
                <a:cs typeface="Times New Roman" panose="02020603050405020304" pitchFamily="18" charset="0"/>
              </a:rPr>
              <a:t>- 421262</a:t>
            </a:r>
          </a:p>
        </p:txBody>
      </p:sp>
      <p:sp>
        <p:nvSpPr>
          <p:cNvPr id="3" name="Text Placeholder 2">
            <a:extLst>
              <a:ext uri="{FF2B5EF4-FFF2-40B4-BE49-F238E27FC236}">
                <a16:creationId xmlns:a16="http://schemas.microsoft.com/office/drawing/2014/main" id="{CE8D0069-3F03-4CA2-8285-B7D7F6EC757D}"/>
              </a:ext>
            </a:extLst>
          </p:cNvPr>
          <p:cNvSpPr>
            <a:spLocks noGrp="1"/>
          </p:cNvSpPr>
          <p:nvPr>
            <p:ph type="body" idx="1"/>
          </p:nvPr>
        </p:nvSpPr>
        <p:spPr/>
        <p:txBody>
          <a:bodyPr>
            <a:noAutofit/>
          </a:bodyPr>
          <a:lstStyle/>
          <a:p>
            <a:r>
              <a:rPr lang="en-IN" sz="1600" cap="none" dirty="0">
                <a:latin typeface="Times New Roman" panose="02020603050405020304" pitchFamily="18" charset="0"/>
                <a:cs typeface="Times New Roman" panose="02020603050405020304" pitchFamily="18" charset="0"/>
              </a:rPr>
              <a:t> </a:t>
            </a:r>
          </a:p>
        </p:txBody>
      </p:sp>
      <p:graphicFrame>
        <p:nvGraphicFramePr>
          <p:cNvPr id="4" name="Table 4">
            <a:extLst>
              <a:ext uri="{FF2B5EF4-FFF2-40B4-BE49-F238E27FC236}">
                <a16:creationId xmlns:a16="http://schemas.microsoft.com/office/drawing/2014/main" id="{C3AA9E60-3568-4289-B9C7-5538ADFAC25A}"/>
              </a:ext>
            </a:extLst>
          </p:cNvPr>
          <p:cNvGraphicFramePr>
            <a:graphicFrameLocks noGrp="1"/>
          </p:cNvGraphicFramePr>
          <p:nvPr>
            <p:extLst>
              <p:ext uri="{D42A27DB-BD31-4B8C-83A1-F6EECF244321}">
                <p14:modId xmlns:p14="http://schemas.microsoft.com/office/powerpoint/2010/main" val="1709302376"/>
              </p:ext>
            </p:extLst>
          </p:nvPr>
        </p:nvGraphicFramePr>
        <p:xfrm>
          <a:off x="810000" y="4926678"/>
          <a:ext cx="4645793" cy="1143000"/>
        </p:xfrm>
        <a:graphic>
          <a:graphicData uri="http://schemas.openxmlformats.org/drawingml/2006/table">
            <a:tbl>
              <a:tblPr firstRow="1" bandRow="1">
                <a:tableStyleId>{21E4AEA4-8DFA-4A89-87EB-49C32662AFE0}</a:tableStyleId>
              </a:tblPr>
              <a:tblGrid>
                <a:gridCol w="4645793">
                  <a:extLst>
                    <a:ext uri="{9D8B030D-6E8A-4147-A177-3AD203B41FA5}">
                      <a16:colId xmlns:a16="http://schemas.microsoft.com/office/drawing/2014/main" val="3851003452"/>
                    </a:ext>
                  </a:extLst>
                </a:gridCol>
              </a:tblGrid>
              <a:tr h="1143000">
                <a:tc>
                  <a:txBody>
                    <a:bodyPr/>
                    <a:lstStyle/>
                    <a:p>
                      <a:pPr algn="ctr"/>
                      <a:r>
                        <a:rPr lang="en-IN" sz="2000" dirty="0">
                          <a:solidFill>
                            <a:srgbClr val="0070C0"/>
                          </a:solidFill>
                          <a:latin typeface="Times New Roman" panose="02020603050405020304" pitchFamily="18" charset="0"/>
                          <a:cs typeface="Times New Roman" panose="02020603050405020304" pitchFamily="18" charset="0"/>
                        </a:rPr>
                        <a:t>PRESENTATION DATE</a:t>
                      </a:r>
                    </a:p>
                    <a:p>
                      <a:pPr algn="ctr"/>
                      <a:r>
                        <a:rPr lang="en-IN" sz="2000" b="1" dirty="0">
                          <a:solidFill>
                            <a:srgbClr val="002060"/>
                          </a:solidFill>
                          <a:latin typeface="Times New Roman" panose="02020603050405020304" pitchFamily="18" charset="0"/>
                          <a:cs typeface="Times New Roman" panose="02020603050405020304" pitchFamily="18" charset="0"/>
                        </a:rPr>
                        <a:t>15-04-2023</a:t>
                      </a:r>
                    </a:p>
                  </a:txBody>
                  <a:tcPr/>
                </a:tc>
                <a:extLst>
                  <a:ext uri="{0D108BD9-81ED-4DB2-BD59-A6C34878D82A}">
                    <a16:rowId xmlns:a16="http://schemas.microsoft.com/office/drawing/2014/main" val="166006217"/>
                  </a:ext>
                </a:extLst>
              </a:tr>
            </a:tbl>
          </a:graphicData>
        </a:graphic>
      </p:graphicFrame>
    </p:spTree>
    <p:extLst>
      <p:ext uri="{BB962C8B-B14F-4D97-AF65-F5344CB8AC3E}">
        <p14:creationId xmlns:p14="http://schemas.microsoft.com/office/powerpoint/2010/main" val="145048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DAE477-3C57-D185-A1D0-28E473103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 y="809625"/>
            <a:ext cx="3286125" cy="2619375"/>
          </a:xfrm>
          <a:prstGeom prst="rect">
            <a:avLst/>
          </a:prstGeom>
        </p:spPr>
      </p:pic>
      <p:sp>
        <p:nvSpPr>
          <p:cNvPr id="4" name="TextBox 3">
            <a:extLst>
              <a:ext uri="{FF2B5EF4-FFF2-40B4-BE49-F238E27FC236}">
                <a16:creationId xmlns:a16="http://schemas.microsoft.com/office/drawing/2014/main" id="{A06DD4A5-4A30-8B6D-85AE-736A4AA0162E}"/>
              </a:ext>
            </a:extLst>
          </p:cNvPr>
          <p:cNvSpPr txBox="1"/>
          <p:nvPr/>
        </p:nvSpPr>
        <p:spPr>
          <a:xfrm>
            <a:off x="417250" y="186431"/>
            <a:ext cx="1407821"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Employee</a:t>
            </a:r>
            <a:endParaRPr lang="en-IN" dirty="0">
              <a:solidFill>
                <a:srgbClr val="FF0000"/>
              </a:solidFill>
              <a:latin typeface="Arial Black" panose="020B0A04020102020204" pitchFamily="34" charset="0"/>
            </a:endParaRPr>
          </a:p>
        </p:txBody>
      </p:sp>
      <p:sp>
        <p:nvSpPr>
          <p:cNvPr id="6" name="TextBox 5">
            <a:extLst>
              <a:ext uri="{FF2B5EF4-FFF2-40B4-BE49-F238E27FC236}">
                <a16:creationId xmlns:a16="http://schemas.microsoft.com/office/drawing/2014/main" id="{DCC75853-CDF9-C849-595C-A6F48C5E8999}"/>
              </a:ext>
            </a:extLst>
          </p:cNvPr>
          <p:cNvSpPr txBox="1"/>
          <p:nvPr/>
        </p:nvSpPr>
        <p:spPr>
          <a:xfrm>
            <a:off x="7204228" y="2505670"/>
            <a:ext cx="4746851" cy="923330"/>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Rounded MT Bold" panose="020F0704030504030204" pitchFamily="34" charset="0"/>
              </a:rPr>
              <a:t>Since </a:t>
            </a:r>
            <a:r>
              <a:rPr lang="en-US" dirty="0">
                <a:solidFill>
                  <a:srgbClr val="FF0000"/>
                </a:solidFill>
                <a:latin typeface="Arial Rounded MT Bold" panose="020F0704030504030204" pitchFamily="34" charset="0"/>
              </a:rPr>
              <a:t>mobile number </a:t>
            </a:r>
            <a:r>
              <a:rPr lang="en-US" dirty="0">
                <a:latin typeface="Arial Rounded MT Bold" panose="020F0704030504030204" pitchFamily="34" charset="0"/>
              </a:rPr>
              <a:t>is </a:t>
            </a:r>
            <a:r>
              <a:rPr lang="en-US" dirty="0">
                <a:solidFill>
                  <a:srgbClr val="FF0000"/>
                </a:solidFill>
                <a:latin typeface="Arial Rounded MT Bold" panose="020F0704030504030204" pitchFamily="34" charset="0"/>
              </a:rPr>
              <a:t>multi valued </a:t>
            </a:r>
            <a:r>
              <a:rPr lang="en-US" dirty="0">
                <a:latin typeface="Arial Rounded MT Bold" panose="020F0704030504030204" pitchFamily="34" charset="0"/>
              </a:rPr>
              <a:t>separate table is formed to maintain </a:t>
            </a:r>
            <a:r>
              <a:rPr lang="en-US" dirty="0">
                <a:solidFill>
                  <a:srgbClr val="FF0000"/>
                </a:solidFill>
                <a:latin typeface="Arial Rounded MT Bold" panose="020F0704030504030204" pitchFamily="34" charset="0"/>
              </a:rPr>
              <a:t>1NF</a:t>
            </a:r>
            <a:endParaRPr lang="en-IN" dirty="0">
              <a:solidFill>
                <a:srgbClr val="FF0000"/>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8FF38A1C-E974-D4E3-53D1-937FD0D5C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087" y="1959976"/>
            <a:ext cx="1647825" cy="4695825"/>
          </a:xfrm>
          <a:prstGeom prst="rect">
            <a:avLst/>
          </a:prstGeom>
        </p:spPr>
      </p:pic>
      <p:sp>
        <p:nvSpPr>
          <p:cNvPr id="10" name="TextBox 9">
            <a:extLst>
              <a:ext uri="{FF2B5EF4-FFF2-40B4-BE49-F238E27FC236}">
                <a16:creationId xmlns:a16="http://schemas.microsoft.com/office/drawing/2014/main" id="{96D703A7-66E4-CE9A-5378-FA7CD6697040}"/>
              </a:ext>
            </a:extLst>
          </p:cNvPr>
          <p:cNvSpPr txBox="1"/>
          <p:nvPr/>
        </p:nvSpPr>
        <p:spPr>
          <a:xfrm>
            <a:off x="4156969" y="1590644"/>
            <a:ext cx="6094520" cy="369332"/>
          </a:xfrm>
          <a:prstGeom prst="rect">
            <a:avLst/>
          </a:prstGeom>
          <a:noFill/>
        </p:spPr>
        <p:txBody>
          <a:bodyPr wrap="square">
            <a:spAutoFit/>
          </a:bodyPr>
          <a:lstStyle/>
          <a:p>
            <a:r>
              <a:rPr lang="en-US" dirty="0">
                <a:solidFill>
                  <a:srgbClr val="FF0000"/>
                </a:solidFill>
                <a:latin typeface="Arial Black" panose="020B0A04020102020204" pitchFamily="34" charset="0"/>
              </a:rPr>
              <a:t>Employee 1</a:t>
            </a:r>
            <a:endParaRPr lang="en-IN" dirty="0">
              <a:solidFill>
                <a:srgbClr val="FF0000"/>
              </a:solidFill>
              <a:latin typeface="Arial Black" panose="020B0A04020102020204" pitchFamily="34" charset="0"/>
            </a:endParaRPr>
          </a:p>
        </p:txBody>
      </p:sp>
      <p:cxnSp>
        <p:nvCxnSpPr>
          <p:cNvPr id="2" name="Straight Connector 1">
            <a:extLst>
              <a:ext uri="{FF2B5EF4-FFF2-40B4-BE49-F238E27FC236}">
                <a16:creationId xmlns:a16="http://schemas.microsoft.com/office/drawing/2014/main" id="{D0B4900D-4C67-52F9-E489-142DFD901D00}"/>
              </a:ext>
            </a:extLst>
          </p:cNvPr>
          <p:cNvCxnSpPr/>
          <p:nvPr/>
        </p:nvCxnSpPr>
        <p:spPr>
          <a:xfrm>
            <a:off x="417250" y="1063634"/>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D00353CB-8672-9680-7264-C7F5C33FC166}"/>
              </a:ext>
            </a:extLst>
          </p:cNvPr>
          <p:cNvCxnSpPr/>
          <p:nvPr/>
        </p:nvCxnSpPr>
        <p:spPr>
          <a:xfrm>
            <a:off x="6158705" y="2226608"/>
            <a:ext cx="640080"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5549DC18-772C-1629-C2D8-B4EE5A2F3773}"/>
              </a:ext>
            </a:extLst>
          </p:cNvPr>
          <p:cNvSpPr txBox="1"/>
          <p:nvPr/>
        </p:nvSpPr>
        <p:spPr>
          <a:xfrm>
            <a:off x="7204229" y="3799345"/>
            <a:ext cx="4746851" cy="646331"/>
          </a:xfrm>
          <a:prstGeom prst="rect">
            <a:avLst/>
          </a:prstGeom>
          <a:noFill/>
        </p:spPr>
        <p:txBody>
          <a:bodyPr wrap="square" rtlCol="0">
            <a:spAutoFit/>
          </a:bodyPr>
          <a:lstStyle/>
          <a:p>
            <a:pPr marL="285750" indent="-285750" algn="l">
              <a:buFont typeface="Wingdings" panose="05000000000000000000" pitchFamily="2" charset="2"/>
              <a:buChar char="§"/>
            </a:pPr>
            <a:r>
              <a:rPr lang="en-US" dirty="0">
                <a:latin typeface="Arial Rounded MT Bold" panose="020F0704030504030204" pitchFamily="34" charset="0"/>
              </a:rPr>
              <a:t>Here there  is no </a:t>
            </a:r>
            <a:r>
              <a:rPr lang="en-US" dirty="0">
                <a:solidFill>
                  <a:srgbClr val="FF0000"/>
                </a:solidFill>
                <a:latin typeface="Arial Rounded MT Bold" panose="020F0704030504030204" pitchFamily="34" charset="0"/>
              </a:rPr>
              <a:t>PART KEY </a:t>
            </a:r>
            <a:r>
              <a:rPr lang="en-US" dirty="0">
                <a:latin typeface="Arial Rounded MT Bold" panose="020F0704030504030204" pitchFamily="34" charset="0"/>
              </a:rPr>
              <a:t>there </a:t>
            </a:r>
            <a:r>
              <a:rPr lang="en-US" dirty="0">
                <a:solidFill>
                  <a:srgbClr val="FF0000"/>
                </a:solidFill>
                <a:latin typeface="Arial Rounded MT Bold" panose="020F0704030504030204" pitchFamily="34" charset="0"/>
              </a:rPr>
              <a:t>is no partial dependency</a:t>
            </a:r>
            <a:r>
              <a:rPr lang="en-US" dirty="0">
                <a:latin typeface="Arial Rounded MT Bold" panose="020F0704030504030204" pitchFamily="34" charset="0"/>
              </a:rPr>
              <a:t>, so it is </a:t>
            </a:r>
            <a:r>
              <a:rPr lang="en-US" dirty="0">
                <a:solidFill>
                  <a:srgbClr val="FF0000"/>
                </a:solidFill>
                <a:latin typeface="Arial Rounded MT Bold" panose="020F0704030504030204" pitchFamily="34" charset="0"/>
              </a:rPr>
              <a:t>2NF</a:t>
            </a:r>
            <a:endParaRPr lang="en-IN" dirty="0">
              <a:solidFill>
                <a:srgbClr val="FF0000"/>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4A23D4EA-3A10-642F-54ED-2C9008671D90}"/>
              </a:ext>
            </a:extLst>
          </p:cNvPr>
          <p:cNvSpPr txBox="1"/>
          <p:nvPr/>
        </p:nvSpPr>
        <p:spPr>
          <a:xfrm>
            <a:off x="7204229" y="5065059"/>
            <a:ext cx="4746851" cy="923330"/>
          </a:xfrm>
          <a:prstGeom prst="rect">
            <a:avLst/>
          </a:prstGeom>
          <a:noFill/>
        </p:spPr>
        <p:txBody>
          <a:bodyPr wrap="square" rtlCol="0">
            <a:spAutoFit/>
          </a:bodyPr>
          <a:lstStyle/>
          <a:p>
            <a:pPr marL="285750" indent="-285750" algn="l">
              <a:buFont typeface="Wingdings" panose="05000000000000000000" pitchFamily="2" charset="2"/>
              <a:buChar char="§"/>
            </a:pPr>
            <a:r>
              <a:rPr lang="en-US" dirty="0">
                <a:latin typeface="Arial Rounded MT Bold" panose="020F0704030504030204" pitchFamily="34" charset="0"/>
              </a:rPr>
              <a:t>Here there is no </a:t>
            </a:r>
            <a:r>
              <a:rPr lang="en-US" dirty="0">
                <a:solidFill>
                  <a:srgbClr val="FF0000"/>
                </a:solidFill>
                <a:latin typeface="Arial Rounded MT Bold" panose="020F0704030504030204" pitchFamily="34" charset="0"/>
              </a:rPr>
              <a:t>NON-KEY determines </a:t>
            </a:r>
            <a:r>
              <a:rPr lang="en-IN" dirty="0">
                <a:solidFill>
                  <a:srgbClr val="FF0000"/>
                </a:solidFill>
                <a:latin typeface="Arial Rounded MT Bold" panose="020F0704030504030204" pitchFamily="34" charset="0"/>
              </a:rPr>
              <a:t>NON-KEY </a:t>
            </a:r>
            <a:r>
              <a:rPr lang="en-IN" dirty="0">
                <a:latin typeface="Arial Rounded MT Bold" panose="020F0704030504030204" pitchFamily="34" charset="0"/>
              </a:rPr>
              <a:t>, so there is </a:t>
            </a:r>
            <a:r>
              <a:rPr lang="en-IN" dirty="0">
                <a:solidFill>
                  <a:srgbClr val="FF0000"/>
                </a:solidFill>
                <a:latin typeface="Arial Rounded MT Bold" panose="020F0704030504030204" pitchFamily="34" charset="0"/>
              </a:rPr>
              <a:t>no TRANSITIVE </a:t>
            </a:r>
            <a:r>
              <a:rPr lang="en-US" dirty="0">
                <a:solidFill>
                  <a:srgbClr val="FF0000"/>
                </a:solidFill>
                <a:latin typeface="Arial Rounded MT Bold" panose="020F0704030504030204" pitchFamily="34" charset="0"/>
              </a:rPr>
              <a:t>DEPENDENCY</a:t>
            </a:r>
            <a:r>
              <a:rPr lang="en-US" dirty="0">
                <a:latin typeface="Arial Rounded MT Bold" panose="020F0704030504030204" pitchFamily="34" charset="0"/>
              </a:rPr>
              <a:t> , so it is </a:t>
            </a:r>
            <a:r>
              <a:rPr lang="en-US" dirty="0">
                <a:solidFill>
                  <a:srgbClr val="FF0000"/>
                </a:solidFill>
                <a:latin typeface="Arial Rounded MT Bold" panose="020F0704030504030204" pitchFamily="34" charset="0"/>
              </a:rPr>
              <a:t>3NF</a:t>
            </a:r>
            <a:endParaRPr lang="en-IN"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820603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D27218-0723-D426-594F-8F04A37D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412" y="1980152"/>
            <a:ext cx="6291280" cy="4771316"/>
          </a:xfrm>
          <a:prstGeom prst="rect">
            <a:avLst/>
          </a:prstGeom>
        </p:spPr>
      </p:pic>
      <p:sp>
        <p:nvSpPr>
          <p:cNvPr id="4" name="TextBox 3">
            <a:extLst>
              <a:ext uri="{FF2B5EF4-FFF2-40B4-BE49-F238E27FC236}">
                <a16:creationId xmlns:a16="http://schemas.microsoft.com/office/drawing/2014/main" id="{FFBED626-A0F2-EC89-4F0E-A375DA447140}"/>
              </a:ext>
            </a:extLst>
          </p:cNvPr>
          <p:cNvSpPr txBox="1"/>
          <p:nvPr/>
        </p:nvSpPr>
        <p:spPr>
          <a:xfrm>
            <a:off x="1083075" y="479394"/>
            <a:ext cx="10005135"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in </a:t>
            </a:r>
            <a:r>
              <a:rPr lang="en-US" dirty="0">
                <a:solidFill>
                  <a:schemeClr val="accent1"/>
                </a:solidFill>
                <a:latin typeface="Arial Rounded MT Bold" panose="020F0704030504030204" pitchFamily="34" charset="0"/>
              </a:rPr>
              <a:t>employee</a:t>
            </a:r>
            <a:r>
              <a:rPr lang="en-US" dirty="0"/>
              <a:t> table </a:t>
            </a:r>
            <a:r>
              <a:rPr lang="en-US" dirty="0">
                <a:solidFill>
                  <a:schemeClr val="accent1"/>
                </a:solidFill>
              </a:rPr>
              <a:t>pin-code</a:t>
            </a:r>
            <a:r>
              <a:rPr lang="en-US" dirty="0"/>
              <a:t> determines city where </a:t>
            </a:r>
            <a:r>
              <a:rPr lang="en-US" dirty="0">
                <a:solidFill>
                  <a:schemeClr val="accent1"/>
                </a:solidFill>
              </a:rPr>
              <a:t>non key determines non key </a:t>
            </a:r>
            <a:r>
              <a:rPr lang="en-US" dirty="0"/>
              <a:t>which is a </a:t>
            </a:r>
            <a:r>
              <a:rPr lang="en-US" dirty="0">
                <a:solidFill>
                  <a:schemeClr val="accent1"/>
                </a:solidFill>
              </a:rPr>
              <a:t>transitive dependency </a:t>
            </a:r>
            <a:r>
              <a:rPr lang="en-US" dirty="0"/>
              <a:t>so creating a separate table will be in </a:t>
            </a:r>
            <a:r>
              <a:rPr lang="en-US" dirty="0">
                <a:solidFill>
                  <a:schemeClr val="accent1"/>
                </a:solidFill>
              </a:rPr>
              <a:t>2NF</a:t>
            </a:r>
            <a:endParaRPr lang="en-IN" dirty="0">
              <a:solidFill>
                <a:schemeClr val="accent1"/>
              </a:solidFill>
            </a:endParaRPr>
          </a:p>
        </p:txBody>
      </p:sp>
      <p:sp>
        <p:nvSpPr>
          <p:cNvPr id="5" name="TextBox 4">
            <a:extLst>
              <a:ext uri="{FF2B5EF4-FFF2-40B4-BE49-F238E27FC236}">
                <a16:creationId xmlns:a16="http://schemas.microsoft.com/office/drawing/2014/main" id="{2C94E6C0-AC04-E207-2837-7AA5E97B54C1}"/>
              </a:ext>
            </a:extLst>
          </p:cNvPr>
          <p:cNvSpPr txBox="1"/>
          <p:nvPr/>
        </p:nvSpPr>
        <p:spPr>
          <a:xfrm>
            <a:off x="2956535" y="1368272"/>
            <a:ext cx="684803"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City</a:t>
            </a:r>
            <a:endParaRPr lang="en-IN" dirty="0">
              <a:solidFill>
                <a:srgbClr val="FF0000"/>
              </a:solidFill>
              <a:latin typeface="Arial Black" panose="020B0A04020102020204" pitchFamily="34" charset="0"/>
            </a:endParaRPr>
          </a:p>
        </p:txBody>
      </p:sp>
      <p:cxnSp>
        <p:nvCxnSpPr>
          <p:cNvPr id="2" name="Straight Connector 1">
            <a:extLst>
              <a:ext uri="{FF2B5EF4-FFF2-40B4-BE49-F238E27FC236}">
                <a16:creationId xmlns:a16="http://schemas.microsoft.com/office/drawing/2014/main" id="{1494F66D-96B7-4867-21FF-C99776244D05}"/>
              </a:ext>
            </a:extLst>
          </p:cNvPr>
          <p:cNvCxnSpPr>
            <a:cxnSpLocks/>
          </p:cNvCxnSpPr>
          <p:nvPr/>
        </p:nvCxnSpPr>
        <p:spPr>
          <a:xfrm>
            <a:off x="3641338" y="2457428"/>
            <a:ext cx="183618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15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EACB57-AEC1-B795-954A-DA7B6CB6F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1" y="1422524"/>
            <a:ext cx="7615828" cy="4311522"/>
          </a:xfrm>
          <a:prstGeom prst="rect">
            <a:avLst/>
          </a:prstGeom>
        </p:spPr>
      </p:pic>
      <p:sp>
        <p:nvSpPr>
          <p:cNvPr id="4" name="TextBox 3">
            <a:extLst>
              <a:ext uri="{FF2B5EF4-FFF2-40B4-BE49-F238E27FC236}">
                <a16:creationId xmlns:a16="http://schemas.microsoft.com/office/drawing/2014/main" id="{463D18B0-0818-E270-483E-60FB7AEF7DB3}"/>
              </a:ext>
            </a:extLst>
          </p:cNvPr>
          <p:cNvSpPr txBox="1"/>
          <p:nvPr/>
        </p:nvSpPr>
        <p:spPr>
          <a:xfrm>
            <a:off x="1083076" y="656948"/>
            <a:ext cx="1039900"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Blocks</a:t>
            </a:r>
            <a:endParaRPr lang="en-IN" dirty="0">
              <a:solidFill>
                <a:srgbClr val="FF0000"/>
              </a:solidFill>
              <a:latin typeface="Arial Black" panose="020B0A04020102020204" pitchFamily="34" charset="0"/>
            </a:endParaRPr>
          </a:p>
        </p:txBody>
      </p:sp>
      <p:sp>
        <p:nvSpPr>
          <p:cNvPr id="6" name="TextBox 5">
            <a:extLst>
              <a:ext uri="{FF2B5EF4-FFF2-40B4-BE49-F238E27FC236}">
                <a16:creationId xmlns:a16="http://schemas.microsoft.com/office/drawing/2014/main" id="{86559D88-DF4D-4498-B6D4-C911E2EAA328}"/>
              </a:ext>
            </a:extLst>
          </p:cNvPr>
          <p:cNvSpPr txBox="1"/>
          <p:nvPr/>
        </p:nvSpPr>
        <p:spPr>
          <a:xfrm>
            <a:off x="9510204" y="656948"/>
            <a:ext cx="1325436" cy="369332"/>
          </a:xfrm>
          <a:prstGeom prst="rect">
            <a:avLst/>
          </a:prstGeom>
          <a:noFill/>
        </p:spPr>
        <p:txBody>
          <a:bodyPr wrap="square">
            <a:spAutoFit/>
          </a:bodyPr>
          <a:lstStyle/>
          <a:p>
            <a:r>
              <a:rPr lang="en-US" sz="1800" dirty="0">
                <a:solidFill>
                  <a:srgbClr val="FF0000"/>
                </a:solidFill>
                <a:latin typeface="Arial Black" panose="020B0A04020102020204" pitchFamily="34" charset="0"/>
              </a:rPr>
              <a:t>Room</a:t>
            </a:r>
            <a:endParaRPr lang="en-IN" sz="1800"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AB9301B5-F1EC-482B-1498-3536F294F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175" y="1223362"/>
            <a:ext cx="1529493" cy="5151534"/>
          </a:xfrm>
          <a:prstGeom prst="rect">
            <a:avLst/>
          </a:prstGeom>
        </p:spPr>
      </p:pic>
      <p:cxnSp>
        <p:nvCxnSpPr>
          <p:cNvPr id="2" name="Straight Connector 1">
            <a:extLst>
              <a:ext uri="{FF2B5EF4-FFF2-40B4-BE49-F238E27FC236}">
                <a16:creationId xmlns:a16="http://schemas.microsoft.com/office/drawing/2014/main" id="{5D2087C3-DCEB-3E51-F850-7071D5914A8A}"/>
              </a:ext>
            </a:extLst>
          </p:cNvPr>
          <p:cNvCxnSpPr/>
          <p:nvPr/>
        </p:nvCxnSpPr>
        <p:spPr>
          <a:xfrm>
            <a:off x="548019" y="1702826"/>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1D8FF02C-A6BD-4BE7-6643-52481895F490}"/>
              </a:ext>
            </a:extLst>
          </p:cNvPr>
          <p:cNvCxnSpPr/>
          <p:nvPr/>
        </p:nvCxnSpPr>
        <p:spPr>
          <a:xfrm>
            <a:off x="9408175" y="1422524"/>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6BCE2261-6E3E-53CB-9A94-A80CE3DFBACE}"/>
              </a:ext>
            </a:extLst>
          </p:cNvPr>
          <p:cNvCxnSpPr/>
          <p:nvPr/>
        </p:nvCxnSpPr>
        <p:spPr>
          <a:xfrm>
            <a:off x="10195560" y="1447470"/>
            <a:ext cx="640080"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C3C1C39-3F58-2AE9-EA35-DEECE8CC1D10}"/>
              </a:ext>
            </a:extLst>
          </p:cNvPr>
          <p:cNvSpPr txBox="1"/>
          <p:nvPr/>
        </p:nvSpPr>
        <p:spPr>
          <a:xfrm>
            <a:off x="2305757" y="678243"/>
            <a:ext cx="5459506" cy="646331"/>
          </a:xfrm>
          <a:prstGeom prst="rect">
            <a:avLst/>
          </a:prstGeom>
          <a:noFill/>
        </p:spPr>
        <p:txBody>
          <a:bodyPr wrap="square" rtlCol="0">
            <a:spAutoFit/>
          </a:bodyPr>
          <a:lstStyle/>
          <a:p>
            <a:pPr marL="285750" indent="-285750" algn="l">
              <a:buFont typeface="Wingdings" panose="05000000000000000000" pitchFamily="2" charset="2"/>
              <a:buChar char="§"/>
            </a:pPr>
            <a:r>
              <a:rPr lang="en-US" dirty="0">
                <a:latin typeface="Arial Rounded MT Bold" panose="020F0704030504030204" pitchFamily="34" charset="0"/>
              </a:rPr>
              <a:t>Here there is no </a:t>
            </a:r>
            <a:r>
              <a:rPr lang="en-US" dirty="0">
                <a:solidFill>
                  <a:schemeClr val="accent1"/>
                </a:solidFill>
                <a:latin typeface="Arial Rounded MT Bold" panose="020F0704030504030204" pitchFamily="34" charset="0"/>
              </a:rPr>
              <a:t>MULTI-VALUEDED</a:t>
            </a:r>
            <a:r>
              <a:rPr lang="en-US" dirty="0">
                <a:latin typeface="Arial Rounded MT Bold" panose="020F0704030504030204" pitchFamily="34" charset="0"/>
              </a:rPr>
              <a:t>, so it is  in </a:t>
            </a:r>
            <a:r>
              <a:rPr lang="en-US" dirty="0">
                <a:solidFill>
                  <a:schemeClr val="accent1"/>
                </a:solidFill>
                <a:latin typeface="Arial Rounded MT Bold" panose="020F0704030504030204" pitchFamily="34" charset="0"/>
              </a:rPr>
              <a:t>1NF</a:t>
            </a:r>
            <a:endParaRPr lang="en-IN" dirty="0">
              <a:solidFill>
                <a:schemeClr val="accent1"/>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FDAC8167-1BE4-01DE-7F21-E09347DB153C}"/>
              </a:ext>
            </a:extLst>
          </p:cNvPr>
          <p:cNvSpPr txBox="1"/>
          <p:nvPr/>
        </p:nvSpPr>
        <p:spPr>
          <a:xfrm>
            <a:off x="427341" y="5877886"/>
            <a:ext cx="7217244" cy="646331"/>
          </a:xfrm>
          <a:prstGeom prst="rect">
            <a:avLst/>
          </a:prstGeom>
          <a:noFill/>
        </p:spPr>
        <p:txBody>
          <a:bodyPr wrap="square" rtlCol="0">
            <a:spAutoFit/>
          </a:bodyPr>
          <a:lstStyle/>
          <a:p>
            <a:pPr marL="285750" indent="-285750" algn="l">
              <a:buFont typeface="Wingdings" panose="05000000000000000000" pitchFamily="2" charset="2"/>
              <a:buChar char="§"/>
            </a:pPr>
            <a:r>
              <a:rPr lang="en-US" dirty="0">
                <a:latin typeface="Arial Rounded MT Bold" panose="020F0704030504030204" pitchFamily="34" charset="0"/>
              </a:rPr>
              <a:t>Here there is no </a:t>
            </a:r>
            <a:r>
              <a:rPr lang="en-US" dirty="0">
                <a:solidFill>
                  <a:schemeClr val="accent1"/>
                </a:solidFill>
                <a:latin typeface="Arial Rounded MT Bold" panose="020F0704030504030204" pitchFamily="34" charset="0"/>
              </a:rPr>
              <a:t>NON-KEY</a:t>
            </a:r>
            <a:r>
              <a:rPr lang="en-US" dirty="0">
                <a:latin typeface="Arial Rounded MT Bold" panose="020F0704030504030204" pitchFamily="34" charset="0"/>
              </a:rPr>
              <a:t> </a:t>
            </a:r>
            <a:r>
              <a:rPr lang="en-US" dirty="0">
                <a:solidFill>
                  <a:schemeClr val="accent1"/>
                </a:solidFill>
                <a:latin typeface="Arial Rounded MT Bold" panose="020F0704030504030204" pitchFamily="34" charset="0"/>
              </a:rPr>
              <a:t>determines NON-KEY </a:t>
            </a:r>
            <a:r>
              <a:rPr lang="en-US" dirty="0">
                <a:latin typeface="Arial Rounded MT Bold" panose="020F0704030504030204" pitchFamily="34" charset="0"/>
              </a:rPr>
              <a:t>, so it is not in </a:t>
            </a:r>
            <a:r>
              <a:rPr lang="en-US" dirty="0">
                <a:solidFill>
                  <a:schemeClr val="accent1"/>
                </a:solidFill>
                <a:latin typeface="Arial Rounded MT Bold" panose="020F0704030504030204" pitchFamily="34" charset="0"/>
              </a:rPr>
              <a:t>TRANSITIVE DEPENDENCY</a:t>
            </a:r>
            <a:r>
              <a:rPr lang="en-US" dirty="0">
                <a:latin typeface="Arial Rounded MT Bold" panose="020F0704030504030204" pitchFamily="34" charset="0"/>
              </a:rPr>
              <a:t>, so is in </a:t>
            </a:r>
            <a:r>
              <a:rPr lang="en-US" dirty="0">
                <a:solidFill>
                  <a:srgbClr val="00B050"/>
                </a:solidFill>
                <a:latin typeface="Arial Rounded MT Bold" panose="020F0704030504030204" pitchFamily="34" charset="0"/>
              </a:rPr>
              <a:t>3NF</a:t>
            </a:r>
            <a:endParaRPr lang="en-IN"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2691993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825EB-0CFC-19F2-8580-3D47B3B7F4DB}"/>
              </a:ext>
            </a:extLst>
          </p:cNvPr>
          <p:cNvSpPr txBox="1"/>
          <p:nvPr/>
        </p:nvSpPr>
        <p:spPr>
          <a:xfrm>
            <a:off x="1287262" y="284085"/>
            <a:ext cx="1284326" cy="400110"/>
          </a:xfrm>
          <a:prstGeom prst="rect">
            <a:avLst/>
          </a:prstGeom>
          <a:noFill/>
        </p:spPr>
        <p:txBody>
          <a:bodyPr wrap="none" rtlCol="0">
            <a:spAutoFit/>
          </a:bodyPr>
          <a:lstStyle/>
          <a:p>
            <a:r>
              <a:rPr lang="en-US" sz="2000" dirty="0">
                <a:solidFill>
                  <a:srgbClr val="FF0000"/>
                </a:solidFill>
                <a:latin typeface="Arial Black" panose="020B0A04020102020204" pitchFamily="34" charset="0"/>
              </a:rPr>
              <a:t>Student</a:t>
            </a:r>
            <a:endParaRPr lang="en-IN" sz="2000" dirty="0">
              <a:solidFill>
                <a:srgbClr val="FF0000"/>
              </a:solidFill>
              <a:latin typeface="Arial Black" panose="020B0A04020102020204" pitchFamily="34" charset="0"/>
            </a:endParaRPr>
          </a:p>
        </p:txBody>
      </p:sp>
      <p:pic>
        <p:nvPicPr>
          <p:cNvPr id="6" name="Picture 5">
            <a:extLst>
              <a:ext uri="{FF2B5EF4-FFF2-40B4-BE49-F238E27FC236}">
                <a16:creationId xmlns:a16="http://schemas.microsoft.com/office/drawing/2014/main" id="{3FC09E6F-DD86-E6C4-B412-BE1C5523F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43" y="913152"/>
            <a:ext cx="6630331" cy="2668989"/>
          </a:xfrm>
          <a:prstGeom prst="rect">
            <a:avLst/>
          </a:prstGeom>
        </p:spPr>
      </p:pic>
      <p:pic>
        <p:nvPicPr>
          <p:cNvPr id="8" name="Picture 7">
            <a:extLst>
              <a:ext uri="{FF2B5EF4-FFF2-40B4-BE49-F238E27FC236}">
                <a16:creationId xmlns:a16="http://schemas.microsoft.com/office/drawing/2014/main" id="{91594E66-EE0E-A2F5-B59F-A55E5D019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652" y="1405862"/>
            <a:ext cx="1638300" cy="4543425"/>
          </a:xfrm>
          <a:prstGeom prst="rect">
            <a:avLst/>
          </a:prstGeom>
        </p:spPr>
      </p:pic>
      <p:sp>
        <p:nvSpPr>
          <p:cNvPr id="10" name="TextBox 9">
            <a:extLst>
              <a:ext uri="{FF2B5EF4-FFF2-40B4-BE49-F238E27FC236}">
                <a16:creationId xmlns:a16="http://schemas.microsoft.com/office/drawing/2014/main" id="{B0E7BBF3-B0A1-1503-DF0F-CEEC8B8EB1CD}"/>
              </a:ext>
            </a:extLst>
          </p:cNvPr>
          <p:cNvSpPr txBox="1"/>
          <p:nvPr/>
        </p:nvSpPr>
        <p:spPr>
          <a:xfrm>
            <a:off x="8700857" y="684195"/>
            <a:ext cx="2103268" cy="369332"/>
          </a:xfrm>
          <a:prstGeom prst="rect">
            <a:avLst/>
          </a:prstGeom>
          <a:noFill/>
        </p:spPr>
        <p:txBody>
          <a:bodyPr wrap="square">
            <a:spAutoFit/>
          </a:bodyPr>
          <a:lstStyle/>
          <a:p>
            <a:r>
              <a:rPr lang="en-US" sz="1800" dirty="0">
                <a:solidFill>
                  <a:srgbClr val="FF0000"/>
                </a:solidFill>
                <a:latin typeface="Arial Black" panose="020B0A04020102020204" pitchFamily="34" charset="0"/>
              </a:rPr>
              <a:t>Student 1</a:t>
            </a:r>
            <a:endParaRPr lang="en-IN" sz="1800" dirty="0">
              <a:solidFill>
                <a:srgbClr val="FF0000"/>
              </a:solidFill>
              <a:latin typeface="Arial Black" panose="020B0A04020102020204" pitchFamily="34" charset="0"/>
            </a:endParaRPr>
          </a:p>
        </p:txBody>
      </p:sp>
      <p:sp>
        <p:nvSpPr>
          <p:cNvPr id="12" name="TextBox 11">
            <a:extLst>
              <a:ext uri="{FF2B5EF4-FFF2-40B4-BE49-F238E27FC236}">
                <a16:creationId xmlns:a16="http://schemas.microsoft.com/office/drawing/2014/main" id="{8968992E-0C88-C8F8-0FFE-CD94C306F638}"/>
              </a:ext>
            </a:extLst>
          </p:cNvPr>
          <p:cNvSpPr txBox="1"/>
          <p:nvPr/>
        </p:nvSpPr>
        <p:spPr>
          <a:xfrm>
            <a:off x="620143" y="3858597"/>
            <a:ext cx="6094520" cy="646331"/>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Rounded MT Bold" panose="020F0704030504030204" pitchFamily="34" charset="0"/>
              </a:rPr>
              <a:t>Since </a:t>
            </a:r>
            <a:r>
              <a:rPr lang="en-US" dirty="0">
                <a:solidFill>
                  <a:srgbClr val="00B050"/>
                </a:solidFill>
                <a:latin typeface="Arial Rounded MT Bold" panose="020F0704030504030204" pitchFamily="34" charset="0"/>
              </a:rPr>
              <a:t>mobile number </a:t>
            </a:r>
            <a:r>
              <a:rPr lang="en-US" dirty="0">
                <a:latin typeface="Arial Rounded MT Bold" panose="020F0704030504030204" pitchFamily="34" charset="0"/>
              </a:rPr>
              <a:t>is </a:t>
            </a:r>
            <a:r>
              <a:rPr lang="en-US" dirty="0">
                <a:solidFill>
                  <a:srgbClr val="00B050"/>
                </a:solidFill>
                <a:latin typeface="Arial Rounded MT Bold" panose="020F0704030504030204" pitchFamily="34" charset="0"/>
              </a:rPr>
              <a:t>multi valued </a:t>
            </a:r>
            <a:r>
              <a:rPr lang="en-US" dirty="0">
                <a:latin typeface="Arial Rounded MT Bold" panose="020F0704030504030204" pitchFamily="34" charset="0"/>
              </a:rPr>
              <a:t>separate table is formed to maintain </a:t>
            </a:r>
            <a:r>
              <a:rPr lang="en-US" dirty="0">
                <a:solidFill>
                  <a:srgbClr val="00B050"/>
                </a:solidFill>
                <a:latin typeface="Arial Rounded MT Bold" panose="020F0704030504030204" pitchFamily="34" charset="0"/>
              </a:rPr>
              <a:t>1NF</a:t>
            </a:r>
            <a:endParaRPr lang="en-IN" dirty="0">
              <a:solidFill>
                <a:srgbClr val="00B050"/>
              </a:solidFill>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C3826E3B-9E7F-5D81-993E-DEE103215158}"/>
              </a:ext>
            </a:extLst>
          </p:cNvPr>
          <p:cNvCxnSpPr/>
          <p:nvPr/>
        </p:nvCxnSpPr>
        <p:spPr>
          <a:xfrm flipH="1">
            <a:off x="781235" y="1189608"/>
            <a:ext cx="3817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1F321A-648F-1527-9E69-6FCC9A00D7E0}"/>
              </a:ext>
            </a:extLst>
          </p:cNvPr>
          <p:cNvCxnSpPr/>
          <p:nvPr/>
        </p:nvCxnSpPr>
        <p:spPr>
          <a:xfrm>
            <a:off x="620143" y="1189608"/>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786571BA-985D-4C66-EB4E-FB0D0AEA5289}"/>
              </a:ext>
            </a:extLst>
          </p:cNvPr>
          <p:cNvCxnSpPr>
            <a:cxnSpLocks/>
          </p:cNvCxnSpPr>
          <p:nvPr/>
        </p:nvCxnSpPr>
        <p:spPr>
          <a:xfrm flipV="1">
            <a:off x="9664923" y="1669003"/>
            <a:ext cx="623834" cy="7191"/>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BA914727-E3A6-0945-4BD4-289DFB5B5693}"/>
              </a:ext>
            </a:extLst>
          </p:cNvPr>
          <p:cNvSpPr txBox="1"/>
          <p:nvPr/>
        </p:nvSpPr>
        <p:spPr>
          <a:xfrm>
            <a:off x="620142" y="4670611"/>
            <a:ext cx="6515764"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Rounded MT Bold" panose="020F0704030504030204" pitchFamily="34" charset="0"/>
              </a:rPr>
              <a:t>Here </a:t>
            </a:r>
            <a:r>
              <a:rPr lang="en-US" dirty="0">
                <a:solidFill>
                  <a:srgbClr val="00B050"/>
                </a:solidFill>
                <a:latin typeface="Arial Rounded MT Bold" panose="020F0704030504030204" pitchFamily="34" charset="0"/>
              </a:rPr>
              <a:t>PART KEY </a:t>
            </a:r>
            <a:r>
              <a:rPr lang="en-US" dirty="0">
                <a:latin typeface="Arial Rounded MT Bold" panose="020F0704030504030204" pitchFamily="34" charset="0"/>
              </a:rPr>
              <a:t>does not exist  so there is no </a:t>
            </a:r>
            <a:r>
              <a:rPr lang="en-US" dirty="0">
                <a:solidFill>
                  <a:srgbClr val="00B050"/>
                </a:solidFill>
                <a:latin typeface="Arial Rounded MT Bold" panose="020F0704030504030204" pitchFamily="34" charset="0"/>
              </a:rPr>
              <a:t>PARTIAL DEPENDENCY </a:t>
            </a:r>
            <a:r>
              <a:rPr lang="en-US" dirty="0">
                <a:latin typeface="Arial Rounded MT Bold" panose="020F0704030504030204" pitchFamily="34" charset="0"/>
              </a:rPr>
              <a:t>so it is in </a:t>
            </a:r>
            <a:r>
              <a:rPr lang="en-US" dirty="0">
                <a:solidFill>
                  <a:srgbClr val="00B050"/>
                </a:solidFill>
                <a:latin typeface="Arial Rounded MT Bold" panose="020F0704030504030204" pitchFamily="34" charset="0"/>
              </a:rPr>
              <a:t>2NF</a:t>
            </a:r>
          </a:p>
          <a:p>
            <a:pPr marL="285750" indent="-285750" algn="l">
              <a:buFont typeface="Wingdings" panose="05000000000000000000" pitchFamily="2" charset="2"/>
              <a:buChar char="§"/>
            </a:pPr>
            <a:endParaRPr lang="en-IN" dirty="0"/>
          </a:p>
        </p:txBody>
      </p:sp>
      <p:sp>
        <p:nvSpPr>
          <p:cNvPr id="5" name="TextBox 4">
            <a:extLst>
              <a:ext uri="{FF2B5EF4-FFF2-40B4-BE49-F238E27FC236}">
                <a16:creationId xmlns:a16="http://schemas.microsoft.com/office/drawing/2014/main" id="{E86B926F-DB7F-485D-1095-3E5EA2DFEDF2}"/>
              </a:ext>
            </a:extLst>
          </p:cNvPr>
          <p:cNvSpPr txBox="1"/>
          <p:nvPr/>
        </p:nvSpPr>
        <p:spPr>
          <a:xfrm>
            <a:off x="620142" y="5429542"/>
            <a:ext cx="677574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Rounded MT Bold" panose="020F0704030504030204" pitchFamily="34" charset="0"/>
              </a:rPr>
              <a:t>Here there is no </a:t>
            </a:r>
            <a:r>
              <a:rPr lang="en-US" dirty="0">
                <a:solidFill>
                  <a:srgbClr val="00B050"/>
                </a:solidFill>
                <a:latin typeface="Arial Rounded MT Bold" panose="020F0704030504030204" pitchFamily="34" charset="0"/>
              </a:rPr>
              <a:t>NON-KEY determines </a:t>
            </a:r>
            <a:r>
              <a:rPr lang="en-IN" dirty="0">
                <a:solidFill>
                  <a:srgbClr val="00B050"/>
                </a:solidFill>
                <a:latin typeface="Arial Rounded MT Bold" panose="020F0704030504030204" pitchFamily="34" charset="0"/>
              </a:rPr>
              <a:t>NON-KEY </a:t>
            </a:r>
            <a:r>
              <a:rPr lang="en-IN" dirty="0">
                <a:latin typeface="Arial Rounded MT Bold" panose="020F0704030504030204" pitchFamily="34" charset="0"/>
              </a:rPr>
              <a:t>, so there is </a:t>
            </a:r>
            <a:r>
              <a:rPr lang="en-IN" dirty="0">
                <a:solidFill>
                  <a:srgbClr val="00B050"/>
                </a:solidFill>
                <a:latin typeface="Arial Rounded MT Bold" panose="020F0704030504030204" pitchFamily="34" charset="0"/>
              </a:rPr>
              <a:t>no TRANSITIVE </a:t>
            </a:r>
            <a:r>
              <a:rPr lang="en-US" dirty="0">
                <a:solidFill>
                  <a:srgbClr val="00B050"/>
                </a:solidFill>
                <a:latin typeface="Arial Rounded MT Bold" panose="020F0704030504030204" pitchFamily="34" charset="0"/>
              </a:rPr>
              <a:t>DEPENDENCY </a:t>
            </a:r>
            <a:r>
              <a:rPr lang="en-US" dirty="0">
                <a:latin typeface="Arial Rounded MT Bold" panose="020F0704030504030204" pitchFamily="34" charset="0"/>
              </a:rPr>
              <a:t>, so it is </a:t>
            </a:r>
            <a:r>
              <a:rPr lang="en-US" dirty="0">
                <a:solidFill>
                  <a:srgbClr val="00B050"/>
                </a:solidFill>
                <a:latin typeface="Arial Rounded MT Bold" panose="020F0704030504030204" pitchFamily="34" charset="0"/>
              </a:rPr>
              <a:t>3NF</a:t>
            </a:r>
            <a:endParaRPr lang="en-IN" dirty="0">
              <a:solidFill>
                <a:srgbClr val="00B050"/>
              </a:solidFill>
              <a:latin typeface="Arial Rounded MT Bold" panose="020F0704030504030204" pitchFamily="34" charset="0"/>
            </a:endParaRPr>
          </a:p>
          <a:p>
            <a:pPr marL="285750" indent="-285750" algn="l">
              <a:buFont typeface="Wingdings" panose="05000000000000000000" pitchFamily="2" charset="2"/>
              <a:buChar char="§"/>
            </a:pPr>
            <a:endParaRPr lang="en-IN" dirty="0"/>
          </a:p>
        </p:txBody>
      </p:sp>
    </p:spTree>
    <p:extLst>
      <p:ext uri="{BB962C8B-B14F-4D97-AF65-F5344CB8AC3E}">
        <p14:creationId xmlns:p14="http://schemas.microsoft.com/office/powerpoint/2010/main" val="382453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3B3C6-E9EF-4B64-3274-5E71289BF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857" y="1634462"/>
            <a:ext cx="8510285" cy="4615418"/>
          </a:xfrm>
          <a:prstGeom prst="rect">
            <a:avLst/>
          </a:prstGeom>
        </p:spPr>
      </p:pic>
      <p:sp>
        <p:nvSpPr>
          <p:cNvPr id="4" name="TextBox 3">
            <a:extLst>
              <a:ext uri="{FF2B5EF4-FFF2-40B4-BE49-F238E27FC236}">
                <a16:creationId xmlns:a16="http://schemas.microsoft.com/office/drawing/2014/main" id="{74273234-E494-2321-64E8-94F9D05671B2}"/>
              </a:ext>
            </a:extLst>
          </p:cNvPr>
          <p:cNvSpPr txBox="1"/>
          <p:nvPr/>
        </p:nvSpPr>
        <p:spPr>
          <a:xfrm>
            <a:off x="1840857" y="923278"/>
            <a:ext cx="1890261"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Local outings</a:t>
            </a:r>
            <a:endParaRPr lang="en-IN" dirty="0">
              <a:solidFill>
                <a:srgbClr val="FF0000"/>
              </a:solidFill>
              <a:latin typeface="Arial Black" panose="020B0A04020102020204" pitchFamily="34" charset="0"/>
            </a:endParaRPr>
          </a:p>
        </p:txBody>
      </p:sp>
      <p:cxnSp>
        <p:nvCxnSpPr>
          <p:cNvPr id="2" name="Straight Connector 1">
            <a:extLst>
              <a:ext uri="{FF2B5EF4-FFF2-40B4-BE49-F238E27FC236}">
                <a16:creationId xmlns:a16="http://schemas.microsoft.com/office/drawing/2014/main" id="{A3F753FC-21F6-CD8F-9D33-E020D310D2B8}"/>
              </a:ext>
            </a:extLst>
          </p:cNvPr>
          <p:cNvCxnSpPr/>
          <p:nvPr/>
        </p:nvCxnSpPr>
        <p:spPr>
          <a:xfrm>
            <a:off x="2154877" y="2288752"/>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9EF1317-6FE5-5DC5-6E6D-89D453914F49}"/>
              </a:ext>
            </a:extLst>
          </p:cNvPr>
          <p:cNvCxnSpPr/>
          <p:nvPr/>
        </p:nvCxnSpPr>
        <p:spPr>
          <a:xfrm>
            <a:off x="4195482" y="518120"/>
            <a:ext cx="1057835" cy="1800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327BBAD-59E5-0E7B-CF4B-28B14D10D86A}"/>
              </a:ext>
            </a:extLst>
          </p:cNvPr>
          <p:cNvCxnSpPr>
            <a:cxnSpLocks/>
          </p:cNvCxnSpPr>
          <p:nvPr/>
        </p:nvCxnSpPr>
        <p:spPr>
          <a:xfrm>
            <a:off x="3361765" y="2288752"/>
            <a:ext cx="1004047"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D551BF9-8F50-CC75-8D1C-25A2FCD91C84}"/>
              </a:ext>
            </a:extLst>
          </p:cNvPr>
          <p:cNvCxnSpPr>
            <a:cxnSpLocks/>
          </p:cNvCxnSpPr>
          <p:nvPr/>
        </p:nvCxnSpPr>
        <p:spPr>
          <a:xfrm>
            <a:off x="5253317" y="2291504"/>
            <a:ext cx="148814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7441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BB3CD-C3CC-E615-3043-286FB11B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759" y="2202586"/>
            <a:ext cx="9880557" cy="3709941"/>
          </a:xfrm>
          <a:prstGeom prst="rect">
            <a:avLst/>
          </a:prstGeom>
        </p:spPr>
      </p:pic>
      <p:sp>
        <p:nvSpPr>
          <p:cNvPr id="5" name="TextBox 4">
            <a:extLst>
              <a:ext uri="{FF2B5EF4-FFF2-40B4-BE49-F238E27FC236}">
                <a16:creationId xmlns:a16="http://schemas.microsoft.com/office/drawing/2014/main" id="{FE2E95D7-22F1-30AF-205E-47593FEF8709}"/>
              </a:ext>
            </a:extLst>
          </p:cNvPr>
          <p:cNvSpPr txBox="1"/>
          <p:nvPr/>
        </p:nvSpPr>
        <p:spPr>
          <a:xfrm>
            <a:off x="1230759" y="1257955"/>
            <a:ext cx="6094520" cy="369332"/>
          </a:xfrm>
          <a:prstGeom prst="rect">
            <a:avLst/>
          </a:prstGeom>
          <a:noFill/>
        </p:spPr>
        <p:txBody>
          <a:bodyPr wrap="square">
            <a:spAutoFit/>
          </a:bodyPr>
          <a:lstStyle/>
          <a:p>
            <a:r>
              <a:rPr lang="en-US" dirty="0">
                <a:solidFill>
                  <a:srgbClr val="FF0000"/>
                </a:solidFill>
                <a:latin typeface="Arial Black" panose="020B0A04020102020204" pitchFamily="34" charset="0"/>
              </a:rPr>
              <a:t>Non-Local outings</a:t>
            </a:r>
            <a:endParaRPr lang="en-IN" dirty="0">
              <a:solidFill>
                <a:srgbClr val="FF0000"/>
              </a:solidFill>
              <a:latin typeface="Arial Black" panose="020B0A04020102020204" pitchFamily="34" charset="0"/>
            </a:endParaRPr>
          </a:p>
        </p:txBody>
      </p:sp>
      <p:cxnSp>
        <p:nvCxnSpPr>
          <p:cNvPr id="2" name="Straight Connector 1">
            <a:extLst>
              <a:ext uri="{FF2B5EF4-FFF2-40B4-BE49-F238E27FC236}">
                <a16:creationId xmlns:a16="http://schemas.microsoft.com/office/drawing/2014/main" id="{370D39E1-A2D1-7668-7B9A-E1A354308D5E}"/>
              </a:ext>
            </a:extLst>
          </p:cNvPr>
          <p:cNvCxnSpPr/>
          <p:nvPr/>
        </p:nvCxnSpPr>
        <p:spPr>
          <a:xfrm>
            <a:off x="1471296" y="2741513"/>
            <a:ext cx="640080" cy="0"/>
          </a:xfrm>
          <a:prstGeom prst="line">
            <a:avLst/>
          </a:prstGeom>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28C6C86E-6B91-BB25-9BB6-0FC8510625DE}"/>
              </a:ext>
            </a:extLst>
          </p:cNvPr>
          <p:cNvCxnSpPr>
            <a:cxnSpLocks/>
          </p:cNvCxnSpPr>
          <p:nvPr/>
        </p:nvCxnSpPr>
        <p:spPr>
          <a:xfrm>
            <a:off x="6984620" y="2769472"/>
            <a:ext cx="1540815"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3F721FF0-15D8-10D8-8F31-FB1B308945E9}"/>
              </a:ext>
            </a:extLst>
          </p:cNvPr>
          <p:cNvCxnSpPr>
            <a:cxnSpLocks/>
          </p:cNvCxnSpPr>
          <p:nvPr/>
        </p:nvCxnSpPr>
        <p:spPr>
          <a:xfrm>
            <a:off x="8785412" y="2800805"/>
            <a:ext cx="168536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22436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6587B-AEE3-755B-2450-D9F762B93301}"/>
              </a:ext>
            </a:extLst>
          </p:cNvPr>
          <p:cNvSpPr txBox="1"/>
          <p:nvPr/>
        </p:nvSpPr>
        <p:spPr>
          <a:xfrm>
            <a:off x="994299" y="843379"/>
            <a:ext cx="638445" cy="369332"/>
          </a:xfrm>
          <a:prstGeom prst="rect">
            <a:avLst/>
          </a:prstGeom>
          <a:noFill/>
        </p:spPr>
        <p:txBody>
          <a:bodyPr wrap="none" rtlCol="0">
            <a:spAutoFit/>
          </a:bodyPr>
          <a:lstStyle/>
          <a:p>
            <a:r>
              <a:rPr lang="en-US" dirty="0">
                <a:solidFill>
                  <a:srgbClr val="FF0000"/>
                </a:solidFill>
                <a:latin typeface="Arial Black" panose="020B0A04020102020204" pitchFamily="34" charset="0"/>
              </a:rPr>
              <a:t>Fee</a:t>
            </a:r>
            <a:endParaRPr lang="en-IN" dirty="0">
              <a:solidFill>
                <a:srgbClr val="FF0000"/>
              </a:solidFill>
              <a:latin typeface="Arial Black" panose="020B0A04020102020204" pitchFamily="34" charset="0"/>
            </a:endParaRPr>
          </a:p>
        </p:txBody>
      </p:sp>
      <p:pic>
        <p:nvPicPr>
          <p:cNvPr id="4" name="Picture 3">
            <a:extLst>
              <a:ext uri="{FF2B5EF4-FFF2-40B4-BE49-F238E27FC236}">
                <a16:creationId xmlns:a16="http://schemas.microsoft.com/office/drawing/2014/main" id="{E5AB318F-748F-FFA2-711F-372A09704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832" y="1531443"/>
            <a:ext cx="6373636" cy="4880087"/>
          </a:xfrm>
          <a:prstGeom prst="rect">
            <a:avLst/>
          </a:prstGeom>
        </p:spPr>
      </p:pic>
      <p:cxnSp>
        <p:nvCxnSpPr>
          <p:cNvPr id="3" name="Straight Connector 2">
            <a:extLst>
              <a:ext uri="{FF2B5EF4-FFF2-40B4-BE49-F238E27FC236}">
                <a16:creationId xmlns:a16="http://schemas.microsoft.com/office/drawing/2014/main" id="{3507A7DF-DD45-EEB8-722B-603093C2A058}"/>
              </a:ext>
            </a:extLst>
          </p:cNvPr>
          <p:cNvCxnSpPr>
            <a:cxnSpLocks/>
          </p:cNvCxnSpPr>
          <p:nvPr/>
        </p:nvCxnSpPr>
        <p:spPr>
          <a:xfrm>
            <a:off x="2252531" y="2013544"/>
            <a:ext cx="151160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9270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F4DC-CD31-02A5-3E4B-1CCF03D61053}"/>
              </a:ext>
            </a:extLst>
          </p:cNvPr>
          <p:cNvSpPr>
            <a:spLocks noGrp="1"/>
          </p:cNvSpPr>
          <p:nvPr>
            <p:ph type="title"/>
          </p:nvPr>
        </p:nvSpPr>
        <p:spPr>
          <a:xfrm>
            <a:off x="1515288" y="782295"/>
            <a:ext cx="9857998" cy="970450"/>
          </a:xfrm>
        </p:spPr>
        <p:txBody>
          <a:bodyPr/>
          <a:lstStyle/>
          <a:p>
            <a:r>
              <a:rPr lang="en-IN" dirty="0">
                <a:solidFill>
                  <a:srgbClr val="FF0000"/>
                </a:solidFill>
              </a:rPr>
              <a:t>NORMALIZATION</a:t>
            </a:r>
          </a:p>
        </p:txBody>
      </p:sp>
      <p:sp>
        <p:nvSpPr>
          <p:cNvPr id="5" name="Content Placeholder 4">
            <a:extLst>
              <a:ext uri="{FF2B5EF4-FFF2-40B4-BE49-F238E27FC236}">
                <a16:creationId xmlns:a16="http://schemas.microsoft.com/office/drawing/2014/main" id="{AC0B7AF3-A21C-231A-0530-D3A12184E3A1}"/>
              </a:ext>
            </a:extLst>
          </p:cNvPr>
          <p:cNvSpPr>
            <a:spLocks noGrp="1"/>
          </p:cNvSpPr>
          <p:nvPr>
            <p:ph idx="1"/>
          </p:nvPr>
        </p:nvSpPr>
        <p:spPr>
          <a:xfrm>
            <a:off x="481360" y="2258814"/>
            <a:ext cx="10819913" cy="4514848"/>
          </a:xfrm>
        </p:spPr>
        <p:txBody>
          <a:bodyPr>
            <a:normAutofit fontScale="47500" lnSpcReduction="20000"/>
          </a:bodyPr>
          <a:lstStyle/>
          <a:p>
            <a:pPr algn="just">
              <a:buFont typeface="Wingdings" panose="05000000000000000000" pitchFamily="2" charset="2"/>
              <a:buChar char="v"/>
            </a:pPr>
            <a:r>
              <a:rPr lang="en-US" sz="3300" b="0" i="0" dirty="0">
                <a:solidFill>
                  <a:schemeClr val="accent3">
                    <a:lumMod val="50000"/>
                  </a:schemeClr>
                </a:solidFill>
                <a:effectLst/>
                <a:latin typeface="Arial Black" panose="020B0A04020102020204" pitchFamily="34" charset="0"/>
              </a:rPr>
              <a:t>Normalization is the process of organizing the data in the database.</a:t>
            </a:r>
          </a:p>
          <a:p>
            <a:pPr algn="just">
              <a:buFont typeface="Wingdings" panose="05000000000000000000" pitchFamily="2" charset="2"/>
              <a:buChar char="v"/>
            </a:pPr>
            <a:r>
              <a:rPr lang="en-US" sz="3300" b="0" i="0" dirty="0">
                <a:solidFill>
                  <a:schemeClr val="accent3">
                    <a:lumMod val="50000"/>
                  </a:schemeClr>
                </a:solidFill>
                <a:effectLst/>
                <a:latin typeface="Arial Black" panose="020B0A04020102020204" pitchFamily="34" charset="0"/>
              </a:rPr>
              <a:t>Normalization is used to minimize the redundancy from a relation or set of relations. It is also used to eliminate undesirable characteristics like Insertion, Update, and Deletion Anomalies.</a:t>
            </a:r>
          </a:p>
          <a:p>
            <a:pPr algn="just">
              <a:buFont typeface="Wingdings" panose="05000000000000000000" pitchFamily="2" charset="2"/>
              <a:buChar char="v"/>
            </a:pPr>
            <a:r>
              <a:rPr lang="en-US" sz="3300" b="0" i="0" dirty="0">
                <a:solidFill>
                  <a:schemeClr val="accent3">
                    <a:lumMod val="50000"/>
                  </a:schemeClr>
                </a:solidFill>
                <a:effectLst/>
                <a:latin typeface="Arial Black" panose="020B0A04020102020204" pitchFamily="34" charset="0"/>
              </a:rPr>
              <a:t>Normalization divides the larger table into smaller and links them using relationships.</a:t>
            </a:r>
          </a:p>
          <a:p>
            <a:pPr algn="just">
              <a:buFont typeface="Wingdings" panose="05000000000000000000" pitchFamily="2" charset="2"/>
              <a:buChar char="v"/>
            </a:pPr>
            <a:r>
              <a:rPr lang="en-US" sz="3300" b="0" i="0" dirty="0">
                <a:solidFill>
                  <a:schemeClr val="accent3">
                    <a:lumMod val="50000"/>
                  </a:schemeClr>
                </a:solidFill>
                <a:effectLst/>
                <a:latin typeface="Arial Black" panose="020B0A04020102020204" pitchFamily="34" charset="0"/>
              </a:rPr>
              <a:t>The normal form is used to reduce redundancy from the database table</a:t>
            </a:r>
            <a:r>
              <a:rPr lang="en-US" b="0" i="0" dirty="0">
                <a:solidFill>
                  <a:schemeClr val="accent3">
                    <a:lumMod val="50000"/>
                  </a:schemeClr>
                </a:solidFill>
                <a:effectLst/>
                <a:latin typeface="Arial Black" panose="020B0A04020102020204" pitchFamily="34" charset="0"/>
              </a:rPr>
              <a:t>.</a:t>
            </a:r>
          </a:p>
          <a:p>
            <a:pPr>
              <a:buFont typeface="Wingdings" panose="05000000000000000000" pitchFamily="2" charset="2"/>
              <a:buChar char="q"/>
            </a:pPr>
            <a:r>
              <a:rPr lang="en-IN" sz="3800" dirty="0">
                <a:solidFill>
                  <a:srgbClr val="0070C0"/>
                </a:solidFill>
                <a:latin typeface="Arial monospaced for SAP" panose="020B0609020202030204" pitchFamily="49" charset="0"/>
              </a:rPr>
              <a:t>Types</a:t>
            </a:r>
          </a:p>
          <a:p>
            <a:pPr>
              <a:buFont typeface="Wingdings" panose="05000000000000000000" pitchFamily="2" charset="2"/>
              <a:buChar char="v"/>
            </a:pPr>
            <a:r>
              <a:rPr lang="en-IN" sz="2600" dirty="0">
                <a:solidFill>
                  <a:schemeClr val="accent3">
                    <a:lumMod val="50000"/>
                  </a:schemeClr>
                </a:solidFill>
                <a:latin typeface="Arial Black" panose="020B0A04020102020204" pitchFamily="34" charset="0"/>
              </a:rPr>
              <a:t>1NF      :         contains atomic value</a:t>
            </a:r>
          </a:p>
          <a:p>
            <a:pPr>
              <a:buFont typeface="Wingdings" panose="05000000000000000000" pitchFamily="2" charset="2"/>
              <a:buChar char="v"/>
            </a:pPr>
            <a:r>
              <a:rPr lang="en-IN" sz="2600" dirty="0">
                <a:solidFill>
                  <a:schemeClr val="accent3">
                    <a:lumMod val="50000"/>
                  </a:schemeClr>
                </a:solidFill>
                <a:latin typeface="Arial Black" panose="020B0A04020102020204" pitchFamily="34" charset="0"/>
              </a:rPr>
              <a:t>2NF     :	</a:t>
            </a:r>
            <a:r>
              <a:rPr lang="en-US" sz="2600" dirty="0">
                <a:solidFill>
                  <a:schemeClr val="accent3">
                    <a:lumMod val="50000"/>
                  </a:schemeClr>
                </a:solidFill>
                <a:latin typeface="Arial Black" panose="020B0A04020102020204" pitchFamily="34" charset="0"/>
              </a:rPr>
              <a:t>A relation will be in 2NF if it is in 1NF and all non-key attributes are fully functional dependent on the primary key.</a:t>
            </a:r>
            <a:endParaRPr lang="en-IN" sz="2600" dirty="0">
              <a:solidFill>
                <a:schemeClr val="accent3">
                  <a:lumMod val="50000"/>
                </a:schemeClr>
              </a:solidFill>
              <a:latin typeface="Arial Black" panose="020B0A04020102020204" pitchFamily="34" charset="0"/>
            </a:endParaRPr>
          </a:p>
          <a:p>
            <a:pPr>
              <a:buFont typeface="Wingdings" panose="05000000000000000000" pitchFamily="2" charset="2"/>
              <a:buChar char="v"/>
            </a:pPr>
            <a:r>
              <a:rPr lang="en-IN" sz="2600" dirty="0">
                <a:solidFill>
                  <a:schemeClr val="accent3">
                    <a:lumMod val="50000"/>
                  </a:schemeClr>
                </a:solidFill>
                <a:latin typeface="Arial Black" panose="020B0A04020102020204" pitchFamily="34" charset="0"/>
              </a:rPr>
              <a:t>3NF     :	</a:t>
            </a:r>
            <a:r>
              <a:rPr lang="en-US" sz="2600" dirty="0">
                <a:solidFill>
                  <a:schemeClr val="accent3">
                    <a:lumMod val="50000"/>
                  </a:schemeClr>
                </a:solidFill>
                <a:latin typeface="Arial Black" panose="020B0A04020102020204" pitchFamily="34" charset="0"/>
              </a:rPr>
              <a:t>A relation will be in 3NF if it is in 2NF and no transition dependency exists.</a:t>
            </a:r>
            <a:endParaRPr lang="en-IN" sz="2600" dirty="0">
              <a:solidFill>
                <a:schemeClr val="accent3">
                  <a:lumMod val="50000"/>
                </a:schemeClr>
              </a:solidFill>
              <a:latin typeface="Arial Black" panose="020B0A04020102020204" pitchFamily="34" charset="0"/>
            </a:endParaRPr>
          </a:p>
          <a:p>
            <a:pPr>
              <a:buFont typeface="Wingdings" panose="05000000000000000000" pitchFamily="2" charset="2"/>
              <a:buChar char="v"/>
            </a:pPr>
            <a:r>
              <a:rPr lang="en-IN" sz="2600" dirty="0">
                <a:solidFill>
                  <a:schemeClr val="accent3">
                    <a:lumMod val="50000"/>
                  </a:schemeClr>
                </a:solidFill>
                <a:latin typeface="Arial Black" panose="020B0A04020102020204" pitchFamily="34" charset="0"/>
              </a:rPr>
              <a:t>BCNF   :	</a:t>
            </a:r>
            <a:r>
              <a:rPr lang="en-US" sz="2600" dirty="0">
                <a:solidFill>
                  <a:schemeClr val="accent3">
                    <a:lumMod val="50000"/>
                  </a:schemeClr>
                </a:solidFill>
                <a:latin typeface="Arial Black" panose="020B0A04020102020204" pitchFamily="34" charset="0"/>
              </a:rPr>
              <a:t>A stronger definition of 3NF is known as Boyce Codd's normal form.</a:t>
            </a:r>
            <a:endParaRPr lang="en-IN" sz="2600" dirty="0">
              <a:solidFill>
                <a:schemeClr val="accent3">
                  <a:lumMod val="50000"/>
                </a:schemeClr>
              </a:solidFill>
              <a:latin typeface="Arial Black" panose="020B0A04020102020204" pitchFamily="34" charset="0"/>
            </a:endParaRPr>
          </a:p>
          <a:p>
            <a:pPr>
              <a:buFont typeface="Wingdings" panose="05000000000000000000" pitchFamily="2" charset="2"/>
              <a:buChar char="v"/>
            </a:pPr>
            <a:r>
              <a:rPr lang="en-IN" sz="2600" dirty="0">
                <a:solidFill>
                  <a:schemeClr val="accent3">
                    <a:lumMod val="50000"/>
                  </a:schemeClr>
                </a:solidFill>
                <a:latin typeface="Arial Black" panose="020B0A04020102020204" pitchFamily="34" charset="0"/>
              </a:rPr>
              <a:t>4NF     :	</a:t>
            </a:r>
            <a:r>
              <a:rPr lang="en-US" sz="2600" dirty="0">
                <a:solidFill>
                  <a:schemeClr val="accent3">
                    <a:lumMod val="50000"/>
                  </a:schemeClr>
                </a:solidFill>
                <a:latin typeface="Arial Black" panose="020B0A04020102020204" pitchFamily="34" charset="0"/>
              </a:rPr>
              <a:t>A relation will be in 4NF if it is in Boyce Codd's normal form and has no multi-valued dependency.</a:t>
            </a:r>
            <a:endParaRPr lang="en-IN" sz="2600" dirty="0">
              <a:solidFill>
                <a:schemeClr val="accent3">
                  <a:lumMod val="50000"/>
                </a:schemeClr>
              </a:solidFill>
              <a:latin typeface="Arial Black" panose="020B0A04020102020204" pitchFamily="34" charset="0"/>
            </a:endParaRPr>
          </a:p>
          <a:p>
            <a:pPr>
              <a:buFont typeface="Wingdings" panose="05000000000000000000" pitchFamily="2" charset="2"/>
              <a:buChar char="v"/>
            </a:pPr>
            <a:r>
              <a:rPr lang="en-IN" sz="2600" dirty="0">
                <a:solidFill>
                  <a:schemeClr val="accent3">
                    <a:lumMod val="50000"/>
                  </a:schemeClr>
                </a:solidFill>
                <a:latin typeface="Arial Black" panose="020B0A04020102020204" pitchFamily="34" charset="0"/>
              </a:rPr>
              <a:t>5NF     :	</a:t>
            </a:r>
            <a:r>
              <a:rPr lang="en-US" sz="2600" dirty="0">
                <a:solidFill>
                  <a:schemeClr val="accent3">
                    <a:lumMod val="50000"/>
                  </a:schemeClr>
                </a:solidFill>
                <a:latin typeface="Arial Black" panose="020B0A04020102020204" pitchFamily="34" charset="0"/>
              </a:rPr>
              <a:t>A relation is in 5NF. If it is in 4NF and does not contain any join dependency , joining should be lossless.</a:t>
            </a:r>
            <a:endParaRPr lang="en-IN" sz="2600" dirty="0">
              <a:solidFill>
                <a:schemeClr val="accent3">
                  <a:lumMod val="50000"/>
                </a:schemeClr>
              </a:solidFill>
              <a:latin typeface="Arial Black" panose="020B0A04020102020204" pitchFamily="34" charset="0"/>
            </a:endParaRPr>
          </a:p>
          <a:p>
            <a:pPr marL="0" indent="0">
              <a:buNone/>
            </a:pPr>
            <a:endParaRPr lang="en-IN" dirty="0">
              <a:solidFill>
                <a:srgbClr val="0070C0"/>
              </a:solidFill>
              <a:latin typeface="Arial monospaced for SAP" panose="020B0609020202030204" pitchFamily="49" charset="0"/>
            </a:endParaRPr>
          </a:p>
        </p:txBody>
      </p:sp>
      <p:pic>
        <p:nvPicPr>
          <p:cNvPr id="4" name="Graphic 3" descr="Circles with arrows">
            <a:extLst>
              <a:ext uri="{FF2B5EF4-FFF2-40B4-BE49-F238E27FC236}">
                <a16:creationId xmlns:a16="http://schemas.microsoft.com/office/drawing/2014/main" id="{F9D03174-322A-0057-01F9-D180DB8182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7710" y="636149"/>
            <a:ext cx="1262742" cy="1262742"/>
          </a:xfrm>
          <a:prstGeom prst="rect">
            <a:avLst/>
          </a:prstGeom>
          <a:effectLst>
            <a:outerShdw blurRad="101600" dist="76200" dir="1800000" algn="ctr" rotWithShape="0">
              <a:srgbClr val="000000"/>
            </a:outerShdw>
          </a:effectLst>
        </p:spPr>
      </p:pic>
    </p:spTree>
    <p:extLst>
      <p:ext uri="{BB962C8B-B14F-4D97-AF65-F5344CB8AC3E}">
        <p14:creationId xmlns:p14="http://schemas.microsoft.com/office/powerpoint/2010/main" val="3537839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3" y="64719"/>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268434" y="4298407"/>
            <a:ext cx="604701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400" dirty="0">
                <a:solidFill>
                  <a:schemeClr val="bg1"/>
                </a:solidFill>
                <a:latin typeface="Times New Roman" panose="02020603050405020304" pitchFamily="18" charset="0"/>
                <a:cs typeface="Times New Roman" panose="02020603050405020304" pitchFamily="18" charset="0"/>
              </a:rPr>
              <a:t>INTEGRITY CONSTRAINTS</a:t>
            </a:r>
            <a:r>
              <a:rPr kumimoji="0" lang="en-IN" sz="4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a:t>
            </a:r>
            <a:endParaRPr kumimoji="0" lang="en-IN"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6" name="Graphic 5" descr="Puzzle pieces">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17571" y="1141550"/>
            <a:ext cx="3156857" cy="3156857"/>
          </a:xfrm>
          <a:prstGeom prst="rect">
            <a:avLst/>
          </a:prstGeom>
        </p:spPr>
      </p:pic>
    </p:spTree>
    <p:extLst>
      <p:ext uri="{BB962C8B-B14F-4D97-AF65-F5344CB8AC3E}">
        <p14:creationId xmlns:p14="http://schemas.microsoft.com/office/powerpoint/2010/main" val="3744814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ADAA3D1-F23B-43AA-AF57-3613ACA82D75}"/>
              </a:ext>
            </a:extLst>
          </p:cNvPr>
          <p:cNvSpPr/>
          <p:nvPr/>
        </p:nvSpPr>
        <p:spPr>
          <a:xfrm>
            <a:off x="-1558699" y="-3635120"/>
            <a:ext cx="15309397" cy="1412824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 name="Graphic 6" descr="Single gear">
            <a:extLst>
              <a:ext uri="{FF2B5EF4-FFF2-40B4-BE49-F238E27FC236}">
                <a16:creationId xmlns:a16="http://schemas.microsoft.com/office/drawing/2014/main" id="{9785A502-F75A-4437-9797-647AF7D56674}"/>
              </a:ext>
            </a:extLst>
          </p:cNvPr>
          <p:cNvSpPr/>
          <p:nvPr/>
        </p:nvSpPr>
        <p:spPr>
          <a:xfrm rot="1284491">
            <a:off x="8640713" y="1478505"/>
            <a:ext cx="3344036" cy="3024590"/>
          </a:xfrm>
          <a:custGeom>
            <a:avLst/>
            <a:gdLst>
              <a:gd name="connsiteX0" fmla="*/ 1132657 w 2268645"/>
              <a:gd name="connsiteY0" fmla="*/ 1532418 h 2265313"/>
              <a:gd name="connsiteX1" fmla="*/ 732896 w 2268645"/>
              <a:gd name="connsiteY1" fmla="*/ 1132657 h 2265313"/>
              <a:gd name="connsiteX2" fmla="*/ 1132657 w 2268645"/>
              <a:gd name="connsiteY2" fmla="*/ 732896 h 2265313"/>
              <a:gd name="connsiteX3" fmla="*/ 1532418 w 2268645"/>
              <a:gd name="connsiteY3" fmla="*/ 1132657 h 2265313"/>
              <a:gd name="connsiteX4" fmla="*/ 1132657 w 2268645"/>
              <a:gd name="connsiteY4" fmla="*/ 1532418 h 2265313"/>
              <a:gd name="connsiteX5" fmla="*/ 2032120 w 2268645"/>
              <a:gd name="connsiteY5" fmla="*/ 882806 h 2265313"/>
              <a:gd name="connsiteX6" fmla="*/ 1945505 w 2268645"/>
              <a:gd name="connsiteY6" fmla="*/ 676263 h 2265313"/>
              <a:gd name="connsiteX7" fmla="*/ 2028788 w 2268645"/>
              <a:gd name="connsiteY7" fmla="*/ 426412 h 2265313"/>
              <a:gd name="connsiteX8" fmla="*/ 1838902 w 2268645"/>
              <a:gd name="connsiteY8" fmla="*/ 236525 h 2265313"/>
              <a:gd name="connsiteX9" fmla="*/ 1589051 w 2268645"/>
              <a:gd name="connsiteY9" fmla="*/ 319809 h 2265313"/>
              <a:gd name="connsiteX10" fmla="*/ 1379176 w 2268645"/>
              <a:gd name="connsiteY10" fmla="*/ 233194 h 2265313"/>
              <a:gd name="connsiteX11" fmla="*/ 1265911 w 2268645"/>
              <a:gd name="connsiteY11" fmla="*/ 0 h 2265313"/>
              <a:gd name="connsiteX12" fmla="*/ 999403 w 2268645"/>
              <a:gd name="connsiteY12" fmla="*/ 0 h 2265313"/>
              <a:gd name="connsiteX13" fmla="*/ 882806 w 2268645"/>
              <a:gd name="connsiteY13" fmla="*/ 233194 h 2265313"/>
              <a:gd name="connsiteX14" fmla="*/ 676263 w 2268645"/>
              <a:gd name="connsiteY14" fmla="*/ 319809 h 2265313"/>
              <a:gd name="connsiteX15" fmla="*/ 426412 w 2268645"/>
              <a:gd name="connsiteY15" fmla="*/ 236525 h 2265313"/>
              <a:gd name="connsiteX16" fmla="*/ 236525 w 2268645"/>
              <a:gd name="connsiteY16" fmla="*/ 426412 h 2265313"/>
              <a:gd name="connsiteX17" fmla="*/ 319809 w 2268645"/>
              <a:gd name="connsiteY17" fmla="*/ 676263 h 2265313"/>
              <a:gd name="connsiteX18" fmla="*/ 233194 w 2268645"/>
              <a:gd name="connsiteY18" fmla="*/ 886137 h 2265313"/>
              <a:gd name="connsiteX19" fmla="*/ 0 w 2268645"/>
              <a:gd name="connsiteY19" fmla="*/ 999403 h 2265313"/>
              <a:gd name="connsiteX20" fmla="*/ 0 w 2268645"/>
              <a:gd name="connsiteY20" fmla="*/ 1265911 h 2265313"/>
              <a:gd name="connsiteX21" fmla="*/ 233194 w 2268645"/>
              <a:gd name="connsiteY21" fmla="*/ 1382508 h 2265313"/>
              <a:gd name="connsiteX22" fmla="*/ 319809 w 2268645"/>
              <a:gd name="connsiteY22" fmla="*/ 1589051 h 2265313"/>
              <a:gd name="connsiteX23" fmla="*/ 236525 w 2268645"/>
              <a:gd name="connsiteY23" fmla="*/ 1838902 h 2265313"/>
              <a:gd name="connsiteX24" fmla="*/ 426412 w 2268645"/>
              <a:gd name="connsiteY24" fmla="*/ 2028788 h 2265313"/>
              <a:gd name="connsiteX25" fmla="*/ 676263 w 2268645"/>
              <a:gd name="connsiteY25" fmla="*/ 1945505 h 2265313"/>
              <a:gd name="connsiteX26" fmla="*/ 886137 w 2268645"/>
              <a:gd name="connsiteY26" fmla="*/ 2032120 h 2265313"/>
              <a:gd name="connsiteX27" fmla="*/ 1002734 w 2268645"/>
              <a:gd name="connsiteY27" fmla="*/ 2265314 h 2265313"/>
              <a:gd name="connsiteX28" fmla="*/ 1269242 w 2268645"/>
              <a:gd name="connsiteY28" fmla="*/ 2265314 h 2265313"/>
              <a:gd name="connsiteX29" fmla="*/ 1385839 w 2268645"/>
              <a:gd name="connsiteY29" fmla="*/ 2032120 h 2265313"/>
              <a:gd name="connsiteX30" fmla="*/ 1592382 w 2268645"/>
              <a:gd name="connsiteY30" fmla="*/ 1945505 h 2265313"/>
              <a:gd name="connsiteX31" fmla="*/ 1842233 w 2268645"/>
              <a:gd name="connsiteY31" fmla="*/ 2028788 h 2265313"/>
              <a:gd name="connsiteX32" fmla="*/ 2032120 w 2268645"/>
              <a:gd name="connsiteY32" fmla="*/ 1838902 h 2265313"/>
              <a:gd name="connsiteX33" fmla="*/ 1948836 w 2268645"/>
              <a:gd name="connsiteY33" fmla="*/ 1589051 h 2265313"/>
              <a:gd name="connsiteX34" fmla="*/ 2035451 w 2268645"/>
              <a:gd name="connsiteY34" fmla="*/ 1379176 h 2265313"/>
              <a:gd name="connsiteX35" fmla="*/ 2268645 w 2268645"/>
              <a:gd name="connsiteY35" fmla="*/ 1262579 h 2265313"/>
              <a:gd name="connsiteX36" fmla="*/ 2268645 w 2268645"/>
              <a:gd name="connsiteY36" fmla="*/ 996072 h 2265313"/>
              <a:gd name="connsiteX37" fmla="*/ 2032120 w 2268645"/>
              <a:gd name="connsiteY37" fmla="*/ 882806 h 22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68645" h="2265313">
                <a:moveTo>
                  <a:pt x="1132657" y="1532418"/>
                </a:moveTo>
                <a:cubicBezTo>
                  <a:pt x="912788" y="1532418"/>
                  <a:pt x="732896" y="1352526"/>
                  <a:pt x="732896" y="1132657"/>
                </a:cubicBezTo>
                <a:cubicBezTo>
                  <a:pt x="732896" y="912788"/>
                  <a:pt x="912788" y="732896"/>
                  <a:pt x="1132657" y="732896"/>
                </a:cubicBezTo>
                <a:cubicBezTo>
                  <a:pt x="1352526" y="732896"/>
                  <a:pt x="1532418" y="912788"/>
                  <a:pt x="1532418" y="1132657"/>
                </a:cubicBezTo>
                <a:cubicBezTo>
                  <a:pt x="1532418" y="1352526"/>
                  <a:pt x="1352526" y="1532418"/>
                  <a:pt x="1132657" y="1532418"/>
                </a:cubicBezTo>
                <a:close/>
                <a:moveTo>
                  <a:pt x="2032120" y="882806"/>
                </a:moveTo>
                <a:cubicBezTo>
                  <a:pt x="2012132" y="809517"/>
                  <a:pt x="1982150" y="739558"/>
                  <a:pt x="1945505" y="676263"/>
                </a:cubicBezTo>
                <a:lnTo>
                  <a:pt x="2028788" y="426412"/>
                </a:lnTo>
                <a:lnTo>
                  <a:pt x="1838902" y="236525"/>
                </a:lnTo>
                <a:lnTo>
                  <a:pt x="1589051" y="319809"/>
                </a:lnTo>
                <a:cubicBezTo>
                  <a:pt x="1522424" y="283164"/>
                  <a:pt x="1452466" y="253182"/>
                  <a:pt x="1379176" y="233194"/>
                </a:cubicBezTo>
                <a:lnTo>
                  <a:pt x="1265911" y="0"/>
                </a:lnTo>
                <a:lnTo>
                  <a:pt x="999403" y="0"/>
                </a:lnTo>
                <a:lnTo>
                  <a:pt x="882806" y="233194"/>
                </a:lnTo>
                <a:cubicBezTo>
                  <a:pt x="809517" y="253182"/>
                  <a:pt x="739558" y="283164"/>
                  <a:pt x="676263" y="319809"/>
                </a:cubicBezTo>
                <a:lnTo>
                  <a:pt x="426412" y="236525"/>
                </a:lnTo>
                <a:lnTo>
                  <a:pt x="236525" y="426412"/>
                </a:lnTo>
                <a:lnTo>
                  <a:pt x="319809" y="676263"/>
                </a:lnTo>
                <a:cubicBezTo>
                  <a:pt x="283164" y="742890"/>
                  <a:pt x="253182" y="812848"/>
                  <a:pt x="233194" y="886137"/>
                </a:cubicBezTo>
                <a:lnTo>
                  <a:pt x="0" y="999403"/>
                </a:lnTo>
                <a:lnTo>
                  <a:pt x="0" y="1265911"/>
                </a:lnTo>
                <a:lnTo>
                  <a:pt x="233194" y="1382508"/>
                </a:lnTo>
                <a:cubicBezTo>
                  <a:pt x="253182" y="1455797"/>
                  <a:pt x="283164" y="1525755"/>
                  <a:pt x="319809" y="1589051"/>
                </a:cubicBezTo>
                <a:lnTo>
                  <a:pt x="236525" y="1838902"/>
                </a:lnTo>
                <a:lnTo>
                  <a:pt x="426412" y="2028788"/>
                </a:lnTo>
                <a:lnTo>
                  <a:pt x="676263" y="1945505"/>
                </a:lnTo>
                <a:cubicBezTo>
                  <a:pt x="742890" y="1982150"/>
                  <a:pt x="812848" y="2012132"/>
                  <a:pt x="886137" y="2032120"/>
                </a:cubicBezTo>
                <a:lnTo>
                  <a:pt x="1002734" y="2265314"/>
                </a:lnTo>
                <a:lnTo>
                  <a:pt x="1269242" y="2265314"/>
                </a:lnTo>
                <a:lnTo>
                  <a:pt x="1385839" y="2032120"/>
                </a:lnTo>
                <a:cubicBezTo>
                  <a:pt x="1459129" y="2012132"/>
                  <a:pt x="1529087" y="1982150"/>
                  <a:pt x="1592382" y="1945505"/>
                </a:cubicBezTo>
                <a:lnTo>
                  <a:pt x="1842233" y="2028788"/>
                </a:lnTo>
                <a:lnTo>
                  <a:pt x="2032120" y="1838902"/>
                </a:lnTo>
                <a:lnTo>
                  <a:pt x="1948836" y="1589051"/>
                </a:lnTo>
                <a:cubicBezTo>
                  <a:pt x="1985481" y="1522424"/>
                  <a:pt x="2015463" y="1452466"/>
                  <a:pt x="2035451" y="1379176"/>
                </a:cubicBezTo>
                <a:lnTo>
                  <a:pt x="2268645" y="1262579"/>
                </a:lnTo>
                <a:lnTo>
                  <a:pt x="2268645" y="996072"/>
                </a:lnTo>
                <a:lnTo>
                  <a:pt x="2032120" y="882806"/>
                </a:lnTo>
                <a:close/>
              </a:path>
            </a:pathLst>
          </a:custGeom>
          <a:ln w="33238" cap="flat">
            <a:noFill/>
            <a:prstDash val="solid"/>
            <a:miter/>
          </a:ln>
        </p:spPr>
        <p:txBody>
          <a:bodyPr rtlCol="0" anchor="ctr"/>
          <a:lstStyle/>
          <a:p>
            <a:endParaRPr lang="en-IN" dirty="0"/>
          </a:p>
        </p:txBody>
      </p:sp>
      <p:sp useBgFill="1">
        <p:nvSpPr>
          <p:cNvPr id="10" name="Graphic 6" descr="Single gear">
            <a:extLst>
              <a:ext uri="{FF2B5EF4-FFF2-40B4-BE49-F238E27FC236}">
                <a16:creationId xmlns:a16="http://schemas.microsoft.com/office/drawing/2014/main" id="{655B4BB6-D1C4-4B53-9503-F965512DA11B}"/>
              </a:ext>
            </a:extLst>
          </p:cNvPr>
          <p:cNvSpPr/>
          <p:nvPr/>
        </p:nvSpPr>
        <p:spPr>
          <a:xfrm rot="19758739">
            <a:off x="6012865" y="31079"/>
            <a:ext cx="3344036" cy="3024590"/>
          </a:xfrm>
          <a:custGeom>
            <a:avLst/>
            <a:gdLst>
              <a:gd name="connsiteX0" fmla="*/ 1132657 w 2268645"/>
              <a:gd name="connsiteY0" fmla="*/ 1532418 h 2265313"/>
              <a:gd name="connsiteX1" fmla="*/ 732896 w 2268645"/>
              <a:gd name="connsiteY1" fmla="*/ 1132657 h 2265313"/>
              <a:gd name="connsiteX2" fmla="*/ 1132657 w 2268645"/>
              <a:gd name="connsiteY2" fmla="*/ 732896 h 2265313"/>
              <a:gd name="connsiteX3" fmla="*/ 1532418 w 2268645"/>
              <a:gd name="connsiteY3" fmla="*/ 1132657 h 2265313"/>
              <a:gd name="connsiteX4" fmla="*/ 1132657 w 2268645"/>
              <a:gd name="connsiteY4" fmla="*/ 1532418 h 2265313"/>
              <a:gd name="connsiteX5" fmla="*/ 2032120 w 2268645"/>
              <a:gd name="connsiteY5" fmla="*/ 882806 h 2265313"/>
              <a:gd name="connsiteX6" fmla="*/ 1945505 w 2268645"/>
              <a:gd name="connsiteY6" fmla="*/ 676263 h 2265313"/>
              <a:gd name="connsiteX7" fmla="*/ 2028788 w 2268645"/>
              <a:gd name="connsiteY7" fmla="*/ 426412 h 2265313"/>
              <a:gd name="connsiteX8" fmla="*/ 1838902 w 2268645"/>
              <a:gd name="connsiteY8" fmla="*/ 236525 h 2265313"/>
              <a:gd name="connsiteX9" fmla="*/ 1589051 w 2268645"/>
              <a:gd name="connsiteY9" fmla="*/ 319809 h 2265313"/>
              <a:gd name="connsiteX10" fmla="*/ 1379176 w 2268645"/>
              <a:gd name="connsiteY10" fmla="*/ 233194 h 2265313"/>
              <a:gd name="connsiteX11" fmla="*/ 1265911 w 2268645"/>
              <a:gd name="connsiteY11" fmla="*/ 0 h 2265313"/>
              <a:gd name="connsiteX12" fmla="*/ 999403 w 2268645"/>
              <a:gd name="connsiteY12" fmla="*/ 0 h 2265313"/>
              <a:gd name="connsiteX13" fmla="*/ 882806 w 2268645"/>
              <a:gd name="connsiteY13" fmla="*/ 233194 h 2265313"/>
              <a:gd name="connsiteX14" fmla="*/ 676263 w 2268645"/>
              <a:gd name="connsiteY14" fmla="*/ 319809 h 2265313"/>
              <a:gd name="connsiteX15" fmla="*/ 426412 w 2268645"/>
              <a:gd name="connsiteY15" fmla="*/ 236525 h 2265313"/>
              <a:gd name="connsiteX16" fmla="*/ 236525 w 2268645"/>
              <a:gd name="connsiteY16" fmla="*/ 426412 h 2265313"/>
              <a:gd name="connsiteX17" fmla="*/ 319809 w 2268645"/>
              <a:gd name="connsiteY17" fmla="*/ 676263 h 2265313"/>
              <a:gd name="connsiteX18" fmla="*/ 233194 w 2268645"/>
              <a:gd name="connsiteY18" fmla="*/ 886137 h 2265313"/>
              <a:gd name="connsiteX19" fmla="*/ 0 w 2268645"/>
              <a:gd name="connsiteY19" fmla="*/ 999403 h 2265313"/>
              <a:gd name="connsiteX20" fmla="*/ 0 w 2268645"/>
              <a:gd name="connsiteY20" fmla="*/ 1265911 h 2265313"/>
              <a:gd name="connsiteX21" fmla="*/ 233194 w 2268645"/>
              <a:gd name="connsiteY21" fmla="*/ 1382508 h 2265313"/>
              <a:gd name="connsiteX22" fmla="*/ 319809 w 2268645"/>
              <a:gd name="connsiteY22" fmla="*/ 1589051 h 2265313"/>
              <a:gd name="connsiteX23" fmla="*/ 236525 w 2268645"/>
              <a:gd name="connsiteY23" fmla="*/ 1838902 h 2265313"/>
              <a:gd name="connsiteX24" fmla="*/ 426412 w 2268645"/>
              <a:gd name="connsiteY24" fmla="*/ 2028788 h 2265313"/>
              <a:gd name="connsiteX25" fmla="*/ 676263 w 2268645"/>
              <a:gd name="connsiteY25" fmla="*/ 1945505 h 2265313"/>
              <a:gd name="connsiteX26" fmla="*/ 886137 w 2268645"/>
              <a:gd name="connsiteY26" fmla="*/ 2032120 h 2265313"/>
              <a:gd name="connsiteX27" fmla="*/ 1002734 w 2268645"/>
              <a:gd name="connsiteY27" fmla="*/ 2265314 h 2265313"/>
              <a:gd name="connsiteX28" fmla="*/ 1269242 w 2268645"/>
              <a:gd name="connsiteY28" fmla="*/ 2265314 h 2265313"/>
              <a:gd name="connsiteX29" fmla="*/ 1385839 w 2268645"/>
              <a:gd name="connsiteY29" fmla="*/ 2032120 h 2265313"/>
              <a:gd name="connsiteX30" fmla="*/ 1592382 w 2268645"/>
              <a:gd name="connsiteY30" fmla="*/ 1945505 h 2265313"/>
              <a:gd name="connsiteX31" fmla="*/ 1842233 w 2268645"/>
              <a:gd name="connsiteY31" fmla="*/ 2028788 h 2265313"/>
              <a:gd name="connsiteX32" fmla="*/ 2032120 w 2268645"/>
              <a:gd name="connsiteY32" fmla="*/ 1838902 h 2265313"/>
              <a:gd name="connsiteX33" fmla="*/ 1948836 w 2268645"/>
              <a:gd name="connsiteY33" fmla="*/ 1589051 h 2265313"/>
              <a:gd name="connsiteX34" fmla="*/ 2035451 w 2268645"/>
              <a:gd name="connsiteY34" fmla="*/ 1379176 h 2265313"/>
              <a:gd name="connsiteX35" fmla="*/ 2268645 w 2268645"/>
              <a:gd name="connsiteY35" fmla="*/ 1262579 h 2265313"/>
              <a:gd name="connsiteX36" fmla="*/ 2268645 w 2268645"/>
              <a:gd name="connsiteY36" fmla="*/ 996072 h 2265313"/>
              <a:gd name="connsiteX37" fmla="*/ 2032120 w 2268645"/>
              <a:gd name="connsiteY37" fmla="*/ 882806 h 22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68645" h="2265313">
                <a:moveTo>
                  <a:pt x="1132657" y="1532418"/>
                </a:moveTo>
                <a:cubicBezTo>
                  <a:pt x="912788" y="1532418"/>
                  <a:pt x="732896" y="1352526"/>
                  <a:pt x="732896" y="1132657"/>
                </a:cubicBezTo>
                <a:cubicBezTo>
                  <a:pt x="732896" y="912788"/>
                  <a:pt x="912788" y="732896"/>
                  <a:pt x="1132657" y="732896"/>
                </a:cubicBezTo>
                <a:cubicBezTo>
                  <a:pt x="1352526" y="732896"/>
                  <a:pt x="1532418" y="912788"/>
                  <a:pt x="1532418" y="1132657"/>
                </a:cubicBezTo>
                <a:cubicBezTo>
                  <a:pt x="1532418" y="1352526"/>
                  <a:pt x="1352526" y="1532418"/>
                  <a:pt x="1132657" y="1532418"/>
                </a:cubicBezTo>
                <a:close/>
                <a:moveTo>
                  <a:pt x="2032120" y="882806"/>
                </a:moveTo>
                <a:cubicBezTo>
                  <a:pt x="2012132" y="809517"/>
                  <a:pt x="1982150" y="739558"/>
                  <a:pt x="1945505" y="676263"/>
                </a:cubicBezTo>
                <a:lnTo>
                  <a:pt x="2028788" y="426412"/>
                </a:lnTo>
                <a:lnTo>
                  <a:pt x="1838902" y="236525"/>
                </a:lnTo>
                <a:lnTo>
                  <a:pt x="1589051" y="319809"/>
                </a:lnTo>
                <a:cubicBezTo>
                  <a:pt x="1522424" y="283164"/>
                  <a:pt x="1452466" y="253182"/>
                  <a:pt x="1379176" y="233194"/>
                </a:cubicBezTo>
                <a:lnTo>
                  <a:pt x="1265911" y="0"/>
                </a:lnTo>
                <a:lnTo>
                  <a:pt x="999403" y="0"/>
                </a:lnTo>
                <a:lnTo>
                  <a:pt x="882806" y="233194"/>
                </a:lnTo>
                <a:cubicBezTo>
                  <a:pt x="809517" y="253182"/>
                  <a:pt x="739558" y="283164"/>
                  <a:pt x="676263" y="319809"/>
                </a:cubicBezTo>
                <a:lnTo>
                  <a:pt x="426412" y="236525"/>
                </a:lnTo>
                <a:lnTo>
                  <a:pt x="236525" y="426412"/>
                </a:lnTo>
                <a:lnTo>
                  <a:pt x="319809" y="676263"/>
                </a:lnTo>
                <a:cubicBezTo>
                  <a:pt x="283164" y="742890"/>
                  <a:pt x="253182" y="812848"/>
                  <a:pt x="233194" y="886137"/>
                </a:cubicBezTo>
                <a:lnTo>
                  <a:pt x="0" y="999403"/>
                </a:lnTo>
                <a:lnTo>
                  <a:pt x="0" y="1265911"/>
                </a:lnTo>
                <a:lnTo>
                  <a:pt x="233194" y="1382508"/>
                </a:lnTo>
                <a:cubicBezTo>
                  <a:pt x="253182" y="1455797"/>
                  <a:pt x="283164" y="1525755"/>
                  <a:pt x="319809" y="1589051"/>
                </a:cubicBezTo>
                <a:lnTo>
                  <a:pt x="236525" y="1838902"/>
                </a:lnTo>
                <a:lnTo>
                  <a:pt x="426412" y="2028788"/>
                </a:lnTo>
                <a:lnTo>
                  <a:pt x="676263" y="1945505"/>
                </a:lnTo>
                <a:cubicBezTo>
                  <a:pt x="742890" y="1982150"/>
                  <a:pt x="812848" y="2012132"/>
                  <a:pt x="886137" y="2032120"/>
                </a:cubicBezTo>
                <a:lnTo>
                  <a:pt x="1002734" y="2265314"/>
                </a:lnTo>
                <a:lnTo>
                  <a:pt x="1269242" y="2265314"/>
                </a:lnTo>
                <a:lnTo>
                  <a:pt x="1385839" y="2032120"/>
                </a:lnTo>
                <a:cubicBezTo>
                  <a:pt x="1459129" y="2012132"/>
                  <a:pt x="1529087" y="1982150"/>
                  <a:pt x="1592382" y="1945505"/>
                </a:cubicBezTo>
                <a:lnTo>
                  <a:pt x="1842233" y="2028788"/>
                </a:lnTo>
                <a:lnTo>
                  <a:pt x="2032120" y="1838902"/>
                </a:lnTo>
                <a:lnTo>
                  <a:pt x="1948836" y="1589051"/>
                </a:lnTo>
                <a:cubicBezTo>
                  <a:pt x="1985481" y="1522424"/>
                  <a:pt x="2015463" y="1452466"/>
                  <a:pt x="2035451" y="1379176"/>
                </a:cubicBezTo>
                <a:lnTo>
                  <a:pt x="2268645" y="1262579"/>
                </a:lnTo>
                <a:lnTo>
                  <a:pt x="2268645" y="996072"/>
                </a:lnTo>
                <a:lnTo>
                  <a:pt x="2032120" y="882806"/>
                </a:lnTo>
                <a:close/>
              </a:path>
            </a:pathLst>
          </a:custGeom>
          <a:ln w="33238" cap="flat">
            <a:noFill/>
            <a:prstDash val="solid"/>
            <a:miter/>
          </a:ln>
        </p:spPr>
        <p:txBody>
          <a:bodyPr rtlCol="0" anchor="ctr"/>
          <a:lstStyle/>
          <a:p>
            <a:endParaRPr lang="en-IN" dirty="0"/>
          </a:p>
        </p:txBody>
      </p:sp>
      <p:pic>
        <p:nvPicPr>
          <p:cNvPr id="4" name="Graphic 3" descr="Puzzle pieces">
            <a:extLst>
              <a:ext uri="{FF2B5EF4-FFF2-40B4-BE49-F238E27FC236}">
                <a16:creationId xmlns:a16="http://schemas.microsoft.com/office/drawing/2014/main" id="{8BF61411-DD3D-4FCD-9C6B-FB2B23E99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53606" y="522068"/>
            <a:ext cx="1262742" cy="1262742"/>
          </a:xfrm>
          <a:prstGeom prst="rect">
            <a:avLst/>
          </a:prstGeom>
          <a:effectLst>
            <a:outerShdw blurRad="101600" dist="76200" dir="1800000" algn="ctr" rotWithShape="0">
              <a:srgbClr val="000000"/>
            </a:outerShdw>
          </a:effectLst>
        </p:spPr>
      </p:pic>
      <p:sp>
        <p:nvSpPr>
          <p:cNvPr id="3" name="TextBox 2">
            <a:extLst>
              <a:ext uri="{FF2B5EF4-FFF2-40B4-BE49-F238E27FC236}">
                <a16:creationId xmlns:a16="http://schemas.microsoft.com/office/drawing/2014/main" id="{44D2E32C-D236-43D7-8581-7C8CF671B9B8}"/>
              </a:ext>
            </a:extLst>
          </p:cNvPr>
          <p:cNvSpPr txBox="1"/>
          <p:nvPr/>
        </p:nvSpPr>
        <p:spPr>
          <a:xfrm>
            <a:off x="1545504" y="827974"/>
            <a:ext cx="6539595"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2800" dirty="0">
                <a:solidFill>
                  <a:srgbClr val="FF0000"/>
                </a:solidFill>
                <a:effectLst>
                  <a:outerShdw blurRad="419100" sx="102000" sy="102000" algn="ctr" rotWithShape="0">
                    <a:prstClr val="black">
                      <a:alpha val="46000"/>
                    </a:prstClr>
                  </a:outerShdw>
                </a:effectLst>
                <a:latin typeface="Times New Roman" panose="02020603050405020304" pitchFamily="18" charset="0"/>
                <a:cs typeface="Times New Roman" panose="02020603050405020304" pitchFamily="18" charset="0"/>
              </a:rPr>
              <a:t>INTEGRITYCONSTRAINTS</a:t>
            </a:r>
            <a:endParaRPr kumimoji="0" lang="en-IN" sz="2800" b="0" i="0" u="none" strike="noStrike" kern="1200" cap="none" spc="0" normalizeH="0" baseline="0" noProof="0" dirty="0">
              <a:ln>
                <a:noFill/>
              </a:ln>
              <a:solidFill>
                <a:srgbClr val="FF0000"/>
              </a:solidFill>
              <a:effectLst>
                <a:outerShdw blurRad="419100" sx="102000" sy="102000" algn="ctr" rotWithShape="0">
                  <a:prstClr val="black">
                    <a:alpha val="46000"/>
                  </a:prstClr>
                </a:outerShdw>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06A5E4AC-C1F8-4238-1AF4-62D939E3FB72}"/>
              </a:ext>
            </a:extLst>
          </p:cNvPr>
          <p:cNvPicPr>
            <a:picLocks noChangeAspect="1"/>
          </p:cNvPicPr>
          <p:nvPr/>
        </p:nvPicPr>
        <p:blipFill>
          <a:blip r:embed="rId4"/>
          <a:stretch>
            <a:fillRect/>
          </a:stretch>
        </p:blipFill>
        <p:spPr>
          <a:xfrm>
            <a:off x="415913" y="2535007"/>
            <a:ext cx="6458851" cy="1162212"/>
          </a:xfrm>
          <a:prstGeom prst="rect">
            <a:avLst/>
          </a:prstGeom>
        </p:spPr>
      </p:pic>
      <p:pic>
        <p:nvPicPr>
          <p:cNvPr id="9" name="Picture 8">
            <a:extLst>
              <a:ext uri="{FF2B5EF4-FFF2-40B4-BE49-F238E27FC236}">
                <a16:creationId xmlns:a16="http://schemas.microsoft.com/office/drawing/2014/main" id="{D1C0D89A-3E52-73B2-657C-8623B3949995}"/>
              </a:ext>
            </a:extLst>
          </p:cNvPr>
          <p:cNvPicPr>
            <a:picLocks noChangeAspect="1"/>
          </p:cNvPicPr>
          <p:nvPr/>
        </p:nvPicPr>
        <p:blipFill>
          <a:blip r:embed="rId5"/>
          <a:stretch>
            <a:fillRect/>
          </a:stretch>
        </p:blipFill>
        <p:spPr>
          <a:xfrm>
            <a:off x="387333" y="4577838"/>
            <a:ext cx="6516009" cy="1209844"/>
          </a:xfrm>
          <a:prstGeom prst="rect">
            <a:avLst/>
          </a:prstGeom>
        </p:spPr>
      </p:pic>
      <p:pic>
        <p:nvPicPr>
          <p:cNvPr id="12" name="Picture 11">
            <a:extLst>
              <a:ext uri="{FF2B5EF4-FFF2-40B4-BE49-F238E27FC236}">
                <a16:creationId xmlns:a16="http://schemas.microsoft.com/office/drawing/2014/main" id="{5B8284CC-854D-6527-DE5B-A22E70D51C3E}"/>
              </a:ext>
            </a:extLst>
          </p:cNvPr>
          <p:cNvPicPr>
            <a:picLocks noChangeAspect="1"/>
          </p:cNvPicPr>
          <p:nvPr/>
        </p:nvPicPr>
        <p:blipFill>
          <a:blip r:embed="rId6"/>
          <a:stretch>
            <a:fillRect/>
          </a:stretch>
        </p:blipFill>
        <p:spPr>
          <a:xfrm>
            <a:off x="7670556" y="3267136"/>
            <a:ext cx="3524742" cy="2172003"/>
          </a:xfrm>
          <a:prstGeom prst="rect">
            <a:avLst/>
          </a:prstGeom>
        </p:spPr>
      </p:pic>
    </p:spTree>
    <p:extLst>
      <p:ext uri="{BB962C8B-B14F-4D97-AF65-F5344CB8AC3E}">
        <p14:creationId xmlns:p14="http://schemas.microsoft.com/office/powerpoint/2010/main" val="384262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8"/>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6424-262E-49ED-993A-D7A1D108F87A}"/>
              </a:ext>
            </a:extLst>
          </p:cNvPr>
          <p:cNvSpPr>
            <a:spLocks noGrp="1"/>
          </p:cNvSpPr>
          <p:nvPr>
            <p:ph type="title"/>
          </p:nvPr>
        </p:nvSpPr>
        <p:spPr>
          <a:xfrm>
            <a:off x="-98350" y="0"/>
            <a:ext cx="11564470" cy="1891553"/>
          </a:xfrm>
        </p:spPr>
        <p:txBody>
          <a:bodyPr>
            <a:normAutofit fontScale="90000"/>
          </a:bodyPr>
          <a:lstStyle/>
          <a:p>
            <a:pPr algn="ctr"/>
            <a:r>
              <a:rPr lang="en-IN" sz="3600" dirty="0">
                <a:solidFill>
                  <a:schemeClr val="bg1"/>
                </a:solidFill>
                <a:latin typeface="Corbel" panose="020B0503020204020204" pitchFamily="34" charset="0"/>
                <a:cs typeface="Times New Roman" panose="02020603050405020304" pitchFamily="18" charset="0"/>
              </a:rPr>
              <a:t>CONTENTS</a:t>
            </a:r>
            <a:br>
              <a:rPr lang="en-IN" sz="3600" dirty="0">
                <a:latin typeface="Corbel" panose="020B0503020204020204" pitchFamily="34" charset="0"/>
                <a:cs typeface="Times New Roman" panose="02020603050405020304" pitchFamily="18" charset="0"/>
              </a:rPr>
            </a:br>
            <a:br>
              <a:rPr lang="en-IN" sz="1000" dirty="0">
                <a:latin typeface="Berlin Sans FB Demi" panose="020E0802020502020306" pitchFamily="34" charset="0"/>
                <a:cs typeface="Times New Roman" panose="02020603050405020304" pitchFamily="18" charset="0"/>
              </a:rPr>
            </a:br>
            <a:br>
              <a:rPr lang="en-IN" sz="1000" dirty="0">
                <a:latin typeface="Berlin Sans FB Demi" panose="020E0802020502020306" pitchFamily="34" charset="0"/>
                <a:cs typeface="Times New Roman" panose="02020603050405020304" pitchFamily="18" charset="0"/>
              </a:rPr>
            </a:br>
            <a:br>
              <a:rPr lang="en-IN" sz="1000" dirty="0">
                <a:latin typeface="Berlin Sans FB Demi" panose="020E0802020502020306" pitchFamily="34" charset="0"/>
                <a:cs typeface="Times New Roman" panose="02020603050405020304" pitchFamily="18" charset="0"/>
              </a:rPr>
            </a:br>
            <a:br>
              <a:rPr lang="en-IN" sz="1000" dirty="0"/>
            </a:br>
            <a:endParaRPr lang="en-IN" sz="4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3318408-5AAE-4A6C-9ACC-BB04EFA8A856}"/>
              </a:ext>
            </a:extLst>
          </p:cNvPr>
          <p:cNvSpPr>
            <a:spLocks noGrp="1"/>
          </p:cNvSpPr>
          <p:nvPr>
            <p:ph type="body" idx="1"/>
          </p:nvPr>
        </p:nvSpPr>
        <p:spPr>
          <a:xfrm>
            <a:off x="1479282" y="767310"/>
            <a:ext cx="9986838" cy="5100829"/>
          </a:xfrm>
        </p:spPr>
        <p:txBody>
          <a:bodyPr numCol="2">
            <a:normAutofit/>
          </a:bodyPr>
          <a:lstStyle/>
          <a:p>
            <a:pPr marL="571500" indent="-571500" algn="l">
              <a:buClr>
                <a:schemeClr val="bg1"/>
              </a:buClr>
              <a:buSzPct val="120000"/>
              <a:buFont typeface="Wingdings" panose="05000000000000000000" pitchFamily="2" charset="2"/>
              <a:buChar char="q"/>
            </a:pPr>
            <a:r>
              <a:rPr lang="en-IN" sz="2000" dirty="0">
                <a:solidFill>
                  <a:schemeClr val="accent5">
                    <a:lumMod val="50000"/>
                  </a:schemeClr>
                </a:solidFill>
                <a:latin typeface="Arial Black" panose="020B0A04020102020204" pitchFamily="34" charset="0"/>
                <a:ea typeface="+mj-ea"/>
                <a:cs typeface="Times New Roman" panose="02020603050405020304" pitchFamily="18" charset="0"/>
              </a:rPr>
              <a:t>ABSTRACT</a:t>
            </a:r>
          </a:p>
          <a:p>
            <a:pPr algn="l">
              <a:buClr>
                <a:schemeClr val="bg1"/>
              </a:buClr>
              <a:buSzPct val="120000"/>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457200" indent="-457200" algn="l">
              <a:buClr>
                <a:schemeClr val="bg1"/>
              </a:buClr>
              <a:buSzPct val="120000"/>
              <a:buFont typeface="Wingdings" panose="05000000000000000000" pitchFamily="2" charset="2"/>
              <a:buChar char="q"/>
            </a:pPr>
            <a:r>
              <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rPr>
              <a:t> INTRODUCTION</a:t>
            </a:r>
          </a:p>
          <a:p>
            <a:pPr marL="571500" indent="-571500" algn="l">
              <a:buClr>
                <a:schemeClr val="bg1"/>
              </a:buClr>
              <a:buSzPct val="120000"/>
              <a:buFont typeface="Wingdings" panose="05000000000000000000" pitchFamily="2" charset="2"/>
              <a:buChar char="q"/>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r>
              <a:rPr lang="en-IN" sz="2000" dirty="0">
                <a:solidFill>
                  <a:schemeClr val="accent5">
                    <a:lumMod val="50000"/>
                  </a:schemeClr>
                </a:solidFill>
                <a:latin typeface="Arial Black" panose="020B0A04020102020204" pitchFamily="34" charset="0"/>
                <a:ea typeface="+mj-ea"/>
                <a:cs typeface="Times New Roman" panose="02020603050405020304" pitchFamily="18" charset="0"/>
              </a:rPr>
              <a:t>EXISTING SYSTEM</a:t>
            </a:r>
          </a:p>
          <a:p>
            <a:pPr marL="571500" indent="-571500" algn="l">
              <a:buClr>
                <a:schemeClr val="bg1"/>
              </a:buClr>
              <a:buSzPct val="120000"/>
              <a:buFont typeface="Wingdings" panose="05000000000000000000" pitchFamily="2" charset="2"/>
              <a:buChar char="q"/>
            </a:pPr>
            <a:endParaRPr lang="en-IN" sz="2000" dirty="0">
              <a:solidFill>
                <a:schemeClr val="accent5">
                  <a:lumMod val="50000"/>
                </a:schemeClr>
              </a:solidFill>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r>
              <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rPr>
              <a:t>PROPOSED SYSTEM</a:t>
            </a:r>
          </a:p>
          <a:p>
            <a:pPr marL="571500" indent="-571500" algn="l">
              <a:buClr>
                <a:schemeClr val="bg1"/>
              </a:buClr>
              <a:buSzPct val="120000"/>
              <a:buFont typeface="Wingdings" panose="05000000000000000000" pitchFamily="2" charset="2"/>
              <a:buChar char="q"/>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r>
              <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rPr>
              <a:t>ENTITIES</a:t>
            </a:r>
          </a:p>
          <a:p>
            <a:pPr algn="l">
              <a:buClr>
                <a:schemeClr val="bg1"/>
              </a:buClr>
              <a:buSzPct val="120000"/>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algn="l">
              <a:buClr>
                <a:schemeClr val="bg1"/>
              </a:buClr>
              <a:buSzPct val="120000"/>
            </a:pPr>
            <a:endParaRPr lang="en-IN" sz="2800" dirty="0">
              <a:solidFill>
                <a:schemeClr val="accent5">
                  <a:lumMod val="50000"/>
                </a:schemeClr>
              </a:solidFill>
              <a:latin typeface="Arial Black" panose="020B0A04020102020204" pitchFamily="34" charset="0"/>
              <a:ea typeface="+mj-ea"/>
              <a:cs typeface="Times New Roman" panose="02020603050405020304" pitchFamily="18" charset="0"/>
            </a:endParaRPr>
          </a:p>
          <a:p>
            <a:pPr marL="571500" indent="-571500" algn="l">
              <a:buClr>
                <a:srgbClr val="FF0000"/>
              </a:buClr>
              <a:buSzPct val="120000"/>
              <a:buFont typeface="Wingdings" panose="05000000000000000000" pitchFamily="2" charset="2"/>
              <a:buChar char="q"/>
            </a:pPr>
            <a:endParaRPr lang="en-IN" sz="2800" dirty="0">
              <a:solidFill>
                <a:schemeClr val="accent5">
                  <a:lumMod val="50000"/>
                </a:schemeClr>
              </a:solidFill>
              <a:latin typeface="Arial Black" panose="020B0A04020102020204" pitchFamily="34" charset="0"/>
              <a:ea typeface="+mj-ea"/>
              <a:cs typeface="Times New Roman" panose="02020603050405020304" pitchFamily="18" charset="0"/>
            </a:endParaRPr>
          </a:p>
          <a:p>
            <a:pPr algn="l">
              <a:buClr>
                <a:schemeClr val="bg1"/>
              </a:buClr>
              <a:buSzPct val="120000"/>
            </a:pPr>
            <a:br>
              <a:rPr kumimoji="0" lang="en-IN" sz="28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rPr>
            </a:br>
            <a:endParaRPr kumimoji="0" lang="en-IN" sz="28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algn="l">
              <a:buClr>
                <a:schemeClr val="bg1"/>
              </a:buClr>
              <a:buSzPct val="120000"/>
            </a:pPr>
            <a:br>
              <a:rPr kumimoji="0" lang="en-IN" sz="28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rPr>
            </a:br>
            <a:endParaRPr kumimoji="0" lang="en-IN" sz="28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4919C996-2EA0-1273-D72E-577A63FB83C8}"/>
              </a:ext>
            </a:extLst>
          </p:cNvPr>
          <p:cNvSpPr txBox="1"/>
          <p:nvPr/>
        </p:nvSpPr>
        <p:spPr>
          <a:xfrm>
            <a:off x="6604986" y="767310"/>
            <a:ext cx="5015883" cy="4647426"/>
          </a:xfrm>
          <a:prstGeom prst="rect">
            <a:avLst/>
          </a:prstGeom>
          <a:noFill/>
        </p:spPr>
        <p:txBody>
          <a:bodyPr wrap="square" rtlCol="0">
            <a:spAutoFit/>
          </a:bodyPr>
          <a:lstStyle/>
          <a:p>
            <a:pPr marL="571500" indent="-571500" algn="l">
              <a:buClr>
                <a:schemeClr val="bg1"/>
              </a:buClr>
              <a:buSzPct val="120000"/>
              <a:buFont typeface="Wingdings" panose="05000000000000000000" pitchFamily="2" charset="2"/>
              <a:buChar char="q"/>
            </a:pPr>
            <a:r>
              <a:rPr lang="en-IN" sz="2000" dirty="0">
                <a:solidFill>
                  <a:schemeClr val="accent5">
                    <a:lumMod val="50000"/>
                  </a:schemeClr>
                </a:solidFill>
                <a:latin typeface="Arial Black" panose="020B0A04020102020204" pitchFamily="34" charset="0"/>
                <a:ea typeface="+mj-ea"/>
                <a:cs typeface="Times New Roman" panose="02020603050405020304" pitchFamily="18" charset="0"/>
              </a:rPr>
              <a:t>ER MODEL</a:t>
            </a:r>
          </a:p>
          <a:p>
            <a:pPr marL="571500" indent="-571500" algn="l">
              <a:buClr>
                <a:schemeClr val="bg1"/>
              </a:buClr>
              <a:buSzPct val="120000"/>
              <a:buFont typeface="Wingdings" panose="05000000000000000000" pitchFamily="2" charset="2"/>
              <a:buChar char="q"/>
            </a:pPr>
            <a:endParaRPr lang="en-IN" sz="2000" dirty="0">
              <a:solidFill>
                <a:schemeClr val="accent5">
                  <a:lumMod val="50000"/>
                </a:schemeClr>
              </a:solidFill>
              <a:latin typeface="Arial Black" panose="020B0A04020102020204" pitchFamily="34" charset="0"/>
              <a:ea typeface="+mj-ea"/>
              <a:cs typeface="Times New Roman" panose="02020603050405020304" pitchFamily="18" charset="0"/>
            </a:endParaRPr>
          </a:p>
          <a:p>
            <a:pPr algn="l">
              <a:buClr>
                <a:schemeClr val="bg1"/>
              </a:buClr>
              <a:buSzPct val="120000"/>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457200" indent="-457200" algn="l">
              <a:buClr>
                <a:schemeClr val="bg1"/>
              </a:buClr>
              <a:buSzPct val="120000"/>
              <a:buFont typeface="Wingdings" panose="05000000000000000000" pitchFamily="2" charset="2"/>
              <a:buChar char="q"/>
            </a:pPr>
            <a:r>
              <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rPr>
              <a:t> RELATIONAL SCEMA</a:t>
            </a:r>
          </a:p>
          <a:p>
            <a:pPr marL="457200" indent="-457200" algn="l">
              <a:buClr>
                <a:schemeClr val="bg1"/>
              </a:buClr>
              <a:buSzPct val="120000"/>
              <a:buFont typeface="Wingdings" panose="05000000000000000000" pitchFamily="2" charset="2"/>
              <a:buChar char="q"/>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r>
              <a:rPr lang="en-IN" sz="2000" dirty="0">
                <a:solidFill>
                  <a:schemeClr val="accent5">
                    <a:lumMod val="50000"/>
                  </a:schemeClr>
                </a:solidFill>
                <a:latin typeface="Arial Black" panose="020B0A04020102020204" pitchFamily="34" charset="0"/>
                <a:ea typeface="+mj-ea"/>
                <a:cs typeface="Times New Roman" panose="02020603050405020304" pitchFamily="18" charset="0"/>
              </a:rPr>
              <a:t>NORMALIZATION</a:t>
            </a:r>
          </a:p>
          <a:p>
            <a:pPr marL="571500" indent="-571500" algn="l">
              <a:buClr>
                <a:schemeClr val="bg1"/>
              </a:buClr>
              <a:buSzPct val="120000"/>
              <a:buFont typeface="Wingdings" panose="05000000000000000000" pitchFamily="2" charset="2"/>
              <a:buChar char="q"/>
            </a:pPr>
            <a:endParaRPr lang="en-IN" sz="2000" dirty="0">
              <a:solidFill>
                <a:schemeClr val="accent5">
                  <a:lumMod val="50000"/>
                </a:schemeClr>
              </a:solidFill>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endParaRPr lang="en-IN" sz="2000" dirty="0">
              <a:solidFill>
                <a:schemeClr val="accent5">
                  <a:lumMod val="50000"/>
                </a:schemeClr>
              </a:solidFill>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r>
              <a:rPr lang="en-IN" sz="2000" dirty="0">
                <a:solidFill>
                  <a:schemeClr val="accent5">
                    <a:lumMod val="50000"/>
                  </a:schemeClr>
                </a:solidFill>
                <a:latin typeface="Arial Black" panose="020B0A04020102020204" pitchFamily="34" charset="0"/>
                <a:ea typeface="+mj-ea"/>
                <a:cs typeface="Times New Roman" panose="02020603050405020304" pitchFamily="18" charset="0"/>
              </a:rPr>
              <a:t>INTEGRITY CONSTRAINTS</a:t>
            </a: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marL="571500" indent="-571500" algn="l">
              <a:buClr>
                <a:schemeClr val="bg1"/>
              </a:buClr>
              <a:buSzPct val="120000"/>
              <a:buFont typeface="Wingdings" panose="05000000000000000000" pitchFamily="2" charset="2"/>
              <a:buChar char="q"/>
            </a:pPr>
            <a:r>
              <a:rPr lang="en-IN" sz="2000" dirty="0">
                <a:solidFill>
                  <a:schemeClr val="accent5">
                    <a:lumMod val="50000"/>
                  </a:schemeClr>
                </a:solidFill>
                <a:latin typeface="Arial Black" panose="020B0A04020102020204" pitchFamily="34" charset="0"/>
                <a:ea typeface="+mj-ea"/>
                <a:cs typeface="Times New Roman" panose="02020603050405020304" pitchFamily="18" charset="0"/>
              </a:rPr>
              <a:t>CONCLUSION</a:t>
            </a:r>
            <a:endParaRPr kumimoji="0" lang="en-IN" sz="20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pPr algn="l">
              <a:buClr>
                <a:schemeClr val="bg1"/>
              </a:buClr>
              <a:buSzPct val="120000"/>
            </a:pPr>
            <a:endParaRPr kumimoji="0" lang="en-IN" sz="1800" b="0" i="0" u="none" strike="noStrike" kern="1200" cap="none" spc="0" normalizeH="0" baseline="0" noProof="0" dirty="0">
              <a:ln>
                <a:noFill/>
              </a:ln>
              <a:solidFill>
                <a:schemeClr val="accent5">
                  <a:lumMod val="50000"/>
                </a:schemeClr>
              </a:solidFill>
              <a:effectLst/>
              <a:uLnTx/>
              <a:uFillTx/>
              <a:latin typeface="Arial Black" panose="020B0A04020102020204" pitchFamily="34" charset="0"/>
              <a:ea typeface="+mj-ea"/>
              <a:cs typeface="Times New Roman" panose="02020603050405020304" pitchFamily="18" charset="0"/>
            </a:endParaRPr>
          </a:p>
          <a:p>
            <a:endParaRPr lang="en-IN" dirty="0"/>
          </a:p>
        </p:txBody>
      </p:sp>
    </p:spTree>
    <p:extLst>
      <p:ext uri="{BB962C8B-B14F-4D97-AF65-F5344CB8AC3E}">
        <p14:creationId xmlns:p14="http://schemas.microsoft.com/office/powerpoint/2010/main" val="32499745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A12CC6-B0AA-9F99-0A89-EC759B961FA3}"/>
              </a:ext>
            </a:extLst>
          </p:cNvPr>
          <p:cNvPicPr>
            <a:picLocks noChangeAspect="1"/>
          </p:cNvPicPr>
          <p:nvPr/>
        </p:nvPicPr>
        <p:blipFill>
          <a:blip r:embed="rId2"/>
          <a:stretch>
            <a:fillRect/>
          </a:stretch>
        </p:blipFill>
        <p:spPr>
          <a:xfrm>
            <a:off x="376063" y="564391"/>
            <a:ext cx="6468378" cy="2343477"/>
          </a:xfrm>
          <a:prstGeom prst="rect">
            <a:avLst/>
          </a:prstGeom>
        </p:spPr>
      </p:pic>
      <p:pic>
        <p:nvPicPr>
          <p:cNvPr id="5" name="Picture 4">
            <a:extLst>
              <a:ext uri="{FF2B5EF4-FFF2-40B4-BE49-F238E27FC236}">
                <a16:creationId xmlns:a16="http://schemas.microsoft.com/office/drawing/2014/main" id="{19CE0764-BFBE-235E-4D94-2BBFB20ACFC5}"/>
              </a:ext>
            </a:extLst>
          </p:cNvPr>
          <p:cNvPicPr>
            <a:picLocks noChangeAspect="1"/>
          </p:cNvPicPr>
          <p:nvPr/>
        </p:nvPicPr>
        <p:blipFill>
          <a:blip r:embed="rId3"/>
          <a:stretch>
            <a:fillRect/>
          </a:stretch>
        </p:blipFill>
        <p:spPr>
          <a:xfrm>
            <a:off x="428458" y="3626310"/>
            <a:ext cx="6363588" cy="1114581"/>
          </a:xfrm>
          <a:prstGeom prst="rect">
            <a:avLst/>
          </a:prstGeom>
        </p:spPr>
      </p:pic>
      <p:pic>
        <p:nvPicPr>
          <p:cNvPr id="9" name="Picture 8">
            <a:extLst>
              <a:ext uri="{FF2B5EF4-FFF2-40B4-BE49-F238E27FC236}">
                <a16:creationId xmlns:a16="http://schemas.microsoft.com/office/drawing/2014/main" id="{1E285A87-34B6-A059-A253-49F85A31E2F8}"/>
              </a:ext>
            </a:extLst>
          </p:cNvPr>
          <p:cNvPicPr>
            <a:picLocks noChangeAspect="1"/>
          </p:cNvPicPr>
          <p:nvPr/>
        </p:nvPicPr>
        <p:blipFill>
          <a:blip r:embed="rId4"/>
          <a:stretch>
            <a:fillRect/>
          </a:stretch>
        </p:blipFill>
        <p:spPr>
          <a:xfrm>
            <a:off x="376063" y="5448019"/>
            <a:ext cx="6830378" cy="1114581"/>
          </a:xfrm>
          <a:prstGeom prst="rect">
            <a:avLst/>
          </a:prstGeom>
        </p:spPr>
      </p:pic>
      <p:pic>
        <p:nvPicPr>
          <p:cNvPr id="11" name="Picture 10">
            <a:extLst>
              <a:ext uri="{FF2B5EF4-FFF2-40B4-BE49-F238E27FC236}">
                <a16:creationId xmlns:a16="http://schemas.microsoft.com/office/drawing/2014/main" id="{5F05A3FD-368A-7707-3C39-08FFF6FCD94A}"/>
              </a:ext>
            </a:extLst>
          </p:cNvPr>
          <p:cNvPicPr>
            <a:picLocks noChangeAspect="1"/>
          </p:cNvPicPr>
          <p:nvPr/>
        </p:nvPicPr>
        <p:blipFill>
          <a:blip r:embed="rId5"/>
          <a:stretch>
            <a:fillRect/>
          </a:stretch>
        </p:blipFill>
        <p:spPr>
          <a:xfrm>
            <a:off x="7488667" y="1043925"/>
            <a:ext cx="3553321" cy="2143424"/>
          </a:xfrm>
          <a:prstGeom prst="rect">
            <a:avLst/>
          </a:prstGeom>
        </p:spPr>
      </p:pic>
      <p:pic>
        <p:nvPicPr>
          <p:cNvPr id="13" name="Picture 12">
            <a:extLst>
              <a:ext uri="{FF2B5EF4-FFF2-40B4-BE49-F238E27FC236}">
                <a16:creationId xmlns:a16="http://schemas.microsoft.com/office/drawing/2014/main" id="{5A9294B2-D27C-E11F-5BF6-8FD5F903ECB8}"/>
              </a:ext>
            </a:extLst>
          </p:cNvPr>
          <p:cNvPicPr>
            <a:picLocks noChangeAspect="1"/>
          </p:cNvPicPr>
          <p:nvPr/>
        </p:nvPicPr>
        <p:blipFill>
          <a:blip r:embed="rId6"/>
          <a:stretch>
            <a:fillRect/>
          </a:stretch>
        </p:blipFill>
        <p:spPr>
          <a:xfrm>
            <a:off x="7657140" y="5667124"/>
            <a:ext cx="3820058" cy="676369"/>
          </a:xfrm>
          <a:prstGeom prst="rect">
            <a:avLst/>
          </a:prstGeom>
        </p:spPr>
      </p:pic>
    </p:spTree>
    <p:extLst>
      <p:ext uri="{BB962C8B-B14F-4D97-AF65-F5344CB8AC3E}">
        <p14:creationId xmlns:p14="http://schemas.microsoft.com/office/powerpoint/2010/main" val="296140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FBCFC-7BA8-5F2F-AF6F-F6F2127CF44B}"/>
              </a:ext>
            </a:extLst>
          </p:cNvPr>
          <p:cNvPicPr>
            <a:picLocks noChangeAspect="1"/>
          </p:cNvPicPr>
          <p:nvPr/>
        </p:nvPicPr>
        <p:blipFill>
          <a:blip r:embed="rId2"/>
          <a:stretch>
            <a:fillRect/>
          </a:stretch>
        </p:blipFill>
        <p:spPr>
          <a:xfrm>
            <a:off x="969996" y="1372922"/>
            <a:ext cx="6363588" cy="1590897"/>
          </a:xfrm>
          <a:prstGeom prst="rect">
            <a:avLst/>
          </a:prstGeom>
        </p:spPr>
      </p:pic>
      <p:pic>
        <p:nvPicPr>
          <p:cNvPr id="4" name="Picture 3">
            <a:extLst>
              <a:ext uri="{FF2B5EF4-FFF2-40B4-BE49-F238E27FC236}">
                <a16:creationId xmlns:a16="http://schemas.microsoft.com/office/drawing/2014/main" id="{997A5DF5-F487-238F-B405-0C49CFDB2E86}"/>
              </a:ext>
            </a:extLst>
          </p:cNvPr>
          <p:cNvPicPr>
            <a:picLocks noChangeAspect="1"/>
          </p:cNvPicPr>
          <p:nvPr/>
        </p:nvPicPr>
        <p:blipFill>
          <a:blip r:embed="rId3"/>
          <a:stretch>
            <a:fillRect/>
          </a:stretch>
        </p:blipFill>
        <p:spPr>
          <a:xfrm>
            <a:off x="912838" y="4432883"/>
            <a:ext cx="6420746" cy="1152686"/>
          </a:xfrm>
          <a:prstGeom prst="rect">
            <a:avLst/>
          </a:prstGeom>
        </p:spPr>
      </p:pic>
      <p:pic>
        <p:nvPicPr>
          <p:cNvPr id="6" name="Picture 5">
            <a:extLst>
              <a:ext uri="{FF2B5EF4-FFF2-40B4-BE49-F238E27FC236}">
                <a16:creationId xmlns:a16="http://schemas.microsoft.com/office/drawing/2014/main" id="{0574430B-8E31-466F-E6D7-514D5991A5A1}"/>
              </a:ext>
            </a:extLst>
          </p:cNvPr>
          <p:cNvPicPr>
            <a:picLocks noChangeAspect="1"/>
          </p:cNvPicPr>
          <p:nvPr/>
        </p:nvPicPr>
        <p:blipFill>
          <a:blip r:embed="rId4"/>
          <a:stretch>
            <a:fillRect/>
          </a:stretch>
        </p:blipFill>
        <p:spPr>
          <a:xfrm>
            <a:off x="8184794" y="1949971"/>
            <a:ext cx="3315163" cy="2676899"/>
          </a:xfrm>
          <a:prstGeom prst="rect">
            <a:avLst/>
          </a:prstGeom>
        </p:spPr>
      </p:pic>
    </p:spTree>
    <p:extLst>
      <p:ext uri="{BB962C8B-B14F-4D97-AF65-F5344CB8AC3E}">
        <p14:creationId xmlns:p14="http://schemas.microsoft.com/office/powerpoint/2010/main" val="289838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1A5255-57E9-4B50-F268-429A2E70CAB0}"/>
              </a:ext>
            </a:extLst>
          </p:cNvPr>
          <p:cNvPicPr>
            <a:picLocks noChangeAspect="1"/>
          </p:cNvPicPr>
          <p:nvPr/>
        </p:nvPicPr>
        <p:blipFill>
          <a:blip r:embed="rId2"/>
          <a:stretch>
            <a:fillRect/>
          </a:stretch>
        </p:blipFill>
        <p:spPr>
          <a:xfrm>
            <a:off x="1125399" y="1100532"/>
            <a:ext cx="5058481" cy="1514686"/>
          </a:xfrm>
          <a:prstGeom prst="rect">
            <a:avLst/>
          </a:prstGeom>
        </p:spPr>
      </p:pic>
      <p:pic>
        <p:nvPicPr>
          <p:cNvPr id="7" name="Picture 6">
            <a:extLst>
              <a:ext uri="{FF2B5EF4-FFF2-40B4-BE49-F238E27FC236}">
                <a16:creationId xmlns:a16="http://schemas.microsoft.com/office/drawing/2014/main" id="{CE49BA54-1D68-23E1-0EE3-37897FF04829}"/>
              </a:ext>
            </a:extLst>
          </p:cNvPr>
          <p:cNvPicPr>
            <a:picLocks noChangeAspect="1"/>
          </p:cNvPicPr>
          <p:nvPr/>
        </p:nvPicPr>
        <p:blipFill>
          <a:blip r:embed="rId3"/>
          <a:stretch>
            <a:fillRect/>
          </a:stretch>
        </p:blipFill>
        <p:spPr>
          <a:xfrm>
            <a:off x="1034898" y="3643457"/>
            <a:ext cx="5239481" cy="1914792"/>
          </a:xfrm>
          <a:prstGeom prst="rect">
            <a:avLst/>
          </a:prstGeom>
        </p:spPr>
      </p:pic>
      <p:pic>
        <p:nvPicPr>
          <p:cNvPr id="9" name="Picture 8">
            <a:extLst>
              <a:ext uri="{FF2B5EF4-FFF2-40B4-BE49-F238E27FC236}">
                <a16:creationId xmlns:a16="http://schemas.microsoft.com/office/drawing/2014/main" id="{77EF0FA8-4897-841B-722E-D160F83D0DA8}"/>
              </a:ext>
            </a:extLst>
          </p:cNvPr>
          <p:cNvPicPr>
            <a:picLocks noChangeAspect="1"/>
          </p:cNvPicPr>
          <p:nvPr/>
        </p:nvPicPr>
        <p:blipFill>
          <a:blip r:embed="rId4"/>
          <a:stretch>
            <a:fillRect/>
          </a:stretch>
        </p:blipFill>
        <p:spPr>
          <a:xfrm>
            <a:off x="6490998" y="2438261"/>
            <a:ext cx="5477639" cy="1981477"/>
          </a:xfrm>
          <a:prstGeom prst="rect">
            <a:avLst/>
          </a:prstGeom>
        </p:spPr>
      </p:pic>
    </p:spTree>
    <p:extLst>
      <p:ext uri="{BB962C8B-B14F-4D97-AF65-F5344CB8AC3E}">
        <p14:creationId xmlns:p14="http://schemas.microsoft.com/office/powerpoint/2010/main" val="21207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0D6E44-679A-A1E6-566F-31449AEF65A3}"/>
              </a:ext>
            </a:extLst>
          </p:cNvPr>
          <p:cNvPicPr>
            <a:picLocks noChangeAspect="1"/>
          </p:cNvPicPr>
          <p:nvPr/>
        </p:nvPicPr>
        <p:blipFill>
          <a:blip r:embed="rId2"/>
          <a:stretch>
            <a:fillRect/>
          </a:stretch>
        </p:blipFill>
        <p:spPr>
          <a:xfrm>
            <a:off x="549158" y="356365"/>
            <a:ext cx="6363588" cy="2505425"/>
          </a:xfrm>
          <a:prstGeom prst="rect">
            <a:avLst/>
          </a:prstGeom>
        </p:spPr>
      </p:pic>
      <p:pic>
        <p:nvPicPr>
          <p:cNvPr id="6" name="Picture 5">
            <a:extLst>
              <a:ext uri="{FF2B5EF4-FFF2-40B4-BE49-F238E27FC236}">
                <a16:creationId xmlns:a16="http://schemas.microsoft.com/office/drawing/2014/main" id="{CE571C70-D031-F058-1968-F91491943CA2}"/>
              </a:ext>
            </a:extLst>
          </p:cNvPr>
          <p:cNvPicPr>
            <a:picLocks noChangeAspect="1"/>
          </p:cNvPicPr>
          <p:nvPr/>
        </p:nvPicPr>
        <p:blipFill>
          <a:blip r:embed="rId3"/>
          <a:stretch>
            <a:fillRect/>
          </a:stretch>
        </p:blipFill>
        <p:spPr>
          <a:xfrm>
            <a:off x="549158" y="3253495"/>
            <a:ext cx="6458851" cy="1171739"/>
          </a:xfrm>
          <a:prstGeom prst="rect">
            <a:avLst/>
          </a:prstGeom>
        </p:spPr>
      </p:pic>
      <p:pic>
        <p:nvPicPr>
          <p:cNvPr id="8" name="Picture 7">
            <a:extLst>
              <a:ext uri="{FF2B5EF4-FFF2-40B4-BE49-F238E27FC236}">
                <a16:creationId xmlns:a16="http://schemas.microsoft.com/office/drawing/2014/main" id="{F1373A7F-2FDF-C25D-883B-6D8EF4F0C176}"/>
              </a:ext>
            </a:extLst>
          </p:cNvPr>
          <p:cNvPicPr>
            <a:picLocks noChangeAspect="1"/>
          </p:cNvPicPr>
          <p:nvPr/>
        </p:nvPicPr>
        <p:blipFill>
          <a:blip r:embed="rId4"/>
          <a:stretch>
            <a:fillRect/>
          </a:stretch>
        </p:blipFill>
        <p:spPr>
          <a:xfrm>
            <a:off x="7998790" y="676922"/>
            <a:ext cx="3172268" cy="3010320"/>
          </a:xfrm>
          <a:prstGeom prst="rect">
            <a:avLst/>
          </a:prstGeom>
        </p:spPr>
      </p:pic>
      <p:pic>
        <p:nvPicPr>
          <p:cNvPr id="9" name="Picture 8">
            <a:extLst>
              <a:ext uri="{FF2B5EF4-FFF2-40B4-BE49-F238E27FC236}">
                <a16:creationId xmlns:a16="http://schemas.microsoft.com/office/drawing/2014/main" id="{B6BBEC87-A3C8-4D26-ABD6-88CC02E98056}"/>
              </a:ext>
            </a:extLst>
          </p:cNvPr>
          <p:cNvPicPr>
            <a:picLocks noChangeAspect="1"/>
          </p:cNvPicPr>
          <p:nvPr/>
        </p:nvPicPr>
        <p:blipFill>
          <a:blip r:embed="rId5"/>
          <a:stretch>
            <a:fillRect/>
          </a:stretch>
        </p:blipFill>
        <p:spPr>
          <a:xfrm>
            <a:off x="606316" y="4944562"/>
            <a:ext cx="6249272" cy="1638529"/>
          </a:xfrm>
          <a:prstGeom prst="rect">
            <a:avLst/>
          </a:prstGeom>
        </p:spPr>
      </p:pic>
      <p:pic>
        <p:nvPicPr>
          <p:cNvPr id="10" name="Picture 9">
            <a:extLst>
              <a:ext uri="{FF2B5EF4-FFF2-40B4-BE49-F238E27FC236}">
                <a16:creationId xmlns:a16="http://schemas.microsoft.com/office/drawing/2014/main" id="{CDD4D04E-BE08-95F9-AF13-CE856BDDFFEE}"/>
              </a:ext>
            </a:extLst>
          </p:cNvPr>
          <p:cNvPicPr>
            <a:picLocks noChangeAspect="1"/>
          </p:cNvPicPr>
          <p:nvPr/>
        </p:nvPicPr>
        <p:blipFill>
          <a:blip r:embed="rId6"/>
          <a:stretch>
            <a:fillRect/>
          </a:stretch>
        </p:blipFill>
        <p:spPr>
          <a:xfrm>
            <a:off x="7529387" y="5344667"/>
            <a:ext cx="3791479" cy="838317"/>
          </a:xfrm>
          <a:prstGeom prst="rect">
            <a:avLst/>
          </a:prstGeom>
        </p:spPr>
      </p:pic>
    </p:spTree>
    <p:extLst>
      <p:ext uri="{BB962C8B-B14F-4D97-AF65-F5344CB8AC3E}">
        <p14:creationId xmlns:p14="http://schemas.microsoft.com/office/powerpoint/2010/main" val="1156786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1F462-1092-89FD-CFE2-6FF13EB12ABB}"/>
              </a:ext>
            </a:extLst>
          </p:cNvPr>
          <p:cNvPicPr>
            <a:picLocks noChangeAspect="1"/>
          </p:cNvPicPr>
          <p:nvPr/>
        </p:nvPicPr>
        <p:blipFill>
          <a:blip r:embed="rId2"/>
          <a:stretch>
            <a:fillRect/>
          </a:stretch>
        </p:blipFill>
        <p:spPr>
          <a:xfrm>
            <a:off x="1111480" y="727969"/>
            <a:ext cx="9969039" cy="5930283"/>
          </a:xfrm>
          <a:prstGeom prst="rect">
            <a:avLst/>
          </a:prstGeom>
        </p:spPr>
      </p:pic>
      <p:sp>
        <p:nvSpPr>
          <p:cNvPr id="4" name="TextBox 3">
            <a:extLst>
              <a:ext uri="{FF2B5EF4-FFF2-40B4-BE49-F238E27FC236}">
                <a16:creationId xmlns:a16="http://schemas.microsoft.com/office/drawing/2014/main" id="{B1907737-8F62-0088-D315-AECAF6C09D81}"/>
              </a:ext>
            </a:extLst>
          </p:cNvPr>
          <p:cNvSpPr txBox="1"/>
          <p:nvPr/>
        </p:nvSpPr>
        <p:spPr>
          <a:xfrm>
            <a:off x="3738283" y="199748"/>
            <a:ext cx="4265762" cy="369332"/>
          </a:xfrm>
          <a:prstGeom prst="rect">
            <a:avLst/>
          </a:prstGeom>
          <a:noFill/>
        </p:spPr>
        <p:txBody>
          <a:bodyPr wrap="square" rtlCol="0">
            <a:spAutoFit/>
          </a:bodyPr>
          <a:lstStyle/>
          <a:p>
            <a:r>
              <a:rPr lang="en-US" dirty="0">
                <a:solidFill>
                  <a:srgbClr val="00B050"/>
                </a:solidFill>
                <a:latin typeface="Arial Black" panose="020B0A04020102020204" pitchFamily="34" charset="0"/>
              </a:rPr>
              <a:t>REFERENTIAL CONSTRAINTS</a:t>
            </a:r>
            <a:endParaRPr lang="en-IN"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3246180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BD67D9-5433-C576-A13F-5816B98F12C0}"/>
              </a:ext>
            </a:extLst>
          </p:cNvPr>
          <p:cNvPicPr>
            <a:picLocks noChangeAspect="1"/>
          </p:cNvPicPr>
          <p:nvPr/>
        </p:nvPicPr>
        <p:blipFill>
          <a:blip r:embed="rId2"/>
          <a:stretch>
            <a:fillRect/>
          </a:stretch>
        </p:blipFill>
        <p:spPr>
          <a:xfrm>
            <a:off x="1632914" y="1274123"/>
            <a:ext cx="8926171" cy="4753638"/>
          </a:xfrm>
          <a:prstGeom prst="rect">
            <a:avLst/>
          </a:prstGeom>
        </p:spPr>
      </p:pic>
    </p:spTree>
    <p:extLst>
      <p:ext uri="{BB962C8B-B14F-4D97-AF65-F5344CB8AC3E}">
        <p14:creationId xmlns:p14="http://schemas.microsoft.com/office/powerpoint/2010/main" val="972811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3" y="64719"/>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268434" y="4298407"/>
            <a:ext cx="6047016"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CONCLUSION</a:t>
            </a:r>
          </a:p>
        </p:txBody>
      </p:sp>
      <p:pic>
        <p:nvPicPr>
          <p:cNvPr id="6" name="Graphic 5" descr="Customer review">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17571" y="1141550"/>
            <a:ext cx="3156857" cy="3156857"/>
          </a:xfrm>
          <a:prstGeom prst="rect">
            <a:avLst/>
          </a:prstGeom>
        </p:spPr>
      </p:pic>
    </p:spTree>
    <p:extLst>
      <p:ext uri="{BB962C8B-B14F-4D97-AF65-F5344CB8AC3E}">
        <p14:creationId xmlns:p14="http://schemas.microsoft.com/office/powerpoint/2010/main" val="1955203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BD9B-5824-76A7-BBBD-FD73C250FD92}"/>
              </a:ext>
            </a:extLst>
          </p:cNvPr>
          <p:cNvSpPr>
            <a:spLocks noGrp="1"/>
          </p:cNvSpPr>
          <p:nvPr>
            <p:ph type="title"/>
          </p:nvPr>
        </p:nvSpPr>
        <p:spPr/>
        <p:txBody>
          <a:bodyPr/>
          <a:lstStyle/>
          <a:p>
            <a:r>
              <a:rPr lang="en-IN" dirty="0">
                <a:solidFill>
                  <a:srgbClr val="FF0000"/>
                </a:solidFill>
              </a:rPr>
              <a:t>CONCLUSION</a:t>
            </a:r>
          </a:p>
        </p:txBody>
      </p:sp>
      <p:sp>
        <p:nvSpPr>
          <p:cNvPr id="3" name="Content Placeholder 2">
            <a:extLst>
              <a:ext uri="{FF2B5EF4-FFF2-40B4-BE49-F238E27FC236}">
                <a16:creationId xmlns:a16="http://schemas.microsoft.com/office/drawing/2014/main" id="{BFA73E71-4647-7747-3602-A59084F69EBB}"/>
              </a:ext>
            </a:extLst>
          </p:cNvPr>
          <p:cNvSpPr>
            <a:spLocks noGrp="1"/>
          </p:cNvSpPr>
          <p:nvPr>
            <p:ph idx="1"/>
          </p:nvPr>
        </p:nvSpPr>
        <p:spPr/>
        <p:txBody>
          <a:bodyPr>
            <a:normAutofit lnSpcReduction="10000"/>
          </a:bodyPr>
          <a:lstStyle/>
          <a:p>
            <a:r>
              <a:rPr lang="en-US" b="0" i="0" dirty="0">
                <a:solidFill>
                  <a:schemeClr val="accent3">
                    <a:lumMod val="50000"/>
                  </a:schemeClr>
                </a:solidFill>
                <a:effectLst/>
                <a:latin typeface="Arial Black" panose="020B0A04020102020204" pitchFamily="34" charset="0"/>
              </a:rPr>
              <a:t>To conclude the description about the project, the project, developed using </a:t>
            </a:r>
            <a:r>
              <a:rPr lang="en-US" b="0" i="0" dirty="0" err="1">
                <a:solidFill>
                  <a:schemeClr val="accent3">
                    <a:lumMod val="50000"/>
                  </a:schemeClr>
                </a:solidFill>
                <a:effectLst/>
                <a:latin typeface="Arial Black" panose="020B0A04020102020204" pitchFamily="34" charset="0"/>
              </a:rPr>
              <a:t>php</a:t>
            </a:r>
            <a:r>
              <a:rPr lang="en-US" b="0" i="0" dirty="0">
                <a:solidFill>
                  <a:schemeClr val="accent3">
                    <a:lumMod val="50000"/>
                  </a:schemeClr>
                </a:solidFill>
                <a:effectLst/>
                <a:latin typeface="Arial Black" panose="020B0A04020102020204" pitchFamily="34" charset="0"/>
              </a:rPr>
              <a:t> with MySQL &amp; XAMPP is based on the requirement specification of the user and the analysis of the existing system, with flexibility for future enhancement. HOSTEL MANAGEMENT SYSTEM is very useful for hostel allotment .This hostel management software is designed for people who want to manage various activities in the hostel. For the past few years the numbers of educational institutions are increasing rapidly Thereby the numbers of hostels are also increasing for the accommodation of the students studying in this institution. And hence there is a lot of strain on the person who are running the hostel and software’s are not usually used in this </a:t>
            </a:r>
            <a:r>
              <a:rPr lang="en-US" b="0" i="0" dirty="0" err="1">
                <a:solidFill>
                  <a:schemeClr val="accent3">
                    <a:lumMod val="50000"/>
                  </a:schemeClr>
                </a:solidFill>
                <a:effectLst/>
                <a:latin typeface="Arial Black" panose="020B0A04020102020204" pitchFamily="34" charset="0"/>
              </a:rPr>
              <a:t>contex</a:t>
            </a:r>
            <a:r>
              <a:rPr lang="en-US" b="0" i="0" dirty="0">
                <a:solidFill>
                  <a:schemeClr val="accent3">
                    <a:lumMod val="50000"/>
                  </a:schemeClr>
                </a:solidFill>
                <a:effectLst/>
                <a:latin typeface="Arial Black" panose="020B0A04020102020204" pitchFamily="34" charset="0"/>
              </a:rPr>
              <a:t>. This particular project deals with the problems on managing a hostel and avoids the problems which occur when carried manually. Identification of the drawbacks of the existing system leads to the designing of computerized system that will be compatible to the existing system with the system which is more user friendly.</a:t>
            </a:r>
            <a:endParaRPr lang="en-IN" dirty="0">
              <a:solidFill>
                <a:schemeClr val="accent3">
                  <a:lumMod val="50000"/>
                </a:schemeClr>
              </a:solidFill>
              <a:latin typeface="Arial Black" panose="020B0A04020102020204" pitchFamily="34" charset="0"/>
            </a:endParaRPr>
          </a:p>
        </p:txBody>
      </p:sp>
    </p:spTree>
    <p:extLst>
      <p:ext uri="{BB962C8B-B14F-4D97-AF65-F5344CB8AC3E}">
        <p14:creationId xmlns:p14="http://schemas.microsoft.com/office/powerpoint/2010/main" val="4139335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B504-6A15-DB7A-F6DB-4D9AEE7228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939F00-DB58-34E9-5548-CEEDBAA8D59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0451D532-7472-B831-6D1F-E34C179EBB75}"/>
              </a:ext>
            </a:extLst>
          </p:cNvPr>
          <p:cNvSpPr/>
          <p:nvPr/>
        </p:nvSpPr>
        <p:spPr>
          <a:xfrm>
            <a:off x="2430584" y="2797908"/>
            <a:ext cx="6736862" cy="2883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rgbClr val="7030A0"/>
                </a:solidFill>
                <a:latin typeface="Algerian" panose="04020705040A02060702" pitchFamily="82" charset="0"/>
              </a:rPr>
              <a:t>Thank you</a:t>
            </a:r>
            <a:endParaRPr lang="en-IN" sz="7200" dirty="0">
              <a:solidFill>
                <a:srgbClr val="7030A0"/>
              </a:solidFill>
              <a:latin typeface="Algerian" panose="04020705040A02060702" pitchFamily="82" charset="0"/>
            </a:endParaRPr>
          </a:p>
        </p:txBody>
      </p:sp>
    </p:spTree>
    <p:extLst>
      <p:ext uri="{BB962C8B-B14F-4D97-AF65-F5344CB8AC3E}">
        <p14:creationId xmlns:p14="http://schemas.microsoft.com/office/powerpoint/2010/main" val="18453428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3" y="64719"/>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268434" y="4298407"/>
            <a:ext cx="6047016" cy="1015663"/>
          </a:xfrm>
          <a:prstGeom prst="rect">
            <a:avLst/>
          </a:prstGeom>
          <a:noFill/>
        </p:spPr>
        <p:txBody>
          <a:bodyPr wrap="square" rtlCol="0">
            <a:spAutoFit/>
          </a:bodyPr>
          <a:lstStyle/>
          <a:p>
            <a:pPr algn="ctr"/>
            <a:r>
              <a:rPr lang="en-IN" sz="6000" dirty="0">
                <a:solidFill>
                  <a:schemeClr val="bg1"/>
                </a:solidFill>
                <a:latin typeface="Times New Roman" panose="02020603050405020304" pitchFamily="18" charset="0"/>
                <a:cs typeface="Times New Roman" panose="02020603050405020304" pitchFamily="18" charset="0"/>
              </a:rPr>
              <a:t>ABSTRACT</a:t>
            </a:r>
          </a:p>
        </p:txBody>
      </p:sp>
      <p:pic>
        <p:nvPicPr>
          <p:cNvPr id="6" name="Graphic 5" descr="Run">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7571" y="1239521"/>
            <a:ext cx="3156857" cy="3156857"/>
          </a:xfrm>
          <a:prstGeom prst="rect">
            <a:avLst/>
          </a:prstGeom>
        </p:spPr>
      </p:pic>
    </p:spTree>
    <p:extLst>
      <p:ext uri="{BB962C8B-B14F-4D97-AF65-F5344CB8AC3E}">
        <p14:creationId xmlns:p14="http://schemas.microsoft.com/office/powerpoint/2010/main" val="28018578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55FA-685F-A53B-FD5E-13897A4695BC}"/>
              </a:ext>
            </a:extLst>
          </p:cNvPr>
          <p:cNvSpPr>
            <a:spLocks noGrp="1"/>
          </p:cNvSpPr>
          <p:nvPr>
            <p:ph type="title"/>
          </p:nvPr>
        </p:nvSpPr>
        <p:spPr>
          <a:xfrm>
            <a:off x="729935" y="803938"/>
            <a:ext cx="10571998" cy="970450"/>
          </a:xfrm>
        </p:spPr>
        <p:txBody>
          <a:bodyPr/>
          <a:lstStyle/>
          <a:p>
            <a:r>
              <a:rPr lang="en-IN" dirty="0">
                <a:solidFill>
                  <a:srgbClr val="FF0000"/>
                </a:solidFill>
              </a:rPr>
              <a:t>ABSTRACT</a:t>
            </a:r>
          </a:p>
        </p:txBody>
      </p:sp>
      <p:sp>
        <p:nvSpPr>
          <p:cNvPr id="3" name="Content Placeholder 2">
            <a:extLst>
              <a:ext uri="{FF2B5EF4-FFF2-40B4-BE49-F238E27FC236}">
                <a16:creationId xmlns:a16="http://schemas.microsoft.com/office/drawing/2014/main" id="{D265BDDE-31A1-A0EE-0FF4-F010A5DF3EE0}"/>
              </a:ext>
            </a:extLst>
          </p:cNvPr>
          <p:cNvSpPr>
            <a:spLocks noGrp="1"/>
          </p:cNvSpPr>
          <p:nvPr>
            <p:ph idx="1"/>
          </p:nvPr>
        </p:nvSpPr>
        <p:spPr>
          <a:xfrm>
            <a:off x="729935" y="2769592"/>
            <a:ext cx="10554574" cy="3636511"/>
          </a:xfrm>
        </p:spPr>
        <p:txBody>
          <a:bodyPr>
            <a:normAutofit fontScale="25000" lnSpcReduction="20000"/>
          </a:bodyPr>
          <a:lstStyle/>
          <a:p>
            <a:pPr>
              <a:spcAft>
                <a:spcPts val="1500"/>
              </a:spcAft>
            </a:pPr>
            <a:r>
              <a:rPr lang="en-IN" sz="8000" dirty="0">
                <a:solidFill>
                  <a:schemeClr val="accent3">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The Hostel Database Management System is a</a:t>
            </a:r>
            <a:r>
              <a:rPr lang="en-IN" sz="8000" dirty="0">
                <a:solidFill>
                  <a:schemeClr val="accent3">
                    <a:lumMod val="50000"/>
                  </a:schemeClr>
                </a:solidFill>
                <a:latin typeface="Arial Black" panose="020B0A04020102020204" pitchFamily="34" charset="0"/>
                <a:ea typeface="Times New Roman" panose="02020603050405020304" pitchFamily="18" charset="0"/>
                <a:cs typeface="Arial" panose="020B0604020202020204" pitchFamily="34" charset="0"/>
              </a:rPr>
              <a:t> application</a:t>
            </a:r>
            <a:r>
              <a:rPr lang="en-IN" sz="8000" dirty="0">
                <a:solidFill>
                  <a:schemeClr val="accent3">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 designed to manage the management of hostels. The system is developed to manage the room allocation, billing and payments, inventory management, Local and Non-local outings, and security of the hostel and it allows students to reserve rooms online, receive confirmation and check-in details by email or text message. The system also provides easy access to important information such as hostel rules and regulations, emergency contacts and takes student feedback which </a:t>
            </a:r>
            <a:r>
              <a:rPr lang="en-IN" sz="8000" dirty="0">
                <a:solidFill>
                  <a:schemeClr val="accent3">
                    <a:lumMod val="50000"/>
                  </a:schemeClr>
                </a:solidFill>
                <a:latin typeface="Arial Black" panose="020B0A04020102020204" pitchFamily="34" charset="0"/>
                <a:ea typeface="Times New Roman" panose="02020603050405020304" pitchFamily="18" charset="0"/>
                <a:cs typeface="Arial" panose="020B0604020202020204" pitchFamily="34" charset="0"/>
              </a:rPr>
              <a:t>help to identify areas of improvement and make data-driven decisions. </a:t>
            </a:r>
            <a:r>
              <a:rPr lang="en-IN" sz="8000" dirty="0">
                <a:solidFill>
                  <a:schemeClr val="accent3">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The system allows to admin to access the student details as well as employee details can check all the data in the system and it</a:t>
            </a:r>
            <a:r>
              <a:rPr lang="en-IN" sz="8000" dirty="0">
                <a:solidFill>
                  <a:schemeClr val="accent3">
                    <a:lumMod val="50000"/>
                  </a:schemeClr>
                </a:solidFill>
                <a:latin typeface="Arial Black" panose="020B0A04020102020204" pitchFamily="34" charset="0"/>
                <a:ea typeface="Times New Roman" panose="02020603050405020304" pitchFamily="18" charset="0"/>
                <a:cs typeface="Arial" panose="020B0604020202020204" pitchFamily="34" charset="0"/>
              </a:rPr>
              <a:t> automates many manual tasks and reduces the</a:t>
            </a:r>
            <a:r>
              <a:rPr lang="en-IN" sz="8000" dirty="0">
                <a:solidFill>
                  <a:schemeClr val="accent3">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 workload of administrative staff, increasing efficiency and accuracy.</a:t>
            </a:r>
          </a:p>
          <a:p>
            <a:pPr>
              <a:spcBef>
                <a:spcPts val="1500"/>
              </a:spcBef>
              <a:spcAft>
                <a:spcPts val="1500"/>
              </a:spcAft>
            </a:pPr>
            <a:r>
              <a:rPr lang="en-IN" sz="80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Overall, the hostel Database management system is designed to improve the student experience, increase efficiency, and enhance the security of the hostel.</a:t>
            </a:r>
            <a:endParaRPr lang="en-IN" sz="8000" dirty="0">
              <a:solidFill>
                <a:schemeClr val="accent3">
                  <a:lumMod val="50000"/>
                </a:schemeClr>
              </a:solidFill>
              <a:effectLst/>
              <a:latin typeface="Times New Roman" panose="02020603050405020304" pitchFamily="18" charset="0"/>
              <a:ea typeface="Calibri" panose="020F0502020204030204"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290241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2460A80-980C-4EAF-9E14-EFE52772D69E}"/>
              </a:ext>
            </a:extLst>
          </p:cNvPr>
          <p:cNvSpPr/>
          <p:nvPr/>
        </p:nvSpPr>
        <p:spPr>
          <a:xfrm>
            <a:off x="2770413" y="64719"/>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EEA352-F170-452E-BA2B-384F5ADA4037}"/>
              </a:ext>
            </a:extLst>
          </p:cNvPr>
          <p:cNvSpPr txBox="1"/>
          <p:nvPr/>
        </p:nvSpPr>
        <p:spPr>
          <a:xfrm>
            <a:off x="3268434" y="4298407"/>
            <a:ext cx="6047016"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INTRODUCTION</a:t>
            </a:r>
            <a:r>
              <a:rPr kumimoji="0" lang="en-IN" sz="6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p:txBody>
      </p:sp>
      <p:pic>
        <p:nvPicPr>
          <p:cNvPr id="6" name="Graphic 5" descr="Handshake">
            <a:extLst>
              <a:ext uri="{FF2B5EF4-FFF2-40B4-BE49-F238E27FC236}">
                <a16:creationId xmlns:a16="http://schemas.microsoft.com/office/drawing/2014/main" id="{A4C9E3AF-39D8-4207-8291-73E110CDD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17571" y="1239521"/>
            <a:ext cx="3156857" cy="3156857"/>
          </a:xfrm>
          <a:prstGeom prst="rect">
            <a:avLst/>
          </a:prstGeom>
        </p:spPr>
      </p:pic>
    </p:spTree>
    <p:extLst>
      <p:ext uri="{BB962C8B-B14F-4D97-AF65-F5344CB8AC3E}">
        <p14:creationId xmlns:p14="http://schemas.microsoft.com/office/powerpoint/2010/main" val="2005532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BDB-0F31-D4B7-A62B-4D689F6EC41A}"/>
              </a:ext>
            </a:extLst>
          </p:cNvPr>
          <p:cNvSpPr>
            <a:spLocks noGrp="1"/>
          </p:cNvSpPr>
          <p:nvPr>
            <p:ph type="title"/>
          </p:nvPr>
        </p:nvSpPr>
        <p:spPr>
          <a:xfrm>
            <a:off x="810000" y="736357"/>
            <a:ext cx="10571998" cy="970450"/>
          </a:xfrm>
        </p:spPr>
        <p:txBody>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5373B1B7-1A4B-E2C4-871B-374BB77030A1}"/>
              </a:ext>
            </a:extLst>
          </p:cNvPr>
          <p:cNvSpPr>
            <a:spLocks noGrp="1"/>
          </p:cNvSpPr>
          <p:nvPr>
            <p:ph idx="1"/>
          </p:nvPr>
        </p:nvSpPr>
        <p:spPr>
          <a:xfrm>
            <a:off x="818712" y="2727409"/>
            <a:ext cx="10554574" cy="3636511"/>
          </a:xfrm>
        </p:spPr>
        <p:txBody>
          <a:bodyPr>
            <a:normAutofit fontScale="47500" lnSpcReduction="20000"/>
          </a:bodyPr>
          <a:lstStyle/>
          <a:p>
            <a:pPr marL="342900" lvl="0" indent="-342900">
              <a:lnSpc>
                <a:spcPct val="107000"/>
              </a:lnSpc>
              <a:buClr>
                <a:srgbClr val="FF0000"/>
              </a:buClr>
              <a:buFont typeface="Symbol" panose="05050102010706020507" pitchFamily="18" charset="2"/>
              <a:buChar char=""/>
            </a:pPr>
            <a:r>
              <a:rPr lang="en-IN" sz="56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Hostel Management system is a </a:t>
            </a:r>
            <a:r>
              <a:rPr lang="en-IN" sz="5600" dirty="0">
                <a:solidFill>
                  <a:schemeClr val="accent3">
                    <a:lumMod val="50000"/>
                  </a:schemeClr>
                </a:solidFill>
                <a:latin typeface="Arial Black" panose="020B0A04020102020204" pitchFamily="34" charset="0"/>
                <a:ea typeface="Calibri" panose="020F0502020204030204" pitchFamily="34" charset="0"/>
                <a:cs typeface="Segoe UI" panose="020B0502040204020203" pitchFamily="34" charset="0"/>
              </a:rPr>
              <a:t>web</a:t>
            </a:r>
            <a:r>
              <a:rPr lang="en-IN" sz="56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 application developed </a:t>
            </a:r>
            <a:r>
              <a:rPr lang="en-IN" sz="5600" dirty="0">
                <a:solidFill>
                  <a:schemeClr val="accent3">
                    <a:lumMod val="50000"/>
                  </a:schemeClr>
                </a:solidFill>
                <a:latin typeface="Arial Black" panose="020B0A04020102020204" pitchFamily="34" charset="0"/>
                <a:ea typeface="Calibri" panose="020F0502020204030204" pitchFamily="34" charset="0"/>
                <a:cs typeface="Segoe UI" panose="020B0502040204020203" pitchFamily="34" charset="0"/>
              </a:rPr>
              <a:t>f</a:t>
            </a:r>
            <a:r>
              <a:rPr lang="en-IN" sz="56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or managing the various operations of hostel, including </a:t>
            </a:r>
            <a:r>
              <a:rPr lang="en-IN" sz="5600" dirty="0">
                <a:solidFill>
                  <a:schemeClr val="accent3">
                    <a:lumMod val="50000"/>
                  </a:schemeClr>
                </a:solidFill>
                <a:latin typeface="Arial Black" panose="020B0A04020102020204" pitchFamily="34" charset="0"/>
                <a:ea typeface="Calibri" panose="020F0502020204030204" pitchFamily="34" charset="0"/>
                <a:cs typeface="Segoe UI" panose="020B0502040204020203" pitchFamily="34" charset="0"/>
              </a:rPr>
              <a:t>Room registration, student details, </a:t>
            </a:r>
            <a:r>
              <a:rPr lang="en-IN" sz="56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 local and Non-local outings </a:t>
            </a:r>
            <a:r>
              <a:rPr lang="en-IN" sz="5600" dirty="0">
                <a:solidFill>
                  <a:schemeClr val="accent3">
                    <a:lumMod val="50000"/>
                  </a:schemeClr>
                </a:solidFill>
                <a:latin typeface="Arial Black" panose="020B0A04020102020204" pitchFamily="34" charset="0"/>
                <a:ea typeface="Calibri" panose="020F0502020204030204" pitchFamily="34" charset="0"/>
                <a:cs typeface="Segoe UI" panose="020B0502040204020203" pitchFamily="34" charset="0"/>
              </a:rPr>
              <a:t>d</a:t>
            </a:r>
            <a:r>
              <a:rPr lang="en-IN" sz="56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etails , employee </a:t>
            </a:r>
            <a:r>
              <a:rPr lang="en-IN" sz="5600" dirty="0">
                <a:solidFill>
                  <a:schemeClr val="accent3">
                    <a:lumMod val="50000"/>
                  </a:schemeClr>
                </a:solidFill>
                <a:latin typeface="Arial Black" panose="020B0A04020102020204" pitchFamily="34" charset="0"/>
                <a:ea typeface="Calibri" panose="020F0502020204030204" pitchFamily="34" charset="0"/>
                <a:cs typeface="Segoe UI" panose="020B0502040204020203" pitchFamily="34" charset="0"/>
              </a:rPr>
              <a:t>d</a:t>
            </a:r>
            <a:r>
              <a:rPr lang="en-IN" sz="5600" dirty="0">
                <a:solidFill>
                  <a:schemeClr val="accent3">
                    <a:lumMod val="50000"/>
                  </a:schemeClr>
                </a:solidFill>
                <a:effectLst/>
                <a:latin typeface="Arial Black" panose="020B0A04020102020204" pitchFamily="34" charset="0"/>
                <a:ea typeface="Calibri" panose="020F0502020204030204" pitchFamily="34" charset="0"/>
                <a:cs typeface="Segoe UI" panose="020B0502040204020203" pitchFamily="34" charset="0"/>
              </a:rPr>
              <a:t>etails,  billing and payments . </a:t>
            </a:r>
            <a:r>
              <a:rPr lang="en-IN" sz="5600" dirty="0">
                <a:solidFill>
                  <a:schemeClr val="accent3">
                    <a:lumMod val="50000"/>
                  </a:schemeClr>
                </a:solidFill>
                <a:effectLst/>
                <a:latin typeface="Arial Black" panose="020B0A04020102020204" pitchFamily="34" charset="0"/>
                <a:ea typeface="Calibri" panose="020F0502020204030204" pitchFamily="34" charset="0"/>
              </a:rPr>
              <a:t>The main objective of this mini project is to develop a simple and user-friendly hostel management system that can help hostel administrators manage their daily tasks more efficiently</a:t>
            </a:r>
            <a:endParaRPr lang="en-IN" sz="5600" dirty="0">
              <a:solidFill>
                <a:schemeClr val="accent3">
                  <a:lumMod val="50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373589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C351DDE-42E2-CDB2-9671-F16FD162474F}"/>
              </a:ext>
            </a:extLst>
          </p:cNvPr>
          <p:cNvSpPr/>
          <p:nvPr/>
        </p:nvSpPr>
        <p:spPr>
          <a:xfrm>
            <a:off x="2574471" y="64720"/>
            <a:ext cx="7043058" cy="6728560"/>
          </a:xfrm>
          <a:prstGeom prst="ellipse">
            <a:avLst/>
          </a:prstGeom>
          <a:solidFill>
            <a:schemeClr val="tx1">
              <a:alpha val="41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Gears">
            <a:extLst>
              <a:ext uri="{FF2B5EF4-FFF2-40B4-BE49-F238E27FC236}">
                <a16:creationId xmlns:a16="http://schemas.microsoft.com/office/drawing/2014/main" id="{DA01C830-69D4-D6B1-169E-CF776DE55D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8538" y="1303215"/>
            <a:ext cx="2963985" cy="2963985"/>
          </a:xfrm>
          <a:prstGeom prst="rect">
            <a:avLst/>
          </a:prstGeom>
        </p:spPr>
      </p:pic>
      <p:sp>
        <p:nvSpPr>
          <p:cNvPr id="6" name="TextBox 5">
            <a:extLst>
              <a:ext uri="{FF2B5EF4-FFF2-40B4-BE49-F238E27FC236}">
                <a16:creationId xmlns:a16="http://schemas.microsoft.com/office/drawing/2014/main" id="{29D4E4A2-C250-8A6D-CDEC-C0E643DD7E4B}"/>
              </a:ext>
            </a:extLst>
          </p:cNvPr>
          <p:cNvSpPr txBox="1"/>
          <p:nvPr/>
        </p:nvSpPr>
        <p:spPr>
          <a:xfrm>
            <a:off x="3782645" y="4536774"/>
            <a:ext cx="5152373" cy="769441"/>
          </a:xfrm>
          <a:prstGeom prst="rect">
            <a:avLst/>
          </a:prstGeom>
          <a:noFill/>
        </p:spPr>
        <p:txBody>
          <a:bodyPr wrap="none" rtlCol="0">
            <a:spAutoFit/>
          </a:bodyPr>
          <a:lstStyle/>
          <a:p>
            <a:r>
              <a:rPr lang="en-US" sz="4400" dirty="0">
                <a:solidFill>
                  <a:schemeClr val="bg1"/>
                </a:solidFill>
                <a:latin typeface="Times New Roman" panose="02020603050405020304" pitchFamily="18" charset="0"/>
                <a:cs typeface="Times New Roman" panose="02020603050405020304" pitchFamily="18" charset="0"/>
              </a:rPr>
              <a:t>EXISTING SYSTEM</a:t>
            </a:r>
            <a:endParaRPr lang="en-IN"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3180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5548-A018-2668-D80C-41B224F80D0A}"/>
              </a:ext>
            </a:extLst>
          </p:cNvPr>
          <p:cNvSpPr>
            <a:spLocks noGrp="1"/>
          </p:cNvSpPr>
          <p:nvPr>
            <p:ph type="title"/>
          </p:nvPr>
        </p:nvSpPr>
        <p:spPr/>
        <p:txBody>
          <a:bodyPr/>
          <a:lstStyle/>
          <a:p>
            <a:r>
              <a:rPr lang="en-US" dirty="0">
                <a:solidFill>
                  <a:srgbClr val="FF0000"/>
                </a:solidFill>
              </a:rPr>
              <a:t>EXISTING SYSTEM</a:t>
            </a:r>
            <a:endParaRPr lang="en-IN" dirty="0">
              <a:solidFill>
                <a:srgbClr val="FF0000"/>
              </a:solidFill>
            </a:endParaRPr>
          </a:p>
        </p:txBody>
      </p:sp>
      <p:sp>
        <p:nvSpPr>
          <p:cNvPr id="3" name="Content Placeholder 2">
            <a:extLst>
              <a:ext uri="{FF2B5EF4-FFF2-40B4-BE49-F238E27FC236}">
                <a16:creationId xmlns:a16="http://schemas.microsoft.com/office/drawing/2014/main" id="{B6F06D9C-2BE9-28EB-D7B3-C22D2B02588E}"/>
              </a:ext>
            </a:extLst>
          </p:cNvPr>
          <p:cNvSpPr>
            <a:spLocks noGrp="1"/>
          </p:cNvSpPr>
          <p:nvPr>
            <p:ph idx="1"/>
          </p:nvPr>
        </p:nvSpPr>
        <p:spPr/>
        <p:txBody>
          <a:bodyPr>
            <a:normAutofit/>
          </a:bodyPr>
          <a:lstStyle/>
          <a:p>
            <a:r>
              <a:rPr lang="en-US" sz="2000" b="0" i="0" dirty="0">
                <a:solidFill>
                  <a:schemeClr val="accent3">
                    <a:lumMod val="50000"/>
                  </a:schemeClr>
                </a:solidFill>
                <a:effectLst/>
                <a:latin typeface="Arial Black" panose="020B0A04020102020204" pitchFamily="34" charset="0"/>
              </a:rPr>
              <a:t>The existing system of the hostel management system involves manual methods of managing the day-to-day operations of the hostel. The hostel manager or administrator has to manage all the data related to the students residing in the hostel, including their personal information, room allocation, mess charges, and other details. The manual system leads to inefficiencies, inaccuracies, and a lack of transparency. It can also cause delays in handling the various hostel-related tasks, leading to increased workloads</a:t>
            </a:r>
            <a:endParaRPr lang="en-IN" sz="2000" dirty="0">
              <a:solidFill>
                <a:schemeClr val="accent3">
                  <a:lumMod val="50000"/>
                </a:schemeClr>
              </a:solidFill>
              <a:latin typeface="Arial Black" panose="020B0A04020102020204" pitchFamily="34" charset="0"/>
            </a:endParaRPr>
          </a:p>
        </p:txBody>
      </p:sp>
    </p:spTree>
    <p:extLst>
      <p:ext uri="{BB962C8B-B14F-4D97-AF65-F5344CB8AC3E}">
        <p14:creationId xmlns:p14="http://schemas.microsoft.com/office/powerpoint/2010/main" val="1581909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1825</TotalTime>
  <Words>1195</Words>
  <Application>Microsoft Office PowerPoint</Application>
  <PresentationFormat>Widescreen</PresentationFormat>
  <Paragraphs>162</Paragraphs>
  <Slides>38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Algerian</vt:lpstr>
      <vt:lpstr>Arial</vt:lpstr>
      <vt:lpstr>Arial Black</vt:lpstr>
      <vt:lpstr>Arial monospaced for SAP</vt:lpstr>
      <vt:lpstr>Arial Rounded MT Bold</vt:lpstr>
      <vt:lpstr>Berlin Sans FB Demi</vt:lpstr>
      <vt:lpstr>Calibri</vt:lpstr>
      <vt:lpstr>Candara</vt:lpstr>
      <vt:lpstr>Century Gothic</vt:lpstr>
      <vt:lpstr>Corbel</vt:lpstr>
      <vt:lpstr>Symbol</vt:lpstr>
      <vt:lpstr>Times New Roman</vt:lpstr>
      <vt:lpstr>Wingdings</vt:lpstr>
      <vt:lpstr>Wingdings 2</vt:lpstr>
      <vt:lpstr>Quotable</vt:lpstr>
      <vt:lpstr>       HOSTEL DATABASE MANAGEMENT              SYSTEM</vt:lpstr>
      <vt:lpstr>PRESENTED BY   MAREEDHU ARAVINDH - 421217  TANGUDU PREMSAI - 421262</vt:lpstr>
      <vt:lpstr>CONTENTS     </vt:lpstr>
      <vt:lpstr>PowerPoint Presentation</vt:lpstr>
      <vt:lpstr>ABSTRACT</vt:lpstr>
      <vt:lpstr>PowerPoint Presentation</vt:lpstr>
      <vt:lpstr>INTRODUCTION</vt:lpstr>
      <vt:lpstr>PowerPoint Presentation</vt:lpstr>
      <vt:lpstr>EXISTING SYSTEM</vt:lpstr>
      <vt:lpstr>PowerPoint Presentation</vt:lpstr>
      <vt:lpstr>PROPOSED SYSTEM</vt:lpstr>
      <vt:lpstr>PowerPoint Presentation</vt:lpstr>
      <vt:lpstr>PowerPoint Presentation</vt:lpstr>
      <vt:lpstr>PowerPoint Presentation</vt:lpstr>
      <vt:lpstr>PowerPoint Presentation</vt:lpstr>
      <vt:lpstr>PowerPoint Presentation</vt:lpstr>
      <vt:lpstr>RELATIONAL SCEMA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Amareswar</dc:creator>
  <cp:lastModifiedBy>prasanth k</cp:lastModifiedBy>
  <cp:revision>47</cp:revision>
  <dcterms:created xsi:type="dcterms:W3CDTF">2022-03-08T13:41:36Z</dcterms:created>
  <dcterms:modified xsi:type="dcterms:W3CDTF">2023-04-15T05:26:13Z</dcterms:modified>
</cp:coreProperties>
</file>