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C911E-D2A0-499B-ACA2-DF9F5930F3EA}" v="23" dt="2024-04-14T17:19:00.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h Sreeni" userId="b31535965e9fd6c2" providerId="LiveId" clId="{7ADC911E-D2A0-499B-ACA2-DF9F5930F3EA}"/>
    <pc:docChg chg="custSel addSld delSld modSld sldOrd">
      <pc:chgData name="Aravindh Sreeni" userId="b31535965e9fd6c2" providerId="LiveId" clId="{7ADC911E-D2A0-499B-ACA2-DF9F5930F3EA}" dt="2024-04-14T17:24:05.199" v="1103" actId="20577"/>
      <pc:docMkLst>
        <pc:docMk/>
      </pc:docMkLst>
      <pc:sldChg chg="modSp mod">
        <pc:chgData name="Aravindh Sreeni" userId="b31535965e9fd6c2" providerId="LiveId" clId="{7ADC911E-D2A0-499B-ACA2-DF9F5930F3EA}" dt="2024-03-18T07:24:37.553" v="92" actId="20577"/>
        <pc:sldMkLst>
          <pc:docMk/>
          <pc:sldMk cId="1408748937" sldId="256"/>
        </pc:sldMkLst>
        <pc:spChg chg="mod">
          <ac:chgData name="Aravindh Sreeni" userId="b31535965e9fd6c2" providerId="LiveId" clId="{7ADC911E-D2A0-499B-ACA2-DF9F5930F3EA}" dt="2024-03-18T07:24:37.553" v="92" actId="20577"/>
          <ac:spMkLst>
            <pc:docMk/>
            <pc:sldMk cId="1408748937" sldId="256"/>
            <ac:spMk id="8" creationId="{5D72FA62-0007-0275-D8ED-5671F62CFADC}"/>
          </ac:spMkLst>
        </pc:spChg>
      </pc:sldChg>
      <pc:sldChg chg="modSp mod">
        <pc:chgData name="Aravindh Sreeni" userId="b31535965e9fd6c2" providerId="LiveId" clId="{7ADC911E-D2A0-499B-ACA2-DF9F5930F3EA}" dt="2024-03-18T07:25:52.627" v="94" actId="20577"/>
        <pc:sldMkLst>
          <pc:docMk/>
          <pc:sldMk cId="547268941" sldId="258"/>
        </pc:sldMkLst>
        <pc:spChg chg="mod">
          <ac:chgData name="Aravindh Sreeni" userId="b31535965e9fd6c2" providerId="LiveId" clId="{7ADC911E-D2A0-499B-ACA2-DF9F5930F3EA}" dt="2024-03-18T07:25:52.627" v="94" actId="20577"/>
          <ac:spMkLst>
            <pc:docMk/>
            <pc:sldMk cId="547268941" sldId="258"/>
            <ac:spMk id="3" creationId="{9E7F5AA7-1321-2C40-6A3C-E7A06DE0C995}"/>
          </ac:spMkLst>
        </pc:spChg>
      </pc:sldChg>
      <pc:sldChg chg="ord">
        <pc:chgData name="Aravindh Sreeni" userId="b31535965e9fd6c2" providerId="LiveId" clId="{7ADC911E-D2A0-499B-ACA2-DF9F5930F3EA}" dt="2024-03-18T07:40:55.931" v="135"/>
        <pc:sldMkLst>
          <pc:docMk/>
          <pc:sldMk cId="2512210397" sldId="259"/>
        </pc:sldMkLst>
      </pc:sldChg>
      <pc:sldChg chg="modSp mod">
        <pc:chgData name="Aravindh Sreeni" userId="b31535965e9fd6c2" providerId="LiveId" clId="{7ADC911E-D2A0-499B-ACA2-DF9F5930F3EA}" dt="2024-03-18T07:41:11.717" v="144" actId="20577"/>
        <pc:sldMkLst>
          <pc:docMk/>
          <pc:sldMk cId="2240835969" sldId="260"/>
        </pc:sldMkLst>
        <pc:spChg chg="mod">
          <ac:chgData name="Aravindh Sreeni" userId="b31535965e9fd6c2" providerId="LiveId" clId="{7ADC911E-D2A0-499B-ACA2-DF9F5930F3EA}" dt="2024-03-18T07:41:11.717" v="144" actId="20577"/>
          <ac:spMkLst>
            <pc:docMk/>
            <pc:sldMk cId="2240835969" sldId="260"/>
            <ac:spMk id="3" creationId="{06BDAF0F-7A4B-A993-B081-B793B27D6D84}"/>
          </ac:spMkLst>
        </pc:spChg>
      </pc:sldChg>
      <pc:sldChg chg="modSp mod">
        <pc:chgData name="Aravindh Sreeni" userId="b31535965e9fd6c2" providerId="LiveId" clId="{7ADC911E-D2A0-499B-ACA2-DF9F5930F3EA}" dt="2024-03-18T08:04:08.142" v="148" actId="20577"/>
        <pc:sldMkLst>
          <pc:docMk/>
          <pc:sldMk cId="2146960854" sldId="261"/>
        </pc:sldMkLst>
        <pc:spChg chg="mod">
          <ac:chgData name="Aravindh Sreeni" userId="b31535965e9fd6c2" providerId="LiveId" clId="{7ADC911E-D2A0-499B-ACA2-DF9F5930F3EA}" dt="2024-03-18T08:04:08.142" v="148" actId="20577"/>
          <ac:spMkLst>
            <pc:docMk/>
            <pc:sldMk cId="2146960854" sldId="261"/>
            <ac:spMk id="4" creationId="{5A39D42A-044B-DE30-18F1-B46E86E4CAEB}"/>
          </ac:spMkLst>
        </pc:spChg>
      </pc:sldChg>
      <pc:sldChg chg="modSp mod">
        <pc:chgData name="Aravindh Sreeni" userId="b31535965e9fd6c2" providerId="LiveId" clId="{7ADC911E-D2A0-499B-ACA2-DF9F5930F3EA}" dt="2024-03-18T07:41:55.642" v="146" actId="20578"/>
        <pc:sldMkLst>
          <pc:docMk/>
          <pc:sldMk cId="472400616" sldId="262"/>
        </pc:sldMkLst>
        <pc:graphicFrameChg chg="mod modGraphic">
          <ac:chgData name="Aravindh Sreeni" userId="b31535965e9fd6c2" providerId="LiveId" clId="{7ADC911E-D2A0-499B-ACA2-DF9F5930F3EA}" dt="2024-03-18T07:41:55.642" v="146" actId="20578"/>
          <ac:graphicFrameMkLst>
            <pc:docMk/>
            <pc:sldMk cId="472400616" sldId="262"/>
            <ac:graphicFrameMk id="2" creationId="{2B39261A-9E72-FD45-7669-2DEC2412786B}"/>
          </ac:graphicFrameMkLst>
        </pc:graphicFrameChg>
      </pc:sldChg>
      <pc:sldChg chg="addSp modSp mod">
        <pc:chgData name="Aravindh Sreeni" userId="b31535965e9fd6c2" providerId="LiveId" clId="{7ADC911E-D2A0-499B-ACA2-DF9F5930F3EA}" dt="2024-04-14T16:39:38.707" v="444" actId="20577"/>
        <pc:sldMkLst>
          <pc:docMk/>
          <pc:sldMk cId="1983896047" sldId="263"/>
        </pc:sldMkLst>
        <pc:spChg chg="mod">
          <ac:chgData name="Aravindh Sreeni" userId="b31535965e9fd6c2" providerId="LiveId" clId="{7ADC911E-D2A0-499B-ACA2-DF9F5930F3EA}" dt="2024-04-14T16:38:37.885" v="197" actId="1076"/>
          <ac:spMkLst>
            <pc:docMk/>
            <pc:sldMk cId="1983896047" sldId="263"/>
            <ac:spMk id="2" creationId="{36069805-C873-DA06-3592-D5546F186E2A}"/>
          </ac:spMkLst>
        </pc:spChg>
        <pc:spChg chg="add mod">
          <ac:chgData name="Aravindh Sreeni" userId="b31535965e9fd6c2" providerId="LiveId" clId="{7ADC911E-D2A0-499B-ACA2-DF9F5930F3EA}" dt="2024-04-14T16:39:38.707" v="444" actId="20577"/>
          <ac:spMkLst>
            <pc:docMk/>
            <pc:sldMk cId="1983896047" sldId="263"/>
            <ac:spMk id="3" creationId="{44E59CC0-EEB5-94E3-505E-15749E68BB3A}"/>
          </ac:spMkLst>
        </pc:spChg>
      </pc:sldChg>
      <pc:sldChg chg="addSp delSp modSp mod">
        <pc:chgData name="Aravindh Sreeni" userId="b31535965e9fd6c2" providerId="LiveId" clId="{7ADC911E-D2A0-499B-ACA2-DF9F5930F3EA}" dt="2024-04-14T17:18:53.452" v="1013" actId="478"/>
        <pc:sldMkLst>
          <pc:docMk/>
          <pc:sldMk cId="3907676372" sldId="264"/>
        </pc:sldMkLst>
        <pc:spChg chg="del mod">
          <ac:chgData name="Aravindh Sreeni" userId="b31535965e9fd6c2" providerId="LiveId" clId="{7ADC911E-D2A0-499B-ACA2-DF9F5930F3EA}" dt="2024-04-14T16:40:29.748" v="461"/>
          <ac:spMkLst>
            <pc:docMk/>
            <pc:sldMk cId="3907676372" sldId="264"/>
            <ac:spMk id="2" creationId="{3492304A-BF7C-623D-EED2-1B1EAA186790}"/>
          </ac:spMkLst>
        </pc:spChg>
        <pc:spChg chg="add mod">
          <ac:chgData name="Aravindh Sreeni" userId="b31535965e9fd6c2" providerId="LiveId" clId="{7ADC911E-D2A0-499B-ACA2-DF9F5930F3EA}" dt="2024-04-14T16:42:43.699" v="483" actId="21"/>
          <ac:spMkLst>
            <pc:docMk/>
            <pc:sldMk cId="3907676372" sldId="264"/>
            <ac:spMk id="3" creationId="{22062721-3246-D9F0-3031-9E007D78F46A}"/>
          </ac:spMkLst>
        </pc:spChg>
        <pc:spChg chg="add del mod">
          <ac:chgData name="Aravindh Sreeni" userId="b31535965e9fd6c2" providerId="LiveId" clId="{7ADC911E-D2A0-499B-ACA2-DF9F5930F3EA}" dt="2024-04-14T17:18:53.452" v="1013" actId="478"/>
          <ac:spMkLst>
            <pc:docMk/>
            <pc:sldMk cId="3907676372" sldId="264"/>
            <ac:spMk id="4" creationId="{05778F6C-88F2-7C0D-E78C-B057D1E4E2ED}"/>
          </ac:spMkLst>
        </pc:spChg>
      </pc:sldChg>
      <pc:sldChg chg="new del">
        <pc:chgData name="Aravindh Sreeni" userId="b31535965e9fd6c2" providerId="LiveId" clId="{7ADC911E-D2A0-499B-ACA2-DF9F5930F3EA}" dt="2024-03-18T08:06:35.857" v="150" actId="2696"/>
        <pc:sldMkLst>
          <pc:docMk/>
          <pc:sldMk cId="208457268" sldId="265"/>
        </pc:sldMkLst>
      </pc:sldChg>
      <pc:sldChg chg="modSp new mod">
        <pc:chgData name="Aravindh Sreeni" userId="b31535965e9fd6c2" providerId="LiveId" clId="{7ADC911E-D2A0-499B-ACA2-DF9F5930F3EA}" dt="2024-04-14T16:47:54.159" v="532" actId="20577"/>
        <pc:sldMkLst>
          <pc:docMk/>
          <pc:sldMk cId="2602885915" sldId="265"/>
        </pc:sldMkLst>
        <pc:spChg chg="mod">
          <ac:chgData name="Aravindh Sreeni" userId="b31535965e9fd6c2" providerId="LiveId" clId="{7ADC911E-D2A0-499B-ACA2-DF9F5930F3EA}" dt="2024-04-14T16:43:06.663" v="487" actId="122"/>
          <ac:spMkLst>
            <pc:docMk/>
            <pc:sldMk cId="2602885915" sldId="265"/>
            <ac:spMk id="2" creationId="{BBF94621-9D43-0E9E-603C-6627DF62805F}"/>
          </ac:spMkLst>
        </pc:spChg>
        <pc:spChg chg="mod">
          <ac:chgData name="Aravindh Sreeni" userId="b31535965e9fd6c2" providerId="LiveId" clId="{7ADC911E-D2A0-499B-ACA2-DF9F5930F3EA}" dt="2024-04-14T16:47:54.159" v="532" actId="20577"/>
          <ac:spMkLst>
            <pc:docMk/>
            <pc:sldMk cId="2602885915" sldId="265"/>
            <ac:spMk id="3" creationId="{27DB0BF1-090B-6DA9-5A57-F24BF946548C}"/>
          </ac:spMkLst>
        </pc:spChg>
      </pc:sldChg>
      <pc:sldChg chg="addSp delSp modSp new mod modClrScheme chgLayout">
        <pc:chgData name="Aravindh Sreeni" userId="b31535965e9fd6c2" providerId="LiveId" clId="{7ADC911E-D2A0-499B-ACA2-DF9F5930F3EA}" dt="2024-04-14T16:50:29.280" v="552"/>
        <pc:sldMkLst>
          <pc:docMk/>
          <pc:sldMk cId="2045742036" sldId="266"/>
        </pc:sldMkLst>
        <pc:spChg chg="del">
          <ac:chgData name="Aravindh Sreeni" userId="b31535965e9fd6c2" providerId="LiveId" clId="{7ADC911E-D2A0-499B-ACA2-DF9F5930F3EA}" dt="2024-04-14T16:43:34.662" v="495" actId="21"/>
          <ac:spMkLst>
            <pc:docMk/>
            <pc:sldMk cId="2045742036" sldId="266"/>
            <ac:spMk id="2" creationId="{E60149A1-A0B0-B99C-116E-EBCFC027FCE1}"/>
          </ac:spMkLst>
        </pc:spChg>
        <pc:spChg chg="del mod ord">
          <ac:chgData name="Aravindh Sreeni" userId="b31535965e9fd6c2" providerId="LiveId" clId="{7ADC911E-D2A0-499B-ACA2-DF9F5930F3EA}" dt="2024-04-14T16:43:57.327" v="497" actId="700"/>
          <ac:spMkLst>
            <pc:docMk/>
            <pc:sldMk cId="2045742036" sldId="266"/>
            <ac:spMk id="3" creationId="{5F19DDC5-CDD9-9634-9AF8-F9151915E671}"/>
          </ac:spMkLst>
        </pc:spChg>
        <pc:spChg chg="add mod">
          <ac:chgData name="Aravindh Sreeni" userId="b31535965e9fd6c2" providerId="LiveId" clId="{7ADC911E-D2A0-499B-ACA2-DF9F5930F3EA}" dt="2024-04-14T16:43:44.158" v="496"/>
          <ac:spMkLst>
            <pc:docMk/>
            <pc:sldMk cId="2045742036" sldId="266"/>
            <ac:spMk id="4" creationId="{3188CB2F-8912-85F5-231A-B029CB9B3CB9}"/>
          </ac:spMkLst>
        </pc:spChg>
        <pc:spChg chg="add del mod ord">
          <ac:chgData name="Aravindh Sreeni" userId="b31535965e9fd6c2" providerId="LiveId" clId="{7ADC911E-D2A0-499B-ACA2-DF9F5930F3EA}" dt="2024-04-14T16:44:08.177" v="498" actId="700"/>
          <ac:spMkLst>
            <pc:docMk/>
            <pc:sldMk cId="2045742036" sldId="266"/>
            <ac:spMk id="5" creationId="{94B094EE-2A07-6D8C-5BD0-950302CC7960}"/>
          </ac:spMkLst>
        </pc:spChg>
        <pc:spChg chg="add del mod ord">
          <ac:chgData name="Aravindh Sreeni" userId="b31535965e9fd6c2" providerId="LiveId" clId="{7ADC911E-D2A0-499B-ACA2-DF9F5930F3EA}" dt="2024-04-14T16:44:08.177" v="498" actId="700"/>
          <ac:spMkLst>
            <pc:docMk/>
            <pc:sldMk cId="2045742036" sldId="266"/>
            <ac:spMk id="6" creationId="{E29F5036-F4F5-E457-8572-37D0491141C5}"/>
          </ac:spMkLst>
        </pc:spChg>
        <pc:spChg chg="add mod">
          <ac:chgData name="Aravindh Sreeni" userId="b31535965e9fd6c2" providerId="LiveId" clId="{7ADC911E-D2A0-499B-ACA2-DF9F5930F3EA}" dt="2024-04-14T16:45:01.070" v="507" actId="115"/>
          <ac:spMkLst>
            <pc:docMk/>
            <pc:sldMk cId="2045742036" sldId="266"/>
            <ac:spMk id="7" creationId="{181D9066-79F8-E7D3-61DD-89E31D603992}"/>
          </ac:spMkLst>
        </pc:spChg>
        <pc:spChg chg="add mod">
          <ac:chgData name="Aravindh Sreeni" userId="b31535965e9fd6c2" providerId="LiveId" clId="{7ADC911E-D2A0-499B-ACA2-DF9F5930F3EA}" dt="2024-04-14T16:47:48.986" v="531" actId="20577"/>
          <ac:spMkLst>
            <pc:docMk/>
            <pc:sldMk cId="2045742036" sldId="266"/>
            <ac:spMk id="11" creationId="{99F0788C-B7AC-7C4A-1D3E-EC3150D4FF62}"/>
          </ac:spMkLst>
        </pc:spChg>
        <pc:spChg chg="add mod">
          <ac:chgData name="Aravindh Sreeni" userId="b31535965e9fd6c2" providerId="LiveId" clId="{7ADC911E-D2A0-499B-ACA2-DF9F5930F3EA}" dt="2024-04-14T16:49:06.322" v="540" actId="115"/>
          <ac:spMkLst>
            <pc:docMk/>
            <pc:sldMk cId="2045742036" sldId="266"/>
            <ac:spMk id="13" creationId="{4BEDC2A4-6FF3-4430-D538-28B0778A8627}"/>
          </ac:spMkLst>
        </pc:spChg>
        <pc:graphicFrameChg chg="add del mod modGraphic">
          <ac:chgData name="Aravindh Sreeni" userId="b31535965e9fd6c2" providerId="LiveId" clId="{7ADC911E-D2A0-499B-ACA2-DF9F5930F3EA}" dt="2024-04-14T16:45:33.166" v="510" actId="21"/>
          <ac:graphicFrameMkLst>
            <pc:docMk/>
            <pc:sldMk cId="2045742036" sldId="266"/>
            <ac:graphicFrameMk id="8" creationId="{228EFE9F-51B4-9A7B-40D7-BED0D7BD22AB}"/>
          </ac:graphicFrameMkLst>
        </pc:graphicFrameChg>
        <pc:graphicFrameChg chg="add del mod modGraphic">
          <ac:chgData name="Aravindh Sreeni" userId="b31535965e9fd6c2" providerId="LiveId" clId="{7ADC911E-D2A0-499B-ACA2-DF9F5930F3EA}" dt="2024-04-14T16:46:02.403" v="515" actId="21"/>
          <ac:graphicFrameMkLst>
            <pc:docMk/>
            <pc:sldMk cId="2045742036" sldId="266"/>
            <ac:graphicFrameMk id="9" creationId="{EF2C8534-342C-A091-86B2-46B0BAE408DB}"/>
          </ac:graphicFrameMkLst>
        </pc:graphicFrameChg>
        <pc:graphicFrameChg chg="add mod modGraphic">
          <ac:chgData name="Aravindh Sreeni" userId="b31535965e9fd6c2" providerId="LiveId" clId="{7ADC911E-D2A0-499B-ACA2-DF9F5930F3EA}" dt="2024-04-14T16:46:59.034" v="521"/>
          <ac:graphicFrameMkLst>
            <pc:docMk/>
            <pc:sldMk cId="2045742036" sldId="266"/>
            <ac:graphicFrameMk id="10" creationId="{D5E51823-D16D-3E11-0D28-3A0302DC4488}"/>
          </ac:graphicFrameMkLst>
        </pc:graphicFrameChg>
        <pc:graphicFrameChg chg="add mod modGraphic">
          <ac:chgData name="Aravindh Sreeni" userId="b31535965e9fd6c2" providerId="LiveId" clId="{7ADC911E-D2A0-499B-ACA2-DF9F5930F3EA}" dt="2024-04-14T16:50:29.280" v="552"/>
          <ac:graphicFrameMkLst>
            <pc:docMk/>
            <pc:sldMk cId="2045742036" sldId="266"/>
            <ac:graphicFrameMk id="14" creationId="{B2B77C12-165C-E391-395E-57DB7D7FC87D}"/>
          </ac:graphicFrameMkLst>
        </pc:graphicFrameChg>
      </pc:sldChg>
      <pc:sldChg chg="addSp delSp modSp new mod">
        <pc:chgData name="Aravindh Sreeni" userId="b31535965e9fd6c2" providerId="LiveId" clId="{7ADC911E-D2A0-499B-ACA2-DF9F5930F3EA}" dt="2024-04-14T16:55:42.132" v="614" actId="255"/>
        <pc:sldMkLst>
          <pc:docMk/>
          <pc:sldMk cId="4264811439" sldId="267"/>
        </pc:sldMkLst>
        <pc:spChg chg="add mod">
          <ac:chgData name="Aravindh Sreeni" userId="b31535965e9fd6c2" providerId="LiveId" clId="{7ADC911E-D2A0-499B-ACA2-DF9F5930F3EA}" dt="2024-04-14T16:54:13.619" v="576" actId="20577"/>
          <ac:spMkLst>
            <pc:docMk/>
            <pc:sldMk cId="4264811439" sldId="267"/>
            <ac:spMk id="3" creationId="{7D43F167-2EDB-2003-7D59-D725E18D5DB8}"/>
          </ac:spMkLst>
        </pc:spChg>
        <pc:spChg chg="add mod">
          <ac:chgData name="Aravindh Sreeni" userId="b31535965e9fd6c2" providerId="LiveId" clId="{7ADC911E-D2A0-499B-ACA2-DF9F5930F3EA}" dt="2024-04-14T16:55:42.132" v="614" actId="255"/>
          <ac:spMkLst>
            <pc:docMk/>
            <pc:sldMk cId="4264811439" sldId="267"/>
            <ac:spMk id="8" creationId="{BFF62086-54B4-5FDD-61F3-01EB9E3DC699}"/>
          </ac:spMkLst>
        </pc:spChg>
        <pc:picChg chg="add del mod">
          <ac:chgData name="Aravindh Sreeni" userId="b31535965e9fd6c2" providerId="LiveId" clId="{7ADC911E-D2A0-499B-ACA2-DF9F5930F3EA}" dt="2024-04-14T16:52:52.307" v="571" actId="478"/>
          <ac:picMkLst>
            <pc:docMk/>
            <pc:sldMk cId="4264811439" sldId="267"/>
            <ac:picMk id="5" creationId="{E0B73D69-6DB4-C917-267E-20A58157A728}"/>
          </ac:picMkLst>
        </pc:picChg>
        <pc:picChg chg="add mod">
          <ac:chgData name="Aravindh Sreeni" userId="b31535965e9fd6c2" providerId="LiveId" clId="{7ADC911E-D2A0-499B-ACA2-DF9F5930F3EA}" dt="2024-04-14T16:55:19.087" v="612" actId="1076"/>
          <ac:picMkLst>
            <pc:docMk/>
            <pc:sldMk cId="4264811439" sldId="267"/>
            <ac:picMk id="7" creationId="{8A9B8FC5-BADA-E908-27C7-70BBC1088F84}"/>
          </ac:picMkLst>
        </pc:picChg>
      </pc:sldChg>
      <pc:sldChg chg="addSp modSp new mod">
        <pc:chgData name="Aravindh Sreeni" userId="b31535965e9fd6c2" providerId="LiveId" clId="{7ADC911E-D2A0-499B-ACA2-DF9F5930F3EA}" dt="2024-04-14T16:58:32.304" v="642" actId="20577"/>
        <pc:sldMkLst>
          <pc:docMk/>
          <pc:sldMk cId="3806890002" sldId="268"/>
        </pc:sldMkLst>
        <pc:spChg chg="add mod">
          <ac:chgData name="Aravindh Sreeni" userId="b31535965e9fd6c2" providerId="LiveId" clId="{7ADC911E-D2A0-499B-ACA2-DF9F5930F3EA}" dt="2024-04-14T16:58:32.304" v="642" actId="20577"/>
          <ac:spMkLst>
            <pc:docMk/>
            <pc:sldMk cId="3806890002" sldId="268"/>
            <ac:spMk id="3" creationId="{9C457CDD-E00E-23B3-D851-0FA59D9FD49F}"/>
          </ac:spMkLst>
        </pc:spChg>
      </pc:sldChg>
      <pc:sldChg chg="addSp modSp new mod">
        <pc:chgData name="Aravindh Sreeni" userId="b31535965e9fd6c2" providerId="LiveId" clId="{7ADC911E-D2A0-499B-ACA2-DF9F5930F3EA}" dt="2024-04-14T17:02:52.563" v="869" actId="12"/>
        <pc:sldMkLst>
          <pc:docMk/>
          <pc:sldMk cId="465410543" sldId="269"/>
        </pc:sldMkLst>
        <pc:spChg chg="add mod">
          <ac:chgData name="Aravindh Sreeni" userId="b31535965e9fd6c2" providerId="LiveId" clId="{7ADC911E-D2A0-499B-ACA2-DF9F5930F3EA}" dt="2024-04-14T17:02:52.563" v="869" actId="12"/>
          <ac:spMkLst>
            <pc:docMk/>
            <pc:sldMk cId="465410543" sldId="269"/>
            <ac:spMk id="3" creationId="{518BDACC-E549-A6F1-2342-D473EC276EE8}"/>
          </ac:spMkLst>
        </pc:spChg>
      </pc:sldChg>
      <pc:sldChg chg="addSp delSp modSp new mod">
        <pc:chgData name="Aravindh Sreeni" userId="b31535965e9fd6c2" providerId="LiveId" clId="{7ADC911E-D2A0-499B-ACA2-DF9F5930F3EA}" dt="2024-04-14T17:05:50.494" v="903" actId="20577"/>
        <pc:sldMkLst>
          <pc:docMk/>
          <pc:sldMk cId="3524042149" sldId="270"/>
        </pc:sldMkLst>
        <pc:spChg chg="add mod">
          <ac:chgData name="Aravindh Sreeni" userId="b31535965e9fd6c2" providerId="LiveId" clId="{7ADC911E-D2A0-499B-ACA2-DF9F5930F3EA}" dt="2024-04-14T17:03:45.582" v="879" actId="255"/>
          <ac:spMkLst>
            <pc:docMk/>
            <pc:sldMk cId="3524042149" sldId="270"/>
            <ac:spMk id="3" creationId="{2063E5AB-6CF0-4426-A2EB-49C3EE8CC202}"/>
          </ac:spMkLst>
        </pc:spChg>
        <pc:spChg chg="add del mod">
          <ac:chgData name="Aravindh Sreeni" userId="b31535965e9fd6c2" providerId="LiveId" clId="{7ADC911E-D2A0-499B-ACA2-DF9F5930F3EA}" dt="2024-04-14T17:04:09.420" v="884"/>
          <ac:spMkLst>
            <pc:docMk/>
            <pc:sldMk cId="3524042149" sldId="270"/>
            <ac:spMk id="4" creationId="{D43CB529-2D30-D4FB-867D-138DCB77E44A}"/>
          </ac:spMkLst>
        </pc:spChg>
        <pc:spChg chg="add mod">
          <ac:chgData name="Aravindh Sreeni" userId="b31535965e9fd6c2" providerId="LiveId" clId="{7ADC911E-D2A0-499B-ACA2-DF9F5930F3EA}" dt="2024-04-14T17:05:50.494" v="903" actId="20577"/>
          <ac:spMkLst>
            <pc:docMk/>
            <pc:sldMk cId="3524042149" sldId="270"/>
            <ac:spMk id="6" creationId="{926B879A-58D1-7580-F076-9BE1443C27A9}"/>
          </ac:spMkLst>
        </pc:spChg>
      </pc:sldChg>
      <pc:sldChg chg="addSp modSp new mod">
        <pc:chgData name="Aravindh Sreeni" userId="b31535965e9fd6c2" providerId="LiveId" clId="{7ADC911E-D2A0-499B-ACA2-DF9F5930F3EA}" dt="2024-04-14T17:16:26.598" v="997" actId="113"/>
        <pc:sldMkLst>
          <pc:docMk/>
          <pc:sldMk cId="65038847" sldId="271"/>
        </pc:sldMkLst>
        <pc:spChg chg="add mod">
          <ac:chgData name="Aravindh Sreeni" userId="b31535965e9fd6c2" providerId="LiveId" clId="{7ADC911E-D2A0-499B-ACA2-DF9F5930F3EA}" dt="2024-04-14T17:16:26.598" v="997" actId="113"/>
          <ac:spMkLst>
            <pc:docMk/>
            <pc:sldMk cId="65038847" sldId="271"/>
            <ac:spMk id="2" creationId="{6C1D834B-F030-6513-DDE7-0E3A530EAB31}"/>
          </ac:spMkLst>
        </pc:spChg>
      </pc:sldChg>
      <pc:sldChg chg="addSp delSp modSp new mod">
        <pc:chgData name="Aravindh Sreeni" userId="b31535965e9fd6c2" providerId="LiveId" clId="{7ADC911E-D2A0-499B-ACA2-DF9F5930F3EA}" dt="2024-04-14T17:23:05.571" v="1093" actId="20577"/>
        <pc:sldMkLst>
          <pc:docMk/>
          <pc:sldMk cId="1053678762" sldId="272"/>
        </pc:sldMkLst>
        <pc:spChg chg="add mod">
          <ac:chgData name="Aravindh Sreeni" userId="b31535965e9fd6c2" providerId="LiveId" clId="{7ADC911E-D2A0-499B-ACA2-DF9F5930F3EA}" dt="2024-04-14T17:23:05.571" v="1093" actId="20577"/>
          <ac:spMkLst>
            <pc:docMk/>
            <pc:sldMk cId="1053678762" sldId="272"/>
            <ac:spMk id="2" creationId="{1BAF7B9D-18FB-D4B8-8AEC-A953786E3EF2}"/>
          </ac:spMkLst>
        </pc:spChg>
        <pc:spChg chg="add del mod">
          <ac:chgData name="Aravindh Sreeni" userId="b31535965e9fd6c2" providerId="LiveId" clId="{7ADC911E-D2A0-499B-ACA2-DF9F5930F3EA}" dt="2024-04-14T17:17:27.703" v="1011"/>
          <ac:spMkLst>
            <pc:docMk/>
            <pc:sldMk cId="1053678762" sldId="272"/>
            <ac:spMk id="3" creationId="{A2BA804C-3446-7449-19F7-7D94FDB309DA}"/>
          </ac:spMkLst>
        </pc:spChg>
        <pc:spChg chg="add mod">
          <ac:chgData name="Aravindh Sreeni" userId="b31535965e9fd6c2" providerId="LiveId" clId="{7ADC911E-D2A0-499B-ACA2-DF9F5930F3EA}" dt="2024-04-14T17:23:01.346" v="1091" actId="20577"/>
          <ac:spMkLst>
            <pc:docMk/>
            <pc:sldMk cId="1053678762" sldId="272"/>
            <ac:spMk id="4" creationId="{C8C1608A-5A73-985D-6904-A7932B811B9B}"/>
          </ac:spMkLst>
        </pc:spChg>
      </pc:sldChg>
      <pc:sldChg chg="addSp modSp new mod">
        <pc:chgData name="Aravindh Sreeni" userId="b31535965e9fd6c2" providerId="LiveId" clId="{7ADC911E-D2A0-499B-ACA2-DF9F5930F3EA}" dt="2024-04-14T17:24:05.199" v="1103" actId="20577"/>
        <pc:sldMkLst>
          <pc:docMk/>
          <pc:sldMk cId="2248369504" sldId="273"/>
        </pc:sldMkLst>
        <pc:spChg chg="add mod">
          <ac:chgData name="Aravindh Sreeni" userId="b31535965e9fd6c2" providerId="LiveId" clId="{7ADC911E-D2A0-499B-ACA2-DF9F5930F3EA}" dt="2024-04-14T17:24:05.199" v="1103" actId="20577"/>
          <ac:spMkLst>
            <pc:docMk/>
            <pc:sldMk cId="2248369504" sldId="273"/>
            <ac:spMk id="3" creationId="{963A3422-EE1E-3937-A0D8-4B0B4E2DE5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F609-D147-A209-0A6D-A94CC9FD2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C54B11-75B1-1AFE-E7FA-55E0828B3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3D39F6-E08D-370B-79EB-97108D5A18FE}"/>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BE4B9BF4-0409-CF2F-93AD-BAB596171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FC0ED-A9FA-D450-2B47-A44F55D149FF}"/>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76679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84DF-D9AD-C430-6BDF-FC9E57E4D5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2A73B-BCF3-0C91-FCD9-2F9CB3C68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8E887-96DB-076B-FCE9-D1E47432A3A1}"/>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5290B7A2-F7A0-60E9-AAB7-485CD2829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6BAA9-71CF-1BA6-CC15-81BC5EBD77BE}"/>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396353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E637CA-973A-FB8D-261E-662AC9C0C2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DCE25-2CBE-E947-628C-9EDC72E7D4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658DA-FCFB-E5FF-4901-B9281C0D1EAF}"/>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4750C89E-25BE-EE5C-56E2-C0C20FF2F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1D5FE-B6B6-0464-252C-6DB266091569}"/>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297266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919A-0262-54DE-8BEE-CC72C5E91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579708-0403-5205-CD49-AD53A9E51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F6F5A-D669-11DA-3740-31E0EDDD18D1}"/>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BC0D090D-91DB-0A90-904D-93C7CC808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66ED7-CE2A-BC10-57BC-DAB1010E7855}"/>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224498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9A90-46A1-FF0D-8C70-26811A935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1E7ABE-4991-9D1E-4D20-4E9E9F5FD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950FC-4E51-F5CF-ABE4-2C5DAE5C20B3}"/>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0288BC90-167E-F5B2-43A3-D762BBBB6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BC47A-EC1F-49E2-4559-7E80C88260C3}"/>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175135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F8E2-7777-808A-6184-44C822420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D28E2A-0F44-CBB0-A80D-A8F3ADBFD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D8AA60-2159-90C4-6BF9-B22780BAA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8D67E-1853-F03C-25AD-824E96BCE309}"/>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6" name="Footer Placeholder 5">
            <a:extLst>
              <a:ext uri="{FF2B5EF4-FFF2-40B4-BE49-F238E27FC236}">
                <a16:creationId xmlns:a16="http://schemas.microsoft.com/office/drawing/2014/main" id="{D18F7AEC-3D59-E005-BB87-2A916935A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BEE8E-A178-813C-F9D9-8ED6CE4D5DD3}"/>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326247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5F29-438A-EE4A-3BB5-9859874ED8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063D76-DD94-ED4B-055D-0A91C154F0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A7551-818D-4EE8-3E83-95E340975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041482-B859-A752-75FC-251C3D3EA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E06680-9FE5-D76A-E512-35CA43AD3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E89D7D-C153-ACCF-04AA-E10BCE653B20}"/>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8" name="Footer Placeholder 7">
            <a:extLst>
              <a:ext uri="{FF2B5EF4-FFF2-40B4-BE49-F238E27FC236}">
                <a16:creationId xmlns:a16="http://schemas.microsoft.com/office/drawing/2014/main" id="{88AD602A-B992-919D-D9A4-699D3A268A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B08A88-D290-7B4F-59C0-549B2EC43C3C}"/>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412907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5143-E0D9-37C8-1E31-F8382DE1B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FBFCB9-5529-7E9E-6FD9-565C710762EA}"/>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4" name="Footer Placeholder 3">
            <a:extLst>
              <a:ext uri="{FF2B5EF4-FFF2-40B4-BE49-F238E27FC236}">
                <a16:creationId xmlns:a16="http://schemas.microsoft.com/office/drawing/2014/main" id="{535C13C0-0EEA-73A5-ECC0-3FECCB04DF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942803-6FFE-1135-EABC-EE9A323DA82D}"/>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37724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3215E-D5D0-B2A0-F94E-13942A9A9221}"/>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3" name="Footer Placeholder 2">
            <a:extLst>
              <a:ext uri="{FF2B5EF4-FFF2-40B4-BE49-F238E27FC236}">
                <a16:creationId xmlns:a16="http://schemas.microsoft.com/office/drawing/2014/main" id="{398FC663-319F-AFC8-FD7F-9A28563D0D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759835-D257-DDA4-0383-EE5BC8BF53F9}"/>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212409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D52-B1D7-D1D4-193E-35095EAE8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871AA1-416A-FBCE-35A8-9E1204A01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5DD40-A9BA-7B9E-3A0F-FE659AF91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7B009-38FE-4F71-1D14-401AB02C2DED}"/>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6" name="Footer Placeholder 5">
            <a:extLst>
              <a:ext uri="{FF2B5EF4-FFF2-40B4-BE49-F238E27FC236}">
                <a16:creationId xmlns:a16="http://schemas.microsoft.com/office/drawing/2014/main" id="{835CD86F-5947-06CA-BD59-0428201F5A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52D02-C740-54EF-081C-62CE8E0983E6}"/>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390229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6D9A-E33F-0C87-FBC2-AC03DB8EE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7D6B0E-E82C-7205-59DF-403EB6172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938332-4CBD-937A-399A-18783AB58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1A10-E509-6A56-C936-F609697DA626}"/>
              </a:ext>
            </a:extLst>
          </p:cNvPr>
          <p:cNvSpPr>
            <a:spLocks noGrp="1"/>
          </p:cNvSpPr>
          <p:nvPr>
            <p:ph type="dt" sz="half" idx="10"/>
          </p:nvPr>
        </p:nvSpPr>
        <p:spPr/>
        <p:txBody>
          <a:bodyPr/>
          <a:lstStyle/>
          <a:p>
            <a:fld id="{4865ADED-45A7-4FEF-9CF7-A158BE9A66F2}" type="datetimeFigureOut">
              <a:rPr lang="en-IN" smtClean="0"/>
              <a:t>25-03-2024</a:t>
            </a:fld>
            <a:endParaRPr lang="en-IN"/>
          </a:p>
        </p:txBody>
      </p:sp>
      <p:sp>
        <p:nvSpPr>
          <p:cNvPr id="6" name="Footer Placeholder 5">
            <a:extLst>
              <a:ext uri="{FF2B5EF4-FFF2-40B4-BE49-F238E27FC236}">
                <a16:creationId xmlns:a16="http://schemas.microsoft.com/office/drawing/2014/main" id="{985C4360-1973-1E14-F6DD-9E88BE206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CC601-7C74-CCDF-C377-17A615F3E034}"/>
              </a:ext>
            </a:extLst>
          </p:cNvPr>
          <p:cNvSpPr>
            <a:spLocks noGrp="1"/>
          </p:cNvSpPr>
          <p:nvPr>
            <p:ph type="sldNum" sz="quarter" idx="12"/>
          </p:nvPr>
        </p:nvSpPr>
        <p:spPr/>
        <p:txBody>
          <a:bodyPr/>
          <a:lstStyle/>
          <a:p>
            <a:fld id="{6194AC18-CCB4-498C-BA5C-8064250F93C5}" type="slidenum">
              <a:rPr lang="en-IN" smtClean="0"/>
              <a:t>‹#›</a:t>
            </a:fld>
            <a:endParaRPr lang="en-IN"/>
          </a:p>
        </p:txBody>
      </p:sp>
    </p:spTree>
    <p:extLst>
      <p:ext uri="{BB962C8B-B14F-4D97-AF65-F5344CB8AC3E}">
        <p14:creationId xmlns:p14="http://schemas.microsoft.com/office/powerpoint/2010/main" val="360523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10CFA-8955-6792-CA3F-961E65BF8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54C1B-03E7-9C8D-F5F6-7B19DAEF6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3F3E4-31A7-1A35-49B5-4511D4CB9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5ADED-45A7-4FEF-9CF7-A158BE9A66F2}" type="datetimeFigureOut">
              <a:rPr lang="en-IN" smtClean="0"/>
              <a:t>25-03-2024</a:t>
            </a:fld>
            <a:endParaRPr lang="en-IN"/>
          </a:p>
        </p:txBody>
      </p:sp>
      <p:sp>
        <p:nvSpPr>
          <p:cNvPr id="5" name="Footer Placeholder 4">
            <a:extLst>
              <a:ext uri="{FF2B5EF4-FFF2-40B4-BE49-F238E27FC236}">
                <a16:creationId xmlns:a16="http://schemas.microsoft.com/office/drawing/2014/main" id="{32D353DE-048E-CBF8-B166-1598795D0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D0343B-7CE3-09FA-FC44-544D85B87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AC18-CCB4-498C-BA5C-8064250F93C5}" type="slidenum">
              <a:rPr lang="en-IN" smtClean="0"/>
              <a:t>‹#›</a:t>
            </a:fld>
            <a:endParaRPr lang="en-IN"/>
          </a:p>
        </p:txBody>
      </p:sp>
    </p:spTree>
    <p:extLst>
      <p:ext uri="{BB962C8B-B14F-4D97-AF65-F5344CB8AC3E}">
        <p14:creationId xmlns:p14="http://schemas.microsoft.com/office/powerpoint/2010/main" val="119490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9167-2BC9-6CF9-7ABA-DE9C41DFCC75}"/>
              </a:ext>
            </a:extLst>
          </p:cNvPr>
          <p:cNvSpPr>
            <a:spLocks noGrp="1"/>
          </p:cNvSpPr>
          <p:nvPr>
            <p:ph type="ctrTitle" idx="4294967295"/>
          </p:nvPr>
        </p:nvSpPr>
        <p:spPr>
          <a:xfrm>
            <a:off x="1922106" y="1786326"/>
            <a:ext cx="9144000" cy="2387600"/>
          </a:xfrm>
        </p:spPr>
        <p:txBody>
          <a:bodyPr>
            <a:normAutofit/>
          </a:bodyPr>
          <a:lstStyle/>
          <a:p>
            <a:pPr algn="ctr"/>
            <a:r>
              <a:rPr lang="en-US" sz="2400" dirty="0">
                <a:latin typeface="Copperplate Gothic Bold" panose="020E0705020206020404" pitchFamily="34" charset="0"/>
              </a:rPr>
              <a:t>MESSAGE SPAM DETECTION IN CHAT ROOM USING MACHINE LEARNING ALGORITHM </a:t>
            </a:r>
            <a:endParaRPr lang="en-IN" sz="2400" dirty="0">
              <a:latin typeface="Copperplate Gothic Bold" panose="020E0705020206020404" pitchFamily="34" charset="0"/>
            </a:endParaRPr>
          </a:p>
        </p:txBody>
      </p:sp>
      <p:pic>
        <p:nvPicPr>
          <p:cNvPr id="5" name="Picture 4">
            <a:extLst>
              <a:ext uri="{FF2B5EF4-FFF2-40B4-BE49-F238E27FC236}">
                <a16:creationId xmlns:a16="http://schemas.microsoft.com/office/drawing/2014/main" id="{74578FC8-EB13-6A36-1C63-D86C1C5D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10" y="0"/>
            <a:ext cx="11271380" cy="2364170"/>
          </a:xfrm>
          <a:prstGeom prst="rect">
            <a:avLst/>
          </a:prstGeom>
        </p:spPr>
      </p:pic>
      <p:sp>
        <p:nvSpPr>
          <p:cNvPr id="7" name="TextBox 6">
            <a:extLst>
              <a:ext uri="{FF2B5EF4-FFF2-40B4-BE49-F238E27FC236}">
                <a16:creationId xmlns:a16="http://schemas.microsoft.com/office/drawing/2014/main" id="{93CC186F-3216-9069-BD50-81AF3648EB27}"/>
              </a:ext>
            </a:extLst>
          </p:cNvPr>
          <p:cNvSpPr txBox="1"/>
          <p:nvPr/>
        </p:nvSpPr>
        <p:spPr>
          <a:xfrm>
            <a:off x="8696130" y="4493831"/>
            <a:ext cx="3181739" cy="1631216"/>
          </a:xfrm>
          <a:prstGeom prst="rect">
            <a:avLst/>
          </a:prstGeom>
          <a:noFill/>
        </p:spPr>
        <p:txBody>
          <a:bodyPr wrap="square" rtlCol="0">
            <a:spAutoFit/>
          </a:bodyPr>
          <a:lstStyle/>
          <a:p>
            <a:r>
              <a:rPr lang="en-IN" b="1" u="sng" dirty="0"/>
              <a:t>PRESENTED BY</a:t>
            </a:r>
          </a:p>
          <a:p>
            <a:endParaRPr lang="en-IN" b="1" u="sng" dirty="0"/>
          </a:p>
          <a:p>
            <a:r>
              <a:rPr lang="en-IN" sz="1600" dirty="0"/>
              <a:t>1.ARAVINDH S</a:t>
            </a:r>
          </a:p>
          <a:p>
            <a:r>
              <a:rPr lang="en-IN" sz="1600" dirty="0"/>
              <a:t>2.JEFFIN M JOHN</a:t>
            </a:r>
          </a:p>
          <a:p>
            <a:r>
              <a:rPr lang="en-IN" sz="1600" dirty="0"/>
              <a:t>3.SOORAJ SURESH</a:t>
            </a:r>
          </a:p>
          <a:p>
            <a:r>
              <a:rPr lang="en-IN" sz="1600" dirty="0"/>
              <a:t>4.AROMAL B</a:t>
            </a:r>
          </a:p>
        </p:txBody>
      </p:sp>
      <p:sp>
        <p:nvSpPr>
          <p:cNvPr id="8" name="TextBox 7">
            <a:extLst>
              <a:ext uri="{FF2B5EF4-FFF2-40B4-BE49-F238E27FC236}">
                <a16:creationId xmlns:a16="http://schemas.microsoft.com/office/drawing/2014/main" id="{5D72FA62-0007-0275-D8ED-5671F62CFADC}"/>
              </a:ext>
            </a:extLst>
          </p:cNvPr>
          <p:cNvSpPr txBox="1"/>
          <p:nvPr/>
        </p:nvSpPr>
        <p:spPr>
          <a:xfrm>
            <a:off x="584717" y="5113176"/>
            <a:ext cx="3054222" cy="1200329"/>
          </a:xfrm>
          <a:prstGeom prst="rect">
            <a:avLst/>
          </a:prstGeom>
          <a:noFill/>
        </p:spPr>
        <p:txBody>
          <a:bodyPr wrap="square" rtlCol="0">
            <a:spAutoFit/>
          </a:bodyPr>
          <a:lstStyle/>
          <a:p>
            <a:r>
              <a:rPr lang="en-IN" b="1" u="sng" dirty="0"/>
              <a:t>GUIDED BY</a:t>
            </a:r>
          </a:p>
          <a:p>
            <a:r>
              <a:rPr lang="en-IN" dirty="0"/>
              <a:t>Ms. SUPRIYA L P</a:t>
            </a:r>
          </a:p>
          <a:p>
            <a:r>
              <a:rPr lang="en-IN" dirty="0"/>
              <a:t> Assistant professor</a:t>
            </a:r>
          </a:p>
          <a:p>
            <a:r>
              <a:rPr lang="en-IN" dirty="0"/>
              <a:t>Department of CSE</a:t>
            </a:r>
          </a:p>
        </p:txBody>
      </p:sp>
    </p:spTree>
    <p:extLst>
      <p:ext uri="{BB962C8B-B14F-4D97-AF65-F5344CB8AC3E}">
        <p14:creationId xmlns:p14="http://schemas.microsoft.com/office/powerpoint/2010/main" val="140874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4621-9D43-0E9E-603C-6627DF62805F}"/>
              </a:ext>
            </a:extLst>
          </p:cNvPr>
          <p:cNvSpPr>
            <a:spLocks noGrp="1"/>
          </p:cNvSpPr>
          <p:nvPr>
            <p:ph type="title"/>
          </p:nvPr>
        </p:nvSpPr>
        <p:spPr/>
        <p:txBody>
          <a:bodyPr/>
          <a:lstStyle/>
          <a:p>
            <a:pPr algn="ctr"/>
            <a:r>
              <a:rPr lang="en-US" sz="4400" b="1" u="sng" dirty="0"/>
              <a:t>BACKGROUND STUDY </a:t>
            </a:r>
            <a:br>
              <a:rPr lang="en-US" sz="4400" b="1" u="sng" dirty="0"/>
            </a:br>
            <a:endParaRPr lang="en-IN" dirty="0"/>
          </a:p>
        </p:txBody>
      </p:sp>
      <p:sp>
        <p:nvSpPr>
          <p:cNvPr id="3" name="Content Placeholder 2">
            <a:extLst>
              <a:ext uri="{FF2B5EF4-FFF2-40B4-BE49-F238E27FC236}">
                <a16:creationId xmlns:a16="http://schemas.microsoft.com/office/drawing/2014/main" id="{27DB0BF1-090B-6DA9-5A57-F24BF946548C}"/>
              </a:ext>
            </a:extLst>
          </p:cNvPr>
          <p:cNvSpPr>
            <a:spLocks noGrp="1"/>
          </p:cNvSpPr>
          <p:nvPr>
            <p:ph idx="1"/>
          </p:nvPr>
        </p:nvSpPr>
        <p:spPr/>
        <p:txBody>
          <a:bodyPr/>
          <a:lstStyle/>
          <a:p>
            <a:pPr marL="0" indent="0">
              <a:buNone/>
            </a:pPr>
            <a:r>
              <a:rPr lang="en-US" dirty="0"/>
              <a:t> To construct the naïve Bayes classifier , we will use information and data collected from the Message Spam collection which is available openly and consists of about 5574 records . This dataset incorporates the content of messages alongside a label signifying if the message is a ham or a spam. Junk messages are marked as spam, while true blue messages are marked as ham. </a:t>
            </a:r>
            <a:endParaRPr lang="en-IN" dirty="0"/>
          </a:p>
          <a:p>
            <a:endParaRPr lang="en-IN" dirty="0"/>
          </a:p>
        </p:txBody>
      </p:sp>
    </p:spTree>
    <p:extLst>
      <p:ext uri="{BB962C8B-B14F-4D97-AF65-F5344CB8AC3E}">
        <p14:creationId xmlns:p14="http://schemas.microsoft.com/office/powerpoint/2010/main" val="260288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188CB2F-8912-85F5-231A-B029CB9B3CB9}"/>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a16="http://schemas.microsoft.com/office/drawing/2014/main" id="{181D9066-79F8-E7D3-61DD-89E31D603992}"/>
              </a:ext>
            </a:extLst>
          </p:cNvPr>
          <p:cNvSpPr txBox="1"/>
          <p:nvPr/>
        </p:nvSpPr>
        <p:spPr>
          <a:xfrm>
            <a:off x="251928" y="270588"/>
            <a:ext cx="11728578" cy="646331"/>
          </a:xfrm>
          <a:prstGeom prst="rect">
            <a:avLst/>
          </a:prstGeom>
          <a:noFill/>
        </p:spPr>
        <p:txBody>
          <a:bodyPr wrap="square" rtlCol="0">
            <a:spAutoFit/>
          </a:bodyPr>
          <a:lstStyle/>
          <a:p>
            <a:pPr marL="342900" indent="-342900">
              <a:buAutoNum type="arabicPeriod"/>
            </a:pPr>
            <a:r>
              <a:rPr lang="en-IN" b="1" u="sng" dirty="0"/>
              <a:t>HAM MESSAGES</a:t>
            </a:r>
          </a:p>
          <a:p>
            <a:pPr marL="342900" indent="-342900">
              <a:buAutoNum type="arabicPeriod"/>
            </a:pPr>
            <a:endParaRPr lang="en-IN" dirty="0"/>
          </a:p>
        </p:txBody>
      </p:sp>
      <p:graphicFrame>
        <p:nvGraphicFramePr>
          <p:cNvPr id="10" name="Table 9">
            <a:extLst>
              <a:ext uri="{FF2B5EF4-FFF2-40B4-BE49-F238E27FC236}">
                <a16:creationId xmlns:a16="http://schemas.microsoft.com/office/drawing/2014/main" id="{D5E51823-D16D-3E11-0D28-3A0302DC4488}"/>
              </a:ext>
            </a:extLst>
          </p:cNvPr>
          <p:cNvGraphicFramePr>
            <a:graphicFrameLocks noGrp="1"/>
          </p:cNvGraphicFramePr>
          <p:nvPr>
            <p:extLst>
              <p:ext uri="{D42A27DB-BD31-4B8C-83A1-F6EECF244321}">
                <p14:modId xmlns:p14="http://schemas.microsoft.com/office/powerpoint/2010/main" val="239246567"/>
              </p:ext>
            </p:extLst>
          </p:nvPr>
        </p:nvGraphicFramePr>
        <p:xfrm>
          <a:off x="1929363" y="1223158"/>
          <a:ext cx="8128000" cy="1112520"/>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564856449"/>
                    </a:ext>
                  </a:extLst>
                </a:gridCol>
              </a:tblGrid>
              <a:tr h="370840">
                <a:tc>
                  <a:txBody>
                    <a:bodyPr/>
                    <a:lstStyle/>
                    <a:p>
                      <a:r>
                        <a:rPr lang="en-US" dirty="0"/>
                        <a:t>Draft a reasonable one. And I will see if something can happen.</a:t>
                      </a:r>
                      <a:endParaRPr lang="en-IN" dirty="0"/>
                    </a:p>
                  </a:txBody>
                  <a:tcPr/>
                </a:tc>
                <a:extLst>
                  <a:ext uri="{0D108BD9-81ED-4DB2-BD59-A6C34878D82A}">
                    <a16:rowId xmlns:a16="http://schemas.microsoft.com/office/drawing/2014/main" val="3020115391"/>
                  </a:ext>
                </a:extLst>
              </a:tr>
              <a:tr h="370840">
                <a:tc>
                  <a:txBody>
                    <a:bodyPr/>
                    <a:lstStyle/>
                    <a:p>
                      <a:r>
                        <a:rPr lang="en-US" dirty="0"/>
                        <a:t>Okay I can try , but cannot commit.</a:t>
                      </a:r>
                      <a:endParaRPr lang="en-IN" dirty="0"/>
                    </a:p>
                  </a:txBody>
                  <a:tcPr/>
                </a:tc>
                <a:extLst>
                  <a:ext uri="{0D108BD9-81ED-4DB2-BD59-A6C34878D82A}">
                    <a16:rowId xmlns:a16="http://schemas.microsoft.com/office/drawing/2014/main" val="1060309546"/>
                  </a:ext>
                </a:extLst>
              </a:tr>
              <a:tr h="370840">
                <a:tc>
                  <a:txBody>
                    <a:bodyPr/>
                    <a:lstStyle/>
                    <a:p>
                      <a:r>
                        <a:rPr lang="en-US" dirty="0"/>
                        <a:t>I am good too . Yes weekdays are busy , all thanks to office.</a:t>
                      </a:r>
                      <a:endParaRPr lang="en-IN" dirty="0"/>
                    </a:p>
                  </a:txBody>
                  <a:tcPr/>
                </a:tc>
                <a:extLst>
                  <a:ext uri="{0D108BD9-81ED-4DB2-BD59-A6C34878D82A}">
                    <a16:rowId xmlns:a16="http://schemas.microsoft.com/office/drawing/2014/main" val="1403151906"/>
                  </a:ext>
                </a:extLst>
              </a:tr>
            </a:tbl>
          </a:graphicData>
        </a:graphic>
      </p:graphicFrame>
      <p:sp>
        <p:nvSpPr>
          <p:cNvPr id="11" name="TextBox 10">
            <a:extLst>
              <a:ext uri="{FF2B5EF4-FFF2-40B4-BE49-F238E27FC236}">
                <a16:creationId xmlns:a16="http://schemas.microsoft.com/office/drawing/2014/main" id="{99F0788C-B7AC-7C4A-1D3E-EC3150D4FF62}"/>
              </a:ext>
            </a:extLst>
          </p:cNvPr>
          <p:cNvSpPr txBox="1"/>
          <p:nvPr/>
        </p:nvSpPr>
        <p:spPr>
          <a:xfrm>
            <a:off x="895739" y="2831108"/>
            <a:ext cx="9694506" cy="923330"/>
          </a:xfrm>
          <a:prstGeom prst="rect">
            <a:avLst/>
          </a:prstGeom>
          <a:noFill/>
        </p:spPr>
        <p:txBody>
          <a:bodyPr wrap="square" rtlCol="0">
            <a:spAutoFit/>
          </a:bodyPr>
          <a:lstStyle/>
          <a:p>
            <a:r>
              <a:rPr lang="en-US" dirty="0"/>
              <a:t>As watched these messages are the everybody messages that individuals trade with each other , these are not junk messages and the client ought to get these messages with the spam filter not separating them through.</a:t>
            </a:r>
            <a:endParaRPr lang="en-IN" dirty="0"/>
          </a:p>
        </p:txBody>
      </p:sp>
      <p:sp>
        <p:nvSpPr>
          <p:cNvPr id="13" name="TextBox 12">
            <a:extLst>
              <a:ext uri="{FF2B5EF4-FFF2-40B4-BE49-F238E27FC236}">
                <a16:creationId xmlns:a16="http://schemas.microsoft.com/office/drawing/2014/main" id="{4BEDC2A4-6FF3-4430-D538-28B0778A8627}"/>
              </a:ext>
            </a:extLst>
          </p:cNvPr>
          <p:cNvSpPr txBox="1"/>
          <p:nvPr/>
        </p:nvSpPr>
        <p:spPr>
          <a:xfrm>
            <a:off x="263590" y="4065201"/>
            <a:ext cx="5479402" cy="369332"/>
          </a:xfrm>
          <a:prstGeom prst="rect">
            <a:avLst/>
          </a:prstGeom>
          <a:noFill/>
        </p:spPr>
        <p:txBody>
          <a:bodyPr wrap="square">
            <a:spAutoFit/>
          </a:bodyPr>
          <a:lstStyle/>
          <a:p>
            <a:r>
              <a:rPr lang="en-IN" b="1" u="sng" dirty="0"/>
              <a:t>2. SPAM MESSAGES </a:t>
            </a:r>
          </a:p>
        </p:txBody>
      </p:sp>
      <p:graphicFrame>
        <p:nvGraphicFramePr>
          <p:cNvPr id="14" name="Table 13">
            <a:extLst>
              <a:ext uri="{FF2B5EF4-FFF2-40B4-BE49-F238E27FC236}">
                <a16:creationId xmlns:a16="http://schemas.microsoft.com/office/drawing/2014/main" id="{B2B77C12-165C-E391-395E-57DB7D7FC87D}"/>
              </a:ext>
            </a:extLst>
          </p:cNvPr>
          <p:cNvGraphicFramePr>
            <a:graphicFrameLocks noGrp="1"/>
          </p:cNvGraphicFramePr>
          <p:nvPr>
            <p:extLst>
              <p:ext uri="{D42A27DB-BD31-4B8C-83A1-F6EECF244321}">
                <p14:modId xmlns:p14="http://schemas.microsoft.com/office/powerpoint/2010/main" val="634978845"/>
              </p:ext>
            </p:extLst>
          </p:nvPr>
        </p:nvGraphicFramePr>
        <p:xfrm>
          <a:off x="1678992" y="4745296"/>
          <a:ext cx="8128000" cy="1757659"/>
        </p:xfrm>
        <a:graphic>
          <a:graphicData uri="http://schemas.openxmlformats.org/drawingml/2006/table">
            <a:tbl>
              <a:tblPr firstRow="1" bandRow="1">
                <a:tableStyleId>{C083E6E3-FA7D-4D7B-A595-EF9225AFEA82}</a:tableStyleId>
              </a:tblPr>
              <a:tblGrid>
                <a:gridCol w="8128000">
                  <a:extLst>
                    <a:ext uri="{9D8B030D-6E8A-4147-A177-3AD203B41FA5}">
                      <a16:colId xmlns:a16="http://schemas.microsoft.com/office/drawing/2014/main" val="916954629"/>
                    </a:ext>
                  </a:extLst>
                </a:gridCol>
              </a:tblGrid>
              <a:tr h="370840">
                <a:tc>
                  <a:txBody>
                    <a:bodyPr/>
                    <a:lstStyle/>
                    <a:p>
                      <a:r>
                        <a:rPr lang="en-US" dirty="0"/>
                        <a:t>Post Diwali offer ! Get 30 % off + Free </a:t>
                      </a:r>
                      <a:r>
                        <a:rPr lang="en-US" dirty="0" err="1"/>
                        <a:t>Cloudbar</a:t>
                      </a:r>
                      <a:r>
                        <a:rPr lang="en-US" dirty="0"/>
                        <a:t> with select </a:t>
                      </a:r>
                      <a:r>
                        <a:rPr lang="en-US" dirty="0" err="1"/>
                        <a:t>LED.Buy</a:t>
                      </a:r>
                      <a:r>
                        <a:rPr lang="en-US" dirty="0"/>
                        <a:t> with your pre-approved loan.</a:t>
                      </a:r>
                      <a:endParaRPr lang="en-IN" dirty="0"/>
                    </a:p>
                  </a:txBody>
                  <a:tcPr/>
                </a:tc>
                <a:extLst>
                  <a:ext uri="{0D108BD9-81ED-4DB2-BD59-A6C34878D82A}">
                    <a16:rowId xmlns:a16="http://schemas.microsoft.com/office/drawing/2014/main" val="2463116507"/>
                  </a:ext>
                </a:extLst>
              </a:tr>
              <a:tr h="370840">
                <a:tc>
                  <a:txBody>
                    <a:bodyPr/>
                    <a:lstStyle/>
                    <a:p>
                      <a:r>
                        <a:rPr lang="en-US" dirty="0"/>
                        <a:t>Hi , good credit score makes you eligible for top loans &amp; credit cards. Get your score in 3 minutes.</a:t>
                      </a:r>
                      <a:endParaRPr lang="en-IN" dirty="0"/>
                    </a:p>
                  </a:txBody>
                  <a:tcPr/>
                </a:tc>
                <a:extLst>
                  <a:ext uri="{0D108BD9-81ED-4DB2-BD59-A6C34878D82A}">
                    <a16:rowId xmlns:a16="http://schemas.microsoft.com/office/drawing/2014/main" val="1519170209"/>
                  </a:ext>
                </a:extLst>
              </a:tr>
              <a:tr h="477499">
                <a:tc>
                  <a:txBody>
                    <a:bodyPr/>
                    <a:lstStyle/>
                    <a:p>
                      <a:r>
                        <a:rPr lang="en-US" dirty="0"/>
                        <a:t>Want chocolate ? Get a whole-some Chocolate Shake free on orders above Rs.2000 .</a:t>
                      </a:r>
                      <a:endParaRPr lang="en-IN" dirty="0"/>
                    </a:p>
                  </a:txBody>
                  <a:tcPr/>
                </a:tc>
                <a:extLst>
                  <a:ext uri="{0D108BD9-81ED-4DB2-BD59-A6C34878D82A}">
                    <a16:rowId xmlns:a16="http://schemas.microsoft.com/office/drawing/2014/main" val="2700401048"/>
                  </a:ext>
                </a:extLst>
              </a:tr>
            </a:tbl>
          </a:graphicData>
        </a:graphic>
      </p:graphicFrame>
    </p:spTree>
    <p:extLst>
      <p:ext uri="{BB962C8B-B14F-4D97-AF65-F5344CB8AC3E}">
        <p14:creationId xmlns:p14="http://schemas.microsoft.com/office/powerpoint/2010/main" val="204574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3F167-2EDB-2003-7D59-D725E18D5DB8}"/>
              </a:ext>
            </a:extLst>
          </p:cNvPr>
          <p:cNvSpPr txBox="1"/>
          <p:nvPr/>
        </p:nvSpPr>
        <p:spPr>
          <a:xfrm>
            <a:off x="538843" y="493263"/>
            <a:ext cx="11236390" cy="3970318"/>
          </a:xfrm>
          <a:prstGeom prst="rect">
            <a:avLst/>
          </a:prstGeom>
          <a:noFill/>
        </p:spPr>
        <p:txBody>
          <a:bodyPr wrap="square">
            <a:spAutoFit/>
          </a:bodyPr>
          <a:lstStyle/>
          <a:p>
            <a:r>
              <a:rPr lang="en-US" dirty="0"/>
              <a:t>Taking a gander at the former specimen messages, we see some recognizing qualities or some repeated patterns of spam messages. One remarkable identification is that two of the three spam messages use the word "free", yet the same word (free) does not show up in any of the ham messages. Then again, two of the ham messages refer to particular days of week, at the point when contrasted with zero junk messages. </a:t>
            </a:r>
          </a:p>
          <a:p>
            <a:endParaRPr lang="en-US" dirty="0"/>
          </a:p>
          <a:p>
            <a:r>
              <a:rPr lang="en-US" dirty="0"/>
              <a:t>Our classifiers will exploit such examples in the word recurrence to decide if the SMS messages appear to better fit the profile of spam or ham. While it's not incomprehensible that "free" would show up outside of a spam SMS, a ham message is probably going to give extra words giving setting. </a:t>
            </a:r>
          </a:p>
          <a:p>
            <a:endParaRPr lang="en-US" dirty="0"/>
          </a:p>
          <a:p>
            <a:r>
              <a:rPr lang="en-US" dirty="0"/>
              <a:t>For example, a ham message may state " are you free on Saturday? " , while a spam message may utilize the expression "free melodies and ringtones . " The classifier will figure the likelihood of spam and ham given the confirmation gave by every one of the words in the message.</a:t>
            </a:r>
          </a:p>
          <a:p>
            <a:endParaRPr lang="en-US" dirty="0"/>
          </a:p>
          <a:p>
            <a:r>
              <a:rPr lang="en-US" dirty="0"/>
              <a:t>We have a total of 5574 records, out of which 4827 messages are ham and 747 messages are spam . </a:t>
            </a:r>
            <a:endParaRPr lang="en-IN" dirty="0"/>
          </a:p>
        </p:txBody>
      </p:sp>
      <p:pic>
        <p:nvPicPr>
          <p:cNvPr id="7" name="Picture 6">
            <a:extLst>
              <a:ext uri="{FF2B5EF4-FFF2-40B4-BE49-F238E27FC236}">
                <a16:creationId xmlns:a16="http://schemas.microsoft.com/office/drawing/2014/main" id="{8A9B8FC5-BADA-E908-27C7-70BBC1088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996" y="4944732"/>
            <a:ext cx="3662007" cy="1629220"/>
          </a:xfrm>
          <a:prstGeom prst="rect">
            <a:avLst/>
          </a:prstGeom>
        </p:spPr>
      </p:pic>
      <p:sp>
        <p:nvSpPr>
          <p:cNvPr id="8" name="TextBox 7">
            <a:extLst>
              <a:ext uri="{FF2B5EF4-FFF2-40B4-BE49-F238E27FC236}">
                <a16:creationId xmlns:a16="http://schemas.microsoft.com/office/drawing/2014/main" id="{BFF62086-54B4-5FDD-61F3-01EB9E3DC699}"/>
              </a:ext>
            </a:extLst>
          </p:cNvPr>
          <p:cNvSpPr txBox="1"/>
          <p:nvPr/>
        </p:nvSpPr>
        <p:spPr>
          <a:xfrm>
            <a:off x="3994150" y="6364737"/>
            <a:ext cx="3932853" cy="276999"/>
          </a:xfrm>
          <a:prstGeom prst="rect">
            <a:avLst/>
          </a:prstGeom>
          <a:noFill/>
        </p:spPr>
        <p:txBody>
          <a:bodyPr wrap="square" rtlCol="0">
            <a:spAutoFit/>
          </a:bodyPr>
          <a:lstStyle/>
          <a:p>
            <a:pPr algn="ctr"/>
            <a:r>
              <a:rPr lang="en-IN" sz="1200" b="1" u="sng" dirty="0"/>
              <a:t>PIE CHART OF SPAM AND HAM</a:t>
            </a:r>
          </a:p>
        </p:txBody>
      </p:sp>
    </p:spTree>
    <p:extLst>
      <p:ext uri="{BB962C8B-B14F-4D97-AF65-F5344CB8AC3E}">
        <p14:creationId xmlns:p14="http://schemas.microsoft.com/office/powerpoint/2010/main" val="426481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57CDD-E00E-23B3-D851-0FA59D9FD49F}"/>
              </a:ext>
            </a:extLst>
          </p:cNvPr>
          <p:cNvSpPr txBox="1"/>
          <p:nvPr/>
        </p:nvSpPr>
        <p:spPr>
          <a:xfrm>
            <a:off x="149290" y="158618"/>
            <a:ext cx="11924522" cy="4185761"/>
          </a:xfrm>
          <a:prstGeom prst="rect">
            <a:avLst/>
          </a:prstGeom>
          <a:noFill/>
        </p:spPr>
        <p:txBody>
          <a:bodyPr wrap="square">
            <a:spAutoFit/>
          </a:bodyPr>
          <a:lstStyle/>
          <a:p>
            <a:pPr algn="ctr"/>
            <a:r>
              <a:rPr lang="en-US" sz="3200" b="1" u="sng" dirty="0"/>
              <a:t>PROBLEM DEFINITION</a:t>
            </a:r>
          </a:p>
          <a:p>
            <a:endParaRPr lang="en-US" dirty="0"/>
          </a:p>
          <a:p>
            <a:r>
              <a:rPr lang="en-US" dirty="0"/>
              <a:t>Spam recognition is considered as a NLP grouping issue utilizing AI calculations. Spam recognition is taken under a grouping issue, during which for a given short instant message, the goal is to characterize as spam or ham. Since the assertion is to create vigorous and dependable spam discovery model which can decide a given message as spam or ham.</a:t>
            </a:r>
          </a:p>
          <a:p>
            <a:endParaRPr lang="en-US" dirty="0"/>
          </a:p>
          <a:p>
            <a:r>
              <a:rPr lang="en-US" dirty="0"/>
              <a:t>Spam email includes a pivotal financial effect in end clients and fix suppliers. The expanding significance of this issue has roused the occasion of various procedures to battle it, or at least giving some alleviation. These channels group the messages in to the class of Spam and Ham (non-Spam). The classifiers choose the classification of approaching message based on certain </a:t>
            </a:r>
          </a:p>
          <a:p>
            <a:r>
              <a:rPr lang="en-US" dirty="0"/>
              <a:t>words in information part and order it. There are two sections, known as test information and preparing information, that fill in as the information base for the Spam classifier to order the messages and pro actives the spam sifting.</a:t>
            </a:r>
          </a:p>
          <a:p>
            <a:endParaRPr lang="en-US" dirty="0"/>
          </a:p>
          <a:p>
            <a:r>
              <a:rPr lang="en-US" dirty="0"/>
              <a:t>As the document classification tasks consists of unproductive data, so selecting most important, </a:t>
            </a:r>
          </a:p>
          <a:p>
            <a:r>
              <a:rPr lang="en-US" dirty="0"/>
              <a:t>required features for improving the accuracy is one of the main objectives</a:t>
            </a:r>
            <a:endParaRPr lang="en-IN" dirty="0"/>
          </a:p>
        </p:txBody>
      </p:sp>
    </p:spTree>
    <p:extLst>
      <p:ext uri="{BB962C8B-B14F-4D97-AF65-F5344CB8AC3E}">
        <p14:creationId xmlns:p14="http://schemas.microsoft.com/office/powerpoint/2010/main" val="380689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BDACC-E549-A6F1-2342-D473EC276EE8}"/>
              </a:ext>
            </a:extLst>
          </p:cNvPr>
          <p:cNvSpPr txBox="1"/>
          <p:nvPr/>
        </p:nvSpPr>
        <p:spPr>
          <a:xfrm>
            <a:off x="354562" y="457200"/>
            <a:ext cx="11709919" cy="6340197"/>
          </a:xfrm>
          <a:prstGeom prst="rect">
            <a:avLst/>
          </a:prstGeom>
          <a:noFill/>
        </p:spPr>
        <p:txBody>
          <a:bodyPr wrap="square">
            <a:spAutoFit/>
          </a:bodyPr>
          <a:lstStyle/>
          <a:p>
            <a:pPr algn="ctr"/>
            <a:r>
              <a:rPr lang="en-US" sz="2800" b="1" u="sng" dirty="0"/>
              <a:t>PROJECT SCOPE AND OBJECTIVES</a:t>
            </a:r>
          </a:p>
          <a:p>
            <a:r>
              <a:rPr lang="en-US" dirty="0"/>
              <a:t>The objective of this project is to classify and make analysis of spam and non-spam (ham) through using and utilize flash as it could be a web benefit advancement micro framework in python to form an API, such as multilayer perceptron and comparison of it with naive </a:t>
            </a:r>
            <a:r>
              <a:rPr lang="en-US" dirty="0" err="1"/>
              <a:t>bayesien</a:t>
            </a:r>
            <a:r>
              <a:rPr lang="en-US" dirty="0"/>
              <a:t> classifier  . </a:t>
            </a:r>
          </a:p>
          <a:p>
            <a:r>
              <a:rPr lang="en-US" dirty="0"/>
              <a:t>                                                                                       The aim of this work is to concentrate on different classification techniques and to compare their performances on the domain of spam messages detection. A number of pre-classified SMS Spam </a:t>
            </a:r>
          </a:p>
          <a:p>
            <a:r>
              <a:rPr lang="en-US" dirty="0"/>
              <a:t>detection messages were processed with the techniques to see which one is most successful and under </a:t>
            </a:r>
          </a:p>
          <a:p>
            <a:r>
              <a:rPr lang="en-US" dirty="0"/>
              <a:t>which set of features .</a:t>
            </a:r>
          </a:p>
          <a:p>
            <a:r>
              <a:rPr lang="en-US" sz="2400" b="1" u="sng" dirty="0"/>
              <a:t>APPLICATIONS</a:t>
            </a:r>
          </a:p>
          <a:p>
            <a:endParaRPr lang="en-US" sz="2400" b="1" u="sng" dirty="0"/>
          </a:p>
          <a:p>
            <a:pPr marL="285750" indent="-285750">
              <a:buFont typeface="Wingdings" panose="05000000000000000000" pitchFamily="2" charset="2"/>
              <a:buChar char="v"/>
            </a:pPr>
            <a:r>
              <a:rPr lang="en-US" dirty="0"/>
              <a:t> It reduce Network Resource Costs. </a:t>
            </a:r>
          </a:p>
          <a:p>
            <a:pPr marL="285750" indent="-285750">
              <a:buFont typeface="Wingdings" panose="05000000000000000000" pitchFamily="2" charset="2"/>
              <a:buChar char="v"/>
            </a:pPr>
            <a:r>
              <a:rPr lang="en-US" dirty="0"/>
              <a:t> It reduces IT Administration Costs. </a:t>
            </a:r>
          </a:p>
          <a:p>
            <a:pPr marL="285750" indent="-285750">
              <a:buFont typeface="Wingdings" panose="05000000000000000000" pitchFamily="2" charset="2"/>
              <a:buChar char="v"/>
            </a:pPr>
            <a:r>
              <a:rPr lang="en-US" dirty="0"/>
              <a:t> It reduces Legal Liability Risk. </a:t>
            </a:r>
          </a:p>
          <a:p>
            <a:pPr marL="285750" indent="-285750">
              <a:buFont typeface="Wingdings" panose="05000000000000000000" pitchFamily="2" charset="2"/>
              <a:buChar char="v"/>
            </a:pPr>
            <a:r>
              <a:rPr lang="en-US" dirty="0"/>
              <a:t>It increases Security and Control. </a:t>
            </a:r>
          </a:p>
          <a:p>
            <a:endParaRPr lang="en-US" dirty="0"/>
          </a:p>
          <a:p>
            <a:r>
              <a:rPr lang="en-US" dirty="0"/>
              <a:t> </a:t>
            </a:r>
            <a:r>
              <a:rPr lang="en-US" sz="2400" b="1" u="sng" dirty="0"/>
              <a:t>LIMITATION OF WORK </a:t>
            </a:r>
          </a:p>
          <a:p>
            <a:r>
              <a:rPr lang="en-US" dirty="0"/>
              <a:t>The limitation of this project are:</a:t>
            </a:r>
          </a:p>
          <a:p>
            <a:endParaRPr lang="en-US" dirty="0"/>
          </a:p>
          <a:p>
            <a:r>
              <a:rPr lang="en-US" dirty="0"/>
              <a:t> 1. This project can detect and calculate the accuracy </a:t>
            </a:r>
            <a:r>
              <a:rPr lang="en-US" dirty="0" err="1"/>
              <a:t>ofspam</a:t>
            </a:r>
            <a:r>
              <a:rPr lang="en-US" dirty="0"/>
              <a:t> messages only.</a:t>
            </a:r>
          </a:p>
          <a:p>
            <a:r>
              <a:rPr lang="en-US" dirty="0"/>
              <a:t> 2. It focus on filtering, analyzing, and classifying the messages. </a:t>
            </a:r>
          </a:p>
          <a:p>
            <a:r>
              <a:rPr lang="en-US" dirty="0"/>
              <a:t>3. Do not block the messages</a:t>
            </a:r>
            <a:endParaRPr lang="en-IN" dirty="0"/>
          </a:p>
        </p:txBody>
      </p:sp>
    </p:spTree>
    <p:extLst>
      <p:ext uri="{BB962C8B-B14F-4D97-AF65-F5344CB8AC3E}">
        <p14:creationId xmlns:p14="http://schemas.microsoft.com/office/powerpoint/2010/main" val="46541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3E5AB-6CF0-4426-A2EB-49C3EE8CC202}"/>
              </a:ext>
            </a:extLst>
          </p:cNvPr>
          <p:cNvSpPr txBox="1"/>
          <p:nvPr/>
        </p:nvSpPr>
        <p:spPr>
          <a:xfrm>
            <a:off x="3047223" y="549247"/>
            <a:ext cx="6097554" cy="1077218"/>
          </a:xfrm>
          <a:prstGeom prst="rect">
            <a:avLst/>
          </a:prstGeom>
          <a:noFill/>
        </p:spPr>
        <p:txBody>
          <a:bodyPr wrap="square">
            <a:spAutoFit/>
          </a:bodyPr>
          <a:lstStyle/>
          <a:p>
            <a:pPr algn="ctr"/>
            <a:r>
              <a:rPr lang="en-IN" sz="3200" b="1" dirty="0"/>
              <a:t>CHAPTER - 2 </a:t>
            </a:r>
          </a:p>
          <a:p>
            <a:pPr algn="ctr"/>
            <a:r>
              <a:rPr lang="en-IN" sz="3200" b="1" dirty="0"/>
              <a:t>LITERATURE SURVEY</a:t>
            </a:r>
          </a:p>
        </p:txBody>
      </p:sp>
      <p:sp>
        <p:nvSpPr>
          <p:cNvPr id="6" name="TextBox 5">
            <a:extLst>
              <a:ext uri="{FF2B5EF4-FFF2-40B4-BE49-F238E27FC236}">
                <a16:creationId xmlns:a16="http://schemas.microsoft.com/office/drawing/2014/main" id="{926B879A-58D1-7580-F076-9BE1443C27A9}"/>
              </a:ext>
            </a:extLst>
          </p:cNvPr>
          <p:cNvSpPr txBox="1"/>
          <p:nvPr/>
        </p:nvSpPr>
        <p:spPr>
          <a:xfrm>
            <a:off x="175726" y="1859339"/>
            <a:ext cx="11840547" cy="3416320"/>
          </a:xfrm>
          <a:prstGeom prst="rect">
            <a:avLst/>
          </a:prstGeom>
          <a:noFill/>
        </p:spPr>
        <p:txBody>
          <a:bodyPr wrap="square">
            <a:spAutoFit/>
          </a:bodyPr>
          <a:lstStyle/>
          <a:p>
            <a:r>
              <a:rPr lang="en-US" b="1" dirty="0"/>
              <a:t>[1] M. Rubin </a:t>
            </a:r>
            <a:r>
              <a:rPr lang="en-US" b="1" dirty="0" err="1"/>
              <a:t>Julis</a:t>
            </a:r>
            <a:r>
              <a:rPr lang="en-US" b="1" dirty="0"/>
              <a:t> et al proposed system to detection of spam in SMS using machine learning.</a:t>
            </a:r>
          </a:p>
          <a:p>
            <a:endParaRPr lang="en-US" b="1" dirty="0"/>
          </a:p>
          <a:p>
            <a:r>
              <a:rPr lang="en-US" dirty="0"/>
              <a:t> This system divided into some iterations. Every iteration has four phases: Inception, elaboration, construction and transition. In iteration it identify the idea of work. In elaboration International Journal of Scientific and Research Publications, Volume 11, Issue 7, July 2021 79 ISSN 2250-3153 This publication is licensed under Creative Commons Attribution CC BY. http://dx.doi.org/10.29322/IJSRP.11.07.2021.p11510 www.ijsrp.org it design the architectural part. In construction implementation of code is done. And in transition validation of the developed part of system is done. They uses various algorithms such as logistic regression algorithm in that they use logistic function for calculate relation between the categorical dependent variable and independent variable. For training and testing data they uses </a:t>
            </a:r>
            <a:r>
              <a:rPr lang="en-US" dirty="0" err="1"/>
              <a:t>Knearest</a:t>
            </a:r>
            <a:r>
              <a:rPr lang="en-US" dirty="0"/>
              <a:t> </a:t>
            </a:r>
            <a:r>
              <a:rPr lang="en-US" dirty="0" err="1"/>
              <a:t>neighbours</a:t>
            </a:r>
            <a:r>
              <a:rPr lang="en-US" dirty="0"/>
              <a:t> algorithms. They also uses different classifiers that are Naïve Bayes Classifier , decision tree classifiers, support vector machines and compares all. It checks accuracy for all and support vector machines gives 98% accuracy which is good as compares to others.</a:t>
            </a:r>
            <a:endParaRPr lang="en-IN" dirty="0"/>
          </a:p>
        </p:txBody>
      </p:sp>
    </p:spTree>
    <p:extLst>
      <p:ext uri="{BB962C8B-B14F-4D97-AF65-F5344CB8AC3E}">
        <p14:creationId xmlns:p14="http://schemas.microsoft.com/office/powerpoint/2010/main" val="352404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D834B-F030-6513-DDE7-0E3A530EAB31}"/>
              </a:ext>
            </a:extLst>
          </p:cNvPr>
          <p:cNvSpPr txBox="1"/>
          <p:nvPr/>
        </p:nvSpPr>
        <p:spPr>
          <a:xfrm>
            <a:off x="485192" y="699796"/>
            <a:ext cx="10711543" cy="3693319"/>
          </a:xfrm>
          <a:prstGeom prst="rect">
            <a:avLst/>
          </a:prstGeom>
          <a:noFill/>
        </p:spPr>
        <p:txBody>
          <a:bodyPr wrap="square" rtlCol="0">
            <a:spAutoFit/>
          </a:bodyPr>
          <a:lstStyle/>
          <a:p>
            <a:r>
              <a:rPr lang="en-US" b="1" dirty="0"/>
              <a:t>[2]</a:t>
            </a:r>
            <a:r>
              <a:rPr lang="en-IN" sz="1800" b="1" dirty="0"/>
              <a:t> Heena </a:t>
            </a:r>
            <a:r>
              <a:rPr lang="en-IN" sz="1800" b="1" dirty="0" err="1"/>
              <a:t>Tamboli</a:t>
            </a:r>
            <a:r>
              <a:rPr lang="en-IN" sz="1800" b="1" dirty="0"/>
              <a:t>, </a:t>
            </a:r>
            <a:r>
              <a:rPr lang="en-IN" sz="1800" b="1" dirty="0" err="1"/>
              <a:t>Sambhaji</a:t>
            </a:r>
            <a:r>
              <a:rPr lang="en-IN" sz="1800" b="1" dirty="0"/>
              <a:t> </a:t>
            </a:r>
            <a:r>
              <a:rPr lang="en-IN" sz="1800" b="1" dirty="0" err="1"/>
              <a:t>Sarode</a:t>
            </a:r>
            <a:r>
              <a:rPr lang="en-IN" sz="1800" b="1" dirty="0"/>
              <a:t>  et al proposed </a:t>
            </a:r>
            <a:r>
              <a:rPr lang="en-US" sz="1800" b="1" dirty="0"/>
              <a:t>An Effective Spam and ham word Classification Using Naïve Bayes Classifier .</a:t>
            </a:r>
            <a:endParaRPr lang="en-IN" sz="1800" b="1" dirty="0"/>
          </a:p>
          <a:p>
            <a:endParaRPr lang="en-IN" sz="1800" dirty="0"/>
          </a:p>
          <a:p>
            <a:r>
              <a:rPr lang="en-US" dirty="0"/>
              <a:t> In this project they discuss about classification of emails to identify the spam and ham mails. For this purpose they are using Naïve Bayesian Classifier. Which is best technique to classify two objects in datasets. In that first it count of spam and ham words in dataset and print as target. In their dataset target are 33716. Then it shows separate count of spam and ham words for training that is in their data set spam words are 16545 and ham words are 17071.Then it find Ground Truth value for each word that is that word is ham or spam. The spam messages are the messages which user don’t need but that are receiving daily. Spam emails are message of anything it may any advertisement or may be any URL , or any king of virus. Naive Bayes classifier is very good technique for filtering spam emails. It is used to classify any two objects in datasets. Performance of Naïve Bayes algorithm is based on datasets that used. This method on any datasets for classification of any two objects. They filter email spam from dataset and calculate accuracy ,it gives 93% accuracy.</a:t>
            </a:r>
            <a:endParaRPr lang="en-IN" dirty="0"/>
          </a:p>
        </p:txBody>
      </p:sp>
    </p:spTree>
    <p:extLst>
      <p:ext uri="{BB962C8B-B14F-4D97-AF65-F5344CB8AC3E}">
        <p14:creationId xmlns:p14="http://schemas.microsoft.com/office/powerpoint/2010/main" val="6503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F7B9D-18FB-D4B8-8AEC-A953786E3EF2}"/>
              </a:ext>
            </a:extLst>
          </p:cNvPr>
          <p:cNvSpPr txBox="1"/>
          <p:nvPr/>
        </p:nvSpPr>
        <p:spPr>
          <a:xfrm>
            <a:off x="447869" y="279918"/>
            <a:ext cx="10571583" cy="2308324"/>
          </a:xfrm>
          <a:prstGeom prst="rect">
            <a:avLst/>
          </a:prstGeom>
          <a:noFill/>
        </p:spPr>
        <p:txBody>
          <a:bodyPr wrap="square" rtlCol="0">
            <a:spAutoFit/>
          </a:bodyPr>
          <a:lstStyle/>
          <a:p>
            <a:r>
              <a:rPr lang="en-IN" b="1" dirty="0"/>
              <a:t>[3] Aditya Gupta et al proposed spam filter using Naive Bayesian Technique. </a:t>
            </a:r>
          </a:p>
          <a:p>
            <a:endParaRPr lang="en-IN" dirty="0"/>
          </a:p>
          <a:p>
            <a:r>
              <a:rPr lang="en-IN" dirty="0"/>
              <a:t>For identify spam emails they used supervised learning method. It identifies spam and non spam emails after receiving massages. Spam filter is used to find unwanted emails and prevents messages from reaching users inbox. Different python libraries are used that are NLTK, Word Cloud, Panda, Matplotlib for filtering emails and finds frequently used keywords. For processing NLTK libraries used ,for visualization Word Cloud and Matplotlib used and for loading data they used Pandas. They used dataset from Kaggle contains 5572 test cases of ham and spam messages. Data is split into trained and test dataset for testing the model .</a:t>
            </a:r>
          </a:p>
        </p:txBody>
      </p:sp>
      <p:sp>
        <p:nvSpPr>
          <p:cNvPr id="4" name="TextBox 3">
            <a:extLst>
              <a:ext uri="{FF2B5EF4-FFF2-40B4-BE49-F238E27FC236}">
                <a16:creationId xmlns:a16="http://schemas.microsoft.com/office/drawing/2014/main" id="{C8C1608A-5A73-985D-6904-A7932B811B9B}"/>
              </a:ext>
            </a:extLst>
          </p:cNvPr>
          <p:cNvSpPr txBox="1"/>
          <p:nvPr/>
        </p:nvSpPr>
        <p:spPr>
          <a:xfrm>
            <a:off x="681135" y="3429000"/>
            <a:ext cx="11693458" cy="2585323"/>
          </a:xfrm>
          <a:prstGeom prst="rect">
            <a:avLst/>
          </a:prstGeom>
          <a:noFill/>
        </p:spPr>
        <p:txBody>
          <a:bodyPr wrap="none" rtlCol="0">
            <a:spAutoFit/>
          </a:bodyPr>
          <a:lstStyle/>
          <a:p>
            <a:r>
              <a:rPr lang="en-US" b="1" dirty="0"/>
              <a:t>[4] </a:t>
            </a:r>
            <a:r>
              <a:rPr lang="en-IN" b="1" dirty="0"/>
              <a:t>: Elly </a:t>
            </a:r>
            <a:r>
              <a:rPr lang="en-IN" b="1" dirty="0" err="1"/>
              <a:t>Firasari</a:t>
            </a:r>
            <a:r>
              <a:rPr lang="en-IN" b="1" dirty="0"/>
              <a:t> et al proposed</a:t>
            </a:r>
            <a:r>
              <a:rPr lang="en-US" b="1" dirty="0"/>
              <a:t>Comparation of K-Nearest </a:t>
            </a:r>
            <a:r>
              <a:rPr lang="en-US" b="1" dirty="0" err="1"/>
              <a:t>Neighbour</a:t>
            </a:r>
            <a:r>
              <a:rPr lang="en-US" b="1" dirty="0"/>
              <a:t> (K-NN) and Naive Bayes Algorithm for the</a:t>
            </a:r>
          </a:p>
          <a:p>
            <a:r>
              <a:rPr lang="en-US" b="1" dirty="0"/>
              <a:t> Classification of the Poor in Recipients of Social Assistance.</a:t>
            </a:r>
          </a:p>
          <a:p>
            <a:endParaRPr lang="en-US" b="1" dirty="0"/>
          </a:p>
          <a:p>
            <a:r>
              <a:rPr lang="en-US" dirty="0"/>
              <a:t>. In this case, the researcher uses data mining classification calculation by comparing 2 calculation methods, namely K-NN </a:t>
            </a:r>
          </a:p>
          <a:p>
            <a:r>
              <a:rPr lang="en-US" dirty="0"/>
              <a:t>and Naive Bayes. The researchers use Rapid miner tools. The research stages are identification of problems, data collection,</a:t>
            </a:r>
          </a:p>
          <a:p>
            <a:r>
              <a:rPr lang="en-US" dirty="0"/>
              <a:t> implementation K-NN, Implementation Naive bayes, data testing process to produce accuracy and compare the result.</a:t>
            </a:r>
          </a:p>
          <a:p>
            <a:r>
              <a:rPr lang="en-US" dirty="0"/>
              <a:t> The results obtained are the accuracy of Naive Bayes higher than K-NN, namely Naive Bayes 89.04% and K-NN 87.67%.</a:t>
            </a:r>
          </a:p>
          <a:p>
            <a:r>
              <a:rPr lang="en-US" dirty="0"/>
              <a:t> This figure is classified in the category of good classification. From the results of the study it can be concluded the Naive</a:t>
            </a:r>
          </a:p>
          <a:p>
            <a:r>
              <a:rPr lang="en-US" dirty="0"/>
              <a:t> Bayes algorithm is suitable to be applied in the calculation of recipients of social assistance.</a:t>
            </a:r>
            <a:endParaRPr lang="en-IN" b="1" dirty="0"/>
          </a:p>
        </p:txBody>
      </p:sp>
    </p:spTree>
    <p:extLst>
      <p:ext uri="{BB962C8B-B14F-4D97-AF65-F5344CB8AC3E}">
        <p14:creationId xmlns:p14="http://schemas.microsoft.com/office/powerpoint/2010/main" val="105367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A3422-EE1E-3937-A0D8-4B0B4E2DE5E8}"/>
              </a:ext>
            </a:extLst>
          </p:cNvPr>
          <p:cNvSpPr txBox="1"/>
          <p:nvPr/>
        </p:nvSpPr>
        <p:spPr>
          <a:xfrm>
            <a:off x="587829" y="606490"/>
            <a:ext cx="8558503" cy="2308324"/>
          </a:xfrm>
          <a:prstGeom prst="rect">
            <a:avLst/>
          </a:prstGeom>
          <a:noFill/>
        </p:spPr>
        <p:txBody>
          <a:bodyPr wrap="square">
            <a:spAutoFit/>
          </a:bodyPr>
          <a:lstStyle/>
          <a:p>
            <a:r>
              <a:rPr lang="en-US" b="1" dirty="0"/>
              <a:t>[5] Satyam Sagar et al proposed spam classification filter using Naïve Bayes classifier which is developed as a web application for classification of emails into spam and ham .</a:t>
            </a:r>
          </a:p>
          <a:p>
            <a:endParaRPr lang="en-US" b="1" dirty="0"/>
          </a:p>
          <a:p>
            <a:r>
              <a:rPr lang="en-US" b="1" dirty="0"/>
              <a:t> </a:t>
            </a:r>
            <a:r>
              <a:rPr lang="en-US" dirty="0"/>
              <a:t>They use Python’s Micro Flask Framework for developing web application in which input is new incoming emails and it predict output as spam and non spam emails. Their system contains main two parts first one is train the classifier and another is deploy the model. In train classifier it contains dataset of spam and ham emails and it generate classification model. In second part it deploy the model on server</a:t>
            </a:r>
            <a:endParaRPr lang="en-IN" dirty="0"/>
          </a:p>
        </p:txBody>
      </p:sp>
    </p:spTree>
    <p:extLst>
      <p:ext uri="{BB962C8B-B14F-4D97-AF65-F5344CB8AC3E}">
        <p14:creationId xmlns:p14="http://schemas.microsoft.com/office/powerpoint/2010/main" val="224836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4511E-DFA7-5414-2AAF-7C9C1171E59D}"/>
              </a:ext>
            </a:extLst>
          </p:cNvPr>
          <p:cNvSpPr txBox="1"/>
          <p:nvPr/>
        </p:nvSpPr>
        <p:spPr>
          <a:xfrm>
            <a:off x="1231641" y="811763"/>
            <a:ext cx="7147249" cy="3600986"/>
          </a:xfrm>
          <a:prstGeom prst="rect">
            <a:avLst/>
          </a:prstGeom>
          <a:noFill/>
        </p:spPr>
        <p:txBody>
          <a:bodyPr wrap="square" rtlCol="0">
            <a:spAutoFit/>
          </a:bodyPr>
          <a:lstStyle/>
          <a:p>
            <a:r>
              <a:rPr lang="en-IN" sz="4800" b="1" u="sng" dirty="0">
                <a:latin typeface="Copperplate Gothic Bold" panose="020E0705020206020404" pitchFamily="34" charset="0"/>
              </a:rPr>
              <a:t>Contents</a:t>
            </a:r>
            <a:r>
              <a:rPr lang="en-IN" sz="3200" dirty="0">
                <a:latin typeface="Copperplate Gothic Bold" panose="020E0705020206020404" pitchFamily="34" charset="0"/>
              </a:rPr>
              <a:t> </a:t>
            </a:r>
          </a:p>
          <a:p>
            <a:r>
              <a:rPr lang="en-IN" sz="3600" dirty="0"/>
              <a:t>1.Introduction </a:t>
            </a:r>
          </a:p>
          <a:p>
            <a:r>
              <a:rPr lang="en-IN" sz="3600" dirty="0"/>
              <a:t>2.Abstract </a:t>
            </a:r>
          </a:p>
          <a:p>
            <a:r>
              <a:rPr lang="en-IN" sz="3600" dirty="0"/>
              <a:t>3.Objective </a:t>
            </a:r>
          </a:p>
          <a:p>
            <a:r>
              <a:rPr lang="en-IN" sz="3600" dirty="0"/>
              <a:t>4.Problem Statement </a:t>
            </a:r>
          </a:p>
          <a:p>
            <a:r>
              <a:rPr lang="en-IN" sz="3600" dirty="0"/>
              <a:t>5.Literature Survey</a:t>
            </a:r>
          </a:p>
        </p:txBody>
      </p:sp>
    </p:spTree>
    <p:extLst>
      <p:ext uri="{BB962C8B-B14F-4D97-AF65-F5344CB8AC3E}">
        <p14:creationId xmlns:p14="http://schemas.microsoft.com/office/powerpoint/2010/main" val="403760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CEBC4-741C-28A7-F3E7-7ACED8E104B1}"/>
              </a:ext>
            </a:extLst>
          </p:cNvPr>
          <p:cNvSpPr txBox="1"/>
          <p:nvPr/>
        </p:nvSpPr>
        <p:spPr>
          <a:xfrm>
            <a:off x="2055844" y="503851"/>
            <a:ext cx="8080311" cy="707886"/>
          </a:xfrm>
          <a:prstGeom prst="rect">
            <a:avLst/>
          </a:prstGeom>
          <a:noFill/>
        </p:spPr>
        <p:txBody>
          <a:bodyPr wrap="square" rtlCol="0">
            <a:spAutoFit/>
          </a:bodyPr>
          <a:lstStyle/>
          <a:p>
            <a:pPr algn="ctr"/>
            <a:r>
              <a:rPr lang="en-IN" sz="4000" dirty="0">
                <a:latin typeface="Copperplate Gothic Bold" panose="020E0705020206020404" pitchFamily="34" charset="0"/>
              </a:rPr>
              <a:t>INTRODUCTION</a:t>
            </a:r>
          </a:p>
        </p:txBody>
      </p:sp>
      <p:sp>
        <p:nvSpPr>
          <p:cNvPr id="3" name="TextBox 2">
            <a:extLst>
              <a:ext uri="{FF2B5EF4-FFF2-40B4-BE49-F238E27FC236}">
                <a16:creationId xmlns:a16="http://schemas.microsoft.com/office/drawing/2014/main" id="{9E7F5AA7-1321-2C40-6A3C-E7A06DE0C995}"/>
              </a:ext>
            </a:extLst>
          </p:cNvPr>
          <p:cNvSpPr txBox="1"/>
          <p:nvPr/>
        </p:nvSpPr>
        <p:spPr>
          <a:xfrm>
            <a:off x="923731" y="1959428"/>
            <a:ext cx="10506269" cy="5078313"/>
          </a:xfrm>
          <a:prstGeom prst="rect">
            <a:avLst/>
          </a:prstGeom>
          <a:noFill/>
        </p:spPr>
        <p:txBody>
          <a:bodyPr wrap="square" rtlCol="0">
            <a:spAutoFit/>
          </a:bodyPr>
          <a:lstStyle/>
          <a:p>
            <a:r>
              <a:rPr lang="en-US" dirty="0"/>
              <a:t>In the developing period of the Internet, individuals are involving increasingly in free online services. Individuals tend to share their data on different sites, though that data is imparted to different organizations that spam individuals to offer their services. Message Spamming in extremely disappointing for the clients: numerous critical and valuable messages can get lost because of spam messages, Spam messages are additionally used to trap individuals, or bait them into purchasing services. Building up a classification algorithm that channels Message spam would give a helpful apparatus for mobile phone suppliers.</a:t>
            </a:r>
          </a:p>
          <a:p>
            <a:endParaRPr lang="en-US" dirty="0"/>
          </a:p>
          <a:p>
            <a:pPr marL="285750" indent="-285750">
              <a:buFont typeface="Arial" panose="020B0604020202020204" pitchFamily="34" charset="0"/>
              <a:buChar char="•"/>
            </a:pPr>
            <a:r>
              <a:rPr lang="en-US" dirty="0"/>
              <a:t>The machine learning algorithm we choose for spam detection is </a:t>
            </a:r>
            <a:r>
              <a:rPr lang="en-IN" dirty="0"/>
              <a:t>Naive Bayes algorithm.</a:t>
            </a:r>
          </a:p>
          <a:p>
            <a:pPr marL="285750" indent="-285750">
              <a:buFont typeface="Arial" panose="020B0604020202020204" pitchFamily="34" charset="0"/>
              <a:buChar char="•"/>
            </a:pPr>
            <a:r>
              <a:rPr lang="en-US" dirty="0"/>
              <a:t>Since naïve Bayes has been utilized effectively for spam detection, it appears to be expected that it could likewise be used to build Message spam classifier .</a:t>
            </a:r>
          </a:p>
          <a:p>
            <a:pPr marL="285750" indent="-285750">
              <a:buFont typeface="Arial" panose="020B0604020202020204" pitchFamily="34" charset="0"/>
              <a:buChar char="•"/>
            </a:pPr>
            <a:r>
              <a:rPr lang="en-US" dirty="0"/>
              <a:t>With respect to email spam, message spam represents extra difficulties for automated channels. SMS texts are regularly restricted to 160 characters , lessening the measure of content that can be utilized to distinguish whether a message is a ham or spam. </a:t>
            </a:r>
          </a:p>
          <a:p>
            <a:pPr marL="285750" indent="-285750">
              <a:buFont typeface="Arial" panose="020B0604020202020204" pitchFamily="34" charset="0"/>
              <a:buChar char="•"/>
            </a:pPr>
            <a:r>
              <a:rPr lang="en-US" dirty="0"/>
              <a:t>People have also regularly started using shorthand notations and slang which further makes it difficult to distinguish between ham and spam. We will test how well a simple naïve Bayes classifier manages these difficulties</a:t>
            </a:r>
          </a:p>
          <a:p>
            <a:endParaRPr lang="en-US" dirty="0"/>
          </a:p>
          <a:p>
            <a:endParaRPr lang="en-IN" dirty="0"/>
          </a:p>
        </p:txBody>
      </p:sp>
    </p:spTree>
    <p:extLst>
      <p:ext uri="{BB962C8B-B14F-4D97-AF65-F5344CB8AC3E}">
        <p14:creationId xmlns:p14="http://schemas.microsoft.com/office/powerpoint/2010/main" val="54726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8E428-11EE-4DE0-FB89-5395DDB0615F}"/>
              </a:ext>
            </a:extLst>
          </p:cNvPr>
          <p:cNvSpPr txBox="1"/>
          <p:nvPr/>
        </p:nvSpPr>
        <p:spPr>
          <a:xfrm>
            <a:off x="2509934" y="606489"/>
            <a:ext cx="6969968" cy="584775"/>
          </a:xfrm>
          <a:prstGeom prst="rect">
            <a:avLst/>
          </a:prstGeom>
          <a:noFill/>
        </p:spPr>
        <p:txBody>
          <a:bodyPr wrap="square" rtlCol="0">
            <a:spAutoFit/>
          </a:bodyPr>
          <a:lstStyle/>
          <a:p>
            <a:pPr algn="ctr"/>
            <a:r>
              <a:rPr lang="en-IN" sz="3200" dirty="0">
                <a:latin typeface="Copperplate Gothic Bold" panose="020E0705020206020404" pitchFamily="34" charset="0"/>
              </a:rPr>
              <a:t>ABSTRACT</a:t>
            </a:r>
          </a:p>
        </p:txBody>
      </p:sp>
      <p:sp>
        <p:nvSpPr>
          <p:cNvPr id="3" name="TextBox 2">
            <a:extLst>
              <a:ext uri="{FF2B5EF4-FFF2-40B4-BE49-F238E27FC236}">
                <a16:creationId xmlns:a16="http://schemas.microsoft.com/office/drawing/2014/main" id="{F4DE2823-7420-A636-ECC2-FDCE503432B8}"/>
              </a:ext>
            </a:extLst>
          </p:cNvPr>
          <p:cNvSpPr txBox="1"/>
          <p:nvPr/>
        </p:nvSpPr>
        <p:spPr>
          <a:xfrm>
            <a:off x="587828" y="1390261"/>
            <a:ext cx="10814180" cy="2862322"/>
          </a:xfrm>
          <a:prstGeom prst="rect">
            <a:avLst/>
          </a:prstGeom>
          <a:noFill/>
        </p:spPr>
        <p:txBody>
          <a:bodyPr wrap="square" rtlCol="0">
            <a:spAutoFit/>
          </a:bodyPr>
          <a:lstStyle/>
          <a:p>
            <a:r>
              <a:rPr lang="en-US" dirty="0"/>
              <a:t>ML is termed as Machine Learning ; it is the study of computer algorithms which automatically improves through experience. The usage of mobile phones is growing popular in our everyday life. Messages are viewed as most generally applied correspondence administration which is less costly. In any case, this has prompted an increment in cell phones assaults like message Spam. Here, Naive Bayes algorithm is used in order to differentiate between spam and ham messages. Spam is the unnecessary fraud messages received whereas ham is legitimate message. The algorithm used here is machine learning classification algorithm, and it is implemented here and can be used in differentiating between spam and ham messages with the help of message spam collection data set provided. We train the machine by providing that data set such that it learns from that data and will be able to draw conclusions on its own. Now a days it is very much crucial to identify the spam messages to reduce many frauds happening around the globe. This algorithm can classify with an accuracy of 98 % </a:t>
            </a:r>
            <a:endParaRPr lang="en-IN" dirty="0"/>
          </a:p>
        </p:txBody>
      </p:sp>
    </p:spTree>
    <p:extLst>
      <p:ext uri="{BB962C8B-B14F-4D97-AF65-F5344CB8AC3E}">
        <p14:creationId xmlns:p14="http://schemas.microsoft.com/office/powerpoint/2010/main" val="25122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6659D-9D41-4F94-DA2B-713EEC40D65C}"/>
              </a:ext>
            </a:extLst>
          </p:cNvPr>
          <p:cNvSpPr txBox="1"/>
          <p:nvPr/>
        </p:nvSpPr>
        <p:spPr>
          <a:xfrm>
            <a:off x="2258009" y="298580"/>
            <a:ext cx="8154954" cy="646331"/>
          </a:xfrm>
          <a:prstGeom prst="rect">
            <a:avLst/>
          </a:prstGeom>
          <a:noFill/>
        </p:spPr>
        <p:txBody>
          <a:bodyPr wrap="square" rtlCol="0">
            <a:spAutoFit/>
          </a:bodyPr>
          <a:lstStyle/>
          <a:p>
            <a:pPr algn="ctr"/>
            <a:r>
              <a:rPr lang="en-IN" sz="3600" dirty="0">
                <a:latin typeface="Copperplate Gothic Bold" panose="020E0705020206020404" pitchFamily="34" charset="0"/>
              </a:rPr>
              <a:t>OBJECTIVE</a:t>
            </a:r>
          </a:p>
        </p:txBody>
      </p:sp>
      <p:sp>
        <p:nvSpPr>
          <p:cNvPr id="3" name="TextBox 2">
            <a:extLst>
              <a:ext uri="{FF2B5EF4-FFF2-40B4-BE49-F238E27FC236}">
                <a16:creationId xmlns:a16="http://schemas.microsoft.com/office/drawing/2014/main" id="{06BDAF0F-7A4B-A993-B081-B793B27D6D84}"/>
              </a:ext>
            </a:extLst>
          </p:cNvPr>
          <p:cNvSpPr txBox="1"/>
          <p:nvPr/>
        </p:nvSpPr>
        <p:spPr>
          <a:xfrm>
            <a:off x="541176" y="1390261"/>
            <a:ext cx="10823510" cy="1754326"/>
          </a:xfrm>
          <a:prstGeom prst="rect">
            <a:avLst/>
          </a:prstGeom>
          <a:noFill/>
        </p:spPr>
        <p:txBody>
          <a:bodyPr wrap="square" rtlCol="0">
            <a:spAutoFit/>
          </a:bodyPr>
          <a:lstStyle/>
          <a:p>
            <a:r>
              <a:rPr lang="en-US" dirty="0"/>
              <a:t>The objective of this project is to classify and make analysis of spam and non-spam (ham) through using and utilize flash as it could be a web benefit advancement micro framework in python to form an API, such as multilayer perceptron and comparison of it with naive bayes classifier. The aim of this work is to concentrate on different classification techniques and to compare their performances on the domain of spam messages detection. A number of pre-classified SMS Spam detection messages were processed with the techniques to see which one is most successful and under which set of features </a:t>
            </a:r>
            <a:endParaRPr lang="en-IN" dirty="0"/>
          </a:p>
        </p:txBody>
      </p:sp>
    </p:spTree>
    <p:extLst>
      <p:ext uri="{BB962C8B-B14F-4D97-AF65-F5344CB8AC3E}">
        <p14:creationId xmlns:p14="http://schemas.microsoft.com/office/powerpoint/2010/main" val="224083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0FABE-938A-AA71-C775-5ACB37FD650D}"/>
              </a:ext>
            </a:extLst>
          </p:cNvPr>
          <p:cNvSpPr txBox="1"/>
          <p:nvPr/>
        </p:nvSpPr>
        <p:spPr>
          <a:xfrm>
            <a:off x="3047223" y="770578"/>
            <a:ext cx="6097554" cy="646331"/>
          </a:xfrm>
          <a:prstGeom prst="rect">
            <a:avLst/>
          </a:prstGeom>
          <a:noFill/>
        </p:spPr>
        <p:txBody>
          <a:bodyPr wrap="square">
            <a:spAutoFit/>
          </a:bodyPr>
          <a:lstStyle/>
          <a:p>
            <a:pPr algn="ctr"/>
            <a:r>
              <a:rPr lang="en-IN" sz="3600" dirty="0">
                <a:latin typeface="Copperplate Gothic Bold" panose="020E0705020206020404" pitchFamily="34" charset="0"/>
              </a:rPr>
              <a:t>PROBLEM STATEMENT</a:t>
            </a:r>
          </a:p>
        </p:txBody>
      </p:sp>
      <p:sp>
        <p:nvSpPr>
          <p:cNvPr id="4" name="TextBox 3">
            <a:extLst>
              <a:ext uri="{FF2B5EF4-FFF2-40B4-BE49-F238E27FC236}">
                <a16:creationId xmlns:a16="http://schemas.microsoft.com/office/drawing/2014/main" id="{5A39D42A-044B-DE30-18F1-B46E86E4CAEB}"/>
              </a:ext>
            </a:extLst>
          </p:cNvPr>
          <p:cNvSpPr txBox="1"/>
          <p:nvPr/>
        </p:nvSpPr>
        <p:spPr>
          <a:xfrm>
            <a:off x="690464" y="2118049"/>
            <a:ext cx="10674221" cy="2862322"/>
          </a:xfrm>
          <a:prstGeom prst="rect">
            <a:avLst/>
          </a:prstGeom>
          <a:noFill/>
        </p:spPr>
        <p:txBody>
          <a:bodyPr wrap="square" rtlCol="0">
            <a:spAutoFit/>
          </a:bodyPr>
          <a:lstStyle/>
          <a:p>
            <a:r>
              <a:rPr lang="en-US" dirty="0"/>
              <a:t>Spam recognition is considered as a NLP grouping issue utilizing AI calculations. Spam recognition is taken under a grouping issue, during which for a given short instant message, the goal is to characterize as spam or ham. Since the assertion is to create vigorous and dependable spam discovery model which can decide a given message as spam or ham.</a:t>
            </a:r>
          </a:p>
          <a:p>
            <a:r>
              <a:rPr lang="en-US" dirty="0"/>
              <a:t>                                            Spam email includes a pivotal financial effect in end clients and fix suppliers. The classifiers choose the classification of approaching message based on certain words in information part and order it. There are two sections, known as test information and preparing information, that fill in as the information base for the Spam classifier to order the messages and pro actives the spam sifting. </a:t>
            </a:r>
          </a:p>
          <a:p>
            <a:r>
              <a:rPr lang="en-US" dirty="0"/>
              <a:t>                                                             As the document classification tasks consists of unproductive data, so selecting most important, required features for improving the accuracy is one of the main objectives</a:t>
            </a:r>
            <a:endParaRPr lang="en-IN" dirty="0"/>
          </a:p>
        </p:txBody>
      </p:sp>
    </p:spTree>
    <p:extLst>
      <p:ext uri="{BB962C8B-B14F-4D97-AF65-F5344CB8AC3E}">
        <p14:creationId xmlns:p14="http://schemas.microsoft.com/office/powerpoint/2010/main" val="214696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39261A-9E72-FD45-7669-2DEC2412786B}"/>
              </a:ext>
            </a:extLst>
          </p:cNvPr>
          <p:cNvGraphicFramePr>
            <a:graphicFrameLocks noGrp="1"/>
          </p:cNvGraphicFramePr>
          <p:nvPr>
            <p:extLst>
              <p:ext uri="{D42A27DB-BD31-4B8C-83A1-F6EECF244321}">
                <p14:modId xmlns:p14="http://schemas.microsoft.com/office/powerpoint/2010/main" val="3812239467"/>
              </p:ext>
            </p:extLst>
          </p:nvPr>
        </p:nvGraphicFramePr>
        <p:xfrm>
          <a:off x="600270" y="1056352"/>
          <a:ext cx="10991460" cy="5745992"/>
        </p:xfrm>
        <a:graphic>
          <a:graphicData uri="http://schemas.openxmlformats.org/drawingml/2006/table">
            <a:tbl>
              <a:tblPr firstRow="1" bandRow="1">
                <a:tableStyleId>{5C22544A-7EE6-4342-B048-85BDC9FD1C3A}</a:tableStyleId>
              </a:tblPr>
              <a:tblGrid>
                <a:gridCol w="715346">
                  <a:extLst>
                    <a:ext uri="{9D8B030D-6E8A-4147-A177-3AD203B41FA5}">
                      <a16:colId xmlns:a16="http://schemas.microsoft.com/office/drawing/2014/main" val="1366827504"/>
                    </a:ext>
                  </a:extLst>
                </a:gridCol>
                <a:gridCol w="2789853">
                  <a:extLst>
                    <a:ext uri="{9D8B030D-6E8A-4147-A177-3AD203B41FA5}">
                      <a16:colId xmlns:a16="http://schemas.microsoft.com/office/drawing/2014/main" val="972315825"/>
                    </a:ext>
                  </a:extLst>
                </a:gridCol>
                <a:gridCol w="1990531">
                  <a:extLst>
                    <a:ext uri="{9D8B030D-6E8A-4147-A177-3AD203B41FA5}">
                      <a16:colId xmlns:a16="http://schemas.microsoft.com/office/drawing/2014/main" val="1360762706"/>
                    </a:ext>
                  </a:extLst>
                </a:gridCol>
                <a:gridCol w="1713722">
                  <a:extLst>
                    <a:ext uri="{9D8B030D-6E8A-4147-A177-3AD203B41FA5}">
                      <a16:colId xmlns:a16="http://schemas.microsoft.com/office/drawing/2014/main" val="3623534763"/>
                    </a:ext>
                  </a:extLst>
                </a:gridCol>
                <a:gridCol w="1950098">
                  <a:extLst>
                    <a:ext uri="{9D8B030D-6E8A-4147-A177-3AD203B41FA5}">
                      <a16:colId xmlns:a16="http://schemas.microsoft.com/office/drawing/2014/main" val="3080861533"/>
                    </a:ext>
                  </a:extLst>
                </a:gridCol>
                <a:gridCol w="1831910">
                  <a:extLst>
                    <a:ext uri="{9D8B030D-6E8A-4147-A177-3AD203B41FA5}">
                      <a16:colId xmlns:a16="http://schemas.microsoft.com/office/drawing/2014/main" val="3943089783"/>
                    </a:ext>
                  </a:extLst>
                </a:gridCol>
              </a:tblGrid>
              <a:tr h="781779">
                <a:tc>
                  <a:txBody>
                    <a:bodyPr/>
                    <a:lstStyle/>
                    <a:p>
                      <a:r>
                        <a:rPr lang="en-IN" dirty="0"/>
                        <a:t>SL NO</a:t>
                      </a:r>
                    </a:p>
                  </a:txBody>
                  <a:tcPr/>
                </a:tc>
                <a:tc>
                  <a:txBody>
                    <a:bodyPr/>
                    <a:lstStyle/>
                    <a:p>
                      <a:r>
                        <a:rPr lang="en-IN" dirty="0"/>
                        <a:t>PAPER TITLE</a:t>
                      </a:r>
                    </a:p>
                  </a:txBody>
                  <a:tcPr/>
                </a:tc>
                <a:tc>
                  <a:txBody>
                    <a:bodyPr/>
                    <a:lstStyle/>
                    <a:p>
                      <a:r>
                        <a:rPr lang="en-IN" dirty="0"/>
                        <a:t>AUTHOR NAME</a:t>
                      </a:r>
                    </a:p>
                  </a:txBody>
                  <a:tcPr/>
                </a:tc>
                <a:tc>
                  <a:txBody>
                    <a:bodyPr/>
                    <a:lstStyle/>
                    <a:p>
                      <a:r>
                        <a:rPr lang="en-IN" dirty="0"/>
                        <a:t>METHOD/</a:t>
                      </a:r>
                    </a:p>
                    <a:p>
                      <a:r>
                        <a:rPr lang="en-IN" dirty="0"/>
                        <a:t>ALGORITHM USED</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850016451"/>
                  </a:ext>
                </a:extLst>
              </a:tr>
              <a:tr h="1021592">
                <a:tc>
                  <a:txBody>
                    <a:bodyPr/>
                    <a:lstStyle/>
                    <a:p>
                      <a:r>
                        <a:rPr lang="en-IN" dirty="0"/>
                        <a:t>1</a:t>
                      </a:r>
                    </a:p>
                  </a:txBody>
                  <a:tcPr/>
                </a:tc>
                <a:tc>
                  <a:txBody>
                    <a:bodyPr/>
                    <a:lstStyle/>
                    <a:p>
                      <a:r>
                        <a:rPr lang="en-US" sz="1400" dirty="0"/>
                        <a:t>Spam Detection In SMS Using Machine Learning Through Text Mining</a:t>
                      </a:r>
                      <a:endParaRPr lang="en-IN" sz="1400" dirty="0"/>
                    </a:p>
                  </a:txBody>
                  <a:tcPr/>
                </a:tc>
                <a:tc>
                  <a:txBody>
                    <a:bodyPr/>
                    <a:lstStyle/>
                    <a:p>
                      <a:r>
                        <a:rPr lang="de-DE" dirty="0"/>
                        <a:t>M.Rubin Julis, S.Alagesan</a:t>
                      </a:r>
                      <a:endParaRPr lang="en-IN" dirty="0"/>
                    </a:p>
                  </a:txBody>
                  <a:tcPr/>
                </a:tc>
                <a:tc>
                  <a:txBody>
                    <a:bodyPr/>
                    <a:lstStyle/>
                    <a:p>
                      <a:r>
                        <a:rPr lang="en-IN" sz="1200" dirty="0"/>
                        <a:t>K nearest neighbours algorithm, Naïve Bayes Classifier , decision tree classifiers, support vector machines</a:t>
                      </a:r>
                    </a:p>
                  </a:txBody>
                  <a:tcPr/>
                </a:tc>
                <a:tc>
                  <a:txBody>
                    <a:bodyPr/>
                    <a:lstStyle/>
                    <a:p>
                      <a:r>
                        <a:rPr lang="en-US" sz="1200" dirty="0"/>
                        <a:t>Naive Bayes provides the fair accuracy and moreover short amount of time. Naive Bayes collects the spam and ham messages effectively </a:t>
                      </a:r>
                      <a:endParaRPr lang="en-IN" sz="1200" dirty="0"/>
                    </a:p>
                  </a:txBody>
                  <a:tcPr/>
                </a:tc>
                <a:tc>
                  <a:txBody>
                    <a:bodyPr/>
                    <a:lstStyle/>
                    <a:p>
                      <a:r>
                        <a:rPr lang="en-IN" sz="1400" dirty="0"/>
                        <a:t>Less filtering techniques</a:t>
                      </a:r>
                    </a:p>
                  </a:txBody>
                  <a:tcPr/>
                </a:tc>
                <a:extLst>
                  <a:ext uri="{0D108BD9-81ED-4DB2-BD59-A6C34878D82A}">
                    <a16:rowId xmlns:a16="http://schemas.microsoft.com/office/drawing/2014/main" val="3629276363"/>
                  </a:ext>
                </a:extLst>
              </a:tr>
              <a:tr h="550088">
                <a:tc>
                  <a:txBody>
                    <a:bodyPr/>
                    <a:lstStyle/>
                    <a:p>
                      <a:r>
                        <a:rPr lang="en-IN" dirty="0"/>
                        <a:t>2</a:t>
                      </a:r>
                    </a:p>
                  </a:txBody>
                  <a:tcPr/>
                </a:tc>
                <a:tc>
                  <a:txBody>
                    <a:bodyPr/>
                    <a:lstStyle/>
                    <a:p>
                      <a:r>
                        <a:rPr lang="en-US" sz="1200" dirty="0"/>
                        <a:t>An Effective Spam and ham word Classification Using Naïve Bayes Classifier </a:t>
                      </a:r>
                      <a:endParaRPr lang="en-IN" sz="1200" dirty="0"/>
                    </a:p>
                  </a:txBody>
                  <a:tcPr/>
                </a:tc>
                <a:tc>
                  <a:txBody>
                    <a:bodyPr/>
                    <a:lstStyle/>
                    <a:p>
                      <a:r>
                        <a:rPr lang="en-IN" sz="1400" dirty="0"/>
                        <a:t>Heena </a:t>
                      </a:r>
                      <a:r>
                        <a:rPr lang="en-IN" sz="1400" dirty="0" err="1"/>
                        <a:t>Tamboli</a:t>
                      </a:r>
                      <a:r>
                        <a:rPr lang="en-IN" sz="1400" dirty="0"/>
                        <a:t>, </a:t>
                      </a:r>
                      <a:r>
                        <a:rPr lang="en-IN" sz="1400" dirty="0" err="1"/>
                        <a:t>Sambhaji</a:t>
                      </a:r>
                      <a:r>
                        <a:rPr lang="en-IN" sz="1400" dirty="0"/>
                        <a:t> </a:t>
                      </a:r>
                      <a:r>
                        <a:rPr lang="en-IN" sz="1400" dirty="0" err="1"/>
                        <a:t>Sarode</a:t>
                      </a:r>
                      <a:endParaRPr lang="en-IN" sz="1400" dirty="0"/>
                    </a:p>
                  </a:txBody>
                  <a:tcPr/>
                </a:tc>
                <a:tc>
                  <a:txBody>
                    <a:bodyPr/>
                    <a:lstStyle/>
                    <a:p>
                      <a:r>
                        <a:rPr lang="en-IN" dirty="0"/>
                        <a:t>Naïve Bayes classifier</a:t>
                      </a:r>
                    </a:p>
                  </a:txBody>
                  <a:tcPr/>
                </a:tc>
                <a:tc>
                  <a:txBody>
                    <a:bodyPr/>
                    <a:lstStyle/>
                    <a:p>
                      <a:r>
                        <a:rPr lang="en-US" sz="1200" dirty="0"/>
                        <a:t>best technique to classify two objects in datasets.</a:t>
                      </a:r>
                      <a:endParaRPr lang="en-IN" sz="1200" dirty="0"/>
                    </a:p>
                  </a:txBody>
                  <a:tcPr/>
                </a:tc>
                <a:tc>
                  <a:txBody>
                    <a:bodyPr/>
                    <a:lstStyle/>
                    <a:p>
                      <a:r>
                        <a:rPr lang="en-IN" sz="1100" dirty="0"/>
                        <a:t>Performance of the naïve base classifier changes based on the data set we use</a:t>
                      </a:r>
                    </a:p>
                  </a:txBody>
                  <a:tcPr/>
                </a:tc>
                <a:extLst>
                  <a:ext uri="{0D108BD9-81ED-4DB2-BD59-A6C34878D82A}">
                    <a16:rowId xmlns:a16="http://schemas.microsoft.com/office/drawing/2014/main" val="2372320613"/>
                  </a:ext>
                </a:extLst>
              </a:tr>
              <a:tr h="768090">
                <a:tc>
                  <a:txBody>
                    <a:bodyPr/>
                    <a:lstStyle/>
                    <a:p>
                      <a:r>
                        <a:rPr lang="en-IN" dirty="0"/>
                        <a:t>3</a:t>
                      </a:r>
                    </a:p>
                  </a:txBody>
                  <a:tcPr/>
                </a:tc>
                <a:tc>
                  <a:txBody>
                    <a:bodyPr/>
                    <a:lstStyle/>
                    <a:p>
                      <a:r>
                        <a:rPr lang="en-US" dirty="0"/>
                        <a:t>Spam Filter using Naïve Bayesian Technique</a:t>
                      </a:r>
                      <a:endParaRPr lang="en-IN" dirty="0"/>
                    </a:p>
                  </a:txBody>
                  <a:tcPr/>
                </a:tc>
                <a:tc>
                  <a:txBody>
                    <a:bodyPr/>
                    <a:lstStyle/>
                    <a:p>
                      <a:r>
                        <a:rPr lang="en-IN" sz="1600" dirty="0"/>
                        <a:t>Aditya Gupta1 , Khatri Mrunal Mohan2 , Sushila Shidnal3</a:t>
                      </a:r>
                    </a:p>
                  </a:txBody>
                  <a:tcPr/>
                </a:tc>
                <a:tc>
                  <a:txBody>
                    <a:bodyPr/>
                    <a:lstStyle/>
                    <a:p>
                      <a:r>
                        <a:rPr lang="en-IN" dirty="0"/>
                        <a:t>Naïve bayes classifier</a:t>
                      </a:r>
                    </a:p>
                  </a:txBody>
                  <a:tcPr/>
                </a:tc>
                <a:tc>
                  <a:txBody>
                    <a:bodyPr/>
                    <a:lstStyle/>
                    <a:p>
                      <a:r>
                        <a:rPr lang="en-US" sz="1600" dirty="0"/>
                        <a:t>higher accuracy and precision than the conventional spam filtering</a:t>
                      </a:r>
                      <a:endParaRPr lang="en-IN" sz="1600" dirty="0"/>
                    </a:p>
                  </a:txBody>
                  <a:tcPr/>
                </a:tc>
                <a:tc>
                  <a:txBody>
                    <a:bodyPr/>
                    <a:lstStyle/>
                    <a:p>
                      <a:r>
                        <a:rPr lang="en-US" dirty="0"/>
                        <a:t>Not possible to achieve 100% accurate results</a:t>
                      </a:r>
                      <a:endParaRPr lang="en-IN" dirty="0"/>
                    </a:p>
                  </a:txBody>
                  <a:tcPr/>
                </a:tc>
                <a:extLst>
                  <a:ext uri="{0D108BD9-81ED-4DB2-BD59-A6C34878D82A}">
                    <a16:rowId xmlns:a16="http://schemas.microsoft.com/office/drawing/2014/main" val="2433413312"/>
                  </a:ext>
                </a:extLst>
              </a:tr>
              <a:tr h="768090">
                <a:tc>
                  <a:txBody>
                    <a:bodyPr/>
                    <a:lstStyle/>
                    <a:p>
                      <a:r>
                        <a:rPr lang="en-IN" dirty="0"/>
                        <a:t>4</a:t>
                      </a:r>
                    </a:p>
                  </a:txBody>
                  <a:tcPr/>
                </a:tc>
                <a:tc>
                  <a:txBody>
                    <a:bodyPr/>
                    <a:lstStyle/>
                    <a:p>
                      <a:r>
                        <a:rPr lang="en-US" sz="1400" dirty="0"/>
                        <a:t>Comparation of K-Nearest </a:t>
                      </a:r>
                      <a:r>
                        <a:rPr lang="en-US" sz="1400" dirty="0" err="1"/>
                        <a:t>Neighbour</a:t>
                      </a:r>
                      <a:r>
                        <a:rPr lang="en-US" sz="1400" dirty="0"/>
                        <a:t> (K-NN) and Naive Bayes Algorithm for the Classification of the Poor in Recipients of Social Assistance</a:t>
                      </a:r>
                      <a:endParaRPr lang="en-IN" sz="1400" dirty="0"/>
                    </a:p>
                  </a:txBody>
                  <a:tcPr/>
                </a:tc>
                <a:tc>
                  <a:txBody>
                    <a:bodyPr/>
                    <a:lstStyle/>
                    <a:p>
                      <a:r>
                        <a:rPr lang="en-IN" sz="1200" dirty="0"/>
                        <a:t>Elly </a:t>
                      </a:r>
                      <a:r>
                        <a:rPr lang="en-IN" sz="1200" dirty="0" err="1"/>
                        <a:t>Firasari</a:t>
                      </a:r>
                      <a:r>
                        <a:rPr lang="en-IN" sz="1200" dirty="0"/>
                        <a:t>, Nurul </a:t>
                      </a:r>
                      <a:r>
                        <a:rPr lang="en-IN" sz="1200" dirty="0" err="1"/>
                        <a:t>Khasanah</a:t>
                      </a:r>
                      <a:r>
                        <a:rPr lang="en-IN" sz="1200" dirty="0"/>
                        <a:t> , Umi </a:t>
                      </a:r>
                      <a:r>
                        <a:rPr lang="en-IN" sz="1200" dirty="0" err="1"/>
                        <a:t>Khultsum</a:t>
                      </a:r>
                      <a:r>
                        <a:rPr lang="en-IN" sz="1200" dirty="0"/>
                        <a:t> , </a:t>
                      </a:r>
                      <a:r>
                        <a:rPr lang="en-IN" sz="1200" dirty="0" err="1"/>
                        <a:t>Desiana</a:t>
                      </a:r>
                      <a:r>
                        <a:rPr lang="en-IN" sz="1200" dirty="0"/>
                        <a:t> Nur </a:t>
                      </a:r>
                      <a:r>
                        <a:rPr lang="en-IN" sz="1200" dirty="0" err="1"/>
                        <a:t>Kholifah</a:t>
                      </a:r>
                      <a:r>
                        <a:rPr lang="en-IN" sz="1200" dirty="0"/>
                        <a:t> , </a:t>
                      </a:r>
                      <a:r>
                        <a:rPr lang="en-IN" sz="1200" dirty="0" err="1"/>
                        <a:t>Rachman</a:t>
                      </a:r>
                      <a:r>
                        <a:rPr lang="en-IN" sz="1200" dirty="0"/>
                        <a:t> </a:t>
                      </a:r>
                      <a:r>
                        <a:rPr lang="en-IN" sz="1200" dirty="0" err="1"/>
                        <a:t>Komarudin</a:t>
                      </a:r>
                      <a:r>
                        <a:rPr lang="en-IN" sz="1200" dirty="0"/>
                        <a:t> and, </a:t>
                      </a:r>
                      <a:r>
                        <a:rPr lang="en-IN" sz="1200" dirty="0" err="1"/>
                        <a:t>Wiwiek</a:t>
                      </a:r>
                      <a:r>
                        <a:rPr lang="en-IN" sz="1200" dirty="0"/>
                        <a:t> </a:t>
                      </a:r>
                      <a:r>
                        <a:rPr lang="en-IN" sz="1200" dirty="0" err="1"/>
                        <a:t>Widyastuty</a:t>
                      </a:r>
                      <a:endParaRPr lang="en-IN" sz="1200" dirty="0"/>
                    </a:p>
                  </a:txBody>
                  <a:tcPr/>
                </a:tc>
                <a:tc>
                  <a:txBody>
                    <a:bodyPr/>
                    <a:lstStyle/>
                    <a:p>
                      <a:r>
                        <a:rPr lang="en-IN" dirty="0"/>
                        <a:t>Navie bayes classifier,</a:t>
                      </a:r>
                    </a:p>
                    <a:p>
                      <a:r>
                        <a:rPr lang="en-IN" dirty="0"/>
                        <a:t> K-NN algorithm</a:t>
                      </a:r>
                    </a:p>
                  </a:txBody>
                  <a:tcPr/>
                </a:tc>
                <a:tc>
                  <a:txBody>
                    <a:bodyPr/>
                    <a:lstStyle/>
                    <a:p>
                      <a:r>
                        <a:rPr lang="en-IN" sz="1600" dirty="0"/>
                        <a:t>naive bayes algorithm has higher accuracy than k-n n algorithm</a:t>
                      </a:r>
                    </a:p>
                  </a:txBody>
                  <a:tcPr/>
                </a:tc>
                <a:tc>
                  <a:txBody>
                    <a:bodyPr/>
                    <a:lstStyle/>
                    <a:p>
                      <a:r>
                        <a:rPr lang="en-IN" sz="1400" dirty="0"/>
                        <a:t>Attributes was not added that should have produced better accuracy</a:t>
                      </a:r>
                    </a:p>
                  </a:txBody>
                  <a:tcPr/>
                </a:tc>
                <a:extLst>
                  <a:ext uri="{0D108BD9-81ED-4DB2-BD59-A6C34878D82A}">
                    <a16:rowId xmlns:a16="http://schemas.microsoft.com/office/drawing/2014/main" val="1760859983"/>
                  </a:ext>
                </a:extLst>
              </a:tr>
              <a:tr h="768090">
                <a:tc>
                  <a:txBody>
                    <a:bodyPr/>
                    <a:lstStyle/>
                    <a:p>
                      <a:r>
                        <a:rPr lang="en-IN" dirty="0"/>
                        <a:t>5</a:t>
                      </a:r>
                    </a:p>
                  </a:txBody>
                  <a:tcPr/>
                </a:tc>
                <a:tc>
                  <a:txBody>
                    <a:bodyPr/>
                    <a:lstStyle/>
                    <a:p>
                      <a:r>
                        <a:rPr lang="en-US" sz="1600" dirty="0"/>
                        <a:t>An Effective Spam Classification Filter As A Web Application Using Naïve Bayes Classifier</a:t>
                      </a:r>
                      <a:endParaRPr lang="en-IN" sz="1600" dirty="0"/>
                    </a:p>
                  </a:txBody>
                  <a:tcPr/>
                </a:tc>
                <a:tc>
                  <a:txBody>
                    <a:bodyPr/>
                    <a:lstStyle/>
                    <a:p>
                      <a:r>
                        <a:rPr lang="sv-SE" sz="1600" dirty="0"/>
                        <a:t>Satyam Sagar, Piyush Kumar Shukla, Raju Baraskar</a:t>
                      </a:r>
                      <a:endParaRPr lang="en-IN" sz="1600" dirty="0"/>
                    </a:p>
                  </a:txBody>
                  <a:tcPr/>
                </a:tc>
                <a:tc>
                  <a:txBody>
                    <a:bodyPr/>
                    <a:lstStyle/>
                    <a:p>
                      <a:r>
                        <a:rPr lang="en-IN" dirty="0"/>
                        <a:t>Naïve bayes algorithm</a:t>
                      </a:r>
                    </a:p>
                  </a:txBody>
                  <a:tcPr/>
                </a:tc>
                <a:tc>
                  <a:txBody>
                    <a:bodyPr/>
                    <a:lstStyle/>
                    <a:p>
                      <a:r>
                        <a:rPr lang="en-US" sz="1400" dirty="0"/>
                        <a:t>best option for email classification as it has high accuracy and precision score. </a:t>
                      </a:r>
                      <a:endParaRPr lang="en-IN" sz="1400" dirty="0"/>
                    </a:p>
                  </a:txBody>
                  <a:tcPr/>
                </a:tc>
                <a:tc>
                  <a:txBody>
                    <a:bodyPr/>
                    <a:lstStyle/>
                    <a:p>
                      <a:r>
                        <a:rPr lang="en-IN" sz="1600" dirty="0"/>
                        <a:t>Not implemented in the form of mobile application</a:t>
                      </a:r>
                    </a:p>
                  </a:txBody>
                  <a:tcPr/>
                </a:tc>
                <a:extLst>
                  <a:ext uri="{0D108BD9-81ED-4DB2-BD59-A6C34878D82A}">
                    <a16:rowId xmlns:a16="http://schemas.microsoft.com/office/drawing/2014/main" val="3246508911"/>
                  </a:ext>
                </a:extLst>
              </a:tr>
            </a:tbl>
          </a:graphicData>
        </a:graphic>
      </p:graphicFrame>
      <p:sp>
        <p:nvSpPr>
          <p:cNvPr id="3" name="TextBox 2">
            <a:extLst>
              <a:ext uri="{FF2B5EF4-FFF2-40B4-BE49-F238E27FC236}">
                <a16:creationId xmlns:a16="http://schemas.microsoft.com/office/drawing/2014/main" id="{77CD2A56-A212-2FFA-9119-9C166D7B2809}"/>
              </a:ext>
            </a:extLst>
          </p:cNvPr>
          <p:cNvSpPr txBox="1"/>
          <p:nvPr/>
        </p:nvSpPr>
        <p:spPr>
          <a:xfrm>
            <a:off x="3032450" y="401217"/>
            <a:ext cx="6326155" cy="646331"/>
          </a:xfrm>
          <a:prstGeom prst="rect">
            <a:avLst/>
          </a:prstGeom>
          <a:noFill/>
        </p:spPr>
        <p:txBody>
          <a:bodyPr wrap="square" rtlCol="0">
            <a:spAutoFit/>
          </a:bodyPr>
          <a:lstStyle/>
          <a:p>
            <a:pPr algn="ctr"/>
            <a:r>
              <a:rPr lang="en-IN" sz="3600" dirty="0">
                <a:latin typeface="Copperplate Gothic Bold" panose="020E0705020206020404" pitchFamily="34" charset="0"/>
              </a:rPr>
              <a:t>LITERATURE SURVEY</a:t>
            </a:r>
          </a:p>
        </p:txBody>
      </p:sp>
    </p:spTree>
    <p:extLst>
      <p:ext uri="{BB962C8B-B14F-4D97-AF65-F5344CB8AC3E}">
        <p14:creationId xmlns:p14="http://schemas.microsoft.com/office/powerpoint/2010/main" val="47240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69805-C873-DA06-3592-D5546F186E2A}"/>
              </a:ext>
            </a:extLst>
          </p:cNvPr>
          <p:cNvSpPr txBox="1"/>
          <p:nvPr/>
        </p:nvSpPr>
        <p:spPr>
          <a:xfrm>
            <a:off x="2769636" y="276494"/>
            <a:ext cx="5982477" cy="830997"/>
          </a:xfrm>
          <a:prstGeom prst="rect">
            <a:avLst/>
          </a:prstGeom>
          <a:noFill/>
        </p:spPr>
        <p:txBody>
          <a:bodyPr wrap="square" rtlCol="0">
            <a:spAutoFit/>
          </a:bodyPr>
          <a:lstStyle/>
          <a:p>
            <a:pPr algn="ctr"/>
            <a:r>
              <a:rPr lang="en-IN" sz="2400" dirty="0">
                <a:latin typeface="Copperplate Gothic Bold" panose="020E0705020206020404" pitchFamily="34" charset="0"/>
              </a:rPr>
              <a:t>CHAPTER 1</a:t>
            </a:r>
          </a:p>
          <a:p>
            <a:pPr algn="ctr"/>
            <a:r>
              <a:rPr lang="en-IN" sz="2400" dirty="0">
                <a:latin typeface="Copperplate Gothic Bold" panose="020E0705020206020404" pitchFamily="34" charset="0"/>
              </a:rPr>
              <a:t>INTRODUCTION</a:t>
            </a:r>
          </a:p>
        </p:txBody>
      </p:sp>
      <p:sp>
        <p:nvSpPr>
          <p:cNvPr id="3" name="TextBox 2">
            <a:extLst>
              <a:ext uri="{FF2B5EF4-FFF2-40B4-BE49-F238E27FC236}">
                <a16:creationId xmlns:a16="http://schemas.microsoft.com/office/drawing/2014/main" id="{44E59CC0-EEB5-94E3-505E-15749E68BB3A}"/>
              </a:ext>
            </a:extLst>
          </p:cNvPr>
          <p:cNvSpPr txBox="1"/>
          <p:nvPr/>
        </p:nvSpPr>
        <p:spPr>
          <a:xfrm>
            <a:off x="653143" y="1772816"/>
            <a:ext cx="11131420" cy="4801314"/>
          </a:xfrm>
          <a:prstGeom prst="rect">
            <a:avLst/>
          </a:prstGeom>
          <a:noFill/>
        </p:spPr>
        <p:txBody>
          <a:bodyPr wrap="square" rtlCol="0">
            <a:spAutoFit/>
          </a:bodyPr>
          <a:lstStyle/>
          <a:p>
            <a:r>
              <a:rPr lang="en-US" dirty="0"/>
              <a:t>In the developing period of the Internet, individuals are involving increasingly in free online services. Individuals tend to share their data on different sites, though that data is imparted to different organizations that spam individuals to offer their services.</a:t>
            </a:r>
          </a:p>
          <a:p>
            <a:r>
              <a:rPr lang="en-US" dirty="0"/>
              <a:t>                                     Message Spamming in extremely disappointing for the clients: numerous critical and valuable messages can get lost because of spam messages, Spam messages are additionally used to trap individuals, or bait them into purchasing services. As overall utilization of cell phones has grown, another road for e-junk mail has been opened for notorious advertisers. These publicists use instant messages (SMS) to target probable purchasers with undesirable publicizing known as Message spam. This sort of spam is especially bothersome since, not at all like email spam, numerous PDA clients pay an expense for each SMS got .Building up a classification algorithm that channels Message spam would give a helpful apparatus for mobile phone suppliers. </a:t>
            </a:r>
          </a:p>
          <a:p>
            <a:endParaRPr lang="en-US" dirty="0"/>
          </a:p>
          <a:p>
            <a:r>
              <a:rPr lang="en-US" dirty="0"/>
              <a:t>Since naïve Bayes has been utilized effectively for spam detection, it appears to be expected that it could likewise be used to build Message spam classifier . With respect to email spam, message spam represents extra difficulties for automated channels. SMS texts are regularly restricted to 160 characters , lessening the measure of content that can be utilized to distinguish whether a message is a ham or spam. People have also regularly started using shorthand notations and slang which further makes it difficult to distinguish between ham and spam. We will test how well a simple naïve Bayes classifier manages these difficulties</a:t>
            </a:r>
            <a:endParaRPr lang="en-IN" dirty="0"/>
          </a:p>
        </p:txBody>
      </p:sp>
    </p:spTree>
    <p:extLst>
      <p:ext uri="{BB962C8B-B14F-4D97-AF65-F5344CB8AC3E}">
        <p14:creationId xmlns:p14="http://schemas.microsoft.com/office/powerpoint/2010/main" val="198389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62721-3246-D9F0-3031-9E007D78F46A}"/>
              </a:ext>
            </a:extLst>
          </p:cNvPr>
          <p:cNvSpPr txBox="1"/>
          <p:nvPr/>
        </p:nvSpPr>
        <p:spPr>
          <a:xfrm>
            <a:off x="317241" y="382555"/>
            <a:ext cx="11765902" cy="2585323"/>
          </a:xfrm>
          <a:prstGeom prst="rect">
            <a:avLst/>
          </a:prstGeom>
          <a:noFill/>
        </p:spPr>
        <p:txBody>
          <a:bodyPr wrap="square" rtlCol="0">
            <a:spAutoFit/>
          </a:bodyPr>
          <a:lstStyle/>
          <a:p>
            <a:r>
              <a:rPr lang="en-US" dirty="0"/>
              <a:t>Spam messages can be classified as redundant messages sent to large number of people at once. The rise of spam messages are based on the following factors:</a:t>
            </a:r>
          </a:p>
          <a:p>
            <a:endParaRPr lang="en-US" dirty="0"/>
          </a:p>
          <a:p>
            <a:r>
              <a:rPr lang="en-US" dirty="0"/>
              <a:t> 1) The accessibility to cheap bulk SMS - plans. </a:t>
            </a:r>
          </a:p>
          <a:p>
            <a:r>
              <a:rPr lang="en-US" dirty="0"/>
              <a:t>2) Dependability (since the message comes to the cell phone client). </a:t>
            </a:r>
          </a:p>
          <a:p>
            <a:r>
              <a:rPr lang="en-US" dirty="0"/>
              <a:t>3) Low possibility of accepting reactions from some unaware recipients.</a:t>
            </a:r>
          </a:p>
          <a:p>
            <a:r>
              <a:rPr lang="en-US" dirty="0"/>
              <a:t> 4) The message can be customized. </a:t>
            </a:r>
          </a:p>
          <a:p>
            <a:r>
              <a:rPr lang="en-US" dirty="0"/>
              <a:t>5) Free services.</a:t>
            </a:r>
          </a:p>
          <a:p>
            <a:endParaRPr lang="en-US" dirty="0"/>
          </a:p>
        </p:txBody>
      </p:sp>
    </p:spTree>
    <p:extLst>
      <p:ext uri="{BB962C8B-B14F-4D97-AF65-F5344CB8AC3E}">
        <p14:creationId xmlns:p14="http://schemas.microsoft.com/office/powerpoint/2010/main" val="390767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33627</TotalTime>
  <Words>3029</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Copperplate Gothic Bold</vt:lpstr>
      <vt:lpstr>Wingdings</vt:lpstr>
      <vt:lpstr>Office Theme</vt:lpstr>
      <vt:lpstr>MESSAGE SPAM DETECTION IN CHAT ROOM USING MACHINE LEARNING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SPAM DETECTION IN CHAT ROOM USING MACHINE LEARNING ALGORITHM </dc:title>
  <dc:creator>Aravindh Sreeni</dc:creator>
  <cp:lastModifiedBy>Aravindh Sreeni</cp:lastModifiedBy>
  <cp:revision>1</cp:revision>
  <dcterms:created xsi:type="dcterms:W3CDTF">2024-03-14T14:44:57Z</dcterms:created>
  <dcterms:modified xsi:type="dcterms:W3CDTF">2024-04-14T17:24:09Z</dcterms:modified>
</cp:coreProperties>
</file>