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7" r:id="rId2"/>
    <p:sldId id="258" r:id="rId3"/>
    <p:sldId id="259" r:id="rId4"/>
    <p:sldId id="261" r:id="rId5"/>
    <p:sldId id="314" r:id="rId6"/>
    <p:sldId id="262" r:id="rId7"/>
    <p:sldId id="315" r:id="rId8"/>
    <p:sldId id="260" r:id="rId9"/>
    <p:sldId id="263" r:id="rId10"/>
    <p:sldId id="285" r:id="rId11"/>
    <p:sldId id="269" r:id="rId12"/>
    <p:sldId id="270" r:id="rId13"/>
    <p:sldId id="271" r:id="rId14"/>
    <p:sldId id="272" r:id="rId15"/>
    <p:sldId id="273" r:id="rId16"/>
    <p:sldId id="274" r:id="rId17"/>
    <p:sldId id="265" r:id="rId18"/>
    <p:sldId id="266" r:id="rId19"/>
    <p:sldId id="268" r:id="rId20"/>
    <p:sldId id="275" r:id="rId21"/>
    <p:sldId id="276" r:id="rId22"/>
    <p:sldId id="277" r:id="rId23"/>
    <p:sldId id="282" r:id="rId24"/>
    <p:sldId id="278" r:id="rId25"/>
    <p:sldId id="279" r:id="rId26"/>
    <p:sldId id="280" r:id="rId27"/>
    <p:sldId id="281"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6" r:id="rId49"/>
    <p:sldId id="304" r:id="rId50"/>
    <p:sldId id="305" r:id="rId51"/>
    <p:sldId id="312" r:id="rId52"/>
    <p:sldId id="313"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79" autoAdjust="0"/>
    <p:restoredTop sz="94660"/>
  </p:normalViewPr>
  <p:slideViewPr>
    <p:cSldViewPr>
      <p:cViewPr varScale="1">
        <p:scale>
          <a:sx n="69" d="100"/>
          <a:sy n="69" d="100"/>
        </p:scale>
        <p:origin x="-13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C70EB-06C9-48D5-B9ED-05A8DF99B627}" type="datetimeFigureOut">
              <a:rPr lang="en-US" smtClean="0"/>
              <a:pPr/>
              <a:t>9/28/2023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C61DAE-97E7-4082-B18B-DF63A72756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C61DAE-97E7-4082-B18B-DF63A727565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26DA8D-D59F-4BE9-B03C-94257AA1C139}" type="slidenum">
              <a:rPr lang="en-US"/>
              <a:pPr/>
              <a:t>4</a:t>
            </a:fld>
            <a:endParaRPr lang="en-US"/>
          </a:p>
        </p:txBody>
      </p:sp>
      <p:sp>
        <p:nvSpPr>
          <p:cNvPr id="476161" name="Rectangle 1"/>
          <p:cNvSpPr txBox="1">
            <a:spLocks noGrp="1" noRot="1" noChangeAspect="1" noChangeArrowheads="1"/>
          </p:cNvSpPr>
          <p:nvPr>
            <p:ph type="sldImg"/>
          </p:nvPr>
        </p:nvSpPr>
        <p:spPr bwMode="auto">
          <a:xfrm>
            <a:off x="1141413" y="693738"/>
            <a:ext cx="4573587" cy="3429000"/>
          </a:xfrm>
          <a:prstGeom prst="rect">
            <a:avLst/>
          </a:prstGeom>
          <a:solidFill>
            <a:srgbClr val="FFFFFF"/>
          </a:solidFill>
          <a:ln>
            <a:solidFill>
              <a:srgbClr val="000000"/>
            </a:solidFill>
            <a:miter lim="800000"/>
            <a:headEnd/>
            <a:tailEnd/>
          </a:ln>
        </p:spPr>
      </p:sp>
      <p:sp>
        <p:nvSpPr>
          <p:cNvPr id="476162"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91A75F-02A5-4167-91C4-E9FC6B60BDD1}" type="slidenum">
              <a:rPr lang="en-US"/>
              <a:pPr/>
              <a:t>6</a:t>
            </a:fld>
            <a:endParaRPr lang="en-US"/>
          </a:p>
        </p:txBody>
      </p:sp>
      <p:sp>
        <p:nvSpPr>
          <p:cNvPr id="488449" name="Rectangle 1"/>
          <p:cNvSpPr txBox="1">
            <a:spLocks noGrp="1" noRot="1" noChangeAspect="1" noChangeArrowheads="1"/>
          </p:cNvSpPr>
          <p:nvPr>
            <p:ph type="sldImg"/>
          </p:nvPr>
        </p:nvSpPr>
        <p:spPr bwMode="auto">
          <a:xfrm>
            <a:off x="1141413" y="693738"/>
            <a:ext cx="4573587" cy="3429000"/>
          </a:xfrm>
          <a:prstGeom prst="rect">
            <a:avLst/>
          </a:prstGeom>
          <a:solidFill>
            <a:srgbClr val="FFFFFF"/>
          </a:solidFill>
          <a:ln>
            <a:solidFill>
              <a:srgbClr val="000000"/>
            </a:solidFill>
            <a:miter lim="800000"/>
            <a:headEnd/>
            <a:tailEnd/>
          </a:ln>
        </p:spPr>
      </p:sp>
      <p:sp>
        <p:nvSpPr>
          <p:cNvPr id="488450"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79981A-01ED-413B-BA47-7A18220BC6A8}" type="datetime1">
              <a:rPr lang="en-US" smtClean="0"/>
              <a:pPr/>
              <a:t>9/28/2023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R.Venkatesan, MCA., M.Phil.,B.Ed.,</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651E8C6-C7E4-4B99-88C1-E2F54040AB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87BC6C-223E-4D89-80A3-46981D7EED09}" type="datetime1">
              <a:rPr lang="en-US" smtClean="0"/>
              <a:pPr/>
              <a:t>9/28/2023</a:t>
            </a:fld>
            <a:endParaRPr lang="en-US"/>
          </a:p>
        </p:txBody>
      </p:sp>
      <p:sp>
        <p:nvSpPr>
          <p:cNvPr id="5" name="Footer Placeholder 4"/>
          <p:cNvSpPr>
            <a:spLocks noGrp="1"/>
          </p:cNvSpPr>
          <p:nvPr>
            <p:ph type="ftr" sz="quarter" idx="11"/>
          </p:nvPr>
        </p:nvSpPr>
        <p:spPr/>
        <p:txBody>
          <a:bodyPr/>
          <a:lstStyle>
            <a:extLst/>
          </a:lstStyle>
          <a:p>
            <a:r>
              <a:rPr lang="en-US" smtClean="0"/>
              <a:t>R.Venkatesan, MCA., M.Phil.,B.Ed.,</a:t>
            </a:r>
            <a:endParaRPr lang="en-US"/>
          </a:p>
        </p:txBody>
      </p:sp>
      <p:sp>
        <p:nvSpPr>
          <p:cNvPr id="6" name="Slide Number Placeholder 5"/>
          <p:cNvSpPr>
            <a:spLocks noGrp="1"/>
          </p:cNvSpPr>
          <p:nvPr>
            <p:ph type="sldNum" sz="quarter" idx="12"/>
          </p:nvPr>
        </p:nvSpPr>
        <p:spPr/>
        <p:txBody>
          <a:bodyPr/>
          <a:lstStyle>
            <a:extLst/>
          </a:lstStyle>
          <a:p>
            <a:fld id="{C651E8C6-C7E4-4B99-88C1-E2F54040AB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C782E5-73C1-4366-8B9B-56FE756F7D2F}" type="datetime1">
              <a:rPr lang="en-US" smtClean="0"/>
              <a:pPr/>
              <a:t>9/28/2023</a:t>
            </a:fld>
            <a:endParaRPr lang="en-US"/>
          </a:p>
        </p:txBody>
      </p:sp>
      <p:sp>
        <p:nvSpPr>
          <p:cNvPr id="5" name="Footer Placeholder 4"/>
          <p:cNvSpPr>
            <a:spLocks noGrp="1"/>
          </p:cNvSpPr>
          <p:nvPr>
            <p:ph type="ftr" sz="quarter" idx="11"/>
          </p:nvPr>
        </p:nvSpPr>
        <p:spPr/>
        <p:txBody>
          <a:bodyPr/>
          <a:lstStyle>
            <a:extLst/>
          </a:lstStyle>
          <a:p>
            <a:r>
              <a:rPr lang="en-US" smtClean="0"/>
              <a:t>R.Venkatesan, MCA., M.Phil.,B.Ed.,</a:t>
            </a:r>
            <a:endParaRPr lang="en-US"/>
          </a:p>
        </p:txBody>
      </p:sp>
      <p:sp>
        <p:nvSpPr>
          <p:cNvPr id="6" name="Slide Number Placeholder 5"/>
          <p:cNvSpPr>
            <a:spLocks noGrp="1"/>
          </p:cNvSpPr>
          <p:nvPr>
            <p:ph type="sldNum" sz="quarter" idx="12"/>
          </p:nvPr>
        </p:nvSpPr>
        <p:spPr/>
        <p:txBody>
          <a:bodyPr/>
          <a:lstStyle>
            <a:extLst/>
          </a:lstStyle>
          <a:p>
            <a:fld id="{C651E8C6-C7E4-4B99-88C1-E2F54040AB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35C74D-701A-4C84-91EB-7BF234E9281B}" type="datetime1">
              <a:rPr lang="en-US" smtClean="0"/>
              <a:pPr/>
              <a:t>9/28/2023</a:t>
            </a:fld>
            <a:endParaRPr lang="en-US"/>
          </a:p>
        </p:txBody>
      </p:sp>
      <p:sp>
        <p:nvSpPr>
          <p:cNvPr id="5" name="Footer Placeholder 4"/>
          <p:cNvSpPr>
            <a:spLocks noGrp="1"/>
          </p:cNvSpPr>
          <p:nvPr>
            <p:ph type="ftr" sz="quarter" idx="11"/>
          </p:nvPr>
        </p:nvSpPr>
        <p:spPr/>
        <p:txBody>
          <a:bodyPr/>
          <a:lstStyle>
            <a:extLst/>
          </a:lstStyle>
          <a:p>
            <a:r>
              <a:rPr lang="en-US" smtClean="0"/>
              <a:t>R.Venkatesan, MCA., M.Phil.,B.Ed.,</a:t>
            </a:r>
            <a:endParaRPr lang="en-US"/>
          </a:p>
        </p:txBody>
      </p:sp>
      <p:sp>
        <p:nvSpPr>
          <p:cNvPr id="6" name="Slide Number Placeholder 5"/>
          <p:cNvSpPr>
            <a:spLocks noGrp="1"/>
          </p:cNvSpPr>
          <p:nvPr>
            <p:ph type="sldNum" sz="quarter" idx="12"/>
          </p:nvPr>
        </p:nvSpPr>
        <p:spPr/>
        <p:txBody>
          <a:bodyPr/>
          <a:lstStyle>
            <a:extLst/>
          </a:lstStyle>
          <a:p>
            <a:fld id="{C651E8C6-C7E4-4B99-88C1-E2F54040ABE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7A5671-5574-4218-A59E-2D5DA08D4BD5}" type="datetime1">
              <a:rPr lang="en-US" smtClean="0"/>
              <a:pPr/>
              <a:t>9/28/2023</a:t>
            </a:fld>
            <a:endParaRPr lang="en-US"/>
          </a:p>
        </p:txBody>
      </p:sp>
      <p:sp>
        <p:nvSpPr>
          <p:cNvPr id="5" name="Footer Placeholder 4"/>
          <p:cNvSpPr>
            <a:spLocks noGrp="1"/>
          </p:cNvSpPr>
          <p:nvPr>
            <p:ph type="ftr" sz="quarter" idx="11"/>
          </p:nvPr>
        </p:nvSpPr>
        <p:spPr/>
        <p:txBody>
          <a:bodyPr/>
          <a:lstStyle>
            <a:extLst/>
          </a:lstStyle>
          <a:p>
            <a:r>
              <a:rPr lang="en-US" smtClean="0"/>
              <a:t>R.Venkatesan, MCA., M.Phil.,B.Ed.,</a:t>
            </a:r>
            <a:endParaRPr lang="en-US"/>
          </a:p>
        </p:txBody>
      </p:sp>
      <p:sp>
        <p:nvSpPr>
          <p:cNvPr id="6" name="Slide Number Placeholder 5"/>
          <p:cNvSpPr>
            <a:spLocks noGrp="1"/>
          </p:cNvSpPr>
          <p:nvPr>
            <p:ph type="sldNum" sz="quarter" idx="12"/>
          </p:nvPr>
        </p:nvSpPr>
        <p:spPr/>
        <p:txBody>
          <a:bodyPr/>
          <a:lstStyle>
            <a:extLst/>
          </a:lstStyle>
          <a:p>
            <a:fld id="{C651E8C6-C7E4-4B99-88C1-E2F54040ABE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77A827-5316-46EC-9EEB-72F55EC70357}" type="datetime1">
              <a:rPr lang="en-US" smtClean="0"/>
              <a:pPr/>
              <a:t>9/28/2023</a:t>
            </a:fld>
            <a:endParaRPr lang="en-US"/>
          </a:p>
        </p:txBody>
      </p:sp>
      <p:sp>
        <p:nvSpPr>
          <p:cNvPr id="6" name="Footer Placeholder 5"/>
          <p:cNvSpPr>
            <a:spLocks noGrp="1"/>
          </p:cNvSpPr>
          <p:nvPr>
            <p:ph type="ftr" sz="quarter" idx="11"/>
          </p:nvPr>
        </p:nvSpPr>
        <p:spPr/>
        <p:txBody>
          <a:bodyPr/>
          <a:lstStyle>
            <a:extLst/>
          </a:lstStyle>
          <a:p>
            <a:r>
              <a:rPr lang="en-US" smtClean="0"/>
              <a:t>R.Venkatesan, MCA., M.Phil.,B.Ed.,</a:t>
            </a:r>
            <a:endParaRPr lang="en-US"/>
          </a:p>
        </p:txBody>
      </p:sp>
      <p:sp>
        <p:nvSpPr>
          <p:cNvPr id="7" name="Slide Number Placeholder 6"/>
          <p:cNvSpPr>
            <a:spLocks noGrp="1"/>
          </p:cNvSpPr>
          <p:nvPr>
            <p:ph type="sldNum" sz="quarter" idx="12"/>
          </p:nvPr>
        </p:nvSpPr>
        <p:spPr/>
        <p:txBody>
          <a:bodyPr/>
          <a:lstStyle>
            <a:extLst/>
          </a:lstStyle>
          <a:p>
            <a:fld id="{C651E8C6-C7E4-4B99-88C1-E2F54040ABE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1061E1-E45F-48D2-8D47-CCC796B20A9B}" type="datetime1">
              <a:rPr lang="en-US" smtClean="0"/>
              <a:pPr/>
              <a:t>9/28/2023</a:t>
            </a:fld>
            <a:endParaRPr lang="en-US"/>
          </a:p>
        </p:txBody>
      </p:sp>
      <p:sp>
        <p:nvSpPr>
          <p:cNvPr id="8" name="Footer Placeholder 7"/>
          <p:cNvSpPr>
            <a:spLocks noGrp="1"/>
          </p:cNvSpPr>
          <p:nvPr>
            <p:ph type="ftr" sz="quarter" idx="11"/>
          </p:nvPr>
        </p:nvSpPr>
        <p:spPr/>
        <p:txBody>
          <a:bodyPr/>
          <a:lstStyle>
            <a:extLst/>
          </a:lstStyle>
          <a:p>
            <a:r>
              <a:rPr lang="en-US" smtClean="0"/>
              <a:t>R.Venkatesan, MCA., M.Phil.,B.Ed.,</a:t>
            </a:r>
            <a:endParaRPr lang="en-US"/>
          </a:p>
        </p:txBody>
      </p:sp>
      <p:sp>
        <p:nvSpPr>
          <p:cNvPr id="9" name="Slide Number Placeholder 8"/>
          <p:cNvSpPr>
            <a:spLocks noGrp="1"/>
          </p:cNvSpPr>
          <p:nvPr>
            <p:ph type="sldNum" sz="quarter" idx="12"/>
          </p:nvPr>
        </p:nvSpPr>
        <p:spPr/>
        <p:txBody>
          <a:bodyPr/>
          <a:lstStyle>
            <a:extLst/>
          </a:lstStyle>
          <a:p>
            <a:fld id="{C651E8C6-C7E4-4B99-88C1-E2F54040AB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C502789-BB2A-4C8E-BFCD-05875CE5AE72}" type="datetime1">
              <a:rPr lang="en-US" smtClean="0"/>
              <a:pPr/>
              <a:t>9/28/2023</a:t>
            </a:fld>
            <a:endParaRPr lang="en-US"/>
          </a:p>
        </p:txBody>
      </p:sp>
      <p:sp>
        <p:nvSpPr>
          <p:cNvPr id="4" name="Footer Placeholder 3"/>
          <p:cNvSpPr>
            <a:spLocks noGrp="1"/>
          </p:cNvSpPr>
          <p:nvPr>
            <p:ph type="ftr" sz="quarter" idx="11"/>
          </p:nvPr>
        </p:nvSpPr>
        <p:spPr/>
        <p:txBody>
          <a:bodyPr/>
          <a:lstStyle>
            <a:extLst/>
          </a:lstStyle>
          <a:p>
            <a:r>
              <a:rPr lang="en-US" smtClean="0"/>
              <a:t>R.Venkatesan, MCA., M.Phil.,B.Ed.,</a:t>
            </a:r>
            <a:endParaRPr lang="en-US"/>
          </a:p>
        </p:txBody>
      </p:sp>
      <p:sp>
        <p:nvSpPr>
          <p:cNvPr id="5" name="Slide Number Placeholder 4"/>
          <p:cNvSpPr>
            <a:spLocks noGrp="1"/>
          </p:cNvSpPr>
          <p:nvPr>
            <p:ph type="sldNum" sz="quarter" idx="12"/>
          </p:nvPr>
        </p:nvSpPr>
        <p:spPr/>
        <p:txBody>
          <a:bodyPr/>
          <a:lstStyle>
            <a:extLst/>
          </a:lstStyle>
          <a:p>
            <a:fld id="{C651E8C6-C7E4-4B99-88C1-E2F54040ABE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0774EF-A3E1-4AF2-A69A-95D76E5C207B}" type="datetime1">
              <a:rPr lang="en-US" smtClean="0"/>
              <a:pPr/>
              <a:t>9/28/2023</a:t>
            </a:fld>
            <a:endParaRPr lang="en-US"/>
          </a:p>
        </p:txBody>
      </p:sp>
      <p:sp>
        <p:nvSpPr>
          <p:cNvPr id="3" name="Footer Placeholder 2"/>
          <p:cNvSpPr>
            <a:spLocks noGrp="1"/>
          </p:cNvSpPr>
          <p:nvPr>
            <p:ph type="ftr" sz="quarter" idx="11"/>
          </p:nvPr>
        </p:nvSpPr>
        <p:spPr/>
        <p:txBody>
          <a:bodyPr/>
          <a:lstStyle>
            <a:extLst/>
          </a:lstStyle>
          <a:p>
            <a:r>
              <a:rPr lang="en-US" smtClean="0"/>
              <a:t>R.Venkatesan, MCA., M.Phil.,B.Ed.,</a:t>
            </a:r>
            <a:endParaRPr lang="en-US"/>
          </a:p>
        </p:txBody>
      </p:sp>
      <p:sp>
        <p:nvSpPr>
          <p:cNvPr id="4" name="Slide Number Placeholder 3"/>
          <p:cNvSpPr>
            <a:spLocks noGrp="1"/>
          </p:cNvSpPr>
          <p:nvPr>
            <p:ph type="sldNum" sz="quarter" idx="12"/>
          </p:nvPr>
        </p:nvSpPr>
        <p:spPr/>
        <p:txBody>
          <a:bodyPr/>
          <a:lstStyle>
            <a:extLst/>
          </a:lstStyle>
          <a:p>
            <a:fld id="{C651E8C6-C7E4-4B99-88C1-E2F54040AB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0775EB-EBC1-487D-A3FC-6ED70A9B645B}" type="datetime1">
              <a:rPr lang="en-US" smtClean="0"/>
              <a:pPr/>
              <a:t>9/28/2023</a:t>
            </a:fld>
            <a:endParaRPr lang="en-US"/>
          </a:p>
        </p:txBody>
      </p:sp>
      <p:sp>
        <p:nvSpPr>
          <p:cNvPr id="6" name="Footer Placeholder 5"/>
          <p:cNvSpPr>
            <a:spLocks noGrp="1"/>
          </p:cNvSpPr>
          <p:nvPr>
            <p:ph type="ftr" sz="quarter" idx="11"/>
          </p:nvPr>
        </p:nvSpPr>
        <p:spPr/>
        <p:txBody>
          <a:bodyPr/>
          <a:lstStyle>
            <a:extLst/>
          </a:lstStyle>
          <a:p>
            <a:r>
              <a:rPr lang="en-US" smtClean="0"/>
              <a:t>R.Venkatesan, MCA., M.Phil.,B.Ed.,</a:t>
            </a:r>
            <a:endParaRPr lang="en-US"/>
          </a:p>
        </p:txBody>
      </p:sp>
      <p:sp>
        <p:nvSpPr>
          <p:cNvPr id="7" name="Slide Number Placeholder 6"/>
          <p:cNvSpPr>
            <a:spLocks noGrp="1"/>
          </p:cNvSpPr>
          <p:nvPr>
            <p:ph type="sldNum" sz="quarter" idx="12"/>
          </p:nvPr>
        </p:nvSpPr>
        <p:spPr/>
        <p:txBody>
          <a:bodyPr/>
          <a:lstStyle>
            <a:extLst/>
          </a:lstStyle>
          <a:p>
            <a:fld id="{C651E8C6-C7E4-4B99-88C1-E2F54040AB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60A11B-D869-4F5D-8944-60E789C9F127}" type="datetime1">
              <a:rPr lang="en-US" smtClean="0"/>
              <a:pPr/>
              <a:t>9/28/2023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R.Venkatesan, MCA., M.Phil.,B.Ed.,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651E8C6-C7E4-4B99-88C1-E2F54040ABE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88C929E-886B-4FEA-81B9-FFE0A020BDF9}" type="datetime1">
              <a:rPr lang="en-US" smtClean="0"/>
              <a:pPr/>
              <a:t>9/28/2023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R.Venkatesan, MCA., M.Phil.,B.Ed.,</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51E8C6-C7E4-4B99-88C1-E2F54040AB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educba.com/jbutton-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90600"/>
            <a:ext cx="7620000" cy="1470025"/>
          </a:xfrm>
        </p:spPr>
        <p:txBody>
          <a:bodyPr>
            <a:noAutofit/>
          </a:bodyPr>
          <a:lstStyle/>
          <a:p>
            <a:pPr algn="l"/>
            <a:r>
              <a:rPr lang="en-IN" sz="3900" dirty="0" smtClean="0">
                <a:solidFill>
                  <a:srgbClr val="002060"/>
                </a:solidFill>
                <a:effectLst/>
                <a:latin typeface="Cambria" pitchFamily="18" charset="0"/>
              </a:rPr>
              <a:t>JAVA PROGRAMMING LANGUAGE </a:t>
            </a:r>
            <a:r>
              <a:rPr lang="en-IN" sz="3900" dirty="0" smtClean="0">
                <a:solidFill>
                  <a:srgbClr val="0070C0"/>
                </a:solidFill>
                <a:effectLst/>
                <a:latin typeface="Cambria" pitchFamily="18" charset="0"/>
              </a:rPr>
              <a:t/>
            </a:r>
            <a:br>
              <a:rPr lang="en-IN" sz="3900" dirty="0" smtClean="0">
                <a:solidFill>
                  <a:srgbClr val="0070C0"/>
                </a:solidFill>
                <a:effectLst/>
                <a:latin typeface="Cambria" pitchFamily="18" charset="0"/>
              </a:rPr>
            </a:br>
            <a:r>
              <a:rPr lang="en-IN" sz="3900" dirty="0" smtClean="0">
                <a:solidFill>
                  <a:srgbClr val="0070C0"/>
                </a:solidFill>
                <a:effectLst/>
                <a:latin typeface="Cambria" pitchFamily="18" charset="0"/>
              </a:rPr>
              <a:t>                                                  </a:t>
            </a:r>
            <a:r>
              <a:rPr lang="en-IN" sz="3900" dirty="0" smtClean="0">
                <a:solidFill>
                  <a:srgbClr val="FF0000"/>
                </a:solidFill>
                <a:effectLst/>
                <a:latin typeface="Cambria" pitchFamily="18" charset="0"/>
              </a:rPr>
              <a:t>UNIT -</a:t>
            </a:r>
            <a:r>
              <a:rPr lang="en-IN" sz="3900" dirty="0" smtClean="0">
                <a:solidFill>
                  <a:srgbClr val="FF0000"/>
                </a:solidFill>
                <a:latin typeface="Cambria" pitchFamily="18" charset="0"/>
              </a:rPr>
              <a:t>V</a:t>
            </a:r>
            <a:endParaRPr lang="en-US" sz="3900" dirty="0">
              <a:effectLst/>
            </a:endParaRPr>
          </a:p>
        </p:txBody>
      </p:sp>
      <p:sp>
        <p:nvSpPr>
          <p:cNvPr id="3" name="Subtitle 2"/>
          <p:cNvSpPr>
            <a:spLocks noGrp="1"/>
          </p:cNvSpPr>
          <p:nvPr>
            <p:ph type="subTitle" idx="1"/>
          </p:nvPr>
        </p:nvSpPr>
        <p:spPr>
          <a:xfrm>
            <a:off x="1905000" y="3048000"/>
            <a:ext cx="6400800" cy="1752600"/>
          </a:xfrm>
        </p:spPr>
        <p:txBody>
          <a:bodyPr>
            <a:normAutofit/>
          </a:bodyPr>
          <a:lstStyle/>
          <a:p>
            <a:r>
              <a:rPr lang="en-US" dirty="0" smtClean="0"/>
              <a:t>M.PRAKASH </a:t>
            </a:r>
          </a:p>
          <a:p>
            <a:r>
              <a:rPr lang="en-US" dirty="0" smtClean="0"/>
              <a:t>ASST.PROF IN COMPUTER SCIENCE</a:t>
            </a:r>
            <a:endParaRPr lang="en-US" dirty="0" smtClean="0">
              <a:solidFill>
                <a:srgbClr val="002060"/>
              </a:solidFill>
              <a:latin typeface="Cambria" pitchFamily="18" charset="0"/>
              <a:ea typeface="Cambria" pitchFamily="18" charset="0"/>
            </a:endParaRPr>
          </a:p>
          <a:p>
            <a:pPr algn="r"/>
            <a:endParaRPr lang="en-US" dirty="0" smtClean="0">
              <a:solidFill>
                <a:schemeClr val="tx1"/>
              </a:solidFill>
              <a:latin typeface="Cambria" pitchFamily="18" charset="0"/>
              <a:ea typeface="Cambria" pitchFamily="18" charset="0"/>
            </a:endParaRPr>
          </a:p>
          <a:p>
            <a:pPr algn="r"/>
            <a:endParaRPr lang="en-US" dirty="0" smtClean="0">
              <a:solidFill>
                <a:schemeClr val="tx1"/>
              </a:solidFill>
              <a:latin typeface="Cambria" pitchFamily="18" charset="0"/>
              <a:ea typeface="Cambria" pitchFamily="18" charset="0"/>
            </a:endParaRPr>
          </a:p>
          <a:p>
            <a:pPr algn="r"/>
            <a:endParaRPr lang="en-US"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latin typeface="Cambria" pitchFamily="18" charset="0"/>
                <a:ea typeface="Cambria" pitchFamily="18" charset="0"/>
              </a:rPr>
              <a:t>For creating any applet </a:t>
            </a:r>
            <a:r>
              <a:rPr lang="en-US" dirty="0" err="1" smtClean="0">
                <a:latin typeface="Cambria" pitchFamily="18" charset="0"/>
                <a:ea typeface="Cambria" pitchFamily="18" charset="0"/>
              </a:rPr>
              <a:t>java.applet.Applet</a:t>
            </a:r>
            <a:r>
              <a:rPr lang="en-US" dirty="0" smtClean="0">
                <a:latin typeface="Cambria" pitchFamily="18" charset="0"/>
                <a:ea typeface="Cambria" pitchFamily="18" charset="0"/>
              </a:rPr>
              <a:t> class must be inherited. It provides 4 life cycle methods of applet.</a:t>
            </a:r>
          </a:p>
          <a:p>
            <a:r>
              <a:rPr lang="en-US" b="1" dirty="0" smtClean="0">
                <a:latin typeface="Cambria" pitchFamily="18" charset="0"/>
                <a:ea typeface="Cambria" pitchFamily="18" charset="0"/>
              </a:rPr>
              <a:t>public void init():</a:t>
            </a:r>
            <a:r>
              <a:rPr lang="en-US" dirty="0" smtClean="0">
                <a:latin typeface="Cambria" pitchFamily="18" charset="0"/>
                <a:ea typeface="Cambria" pitchFamily="18" charset="0"/>
              </a:rPr>
              <a:t> is used to initialized the Applet. It is invoked only once.</a:t>
            </a:r>
          </a:p>
          <a:p>
            <a:r>
              <a:rPr lang="en-US" b="1" dirty="0" smtClean="0">
                <a:latin typeface="Cambria" pitchFamily="18" charset="0"/>
                <a:ea typeface="Cambria" pitchFamily="18" charset="0"/>
              </a:rPr>
              <a:t>public void start():</a:t>
            </a:r>
            <a:r>
              <a:rPr lang="en-US" dirty="0" smtClean="0">
                <a:latin typeface="Cambria" pitchFamily="18" charset="0"/>
                <a:ea typeface="Cambria" pitchFamily="18" charset="0"/>
              </a:rPr>
              <a:t> is invoked after the init() method or browser is maximized. It is used to start the Applet.</a:t>
            </a:r>
          </a:p>
          <a:p>
            <a:r>
              <a:rPr lang="en-US" b="1" dirty="0" smtClean="0">
                <a:latin typeface="Cambria" pitchFamily="18" charset="0"/>
                <a:ea typeface="Cambria" pitchFamily="18" charset="0"/>
              </a:rPr>
              <a:t>public void stop():</a:t>
            </a:r>
            <a:r>
              <a:rPr lang="en-US" dirty="0" smtClean="0">
                <a:latin typeface="Cambria" pitchFamily="18" charset="0"/>
                <a:ea typeface="Cambria" pitchFamily="18" charset="0"/>
              </a:rPr>
              <a:t> is used to stop the Applet. It is invoked when Applet is stop or browser is minimized.</a:t>
            </a:r>
          </a:p>
          <a:p>
            <a:r>
              <a:rPr lang="en-US" b="1" dirty="0" smtClean="0">
                <a:latin typeface="Cambria" pitchFamily="18" charset="0"/>
                <a:ea typeface="Cambria" pitchFamily="18" charset="0"/>
              </a:rPr>
              <a:t>public void destroy():</a:t>
            </a:r>
            <a:r>
              <a:rPr lang="en-US" dirty="0" smtClean="0">
                <a:latin typeface="Cambria" pitchFamily="18" charset="0"/>
                <a:ea typeface="Cambria" pitchFamily="18" charset="0"/>
              </a:rPr>
              <a:t> is used to destroy the Applet. It is invoked only once.</a:t>
            </a:r>
          </a:p>
          <a:p>
            <a:endParaRPr lang="en-US" dirty="0" smtClean="0">
              <a:latin typeface="Cambria" pitchFamily="18" charset="0"/>
              <a:ea typeface="Cambria" pitchFamily="18" charset="0"/>
            </a:endParaRPr>
          </a:p>
          <a:p>
            <a:endParaRPr lang="en-US" dirty="0"/>
          </a:p>
        </p:txBody>
      </p:sp>
      <p:sp>
        <p:nvSpPr>
          <p:cNvPr id="2" name="Title 1"/>
          <p:cNvSpPr>
            <a:spLocks noGrp="1"/>
          </p:cNvSpPr>
          <p:nvPr>
            <p:ph type="title"/>
          </p:nvPr>
        </p:nvSpPr>
        <p:spPr>
          <a:xfrm>
            <a:off x="457200" y="609600"/>
            <a:ext cx="7467600" cy="808038"/>
          </a:xfrm>
        </p:spPr>
        <p:txBody>
          <a:bodyPr/>
          <a:lstStyle/>
          <a:p>
            <a:r>
              <a:rPr lang="en-US" dirty="0" err="1" smtClean="0"/>
              <a:t>java.applet.Applet</a:t>
            </a:r>
            <a:r>
              <a:rPr lang="en-US" dirty="0" smtClean="0"/>
              <a:t> class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5178552"/>
          </a:xfrm>
        </p:spPr>
        <p:txBody>
          <a:bodyPr>
            <a:normAutofit/>
          </a:bodyPr>
          <a:lstStyle/>
          <a:p>
            <a:r>
              <a:rPr lang="en-US" b="1" dirty="0" smtClean="0">
                <a:latin typeface="Arial Narrow" pitchFamily="34" charset="0"/>
              </a:rPr>
              <a:t>init():</a:t>
            </a:r>
            <a:r>
              <a:rPr lang="en-US" dirty="0" smtClean="0">
                <a:latin typeface="Arial Narrow" pitchFamily="34" charset="0"/>
              </a:rPr>
              <a:t> The init() method is the first method to run that initializes the applet. It can be invoked only once at the time of initialization. The web browser creates the initialized objects, i.e., the web browser (after checking the security settings) runs the init() method within the applet.</a:t>
            </a:r>
          </a:p>
          <a:p>
            <a:r>
              <a:rPr lang="en-US" b="1" dirty="0" smtClean="0">
                <a:latin typeface="Arial Narrow" pitchFamily="34" charset="0"/>
              </a:rPr>
              <a:t>start():</a:t>
            </a:r>
            <a:r>
              <a:rPr lang="en-US" dirty="0" smtClean="0">
                <a:latin typeface="Arial Narrow" pitchFamily="34" charset="0"/>
              </a:rPr>
              <a:t> The start() method contains the actual code of the applet and starts the applet. It is invoked immediately after the init() method is invoked. Every time the browser is loaded or refreshed, the start() method is invoked. It is also invoked whenever the applet is maximized, restored, or moving from one tab to another in the browser. It is in an inactive state until the init() method is invoked</a:t>
            </a:r>
            <a:r>
              <a:rPr lang="en-US" dirty="0" smtClean="0"/>
              <a:t>.</a:t>
            </a:r>
          </a:p>
          <a:p>
            <a:endParaRPr lang="en-US" dirty="0"/>
          </a:p>
        </p:txBody>
      </p:sp>
      <p:sp>
        <p:nvSpPr>
          <p:cNvPr id="2" name="Title 1"/>
          <p:cNvSpPr>
            <a:spLocks noGrp="1"/>
          </p:cNvSpPr>
          <p:nvPr>
            <p:ph type="title"/>
          </p:nvPr>
        </p:nvSpPr>
        <p:spPr>
          <a:xfrm>
            <a:off x="457200" y="274638"/>
            <a:ext cx="7467600" cy="868362"/>
          </a:xfrm>
        </p:spPr>
        <p:txBody>
          <a:bodyPr/>
          <a:lstStyle/>
          <a:p>
            <a:r>
              <a:rPr lang="en-US" dirty="0" smtClean="0"/>
              <a:t>Methods Applet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82000" cy="5254752"/>
          </a:xfrm>
        </p:spPr>
        <p:txBody>
          <a:bodyPr>
            <a:normAutofit fontScale="92500" lnSpcReduction="10000"/>
          </a:bodyPr>
          <a:lstStyle/>
          <a:p>
            <a:r>
              <a:rPr lang="en-US" b="1" dirty="0" smtClean="0">
                <a:latin typeface="Arial Narrow" pitchFamily="34" charset="0"/>
              </a:rPr>
              <a:t>stop():</a:t>
            </a:r>
            <a:r>
              <a:rPr lang="en-US" dirty="0" smtClean="0">
                <a:latin typeface="Arial Narrow" pitchFamily="34" charset="0"/>
              </a:rPr>
              <a:t> The stop() method stops the execution of the applet. The stop () method is invoked whenever the applet is stopped, minimized, or moving from one tab to another in the browser, the stop() method is invoked. When we go back to that page, the start() method is invoked again.</a:t>
            </a:r>
          </a:p>
          <a:p>
            <a:r>
              <a:rPr lang="en-US" b="1" dirty="0" smtClean="0">
                <a:latin typeface="Arial Narrow" pitchFamily="34" charset="0"/>
              </a:rPr>
              <a:t>destroy():</a:t>
            </a:r>
            <a:r>
              <a:rPr lang="en-US" dirty="0" smtClean="0">
                <a:latin typeface="Arial Narrow" pitchFamily="34" charset="0"/>
              </a:rPr>
              <a:t> The destroy() method destroys the applet after its work is done. It is invoked when the applet window is closed or when the tab containing the webpage is closed. It removes the applet object from memory and is executed only once. We cannot start the applet once it is destroyed.</a:t>
            </a:r>
          </a:p>
          <a:p>
            <a:r>
              <a:rPr lang="en-US" b="1" dirty="0" smtClean="0">
                <a:latin typeface="Arial Narrow" pitchFamily="34" charset="0"/>
              </a:rPr>
              <a:t>paint():</a:t>
            </a:r>
            <a:r>
              <a:rPr lang="en-US" dirty="0" smtClean="0">
                <a:latin typeface="Arial Narrow" pitchFamily="34" charset="0"/>
              </a:rPr>
              <a:t> The paint() method belongs to the Graphics class in Java. It is used to draw shapes like circle, square, trapezium, etc., in the applet. It is executed after the start() method and when the browser or applet windows are resized.</a:t>
            </a:r>
          </a:p>
          <a:p>
            <a:endParaRPr lang="en-US" dirty="0"/>
          </a:p>
        </p:txBody>
      </p:sp>
      <p:sp>
        <p:nvSpPr>
          <p:cNvPr id="2" name="Title 1"/>
          <p:cNvSpPr>
            <a:spLocks noGrp="1"/>
          </p:cNvSpPr>
          <p:nvPr>
            <p:ph type="title"/>
          </p:nvPr>
        </p:nvSpPr>
        <p:spPr>
          <a:xfrm>
            <a:off x="457200" y="274638"/>
            <a:ext cx="7467600" cy="792162"/>
          </a:xfrm>
        </p:spPr>
        <p:txBody>
          <a:bodyPr/>
          <a:lstStyle/>
          <a:p>
            <a:r>
              <a:rPr lang="en-US" dirty="0" smtClean="0"/>
              <a:t>Methods Applet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67600" cy="5254752"/>
          </a:xfrm>
        </p:spPr>
        <p:txBody>
          <a:bodyPr>
            <a:normAutofit/>
          </a:bodyPr>
          <a:lstStyle/>
          <a:p>
            <a:r>
              <a:rPr lang="en-US" dirty="0" smtClean="0"/>
              <a:t>Flow of Applet Life Cycle:</a:t>
            </a:r>
          </a:p>
          <a:p>
            <a:r>
              <a:rPr lang="en-US" dirty="0" smtClean="0"/>
              <a:t>These methods are invoked by the browser automatically. There is no need to call them explicitly.</a:t>
            </a:r>
          </a:p>
          <a:p>
            <a:r>
              <a:rPr lang="en-US" dirty="0" smtClean="0">
                <a:latin typeface="Arial Narrow" pitchFamily="34" charset="0"/>
              </a:rPr>
              <a:t>.</a:t>
            </a:r>
          </a:p>
          <a:p>
            <a:endParaRPr lang="en-US" dirty="0"/>
          </a:p>
        </p:txBody>
      </p:sp>
      <p:sp>
        <p:nvSpPr>
          <p:cNvPr id="2" name="Title 1"/>
          <p:cNvSpPr>
            <a:spLocks noGrp="1"/>
          </p:cNvSpPr>
          <p:nvPr>
            <p:ph type="title"/>
          </p:nvPr>
        </p:nvSpPr>
        <p:spPr>
          <a:xfrm>
            <a:off x="457200" y="274638"/>
            <a:ext cx="7467600" cy="792162"/>
          </a:xfrm>
        </p:spPr>
        <p:txBody>
          <a:bodyPr/>
          <a:lstStyle/>
          <a:p>
            <a:r>
              <a:rPr lang="en-US" dirty="0" smtClean="0"/>
              <a:t>Methods Applet</a:t>
            </a:r>
            <a:endParaRPr lang="en-US" dirty="0"/>
          </a:p>
        </p:txBody>
      </p:sp>
      <p:pic>
        <p:nvPicPr>
          <p:cNvPr id="4" name="Picture 3" descr="11.JPG"/>
          <p:cNvPicPr>
            <a:picLocks noChangeAspect="1"/>
          </p:cNvPicPr>
          <p:nvPr/>
        </p:nvPicPr>
        <p:blipFill>
          <a:blip r:embed="rId2"/>
          <a:stretch>
            <a:fillRect/>
          </a:stretch>
        </p:blipFill>
        <p:spPr>
          <a:xfrm>
            <a:off x="2438400" y="2514600"/>
            <a:ext cx="3557814" cy="4038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67600" cy="5254752"/>
          </a:xfrm>
        </p:spPr>
        <p:txBody>
          <a:bodyPr>
            <a:normAutofit fontScale="62500" lnSpcReduction="20000"/>
          </a:bodyPr>
          <a:lstStyle/>
          <a:p>
            <a:pPr>
              <a:buNone/>
            </a:pPr>
            <a:r>
              <a:rPr lang="en-US" b="1" dirty="0" smtClean="0">
                <a:latin typeface="Arial Narrow" pitchFamily="34" charset="0"/>
              </a:rPr>
              <a:t>Syntax of entire Applet Life Cycle in Java</a:t>
            </a:r>
          </a:p>
          <a:p>
            <a:pPr>
              <a:buNone/>
            </a:pPr>
            <a:r>
              <a:rPr lang="en-US" b="1" dirty="0" smtClean="0">
                <a:latin typeface="Arial Narrow" pitchFamily="34" charset="0"/>
              </a:rPr>
              <a:t>class</a:t>
            </a:r>
            <a:r>
              <a:rPr lang="en-US" dirty="0" smtClean="0">
                <a:latin typeface="Arial Narrow" pitchFamily="34" charset="0"/>
              </a:rPr>
              <a:t> </a:t>
            </a:r>
            <a:r>
              <a:rPr lang="en-US" dirty="0" err="1" smtClean="0">
                <a:latin typeface="Arial Narrow" pitchFamily="34" charset="0"/>
              </a:rPr>
              <a:t>TestAppletLifeCycle</a:t>
            </a:r>
            <a:r>
              <a:rPr lang="en-US" dirty="0" smtClean="0">
                <a:latin typeface="Arial Narrow" pitchFamily="34" charset="0"/>
              </a:rPr>
              <a:t> </a:t>
            </a:r>
            <a:r>
              <a:rPr lang="en-US" b="1" dirty="0" smtClean="0">
                <a:latin typeface="Arial Narrow" pitchFamily="34" charset="0"/>
              </a:rPr>
              <a:t>extends</a:t>
            </a:r>
            <a:r>
              <a:rPr lang="en-US" dirty="0" smtClean="0">
                <a:latin typeface="Arial Narrow" pitchFamily="34" charset="0"/>
              </a:rPr>
              <a:t> Applet</a:t>
            </a:r>
          </a:p>
          <a:p>
            <a:pPr>
              <a:buNone/>
            </a:pPr>
            <a:r>
              <a:rPr lang="en-US" dirty="0" smtClean="0">
                <a:latin typeface="Arial Narrow" pitchFamily="34" charset="0"/>
              </a:rPr>
              <a:t> {  </a:t>
            </a:r>
          </a:p>
          <a:p>
            <a:pPr>
              <a:buNone/>
            </a:pPr>
            <a:r>
              <a:rPr lang="en-US" b="1" dirty="0" smtClean="0">
                <a:latin typeface="Arial Narrow" pitchFamily="34" charset="0"/>
              </a:rPr>
              <a:t>public</a:t>
            </a:r>
            <a:r>
              <a:rPr lang="en-US" dirty="0" smtClean="0">
                <a:latin typeface="Arial Narrow" pitchFamily="34" charset="0"/>
              </a:rPr>
              <a:t> </a:t>
            </a:r>
            <a:r>
              <a:rPr lang="en-US" b="1" dirty="0" smtClean="0">
                <a:latin typeface="Arial Narrow" pitchFamily="34" charset="0"/>
              </a:rPr>
              <a:t>void</a:t>
            </a:r>
            <a:r>
              <a:rPr lang="en-US" dirty="0" smtClean="0">
                <a:latin typeface="Arial Narrow" pitchFamily="34" charset="0"/>
              </a:rPr>
              <a:t> init() {  </a:t>
            </a:r>
          </a:p>
          <a:p>
            <a:pPr>
              <a:buNone/>
            </a:pPr>
            <a:r>
              <a:rPr lang="en-US" dirty="0" smtClean="0">
                <a:latin typeface="Arial Narrow" pitchFamily="34" charset="0"/>
              </a:rPr>
              <a:t>// initialized objects  </a:t>
            </a:r>
          </a:p>
          <a:p>
            <a:pPr>
              <a:buNone/>
            </a:pPr>
            <a:r>
              <a:rPr lang="en-US" dirty="0" smtClean="0">
                <a:latin typeface="Arial Narrow" pitchFamily="34" charset="0"/>
              </a:rPr>
              <a:t>}   </a:t>
            </a:r>
          </a:p>
          <a:p>
            <a:pPr>
              <a:buNone/>
            </a:pPr>
            <a:r>
              <a:rPr lang="en-US" b="1" dirty="0" smtClean="0">
                <a:latin typeface="Arial Narrow" pitchFamily="34" charset="0"/>
              </a:rPr>
              <a:t>public</a:t>
            </a:r>
            <a:r>
              <a:rPr lang="en-US" dirty="0" smtClean="0">
                <a:latin typeface="Arial Narrow" pitchFamily="34" charset="0"/>
              </a:rPr>
              <a:t> </a:t>
            </a:r>
            <a:r>
              <a:rPr lang="en-US" b="1" dirty="0" smtClean="0">
                <a:latin typeface="Arial Narrow" pitchFamily="34" charset="0"/>
              </a:rPr>
              <a:t>void</a:t>
            </a:r>
            <a:r>
              <a:rPr lang="en-US" dirty="0" smtClean="0">
                <a:latin typeface="Arial Narrow" pitchFamily="34" charset="0"/>
              </a:rPr>
              <a:t> start() {  </a:t>
            </a:r>
          </a:p>
          <a:p>
            <a:pPr>
              <a:buNone/>
            </a:pPr>
            <a:r>
              <a:rPr lang="en-US" dirty="0" smtClean="0">
                <a:latin typeface="Arial Narrow" pitchFamily="34" charset="0"/>
              </a:rPr>
              <a:t>// code to start the applet   </a:t>
            </a:r>
          </a:p>
          <a:p>
            <a:pPr>
              <a:buNone/>
            </a:pPr>
            <a:r>
              <a:rPr lang="en-US" dirty="0" smtClean="0">
                <a:latin typeface="Arial Narrow" pitchFamily="34" charset="0"/>
              </a:rPr>
              <a:t>}  </a:t>
            </a:r>
          </a:p>
          <a:p>
            <a:pPr>
              <a:buNone/>
            </a:pPr>
            <a:r>
              <a:rPr lang="en-US" b="1" dirty="0" smtClean="0">
                <a:latin typeface="Arial Narrow" pitchFamily="34" charset="0"/>
              </a:rPr>
              <a:t>public</a:t>
            </a:r>
            <a:r>
              <a:rPr lang="en-US" dirty="0" smtClean="0">
                <a:latin typeface="Arial Narrow" pitchFamily="34" charset="0"/>
              </a:rPr>
              <a:t> </a:t>
            </a:r>
            <a:r>
              <a:rPr lang="en-US" b="1" dirty="0" smtClean="0">
                <a:latin typeface="Arial Narrow" pitchFamily="34" charset="0"/>
              </a:rPr>
              <a:t>void</a:t>
            </a:r>
            <a:r>
              <a:rPr lang="en-US" dirty="0" smtClean="0">
                <a:latin typeface="Arial Narrow" pitchFamily="34" charset="0"/>
              </a:rPr>
              <a:t> paint(Graphics </a:t>
            </a:r>
            <a:r>
              <a:rPr lang="en-US" dirty="0" err="1" smtClean="0">
                <a:latin typeface="Arial Narrow" pitchFamily="34" charset="0"/>
              </a:rPr>
              <a:t>graphics</a:t>
            </a:r>
            <a:r>
              <a:rPr lang="en-US" dirty="0" smtClean="0">
                <a:latin typeface="Arial Narrow" pitchFamily="34" charset="0"/>
              </a:rPr>
              <a:t>) {  </a:t>
            </a:r>
          </a:p>
          <a:p>
            <a:pPr>
              <a:buNone/>
            </a:pPr>
            <a:r>
              <a:rPr lang="en-US" dirty="0" smtClean="0">
                <a:latin typeface="Arial Narrow" pitchFamily="34" charset="0"/>
              </a:rPr>
              <a:t>// draw the shapes  </a:t>
            </a:r>
          </a:p>
          <a:p>
            <a:pPr>
              <a:buNone/>
            </a:pPr>
            <a:r>
              <a:rPr lang="en-US" dirty="0" smtClean="0">
                <a:latin typeface="Arial Narrow" pitchFamily="34" charset="0"/>
              </a:rPr>
              <a:t>}  </a:t>
            </a:r>
          </a:p>
          <a:p>
            <a:pPr>
              <a:buNone/>
            </a:pPr>
            <a:r>
              <a:rPr lang="en-US" b="1" dirty="0" smtClean="0">
                <a:latin typeface="Arial Narrow" pitchFamily="34" charset="0"/>
              </a:rPr>
              <a:t>public</a:t>
            </a:r>
            <a:r>
              <a:rPr lang="en-US" dirty="0" smtClean="0">
                <a:latin typeface="Arial Narrow" pitchFamily="34" charset="0"/>
              </a:rPr>
              <a:t> </a:t>
            </a:r>
            <a:r>
              <a:rPr lang="en-US" b="1" dirty="0" smtClean="0">
                <a:latin typeface="Arial Narrow" pitchFamily="34" charset="0"/>
              </a:rPr>
              <a:t>void</a:t>
            </a:r>
            <a:r>
              <a:rPr lang="en-US" dirty="0" smtClean="0">
                <a:latin typeface="Arial Narrow" pitchFamily="34" charset="0"/>
              </a:rPr>
              <a:t> stop() {  </a:t>
            </a:r>
          </a:p>
          <a:p>
            <a:pPr>
              <a:buNone/>
            </a:pPr>
            <a:r>
              <a:rPr lang="en-US" dirty="0" smtClean="0">
                <a:latin typeface="Arial Narrow" pitchFamily="34" charset="0"/>
              </a:rPr>
              <a:t>// code to stop the applet   </a:t>
            </a:r>
          </a:p>
          <a:p>
            <a:pPr>
              <a:buNone/>
            </a:pPr>
            <a:r>
              <a:rPr lang="en-US" dirty="0" smtClean="0">
                <a:latin typeface="Arial Narrow" pitchFamily="34" charset="0"/>
              </a:rPr>
              <a:t>}  </a:t>
            </a:r>
          </a:p>
          <a:p>
            <a:pPr>
              <a:buNone/>
            </a:pPr>
            <a:r>
              <a:rPr lang="en-US" b="1" dirty="0" smtClean="0">
                <a:latin typeface="Arial Narrow" pitchFamily="34" charset="0"/>
              </a:rPr>
              <a:t>public</a:t>
            </a:r>
            <a:r>
              <a:rPr lang="en-US" dirty="0" smtClean="0">
                <a:latin typeface="Arial Narrow" pitchFamily="34" charset="0"/>
              </a:rPr>
              <a:t> </a:t>
            </a:r>
            <a:r>
              <a:rPr lang="en-US" b="1" dirty="0" smtClean="0">
                <a:latin typeface="Arial Narrow" pitchFamily="34" charset="0"/>
              </a:rPr>
              <a:t>void</a:t>
            </a:r>
            <a:r>
              <a:rPr lang="en-US" dirty="0" smtClean="0">
                <a:latin typeface="Arial Narrow" pitchFamily="34" charset="0"/>
              </a:rPr>
              <a:t> destroy() {  </a:t>
            </a:r>
          </a:p>
          <a:p>
            <a:pPr>
              <a:buNone/>
            </a:pPr>
            <a:r>
              <a:rPr lang="en-US" dirty="0" smtClean="0">
                <a:latin typeface="Arial Narrow" pitchFamily="34" charset="0"/>
              </a:rPr>
              <a:t>// code to destroy the applet   </a:t>
            </a:r>
          </a:p>
          <a:p>
            <a:pPr>
              <a:buNone/>
            </a:pPr>
            <a:r>
              <a:rPr lang="en-US" dirty="0" smtClean="0">
                <a:latin typeface="Arial Narrow" pitchFamily="34" charset="0"/>
              </a:rPr>
              <a:t>}  </a:t>
            </a:r>
          </a:p>
          <a:p>
            <a:pPr>
              <a:buNone/>
            </a:pPr>
            <a:r>
              <a:rPr lang="en-US" dirty="0" smtClean="0">
                <a:latin typeface="Arial Narrow" pitchFamily="34" charset="0"/>
              </a:rPr>
              <a:t>}  </a:t>
            </a:r>
          </a:p>
          <a:p>
            <a:endParaRPr lang="en-US" dirty="0"/>
          </a:p>
        </p:txBody>
      </p:sp>
      <p:sp>
        <p:nvSpPr>
          <p:cNvPr id="2" name="Title 1"/>
          <p:cNvSpPr>
            <a:spLocks noGrp="1"/>
          </p:cNvSpPr>
          <p:nvPr>
            <p:ph type="title"/>
          </p:nvPr>
        </p:nvSpPr>
        <p:spPr>
          <a:xfrm>
            <a:off x="457200" y="274638"/>
            <a:ext cx="7467600" cy="792162"/>
          </a:xfrm>
        </p:spPr>
        <p:txBody>
          <a:bodyPr/>
          <a:lstStyle/>
          <a:p>
            <a:r>
              <a:rPr lang="en-US" dirty="0" smtClean="0"/>
              <a:t>Methods Applet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4.JPG"/>
          <p:cNvPicPr>
            <a:picLocks noGrp="1" noChangeAspect="1"/>
          </p:cNvPicPr>
          <p:nvPr>
            <p:ph idx="1"/>
          </p:nvPr>
        </p:nvPicPr>
        <p:blipFill>
          <a:blip r:embed="rId2"/>
          <a:srcRect l="2216" r="23546" b="1852"/>
          <a:stretch>
            <a:fillRect/>
          </a:stretch>
        </p:blipFill>
        <p:spPr>
          <a:xfrm>
            <a:off x="838200" y="1600200"/>
            <a:ext cx="6357668" cy="5029200"/>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Advantage of Applet</a:t>
            </a:r>
          </a:p>
          <a:p>
            <a:r>
              <a:rPr lang="en-US" dirty="0" smtClean="0"/>
              <a:t>There are many advantages of applet. They are as follows:</a:t>
            </a:r>
          </a:p>
          <a:p>
            <a:r>
              <a:rPr lang="en-US" dirty="0" smtClean="0"/>
              <a:t>It works at client side so less response time.</a:t>
            </a:r>
          </a:p>
          <a:p>
            <a:r>
              <a:rPr lang="en-US" dirty="0" smtClean="0"/>
              <a:t>Secured</a:t>
            </a:r>
          </a:p>
          <a:p>
            <a:r>
              <a:rPr lang="en-US" dirty="0" smtClean="0"/>
              <a:t>It can be executed by browsers running under many platforms, including Linux, Windows, Mac Os etc.</a:t>
            </a:r>
          </a:p>
          <a:p>
            <a:r>
              <a:rPr lang="en-US" b="1" dirty="0" smtClean="0"/>
              <a:t>Drawback of Applet</a:t>
            </a:r>
          </a:p>
          <a:p>
            <a:r>
              <a:rPr lang="en-US" dirty="0" err="1" smtClean="0"/>
              <a:t>Plugin</a:t>
            </a:r>
            <a:r>
              <a:rPr lang="en-US" dirty="0" smtClean="0"/>
              <a:t> is required at client browser to execute applet.</a:t>
            </a:r>
          </a:p>
          <a:p>
            <a:endParaRPr lang="en-US" dirty="0"/>
          </a:p>
        </p:txBody>
      </p:sp>
      <p:sp>
        <p:nvSpPr>
          <p:cNvPr id="2" name="Title 1"/>
          <p:cNvSpPr>
            <a:spLocks noGrp="1"/>
          </p:cNvSpPr>
          <p:nvPr>
            <p:ph type="title"/>
          </p:nvPr>
        </p:nvSpPr>
        <p:spPr>
          <a:xfrm>
            <a:off x="457200" y="274638"/>
            <a:ext cx="7467600" cy="868362"/>
          </a:xfrm>
        </p:spPr>
        <p:txBody>
          <a:bodyPr/>
          <a:lstStyle/>
          <a:p>
            <a:r>
              <a:rPr lang="en-US" dirty="0" smtClean="0"/>
              <a:t>Advantage of Applet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JPG"/>
          <p:cNvPicPr>
            <a:picLocks noGrp="1" noChangeAspect="1"/>
          </p:cNvPicPr>
          <p:nvPr>
            <p:ph idx="1"/>
          </p:nvPr>
        </p:nvPicPr>
        <p:blipFill>
          <a:blip r:embed="rId2"/>
          <a:stretch>
            <a:fillRect/>
          </a:stretch>
        </p:blipFill>
        <p:spPr>
          <a:xfrm>
            <a:off x="685800" y="1524000"/>
            <a:ext cx="6877050" cy="4114800"/>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JPG"/>
          <p:cNvPicPr>
            <a:picLocks noGrp="1" noChangeAspect="1"/>
          </p:cNvPicPr>
          <p:nvPr>
            <p:ph idx="1"/>
          </p:nvPr>
        </p:nvPicPr>
        <p:blipFill>
          <a:blip r:embed="rId2"/>
          <a:srcRect l="1103"/>
          <a:stretch>
            <a:fillRect/>
          </a:stretch>
        </p:blipFill>
        <p:spPr>
          <a:xfrm>
            <a:off x="838200" y="1600200"/>
            <a:ext cx="6829425" cy="4086225"/>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5.JPG"/>
          <p:cNvPicPr>
            <a:picLocks noGrp="1" noChangeAspect="1"/>
          </p:cNvPicPr>
          <p:nvPr>
            <p:ph idx="1"/>
          </p:nvPr>
        </p:nvPicPr>
        <p:blipFill>
          <a:blip r:embed="rId2"/>
          <a:stretch>
            <a:fillRect/>
          </a:stretch>
        </p:blipFill>
        <p:spPr>
          <a:xfrm>
            <a:off x="838200" y="1752600"/>
            <a:ext cx="6848475" cy="4029075"/>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srcRect l="24707" t="26367" r="25329" b="13086"/>
          <a:stretch>
            <a:fillRect/>
          </a:stretch>
        </p:blipFill>
        <p:spPr bwMode="auto">
          <a:xfrm>
            <a:off x="304800" y="304800"/>
            <a:ext cx="8572560" cy="584064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467600" cy="5102352"/>
          </a:xfrm>
        </p:spPr>
        <p:txBody>
          <a:bodyPr>
            <a:normAutofit fontScale="92500" lnSpcReduction="20000"/>
          </a:bodyPr>
          <a:lstStyle/>
          <a:p>
            <a:pPr>
              <a:buNone/>
            </a:pPr>
            <a:r>
              <a:rPr lang="en-US" sz="1800" dirty="0" smtClean="0">
                <a:latin typeface="Arial Narrow" pitchFamily="34" charset="0"/>
              </a:rPr>
              <a:t>Simple example of Applet by applet viewer tool:</a:t>
            </a:r>
          </a:p>
          <a:p>
            <a:pPr>
              <a:buNone/>
            </a:pPr>
            <a:r>
              <a:rPr lang="en-US" sz="1800" dirty="0" smtClean="0">
                <a:latin typeface="Arial Narrow" pitchFamily="34" charset="0"/>
              </a:rPr>
              <a:t>To execute the applet by applet viewer tool, create an applet that contains applet tag in comment and compile it. After that run it by: applet viewer First.java. Now Html file is not required but it is for testing purpose only.</a:t>
            </a:r>
          </a:p>
          <a:p>
            <a:pPr>
              <a:buNone/>
            </a:pPr>
            <a:r>
              <a:rPr lang="en-US" sz="1800" dirty="0" smtClean="0">
                <a:latin typeface="Arial Narrow" pitchFamily="34" charset="0"/>
              </a:rPr>
              <a:t>/First.java  </a:t>
            </a:r>
          </a:p>
          <a:p>
            <a:pPr>
              <a:buNone/>
            </a:pPr>
            <a:r>
              <a:rPr lang="en-US" sz="1800" b="1" dirty="0" smtClean="0">
                <a:latin typeface="Arial Narrow" pitchFamily="34" charset="0"/>
              </a:rPr>
              <a:t>import</a:t>
            </a:r>
            <a:r>
              <a:rPr lang="en-US" sz="1800" dirty="0" smtClean="0">
                <a:latin typeface="Arial Narrow" pitchFamily="34" charset="0"/>
              </a:rPr>
              <a:t> </a:t>
            </a:r>
            <a:r>
              <a:rPr lang="en-US" sz="1800" dirty="0" err="1" smtClean="0">
                <a:latin typeface="Arial Narrow" pitchFamily="34" charset="0"/>
              </a:rPr>
              <a:t>java.applet.Applet</a:t>
            </a:r>
            <a:r>
              <a:rPr lang="en-US" sz="1800" dirty="0" smtClean="0">
                <a:latin typeface="Arial Narrow" pitchFamily="34" charset="0"/>
              </a:rPr>
              <a:t>;  </a:t>
            </a:r>
          </a:p>
          <a:p>
            <a:pPr>
              <a:buNone/>
            </a:pPr>
            <a:r>
              <a:rPr lang="en-US" sz="1800" b="1" dirty="0" smtClean="0">
                <a:latin typeface="Arial Narrow" pitchFamily="34" charset="0"/>
              </a:rPr>
              <a:t>import</a:t>
            </a:r>
            <a:r>
              <a:rPr lang="en-US" sz="1800" dirty="0" smtClean="0">
                <a:latin typeface="Arial Narrow" pitchFamily="34" charset="0"/>
              </a:rPr>
              <a:t> </a:t>
            </a:r>
            <a:r>
              <a:rPr lang="en-US" sz="1800" dirty="0" err="1" smtClean="0">
                <a:latin typeface="Arial Narrow" pitchFamily="34" charset="0"/>
              </a:rPr>
              <a:t>java.awt.Graphics</a:t>
            </a:r>
            <a:r>
              <a:rPr lang="en-US" sz="1800" dirty="0" smtClean="0">
                <a:latin typeface="Arial Narrow" pitchFamily="34" charset="0"/>
              </a:rPr>
              <a:t>;  </a:t>
            </a:r>
          </a:p>
          <a:p>
            <a:pPr>
              <a:buNone/>
            </a:pPr>
            <a:r>
              <a:rPr lang="en-US" sz="1800" b="1" dirty="0" smtClean="0">
                <a:latin typeface="Arial Narrow" pitchFamily="34" charset="0"/>
              </a:rPr>
              <a:t>public</a:t>
            </a:r>
            <a:r>
              <a:rPr lang="en-US" sz="1800" dirty="0" smtClean="0">
                <a:latin typeface="Arial Narrow" pitchFamily="34" charset="0"/>
              </a:rPr>
              <a:t> </a:t>
            </a:r>
            <a:r>
              <a:rPr lang="en-US" sz="1800" b="1" dirty="0" smtClean="0">
                <a:latin typeface="Arial Narrow" pitchFamily="34" charset="0"/>
              </a:rPr>
              <a:t>class</a:t>
            </a:r>
            <a:r>
              <a:rPr lang="en-US" sz="1800" dirty="0" smtClean="0">
                <a:latin typeface="Arial Narrow" pitchFamily="34" charset="0"/>
              </a:rPr>
              <a:t> First </a:t>
            </a:r>
            <a:r>
              <a:rPr lang="en-US" sz="1800" b="1" dirty="0" smtClean="0">
                <a:latin typeface="Arial Narrow" pitchFamily="34" charset="0"/>
              </a:rPr>
              <a:t>extends</a:t>
            </a:r>
            <a:r>
              <a:rPr lang="en-US" sz="1800" dirty="0" smtClean="0">
                <a:latin typeface="Arial Narrow" pitchFamily="34" charset="0"/>
              </a:rPr>
              <a:t> Applet{  </a:t>
            </a:r>
          </a:p>
          <a:p>
            <a:pPr>
              <a:buNone/>
            </a:pPr>
            <a:r>
              <a:rPr lang="en-US" sz="1800" dirty="0" smtClean="0">
                <a:latin typeface="Arial Narrow" pitchFamily="34" charset="0"/>
              </a:rPr>
              <a:t>  </a:t>
            </a:r>
          </a:p>
          <a:p>
            <a:pPr>
              <a:buNone/>
            </a:pPr>
            <a:r>
              <a:rPr lang="en-US" sz="1800" b="1" dirty="0" smtClean="0">
                <a:latin typeface="Arial Narrow" pitchFamily="34" charset="0"/>
              </a:rPr>
              <a:t>public</a:t>
            </a:r>
            <a:r>
              <a:rPr lang="en-US" sz="1800" dirty="0" smtClean="0">
                <a:latin typeface="Arial Narrow" pitchFamily="34" charset="0"/>
              </a:rPr>
              <a:t> </a:t>
            </a:r>
            <a:r>
              <a:rPr lang="en-US" sz="1800" b="1" dirty="0" smtClean="0">
                <a:latin typeface="Arial Narrow" pitchFamily="34" charset="0"/>
              </a:rPr>
              <a:t>void</a:t>
            </a:r>
            <a:r>
              <a:rPr lang="en-US" sz="1800" dirty="0" smtClean="0">
                <a:latin typeface="Arial Narrow" pitchFamily="34" charset="0"/>
              </a:rPr>
              <a:t> paint(Graphics g){  </a:t>
            </a:r>
          </a:p>
          <a:p>
            <a:pPr>
              <a:buNone/>
            </a:pPr>
            <a:r>
              <a:rPr lang="en-US" sz="1800" dirty="0" err="1" smtClean="0">
                <a:latin typeface="Arial Narrow" pitchFamily="34" charset="0"/>
              </a:rPr>
              <a:t>g.drawString</a:t>
            </a:r>
            <a:r>
              <a:rPr lang="en-US" sz="1800" dirty="0" smtClean="0">
                <a:latin typeface="Arial Narrow" pitchFamily="34" charset="0"/>
              </a:rPr>
              <a:t>("welcome to applet",150,150);  </a:t>
            </a:r>
          </a:p>
          <a:p>
            <a:pPr>
              <a:buNone/>
            </a:pPr>
            <a:r>
              <a:rPr lang="en-US" sz="1800" dirty="0" smtClean="0">
                <a:latin typeface="Arial Narrow" pitchFamily="34" charset="0"/>
              </a:rPr>
              <a:t>}  </a:t>
            </a:r>
          </a:p>
          <a:p>
            <a:pPr>
              <a:buNone/>
            </a:pPr>
            <a:r>
              <a:rPr lang="en-US" sz="1800" dirty="0" smtClean="0">
                <a:latin typeface="Arial Narrow" pitchFamily="34" charset="0"/>
              </a:rPr>
              <a:t>  </a:t>
            </a:r>
          </a:p>
          <a:p>
            <a:pPr>
              <a:buNone/>
            </a:pPr>
            <a:r>
              <a:rPr lang="en-US" sz="1800" dirty="0" smtClean="0">
                <a:latin typeface="Arial Narrow" pitchFamily="34" charset="0"/>
              </a:rPr>
              <a:t>}  </a:t>
            </a:r>
          </a:p>
          <a:p>
            <a:pPr>
              <a:buNone/>
            </a:pPr>
            <a:r>
              <a:rPr lang="en-US" sz="1800" dirty="0" smtClean="0">
                <a:latin typeface="Arial Narrow" pitchFamily="34" charset="0"/>
              </a:rPr>
              <a:t>/* </a:t>
            </a:r>
          </a:p>
          <a:p>
            <a:pPr>
              <a:buNone/>
            </a:pPr>
            <a:r>
              <a:rPr lang="en-US" sz="1800" dirty="0" smtClean="0">
                <a:latin typeface="Arial Narrow" pitchFamily="34" charset="0"/>
              </a:rPr>
              <a:t>&lt;applet code="</a:t>
            </a:r>
            <a:r>
              <a:rPr lang="en-US" sz="1800" dirty="0" err="1" smtClean="0">
                <a:latin typeface="Arial Narrow" pitchFamily="34" charset="0"/>
              </a:rPr>
              <a:t>First.class</a:t>
            </a:r>
            <a:r>
              <a:rPr lang="en-US" sz="1800" dirty="0" smtClean="0">
                <a:latin typeface="Arial Narrow" pitchFamily="34" charset="0"/>
              </a:rPr>
              <a:t>" width="300" height="300"&gt; </a:t>
            </a:r>
          </a:p>
          <a:p>
            <a:pPr>
              <a:buNone/>
            </a:pPr>
            <a:r>
              <a:rPr lang="en-US" sz="1800" dirty="0" smtClean="0">
                <a:latin typeface="Arial Narrow" pitchFamily="34" charset="0"/>
              </a:rPr>
              <a:t>&lt;/applet&gt; </a:t>
            </a:r>
          </a:p>
          <a:p>
            <a:pPr>
              <a:buNone/>
            </a:pPr>
            <a:r>
              <a:rPr lang="en-US" sz="1800" dirty="0" smtClean="0">
                <a:latin typeface="Arial Narrow" pitchFamily="34" charset="0"/>
              </a:rPr>
              <a:t>*/  </a:t>
            </a:r>
          </a:p>
          <a:p>
            <a:pPr>
              <a:buNone/>
            </a:pPr>
            <a:r>
              <a:rPr lang="en-US" sz="1800" dirty="0" smtClean="0">
                <a:latin typeface="Arial Narrow" pitchFamily="34" charset="0"/>
              </a:rPr>
              <a:t>To execute the applet by </a:t>
            </a:r>
            <a:r>
              <a:rPr lang="en-US" sz="1800" dirty="0" err="1" smtClean="0">
                <a:latin typeface="Arial Narrow" pitchFamily="34" charset="0"/>
              </a:rPr>
              <a:t>appletviewer</a:t>
            </a:r>
            <a:r>
              <a:rPr lang="en-US" sz="1800" dirty="0" smtClean="0">
                <a:latin typeface="Arial Narrow" pitchFamily="34" charset="0"/>
              </a:rPr>
              <a:t> tool, write in command prompt:</a:t>
            </a:r>
          </a:p>
          <a:p>
            <a:pPr>
              <a:buNone/>
            </a:pPr>
            <a:r>
              <a:rPr lang="en-US" sz="1800" b="1" dirty="0" smtClean="0">
                <a:latin typeface="Arial Narrow" pitchFamily="34" charset="0"/>
              </a:rPr>
              <a:t>c:\&gt;</a:t>
            </a:r>
            <a:r>
              <a:rPr lang="en-US" sz="1800" dirty="0" err="1" smtClean="0">
                <a:latin typeface="Arial Narrow" pitchFamily="34" charset="0"/>
              </a:rPr>
              <a:t>javac</a:t>
            </a:r>
            <a:r>
              <a:rPr lang="en-US" sz="1800" dirty="0" smtClean="0">
                <a:latin typeface="Arial Narrow" pitchFamily="34" charset="0"/>
              </a:rPr>
              <a:t> First.java </a:t>
            </a:r>
            <a:r>
              <a:rPr lang="en-US" sz="1800" b="1" dirty="0" smtClean="0">
                <a:latin typeface="Arial Narrow" pitchFamily="34" charset="0"/>
              </a:rPr>
              <a:t>c:\&gt;</a:t>
            </a:r>
            <a:r>
              <a:rPr lang="en-US" sz="1800" dirty="0" err="1" smtClean="0">
                <a:latin typeface="Arial Narrow" pitchFamily="34" charset="0"/>
              </a:rPr>
              <a:t>appletviewer</a:t>
            </a:r>
            <a:r>
              <a:rPr lang="en-US" sz="1800" dirty="0" smtClean="0">
                <a:latin typeface="Arial Narrow" pitchFamily="34" charset="0"/>
              </a:rPr>
              <a:t> First.java</a:t>
            </a:r>
          </a:p>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lstStyle/>
          <a:p>
            <a:r>
              <a:rPr lang="en-US" dirty="0" smtClean="0">
                <a:latin typeface="Arial Narrow" pitchFamily="34" charset="0"/>
              </a:rPr>
              <a:t>Example Applets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r>
              <a:rPr lang="en-US" sz="1800" dirty="0" smtClean="0"/>
              <a:t>We can get any information from the HTML file as a parameter. For this purpose, Applet class provides a method named </a:t>
            </a:r>
            <a:r>
              <a:rPr lang="en-US" sz="1800" dirty="0" err="1" smtClean="0"/>
              <a:t>getParameter</a:t>
            </a:r>
            <a:r>
              <a:rPr lang="en-US" sz="1800" dirty="0" smtClean="0"/>
              <a:t>(). Syntax:</a:t>
            </a:r>
          </a:p>
          <a:p>
            <a:r>
              <a:rPr lang="en-US" sz="1800" b="1" dirty="0" smtClean="0"/>
              <a:t>public</a:t>
            </a:r>
            <a:r>
              <a:rPr lang="en-US" sz="1800" dirty="0" smtClean="0"/>
              <a:t> String </a:t>
            </a:r>
            <a:r>
              <a:rPr lang="en-US" sz="1800" dirty="0" err="1" smtClean="0"/>
              <a:t>getParameter</a:t>
            </a:r>
            <a:r>
              <a:rPr lang="en-US" sz="1800" dirty="0" smtClean="0"/>
              <a:t> (String </a:t>
            </a:r>
            <a:r>
              <a:rPr lang="en-US" sz="1800" dirty="0" err="1" smtClean="0"/>
              <a:t>parameterName</a:t>
            </a:r>
            <a:r>
              <a:rPr lang="en-US" sz="1800" dirty="0" smtClean="0"/>
              <a:t>)  </a:t>
            </a:r>
          </a:p>
          <a:p>
            <a:r>
              <a:rPr lang="en-US" sz="1800" dirty="0" smtClean="0"/>
              <a:t>Example of using parameter in Applet:</a:t>
            </a:r>
          </a:p>
          <a:p>
            <a:r>
              <a:rPr lang="en-US" sz="1800" b="1" dirty="0" smtClean="0"/>
              <a:t>import</a:t>
            </a:r>
            <a:r>
              <a:rPr lang="en-US" sz="1800" dirty="0" smtClean="0"/>
              <a:t> </a:t>
            </a:r>
            <a:r>
              <a:rPr lang="en-US" sz="1800" dirty="0" err="1" smtClean="0"/>
              <a:t>java.applet.Applet</a:t>
            </a:r>
            <a:r>
              <a:rPr lang="en-US" sz="1800" dirty="0" smtClean="0"/>
              <a:t>;  </a:t>
            </a:r>
          </a:p>
          <a:p>
            <a:r>
              <a:rPr lang="en-US" sz="1800" b="1" dirty="0" smtClean="0"/>
              <a:t>import</a:t>
            </a:r>
            <a:r>
              <a:rPr lang="en-US" sz="1800" dirty="0" smtClean="0"/>
              <a:t> </a:t>
            </a:r>
            <a:r>
              <a:rPr lang="en-US" sz="1800" dirty="0" err="1" smtClean="0"/>
              <a:t>java.awt.Graphics</a:t>
            </a:r>
            <a:r>
              <a:rPr lang="en-US" sz="1800" dirty="0" smtClean="0"/>
              <a:t>;  </a:t>
            </a:r>
          </a:p>
          <a:p>
            <a:r>
              <a:rPr lang="en-US" sz="1800" dirty="0" smtClean="0"/>
              <a:t>  </a:t>
            </a:r>
            <a:r>
              <a:rPr lang="en-US" sz="1800" b="1" dirty="0" smtClean="0"/>
              <a:t>public</a:t>
            </a:r>
            <a:r>
              <a:rPr lang="en-US" sz="1800" dirty="0" smtClean="0"/>
              <a:t> </a:t>
            </a:r>
            <a:r>
              <a:rPr lang="en-US" sz="1800" b="1" dirty="0" smtClean="0"/>
              <a:t>class</a:t>
            </a:r>
            <a:r>
              <a:rPr lang="en-US" sz="1800" dirty="0" smtClean="0"/>
              <a:t> </a:t>
            </a:r>
            <a:r>
              <a:rPr lang="en-US" sz="1800" dirty="0" err="1" smtClean="0"/>
              <a:t>UseParam</a:t>
            </a:r>
            <a:r>
              <a:rPr lang="en-US" sz="1800" dirty="0" smtClean="0"/>
              <a:t> </a:t>
            </a:r>
            <a:r>
              <a:rPr lang="en-US" sz="1800" b="1" dirty="0" smtClean="0"/>
              <a:t>extends</a:t>
            </a:r>
            <a:r>
              <a:rPr lang="en-US" sz="1800" dirty="0" smtClean="0"/>
              <a:t> Applet</a:t>
            </a:r>
          </a:p>
          <a:p>
            <a:r>
              <a:rPr lang="en-US" sz="1800" dirty="0" smtClean="0"/>
              <a:t>{  </a:t>
            </a:r>
          </a:p>
          <a:p>
            <a:r>
              <a:rPr lang="en-US" sz="1800" dirty="0" smtClean="0"/>
              <a:t>  </a:t>
            </a:r>
            <a:r>
              <a:rPr lang="en-US" sz="1800" b="1" dirty="0" smtClean="0"/>
              <a:t>public</a:t>
            </a:r>
            <a:r>
              <a:rPr lang="en-US" sz="1800" dirty="0" smtClean="0"/>
              <a:t> </a:t>
            </a:r>
            <a:r>
              <a:rPr lang="en-US" sz="1800" b="1" dirty="0" smtClean="0"/>
              <a:t>void</a:t>
            </a:r>
            <a:r>
              <a:rPr lang="en-US" sz="1800" dirty="0" smtClean="0"/>
              <a:t> paint(Graphics g)</a:t>
            </a:r>
          </a:p>
          <a:p>
            <a:r>
              <a:rPr lang="en-US" sz="1800" dirty="0" smtClean="0"/>
              <a:t>{  </a:t>
            </a:r>
          </a:p>
          <a:p>
            <a:r>
              <a:rPr lang="en-US" sz="1800" dirty="0" smtClean="0"/>
              <a:t>String </a:t>
            </a:r>
            <a:r>
              <a:rPr lang="en-US" sz="1800" dirty="0" err="1" smtClean="0"/>
              <a:t>str</a:t>
            </a:r>
            <a:r>
              <a:rPr lang="en-US" sz="1800" dirty="0" smtClean="0"/>
              <a:t>=</a:t>
            </a:r>
            <a:r>
              <a:rPr lang="en-US" sz="1800" dirty="0" err="1" smtClean="0"/>
              <a:t>getParameter</a:t>
            </a:r>
            <a:r>
              <a:rPr lang="en-US" sz="1800" dirty="0" smtClean="0"/>
              <a:t>("</a:t>
            </a:r>
            <a:r>
              <a:rPr lang="en-US" sz="1800" dirty="0" err="1" smtClean="0"/>
              <a:t>msg</a:t>
            </a:r>
            <a:r>
              <a:rPr lang="en-US" sz="1800" dirty="0" smtClean="0"/>
              <a:t>");  </a:t>
            </a:r>
          </a:p>
          <a:p>
            <a:r>
              <a:rPr lang="en-US" sz="1800" dirty="0" err="1" smtClean="0"/>
              <a:t>g.drawString</a:t>
            </a:r>
            <a:r>
              <a:rPr lang="en-US" sz="1800" dirty="0" smtClean="0"/>
              <a:t>(str,50, 50);  </a:t>
            </a:r>
          </a:p>
          <a:p>
            <a:r>
              <a:rPr lang="en-US" sz="1800" dirty="0" smtClean="0"/>
              <a:t>}  </a:t>
            </a:r>
          </a:p>
          <a:p>
            <a:r>
              <a:rPr lang="en-US" sz="1800" dirty="0" smtClean="0"/>
              <a:t>  }  </a:t>
            </a:r>
          </a:p>
          <a:p>
            <a:endParaRPr lang="en-US" sz="1800" dirty="0" smtClean="0"/>
          </a:p>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lstStyle/>
          <a:p>
            <a:r>
              <a:rPr lang="en-US" sz="3200" dirty="0" smtClean="0"/>
              <a:t>Parameter in Applet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r>
              <a:rPr lang="en-US" sz="1800" dirty="0" smtClean="0"/>
              <a:t>myapplet.html</a:t>
            </a:r>
          </a:p>
          <a:p>
            <a:r>
              <a:rPr lang="en-US" sz="1800" dirty="0" smtClean="0"/>
              <a:t>&lt;html&gt;  </a:t>
            </a:r>
          </a:p>
          <a:p>
            <a:r>
              <a:rPr lang="en-US" sz="1800" dirty="0" smtClean="0"/>
              <a:t>&lt;body&gt;  </a:t>
            </a:r>
          </a:p>
          <a:p>
            <a:r>
              <a:rPr lang="en-US" sz="1800" dirty="0" smtClean="0"/>
              <a:t>&lt;applet code="</a:t>
            </a:r>
            <a:r>
              <a:rPr lang="en-US" sz="1800" dirty="0" err="1" smtClean="0"/>
              <a:t>UseParam.class</a:t>
            </a:r>
            <a:r>
              <a:rPr lang="en-US" sz="1800" dirty="0" smtClean="0"/>
              <a:t>" width="300" height="300"&gt;  </a:t>
            </a:r>
          </a:p>
          <a:p>
            <a:r>
              <a:rPr lang="en-US" sz="1800" dirty="0" smtClean="0"/>
              <a:t>&lt;</a:t>
            </a:r>
            <a:r>
              <a:rPr lang="en-US" sz="1800" dirty="0" err="1" smtClean="0"/>
              <a:t>param</a:t>
            </a:r>
            <a:r>
              <a:rPr lang="en-US" sz="1800" dirty="0" smtClean="0"/>
              <a:t> name="</a:t>
            </a:r>
            <a:r>
              <a:rPr lang="en-US" sz="1800" dirty="0" err="1" smtClean="0"/>
              <a:t>msg</a:t>
            </a:r>
            <a:r>
              <a:rPr lang="en-US" sz="1800" dirty="0" smtClean="0"/>
              <a:t>" value="Welcome to applet"&gt;  </a:t>
            </a:r>
          </a:p>
          <a:p>
            <a:r>
              <a:rPr lang="en-US" sz="1800" dirty="0" smtClean="0"/>
              <a:t>&lt;/applet&gt;  </a:t>
            </a:r>
          </a:p>
          <a:p>
            <a:r>
              <a:rPr lang="en-US" sz="1800" dirty="0" smtClean="0"/>
              <a:t>&lt;/body&gt;  </a:t>
            </a:r>
          </a:p>
          <a:p>
            <a:r>
              <a:rPr lang="en-US" sz="1800" dirty="0" smtClean="0"/>
              <a:t>&lt;/html&gt;  </a:t>
            </a:r>
          </a:p>
          <a:p>
            <a:endParaRPr lang="en-US" sz="1800" dirty="0" smtClean="0"/>
          </a:p>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lstStyle/>
          <a:p>
            <a:r>
              <a:rPr lang="en-US" sz="3200" dirty="0" smtClean="0"/>
              <a:t>Parameter in Applet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JPG"/>
          <p:cNvPicPr>
            <a:picLocks noGrp="1" noChangeAspect="1"/>
          </p:cNvPicPr>
          <p:nvPr>
            <p:ph idx="1"/>
          </p:nvPr>
        </p:nvPicPr>
        <p:blipFill>
          <a:blip r:embed="rId2"/>
          <a:srcRect l="4821" t="14525" r="8127" b="12578"/>
          <a:stretch>
            <a:fillRect/>
          </a:stretch>
        </p:blipFill>
        <p:spPr>
          <a:xfrm>
            <a:off x="457200" y="1524000"/>
            <a:ext cx="8335108" cy="4114800"/>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pPr algn="just"/>
            <a:r>
              <a:rPr lang="en-US" sz="1800" dirty="0" err="1" smtClean="0">
                <a:latin typeface="Cambria" pitchFamily="18" charset="0"/>
                <a:ea typeface="Cambria" pitchFamily="18" charset="0"/>
              </a:rPr>
              <a:t>java.awt.Graphics</a:t>
            </a:r>
            <a:r>
              <a:rPr lang="en-US" sz="1800" dirty="0" smtClean="0">
                <a:latin typeface="Cambria" pitchFamily="18" charset="0"/>
                <a:ea typeface="Cambria" pitchFamily="18" charset="0"/>
              </a:rPr>
              <a:t> class provides many methods for graphics programming.</a:t>
            </a:r>
          </a:p>
          <a:p>
            <a:pPr algn="just"/>
            <a:r>
              <a:rPr lang="en-US" sz="1800" dirty="0" smtClean="0">
                <a:latin typeface="Cambria" pitchFamily="18" charset="0"/>
                <a:ea typeface="Cambria" pitchFamily="18" charset="0"/>
              </a:rPr>
              <a:t>Commonly used methods of Graphics class:</a:t>
            </a:r>
          </a:p>
          <a:p>
            <a:pPr algn="just"/>
            <a:r>
              <a:rPr lang="en-US" sz="1800" b="1" dirty="0" smtClean="0">
                <a:latin typeface="Cambria" pitchFamily="18" charset="0"/>
                <a:ea typeface="Cambria" pitchFamily="18" charset="0"/>
              </a:rPr>
              <a:t>public abstract void </a:t>
            </a:r>
            <a:r>
              <a:rPr lang="en-US" sz="1800" b="1" dirty="0" err="1" smtClean="0">
                <a:latin typeface="Cambria" pitchFamily="18" charset="0"/>
                <a:ea typeface="Cambria" pitchFamily="18" charset="0"/>
              </a:rPr>
              <a:t>drawString</a:t>
            </a:r>
            <a:r>
              <a:rPr lang="en-US" sz="1800" b="1" dirty="0" smtClean="0">
                <a:latin typeface="Cambria" pitchFamily="18" charset="0"/>
                <a:ea typeface="Cambria" pitchFamily="18" charset="0"/>
              </a:rPr>
              <a:t>(String </a:t>
            </a:r>
            <a:r>
              <a:rPr lang="en-US" sz="1800" b="1" dirty="0" err="1" smtClean="0">
                <a:latin typeface="Cambria" pitchFamily="18" charset="0"/>
                <a:ea typeface="Cambria" pitchFamily="18" charset="0"/>
              </a:rPr>
              <a:t>str</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a:t>
            </a:r>
            <a:r>
              <a:rPr lang="en-US" sz="1800" dirty="0" smtClean="0">
                <a:latin typeface="Cambria" pitchFamily="18" charset="0"/>
                <a:ea typeface="Cambria" pitchFamily="18" charset="0"/>
              </a:rPr>
              <a:t> is used to draw the specified string.</a:t>
            </a:r>
          </a:p>
          <a:p>
            <a:pPr algn="just"/>
            <a:r>
              <a:rPr lang="en-US" sz="1800" b="1" dirty="0" smtClean="0">
                <a:latin typeface="Cambria" pitchFamily="18" charset="0"/>
                <a:ea typeface="Cambria" pitchFamily="18" charset="0"/>
              </a:rPr>
              <a:t>public void </a:t>
            </a:r>
            <a:r>
              <a:rPr lang="en-US" sz="1800" b="1" dirty="0" err="1" smtClean="0">
                <a:latin typeface="Cambria" pitchFamily="18" charset="0"/>
                <a:ea typeface="Cambria" pitchFamily="18" charset="0"/>
              </a:rPr>
              <a:t>drawRect</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width,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height):</a:t>
            </a:r>
            <a:r>
              <a:rPr lang="en-US" sz="1800" dirty="0" smtClean="0">
                <a:latin typeface="Cambria" pitchFamily="18" charset="0"/>
                <a:ea typeface="Cambria" pitchFamily="18" charset="0"/>
              </a:rPr>
              <a:t> draws a rectangle with the specified width and height.</a:t>
            </a:r>
          </a:p>
          <a:p>
            <a:pPr algn="just"/>
            <a:r>
              <a:rPr lang="en-US" sz="1800" b="1" dirty="0" smtClean="0">
                <a:latin typeface="Cambria" pitchFamily="18" charset="0"/>
                <a:ea typeface="Cambria" pitchFamily="18" charset="0"/>
              </a:rPr>
              <a:t>public abstract void </a:t>
            </a:r>
            <a:r>
              <a:rPr lang="en-US" sz="1800" b="1" dirty="0" err="1" smtClean="0">
                <a:latin typeface="Cambria" pitchFamily="18" charset="0"/>
                <a:ea typeface="Cambria" pitchFamily="18" charset="0"/>
              </a:rPr>
              <a:t>fillRect</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width,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height):</a:t>
            </a:r>
            <a:r>
              <a:rPr lang="en-US" sz="1800" dirty="0" smtClean="0">
                <a:latin typeface="Cambria" pitchFamily="18" charset="0"/>
                <a:ea typeface="Cambria" pitchFamily="18" charset="0"/>
              </a:rPr>
              <a:t> is used to fill rectangle with the default color and specified width and height.</a:t>
            </a:r>
          </a:p>
          <a:p>
            <a:pPr algn="just"/>
            <a:r>
              <a:rPr lang="en-US" sz="1800" b="1" dirty="0" smtClean="0">
                <a:latin typeface="Cambria" pitchFamily="18" charset="0"/>
                <a:ea typeface="Cambria" pitchFamily="18" charset="0"/>
              </a:rPr>
              <a:t>public abstract void </a:t>
            </a:r>
            <a:r>
              <a:rPr lang="en-US" sz="1800" b="1" dirty="0" err="1" smtClean="0">
                <a:latin typeface="Cambria" pitchFamily="18" charset="0"/>
                <a:ea typeface="Cambria" pitchFamily="18" charset="0"/>
              </a:rPr>
              <a:t>drawOval</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width,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height):</a:t>
            </a:r>
            <a:r>
              <a:rPr lang="en-US" sz="1800" dirty="0" smtClean="0">
                <a:latin typeface="Cambria" pitchFamily="18" charset="0"/>
                <a:ea typeface="Cambria" pitchFamily="18" charset="0"/>
              </a:rPr>
              <a:t> is used to draw oval with the specified width and height.</a:t>
            </a:r>
          </a:p>
          <a:p>
            <a:pPr algn="just"/>
            <a:r>
              <a:rPr lang="en-US" sz="1800" b="1" dirty="0" smtClean="0">
                <a:latin typeface="Cambria" pitchFamily="18" charset="0"/>
                <a:ea typeface="Cambria" pitchFamily="18" charset="0"/>
              </a:rPr>
              <a:t>public abstract void </a:t>
            </a:r>
            <a:r>
              <a:rPr lang="en-US" sz="1800" b="1" dirty="0" err="1" smtClean="0">
                <a:latin typeface="Cambria" pitchFamily="18" charset="0"/>
                <a:ea typeface="Cambria" pitchFamily="18" charset="0"/>
              </a:rPr>
              <a:t>fillOval</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width,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height):</a:t>
            </a:r>
            <a:r>
              <a:rPr lang="en-US" sz="1800" dirty="0" smtClean="0">
                <a:latin typeface="Cambria" pitchFamily="18" charset="0"/>
                <a:ea typeface="Cambria" pitchFamily="18" charset="0"/>
              </a:rPr>
              <a:t> is used to fill oval with the default color and specified width and height.</a:t>
            </a:r>
          </a:p>
          <a:p>
            <a:pPr algn="just"/>
            <a:r>
              <a:rPr lang="en-US" sz="1800" b="1" dirty="0" smtClean="0">
                <a:latin typeface="Cambria" pitchFamily="18" charset="0"/>
                <a:ea typeface="Cambria" pitchFamily="18" charset="0"/>
              </a:rPr>
              <a:t>public abstract void </a:t>
            </a:r>
            <a:r>
              <a:rPr lang="en-US" sz="1800" b="1" dirty="0" err="1" smtClean="0">
                <a:latin typeface="Cambria" pitchFamily="18" charset="0"/>
                <a:ea typeface="Cambria" pitchFamily="18" charset="0"/>
              </a:rPr>
              <a:t>drawLine</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x1,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y1,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x2,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y2):</a:t>
            </a:r>
            <a:r>
              <a:rPr lang="en-US" sz="1800" dirty="0" smtClean="0">
                <a:latin typeface="Cambria" pitchFamily="18" charset="0"/>
                <a:ea typeface="Cambria" pitchFamily="18" charset="0"/>
              </a:rPr>
              <a:t> is used to draw line between the points(x1, y1) and (x2, y2).</a:t>
            </a:r>
          </a:p>
          <a:p>
            <a:pPr algn="just"/>
            <a:endParaRPr lang="en-US" sz="1800" dirty="0">
              <a:latin typeface="Cambria" pitchFamily="18" charset="0"/>
              <a:ea typeface="Cambria" pitchFamily="18"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Displaying Graphics in Applet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pPr algn="just"/>
            <a:r>
              <a:rPr lang="en-US" sz="2000" b="1" dirty="0" smtClean="0">
                <a:latin typeface="Cambria" pitchFamily="18" charset="0"/>
                <a:ea typeface="Cambria" pitchFamily="18" charset="0"/>
              </a:rPr>
              <a:t>public abstract </a:t>
            </a:r>
            <a:r>
              <a:rPr lang="en-US" sz="2000" b="1" dirty="0" err="1" smtClean="0">
                <a:latin typeface="Cambria" pitchFamily="18" charset="0"/>
                <a:ea typeface="Cambria" pitchFamily="18" charset="0"/>
              </a:rPr>
              <a:t>boolean</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drawImage</a:t>
            </a:r>
            <a:r>
              <a:rPr lang="en-US" sz="2000" b="1" dirty="0" smtClean="0">
                <a:latin typeface="Cambria" pitchFamily="18" charset="0"/>
                <a:ea typeface="Cambria" pitchFamily="18" charset="0"/>
              </a:rPr>
              <a:t>(Image </a:t>
            </a:r>
            <a:r>
              <a:rPr lang="en-US" sz="2000" b="1" dirty="0" err="1" smtClean="0">
                <a:latin typeface="Cambria" pitchFamily="18" charset="0"/>
                <a:ea typeface="Cambria" pitchFamily="18" charset="0"/>
              </a:rPr>
              <a:t>img</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x,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y, </a:t>
            </a:r>
            <a:r>
              <a:rPr lang="en-US" sz="2000" b="1" dirty="0" err="1" smtClean="0">
                <a:latin typeface="Cambria" pitchFamily="18" charset="0"/>
                <a:ea typeface="Cambria" pitchFamily="18" charset="0"/>
              </a:rPr>
              <a:t>ImageObserver</a:t>
            </a:r>
            <a:r>
              <a:rPr lang="en-US" sz="2000" b="1" dirty="0" smtClean="0">
                <a:latin typeface="Cambria" pitchFamily="18" charset="0"/>
                <a:ea typeface="Cambria" pitchFamily="18" charset="0"/>
              </a:rPr>
              <a:t> observer):</a:t>
            </a:r>
            <a:r>
              <a:rPr lang="en-US" sz="2000" dirty="0" smtClean="0">
                <a:latin typeface="Cambria" pitchFamily="18" charset="0"/>
                <a:ea typeface="Cambria" pitchFamily="18" charset="0"/>
              </a:rPr>
              <a:t> is used draw the specified image.</a:t>
            </a:r>
          </a:p>
          <a:p>
            <a:pPr algn="just"/>
            <a:r>
              <a:rPr lang="en-US" sz="2000" b="1" dirty="0" smtClean="0">
                <a:latin typeface="Cambria" pitchFamily="18" charset="0"/>
                <a:ea typeface="Cambria" pitchFamily="18" charset="0"/>
              </a:rPr>
              <a:t>public abstract void </a:t>
            </a:r>
            <a:r>
              <a:rPr lang="en-US" sz="2000" b="1" dirty="0" err="1" smtClean="0">
                <a:latin typeface="Cambria" pitchFamily="18" charset="0"/>
                <a:ea typeface="Cambria" pitchFamily="18" charset="0"/>
              </a:rPr>
              <a:t>drawArc</a:t>
            </a:r>
            <a:r>
              <a:rPr lang="en-US" sz="2000" b="1" dirty="0" smtClean="0">
                <a:latin typeface="Cambria" pitchFamily="18" charset="0"/>
                <a:ea typeface="Cambria" pitchFamily="18" charset="0"/>
              </a:rPr>
              <a:t>(</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x,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y,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width,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height,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startAngle</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arcAngle</a:t>
            </a:r>
            <a:r>
              <a:rPr lang="en-US" sz="2000" b="1" dirty="0" smtClean="0">
                <a:latin typeface="Cambria" pitchFamily="18" charset="0"/>
                <a:ea typeface="Cambria" pitchFamily="18" charset="0"/>
              </a:rPr>
              <a:t>):</a:t>
            </a:r>
            <a:r>
              <a:rPr lang="en-US" sz="2000" dirty="0" smtClean="0">
                <a:latin typeface="Cambria" pitchFamily="18" charset="0"/>
                <a:ea typeface="Cambria" pitchFamily="18" charset="0"/>
              </a:rPr>
              <a:t> is used draw a circular or elliptical arc.</a:t>
            </a:r>
          </a:p>
          <a:p>
            <a:pPr algn="just"/>
            <a:r>
              <a:rPr lang="en-US" sz="2000" b="1" dirty="0" smtClean="0">
                <a:latin typeface="Cambria" pitchFamily="18" charset="0"/>
                <a:ea typeface="Cambria" pitchFamily="18" charset="0"/>
              </a:rPr>
              <a:t>public abstract void </a:t>
            </a:r>
            <a:r>
              <a:rPr lang="en-US" sz="2000" b="1" dirty="0" err="1" smtClean="0">
                <a:latin typeface="Cambria" pitchFamily="18" charset="0"/>
                <a:ea typeface="Cambria" pitchFamily="18" charset="0"/>
              </a:rPr>
              <a:t>fillArc</a:t>
            </a:r>
            <a:r>
              <a:rPr lang="en-US" sz="2000" b="1" dirty="0" smtClean="0">
                <a:latin typeface="Cambria" pitchFamily="18" charset="0"/>
                <a:ea typeface="Cambria" pitchFamily="18" charset="0"/>
              </a:rPr>
              <a:t>(</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x,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y,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width,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height,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startAngle</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int</a:t>
            </a:r>
            <a:r>
              <a:rPr lang="en-US" sz="2000" b="1" dirty="0" smtClean="0">
                <a:latin typeface="Cambria" pitchFamily="18" charset="0"/>
                <a:ea typeface="Cambria" pitchFamily="18" charset="0"/>
              </a:rPr>
              <a:t> </a:t>
            </a:r>
            <a:r>
              <a:rPr lang="en-US" sz="2000" b="1" dirty="0" err="1" smtClean="0">
                <a:latin typeface="Cambria" pitchFamily="18" charset="0"/>
                <a:ea typeface="Cambria" pitchFamily="18" charset="0"/>
              </a:rPr>
              <a:t>arcAngle</a:t>
            </a:r>
            <a:r>
              <a:rPr lang="en-US" sz="2000" b="1" dirty="0" smtClean="0">
                <a:latin typeface="Cambria" pitchFamily="18" charset="0"/>
                <a:ea typeface="Cambria" pitchFamily="18" charset="0"/>
              </a:rPr>
              <a:t>):</a:t>
            </a:r>
            <a:r>
              <a:rPr lang="en-US" sz="2000" dirty="0" smtClean="0">
                <a:latin typeface="Cambria" pitchFamily="18" charset="0"/>
                <a:ea typeface="Cambria" pitchFamily="18" charset="0"/>
              </a:rPr>
              <a:t> is used to fill a circular or elliptical arc.</a:t>
            </a:r>
          </a:p>
          <a:p>
            <a:pPr algn="just"/>
            <a:r>
              <a:rPr lang="en-US" sz="2000" b="1" dirty="0" smtClean="0">
                <a:latin typeface="Cambria" pitchFamily="18" charset="0"/>
                <a:ea typeface="Cambria" pitchFamily="18" charset="0"/>
              </a:rPr>
              <a:t>public abstract void </a:t>
            </a:r>
            <a:r>
              <a:rPr lang="en-US" sz="2000" b="1" dirty="0" err="1" smtClean="0">
                <a:latin typeface="Cambria" pitchFamily="18" charset="0"/>
                <a:ea typeface="Cambria" pitchFamily="18" charset="0"/>
              </a:rPr>
              <a:t>setColor</a:t>
            </a:r>
            <a:r>
              <a:rPr lang="en-US" sz="2000" b="1" dirty="0" smtClean="0">
                <a:latin typeface="Cambria" pitchFamily="18" charset="0"/>
                <a:ea typeface="Cambria" pitchFamily="18" charset="0"/>
              </a:rPr>
              <a:t>(Color c):</a:t>
            </a:r>
            <a:r>
              <a:rPr lang="en-US" sz="2000" dirty="0" smtClean="0">
                <a:latin typeface="Cambria" pitchFamily="18" charset="0"/>
                <a:ea typeface="Cambria" pitchFamily="18" charset="0"/>
              </a:rPr>
              <a:t> is used to set the graphics current color to the specified color.</a:t>
            </a:r>
          </a:p>
          <a:p>
            <a:pPr algn="just"/>
            <a:r>
              <a:rPr lang="en-US" sz="2000" b="1" dirty="0" smtClean="0">
                <a:latin typeface="Cambria" pitchFamily="18" charset="0"/>
                <a:ea typeface="Cambria" pitchFamily="18" charset="0"/>
              </a:rPr>
              <a:t>public abstract void </a:t>
            </a:r>
            <a:r>
              <a:rPr lang="en-US" sz="2000" b="1" dirty="0" err="1" smtClean="0">
                <a:latin typeface="Cambria" pitchFamily="18" charset="0"/>
                <a:ea typeface="Cambria" pitchFamily="18" charset="0"/>
              </a:rPr>
              <a:t>setFont</a:t>
            </a:r>
            <a:r>
              <a:rPr lang="en-US" sz="2000" b="1" dirty="0" smtClean="0">
                <a:latin typeface="Cambria" pitchFamily="18" charset="0"/>
                <a:ea typeface="Cambria" pitchFamily="18" charset="0"/>
              </a:rPr>
              <a:t>(Font </a:t>
            </a:r>
            <a:r>
              <a:rPr lang="en-US" sz="2000" b="1" dirty="0" err="1" smtClean="0">
                <a:latin typeface="Cambria" pitchFamily="18" charset="0"/>
                <a:ea typeface="Cambria" pitchFamily="18" charset="0"/>
              </a:rPr>
              <a:t>font</a:t>
            </a:r>
            <a:r>
              <a:rPr lang="en-US" sz="2000" b="1" dirty="0" smtClean="0">
                <a:latin typeface="Cambria" pitchFamily="18" charset="0"/>
                <a:ea typeface="Cambria" pitchFamily="18" charset="0"/>
              </a:rPr>
              <a:t>):</a:t>
            </a:r>
            <a:r>
              <a:rPr lang="en-US" sz="2000" dirty="0" smtClean="0">
                <a:latin typeface="Cambria" pitchFamily="18" charset="0"/>
                <a:ea typeface="Cambria" pitchFamily="18" charset="0"/>
              </a:rPr>
              <a:t> is used to set the graphics current font to the specified font.</a:t>
            </a:r>
          </a:p>
          <a:p>
            <a:pPr algn="just"/>
            <a:endParaRPr lang="en-US" sz="2000" dirty="0" smtClean="0">
              <a:latin typeface="Cambria" pitchFamily="18" charset="0"/>
              <a:ea typeface="Cambria" pitchFamily="18" charset="0"/>
            </a:endParaRPr>
          </a:p>
          <a:p>
            <a:pPr algn="just"/>
            <a:endParaRPr lang="en-US" sz="2000" dirty="0">
              <a:latin typeface="Cambria" pitchFamily="18" charset="0"/>
              <a:ea typeface="Cambria" pitchFamily="18"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Displaying Graphics in Applet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fontScale="92500" lnSpcReduction="20000"/>
          </a:bodyPr>
          <a:lstStyle/>
          <a:p>
            <a:r>
              <a:rPr lang="en-US" sz="1800" dirty="0" smtClean="0">
                <a:latin typeface="Cambria" pitchFamily="18" charset="0"/>
                <a:ea typeface="Cambria" pitchFamily="18" charset="0"/>
              </a:rPr>
              <a:t>Example of Graphics in applet:</a:t>
            </a:r>
          </a:p>
          <a:p>
            <a:r>
              <a:rPr lang="en-US" sz="1800" b="1" dirty="0" smtClean="0">
                <a:latin typeface="Cambria" pitchFamily="18" charset="0"/>
                <a:ea typeface="Cambria" pitchFamily="18" charset="0"/>
              </a:rPr>
              <a:t>import</a:t>
            </a: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java.applet.Applet</a:t>
            </a:r>
            <a:r>
              <a:rPr lang="en-US" sz="1800" dirty="0" smtClean="0">
                <a:latin typeface="Cambria" pitchFamily="18" charset="0"/>
                <a:ea typeface="Cambria" pitchFamily="18" charset="0"/>
              </a:rPr>
              <a:t>;  </a:t>
            </a:r>
          </a:p>
          <a:p>
            <a:r>
              <a:rPr lang="en-US" sz="1800" b="1" dirty="0" smtClean="0">
                <a:latin typeface="Cambria" pitchFamily="18" charset="0"/>
                <a:ea typeface="Cambria" pitchFamily="18" charset="0"/>
              </a:rPr>
              <a:t>import</a:t>
            </a:r>
            <a:r>
              <a:rPr lang="en-US" sz="1800" dirty="0" smtClean="0">
                <a:latin typeface="Cambria" pitchFamily="18" charset="0"/>
                <a:ea typeface="Cambria" pitchFamily="18" charset="0"/>
              </a:rPr>
              <a:t> java.awt.*;  </a:t>
            </a:r>
          </a:p>
          <a:p>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public</a:t>
            </a: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class</a:t>
            </a: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GraphicsDemo</a:t>
            </a: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extends</a:t>
            </a:r>
            <a:r>
              <a:rPr lang="en-US" sz="1800" dirty="0" smtClean="0">
                <a:latin typeface="Cambria" pitchFamily="18" charset="0"/>
                <a:ea typeface="Cambria" pitchFamily="18" charset="0"/>
              </a:rPr>
              <a:t> Applet</a:t>
            </a:r>
          </a:p>
          <a:p>
            <a:r>
              <a:rPr lang="en-US" sz="1800" dirty="0" smtClean="0">
                <a:latin typeface="Cambria" pitchFamily="18" charset="0"/>
                <a:ea typeface="Cambria" pitchFamily="18" charset="0"/>
              </a:rPr>
              <a:t>{  </a:t>
            </a:r>
          </a:p>
          <a:p>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public</a:t>
            </a:r>
            <a:r>
              <a:rPr lang="en-US" sz="1800" dirty="0" smtClean="0">
                <a:latin typeface="Cambria" pitchFamily="18" charset="0"/>
                <a:ea typeface="Cambria" pitchFamily="18" charset="0"/>
              </a:rPr>
              <a:t> </a:t>
            </a:r>
            <a:r>
              <a:rPr lang="en-US" sz="1800" b="1" dirty="0" smtClean="0">
                <a:latin typeface="Cambria" pitchFamily="18" charset="0"/>
                <a:ea typeface="Cambria" pitchFamily="18" charset="0"/>
              </a:rPr>
              <a:t>void</a:t>
            </a:r>
            <a:r>
              <a:rPr lang="en-US" sz="1800" dirty="0" smtClean="0">
                <a:latin typeface="Cambria" pitchFamily="18" charset="0"/>
                <a:ea typeface="Cambria" pitchFamily="18" charset="0"/>
              </a:rPr>
              <a:t> paint(Graphics g)</a:t>
            </a:r>
          </a:p>
          <a:p>
            <a:r>
              <a:rPr lang="en-US" sz="1800" dirty="0" smtClean="0">
                <a:latin typeface="Cambria" pitchFamily="18" charset="0"/>
                <a:ea typeface="Cambria" pitchFamily="18" charset="0"/>
              </a:rPr>
              <a:t>{  </a:t>
            </a:r>
          </a:p>
          <a:p>
            <a:r>
              <a:rPr lang="en-US" sz="1800" dirty="0" err="1" smtClean="0">
                <a:latin typeface="Cambria" pitchFamily="18" charset="0"/>
                <a:ea typeface="Cambria" pitchFamily="18" charset="0"/>
              </a:rPr>
              <a:t>g.setColor</a:t>
            </a:r>
            <a:r>
              <a:rPr lang="en-US" sz="1800" dirty="0" smtClean="0">
                <a:latin typeface="Cambria" pitchFamily="18" charset="0"/>
                <a:ea typeface="Cambria" pitchFamily="18" charset="0"/>
              </a:rPr>
              <a:t>(</a:t>
            </a:r>
            <a:r>
              <a:rPr lang="en-US" sz="1800" dirty="0" err="1" smtClean="0">
                <a:latin typeface="Cambria" pitchFamily="18" charset="0"/>
                <a:ea typeface="Cambria" pitchFamily="18" charset="0"/>
              </a:rPr>
              <a:t>Color.red</a:t>
            </a:r>
            <a:r>
              <a:rPr lang="en-US" sz="1800" dirty="0" smtClean="0">
                <a:latin typeface="Cambria" pitchFamily="18" charset="0"/>
                <a:ea typeface="Cambria" pitchFamily="18" charset="0"/>
              </a:rPr>
              <a:t>);  </a:t>
            </a:r>
          </a:p>
          <a:p>
            <a:r>
              <a:rPr lang="en-US" sz="1800" dirty="0" err="1" smtClean="0">
                <a:latin typeface="Cambria" pitchFamily="18" charset="0"/>
                <a:ea typeface="Cambria" pitchFamily="18" charset="0"/>
              </a:rPr>
              <a:t>g.drawString</a:t>
            </a:r>
            <a:r>
              <a:rPr lang="en-US" sz="1800" dirty="0" smtClean="0">
                <a:latin typeface="Cambria" pitchFamily="18" charset="0"/>
                <a:ea typeface="Cambria" pitchFamily="18" charset="0"/>
              </a:rPr>
              <a:t>("Welcome",50, 50);  </a:t>
            </a:r>
          </a:p>
          <a:p>
            <a:r>
              <a:rPr lang="en-US" sz="1800" dirty="0" err="1" smtClean="0">
                <a:latin typeface="Cambria" pitchFamily="18" charset="0"/>
                <a:ea typeface="Cambria" pitchFamily="18" charset="0"/>
              </a:rPr>
              <a:t>g.drawLine</a:t>
            </a:r>
            <a:r>
              <a:rPr lang="en-US" sz="1800" dirty="0" smtClean="0">
                <a:latin typeface="Cambria" pitchFamily="18" charset="0"/>
                <a:ea typeface="Cambria" pitchFamily="18" charset="0"/>
              </a:rPr>
              <a:t>(20,30,20,300);  </a:t>
            </a:r>
          </a:p>
          <a:p>
            <a:r>
              <a:rPr lang="en-US" sz="1800" dirty="0" err="1" smtClean="0">
                <a:latin typeface="Cambria" pitchFamily="18" charset="0"/>
                <a:ea typeface="Cambria" pitchFamily="18" charset="0"/>
              </a:rPr>
              <a:t>g.drawRect</a:t>
            </a:r>
            <a:r>
              <a:rPr lang="en-US" sz="1800" dirty="0" smtClean="0">
                <a:latin typeface="Cambria" pitchFamily="18" charset="0"/>
                <a:ea typeface="Cambria" pitchFamily="18" charset="0"/>
              </a:rPr>
              <a:t>(70,100,30,30);  </a:t>
            </a:r>
          </a:p>
          <a:p>
            <a:r>
              <a:rPr lang="en-US" sz="1800" dirty="0" err="1" smtClean="0">
                <a:latin typeface="Cambria" pitchFamily="18" charset="0"/>
                <a:ea typeface="Cambria" pitchFamily="18" charset="0"/>
              </a:rPr>
              <a:t>g.fillRect</a:t>
            </a:r>
            <a:r>
              <a:rPr lang="en-US" sz="1800" dirty="0" smtClean="0">
                <a:latin typeface="Cambria" pitchFamily="18" charset="0"/>
                <a:ea typeface="Cambria" pitchFamily="18" charset="0"/>
              </a:rPr>
              <a:t>(170,100,30,30);  </a:t>
            </a:r>
          </a:p>
          <a:p>
            <a:r>
              <a:rPr lang="en-US" sz="1800" dirty="0" err="1" smtClean="0">
                <a:latin typeface="Cambria" pitchFamily="18" charset="0"/>
                <a:ea typeface="Cambria" pitchFamily="18" charset="0"/>
              </a:rPr>
              <a:t>g.drawOval</a:t>
            </a:r>
            <a:r>
              <a:rPr lang="en-US" sz="1800" dirty="0" smtClean="0">
                <a:latin typeface="Cambria" pitchFamily="18" charset="0"/>
                <a:ea typeface="Cambria" pitchFamily="18" charset="0"/>
              </a:rPr>
              <a:t>(70,200,30,30);  </a:t>
            </a:r>
          </a:p>
          <a:p>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g.setColor</a:t>
            </a:r>
            <a:r>
              <a:rPr lang="en-US" sz="1800" dirty="0" smtClean="0">
                <a:latin typeface="Cambria" pitchFamily="18" charset="0"/>
                <a:ea typeface="Cambria" pitchFamily="18" charset="0"/>
              </a:rPr>
              <a:t>(</a:t>
            </a:r>
            <a:r>
              <a:rPr lang="en-US" sz="1800" dirty="0" err="1" smtClean="0">
                <a:latin typeface="Cambria" pitchFamily="18" charset="0"/>
                <a:ea typeface="Cambria" pitchFamily="18" charset="0"/>
              </a:rPr>
              <a:t>Color.pink</a:t>
            </a:r>
            <a:r>
              <a:rPr lang="en-US" sz="1800" dirty="0" smtClean="0">
                <a:latin typeface="Cambria" pitchFamily="18" charset="0"/>
                <a:ea typeface="Cambria" pitchFamily="18" charset="0"/>
              </a:rPr>
              <a:t>);  </a:t>
            </a:r>
          </a:p>
          <a:p>
            <a:r>
              <a:rPr lang="en-US" sz="1800" dirty="0" err="1" smtClean="0">
                <a:latin typeface="Cambria" pitchFamily="18" charset="0"/>
                <a:ea typeface="Cambria" pitchFamily="18" charset="0"/>
              </a:rPr>
              <a:t>g.fillOval</a:t>
            </a:r>
            <a:r>
              <a:rPr lang="en-US" sz="1800" dirty="0" smtClean="0">
                <a:latin typeface="Cambria" pitchFamily="18" charset="0"/>
                <a:ea typeface="Cambria" pitchFamily="18" charset="0"/>
              </a:rPr>
              <a:t>(170,200,30,30);  </a:t>
            </a:r>
          </a:p>
          <a:p>
            <a:r>
              <a:rPr lang="en-US" sz="1800" dirty="0" err="1" smtClean="0">
                <a:latin typeface="Cambria" pitchFamily="18" charset="0"/>
                <a:ea typeface="Cambria" pitchFamily="18" charset="0"/>
              </a:rPr>
              <a:t>g.drawArc</a:t>
            </a:r>
            <a:r>
              <a:rPr lang="en-US" sz="1800" dirty="0" smtClean="0">
                <a:latin typeface="Cambria" pitchFamily="18" charset="0"/>
                <a:ea typeface="Cambria" pitchFamily="18" charset="0"/>
              </a:rPr>
              <a:t>(90,150,30,30,30,270);  </a:t>
            </a:r>
          </a:p>
          <a:p>
            <a:r>
              <a:rPr lang="en-US" sz="1800" dirty="0" err="1" smtClean="0">
                <a:latin typeface="Cambria" pitchFamily="18" charset="0"/>
                <a:ea typeface="Cambria" pitchFamily="18" charset="0"/>
              </a:rPr>
              <a:t>g.fillArc</a:t>
            </a:r>
            <a:r>
              <a:rPr lang="en-US" sz="1800" dirty="0" smtClean="0">
                <a:latin typeface="Cambria" pitchFamily="18" charset="0"/>
                <a:ea typeface="Cambria" pitchFamily="18" charset="0"/>
              </a:rPr>
              <a:t>(270,150,30,30,0,180);  </a:t>
            </a:r>
          </a:p>
          <a:p>
            <a:r>
              <a:rPr lang="en-US" sz="1800" dirty="0" smtClean="0">
                <a:latin typeface="Cambria" pitchFamily="18" charset="0"/>
                <a:ea typeface="Cambria" pitchFamily="18" charset="0"/>
              </a:rPr>
              <a:t>}  </a:t>
            </a:r>
          </a:p>
          <a:p>
            <a:r>
              <a:rPr lang="en-US" sz="1800" dirty="0" smtClean="0">
                <a:latin typeface="Cambria" pitchFamily="18" charset="0"/>
                <a:ea typeface="Cambria" pitchFamily="18" charset="0"/>
              </a:rPr>
              <a:t>}  </a:t>
            </a:r>
          </a:p>
          <a:p>
            <a:endParaRPr lang="en-US" sz="1800" dirty="0" smtClean="0">
              <a:latin typeface="Cambria" pitchFamily="18" charset="0"/>
              <a:ea typeface="Cambria" pitchFamily="18"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Displaying Graphics in Applet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endParaRPr lang="en-US" sz="1800" dirty="0" smtClean="0"/>
          </a:p>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Displaying Graphics in Applet</a:t>
            </a:r>
          </a:p>
        </p:txBody>
      </p:sp>
      <p:sp>
        <p:nvSpPr>
          <p:cNvPr id="5" name="Rectangle 4"/>
          <p:cNvSpPr/>
          <p:nvPr/>
        </p:nvSpPr>
        <p:spPr>
          <a:xfrm>
            <a:off x="990600" y="1524000"/>
            <a:ext cx="6400800" cy="2554545"/>
          </a:xfrm>
          <a:prstGeom prst="rect">
            <a:avLst/>
          </a:prstGeom>
        </p:spPr>
        <p:txBody>
          <a:bodyPr wrap="square">
            <a:spAutoFit/>
          </a:bodyPr>
          <a:lstStyle/>
          <a:p>
            <a:r>
              <a:rPr lang="en-US" sz="2000" dirty="0" smtClean="0">
                <a:latin typeface="Cambria" pitchFamily="18" charset="0"/>
                <a:ea typeface="Cambria" pitchFamily="18" charset="0"/>
              </a:rPr>
              <a:t>myapplet.html</a:t>
            </a:r>
          </a:p>
          <a:p>
            <a:r>
              <a:rPr lang="en-US" sz="2000" dirty="0" smtClean="0">
                <a:latin typeface="Cambria" pitchFamily="18" charset="0"/>
                <a:ea typeface="Cambria" pitchFamily="18" charset="0"/>
              </a:rPr>
              <a:t>&lt;html&gt;  </a:t>
            </a:r>
          </a:p>
          <a:p>
            <a:r>
              <a:rPr lang="en-US" sz="2000" dirty="0" smtClean="0">
                <a:latin typeface="Cambria" pitchFamily="18" charset="0"/>
                <a:ea typeface="Cambria" pitchFamily="18" charset="0"/>
              </a:rPr>
              <a:t>&lt;body&gt;  </a:t>
            </a:r>
          </a:p>
          <a:p>
            <a:r>
              <a:rPr lang="en-US" sz="2000" dirty="0" smtClean="0">
                <a:latin typeface="Cambria" pitchFamily="18" charset="0"/>
                <a:ea typeface="Cambria" pitchFamily="18" charset="0"/>
              </a:rPr>
              <a:t>&lt;applet code="</a:t>
            </a:r>
            <a:r>
              <a:rPr lang="en-US" sz="2000" dirty="0" err="1" smtClean="0">
                <a:latin typeface="Cambria" pitchFamily="18" charset="0"/>
                <a:ea typeface="Cambria" pitchFamily="18" charset="0"/>
              </a:rPr>
              <a:t>GraphicsDemo.class</a:t>
            </a:r>
            <a:r>
              <a:rPr lang="en-US" sz="2000" dirty="0" smtClean="0">
                <a:latin typeface="Cambria" pitchFamily="18" charset="0"/>
                <a:ea typeface="Cambria" pitchFamily="18" charset="0"/>
              </a:rPr>
              <a:t>" width="300" height="300"&gt;  </a:t>
            </a:r>
          </a:p>
          <a:p>
            <a:r>
              <a:rPr lang="en-US" sz="2000" dirty="0" smtClean="0">
                <a:latin typeface="Cambria" pitchFamily="18" charset="0"/>
                <a:ea typeface="Cambria" pitchFamily="18" charset="0"/>
              </a:rPr>
              <a:t>&lt;/applet&gt;  </a:t>
            </a:r>
          </a:p>
          <a:p>
            <a:r>
              <a:rPr lang="en-US" sz="2000" dirty="0" smtClean="0">
                <a:latin typeface="Cambria" pitchFamily="18" charset="0"/>
                <a:ea typeface="Cambria" pitchFamily="18" charset="0"/>
              </a:rPr>
              <a:t>&lt;/body&gt;  </a:t>
            </a:r>
          </a:p>
          <a:p>
            <a:r>
              <a:rPr lang="en-US" sz="2000" dirty="0" smtClean="0">
                <a:latin typeface="Cambria" pitchFamily="18" charset="0"/>
                <a:ea typeface="Cambria" pitchFamily="18" charset="0"/>
              </a:rPr>
              <a:t>&lt;/html&gt;  </a:t>
            </a:r>
            <a:endParaRPr lang="en-US" sz="2000" dirty="0">
              <a:latin typeface="Cambria" pitchFamily="18" charset="0"/>
              <a:ea typeface="Cambri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endParaRPr lang="en-US" sz="1800" dirty="0" smtClean="0"/>
          </a:p>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Event Handling in Applet</a:t>
            </a:r>
          </a:p>
        </p:txBody>
      </p:sp>
      <p:sp>
        <p:nvSpPr>
          <p:cNvPr id="5" name="Rectangle 4"/>
          <p:cNvSpPr/>
          <p:nvPr/>
        </p:nvSpPr>
        <p:spPr>
          <a:xfrm>
            <a:off x="609600" y="1371600"/>
            <a:ext cx="7391400" cy="5078313"/>
          </a:xfrm>
          <a:prstGeom prst="rect">
            <a:avLst/>
          </a:prstGeom>
        </p:spPr>
        <p:txBody>
          <a:bodyPr wrap="square">
            <a:spAutoFit/>
          </a:bodyPr>
          <a:lstStyle/>
          <a:p>
            <a:r>
              <a:rPr lang="en-US" dirty="0" smtClean="0"/>
              <a:t>As we perform event handling in AWT or Swing, we can perform it in applet also. Let's see the simple example of event handling in applet that prints a message by click on the </a:t>
            </a:r>
            <a:r>
              <a:rPr lang="en-US" dirty="0" err="1" smtClean="0"/>
              <a:t>button.Example</a:t>
            </a:r>
            <a:r>
              <a:rPr lang="en-US" dirty="0" smtClean="0"/>
              <a:t> of </a:t>
            </a:r>
            <a:r>
              <a:rPr lang="en-US" dirty="0" err="1" smtClean="0"/>
              <a:t>EventHandling</a:t>
            </a:r>
            <a:r>
              <a:rPr lang="en-US" dirty="0" smtClean="0"/>
              <a:t> in applet:</a:t>
            </a:r>
          </a:p>
          <a:p>
            <a:r>
              <a:rPr lang="en-US" b="1" dirty="0" smtClean="0"/>
              <a:t>import</a:t>
            </a:r>
            <a:r>
              <a:rPr lang="en-US" dirty="0" smtClean="0"/>
              <a:t> </a:t>
            </a:r>
            <a:r>
              <a:rPr lang="en-US" dirty="0" err="1" smtClean="0"/>
              <a:t>java.applet</a:t>
            </a:r>
            <a:r>
              <a:rPr lang="en-US" dirty="0" smtClean="0"/>
              <a:t>.*;  </a:t>
            </a:r>
          </a:p>
          <a:p>
            <a:r>
              <a:rPr lang="en-US" b="1" dirty="0" smtClean="0"/>
              <a:t>import</a:t>
            </a:r>
            <a:r>
              <a:rPr lang="en-US" dirty="0" smtClean="0"/>
              <a:t> java.awt.*;  </a:t>
            </a:r>
          </a:p>
          <a:p>
            <a:r>
              <a:rPr lang="en-US" b="1" dirty="0" smtClean="0"/>
              <a:t>import</a:t>
            </a:r>
            <a:r>
              <a:rPr lang="en-US" dirty="0" smtClean="0"/>
              <a:t> </a:t>
            </a:r>
            <a:r>
              <a:rPr lang="en-US" dirty="0" err="1" smtClean="0"/>
              <a:t>java.awt.event</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EventApplet</a:t>
            </a:r>
            <a:r>
              <a:rPr lang="en-US" dirty="0" smtClean="0"/>
              <a:t> </a:t>
            </a:r>
            <a:r>
              <a:rPr lang="en-US" b="1" dirty="0" smtClean="0"/>
              <a:t>extends</a:t>
            </a:r>
            <a:r>
              <a:rPr lang="en-US" dirty="0" smtClean="0"/>
              <a:t> Applet </a:t>
            </a:r>
            <a:r>
              <a:rPr lang="en-US" b="1" dirty="0" smtClean="0"/>
              <a:t>implements</a:t>
            </a:r>
            <a:r>
              <a:rPr lang="en-US" dirty="0" smtClean="0"/>
              <a:t> </a:t>
            </a:r>
            <a:r>
              <a:rPr lang="en-US" dirty="0" err="1" smtClean="0"/>
              <a:t>ActionListener</a:t>
            </a:r>
            <a:r>
              <a:rPr lang="en-US" dirty="0" smtClean="0"/>
              <a:t>{  </a:t>
            </a:r>
          </a:p>
          <a:p>
            <a:r>
              <a:rPr lang="en-US" dirty="0" smtClean="0"/>
              <a:t>Button b;  </a:t>
            </a:r>
          </a:p>
          <a:p>
            <a:r>
              <a:rPr lang="en-US" dirty="0" err="1" smtClean="0"/>
              <a:t>TextField</a:t>
            </a:r>
            <a:r>
              <a:rPr lang="en-US" dirty="0" smtClean="0"/>
              <a:t> </a:t>
            </a:r>
            <a:r>
              <a:rPr lang="en-US" dirty="0" err="1" smtClean="0"/>
              <a:t>tf</a:t>
            </a:r>
            <a:r>
              <a:rPr lang="en-US" dirty="0" smtClean="0"/>
              <a:t>;  </a:t>
            </a:r>
          </a:p>
          <a:p>
            <a:r>
              <a:rPr lang="en-US" dirty="0" smtClean="0"/>
              <a:t>  </a:t>
            </a:r>
            <a:r>
              <a:rPr lang="en-US" b="1" dirty="0" smtClean="0"/>
              <a:t>public</a:t>
            </a:r>
            <a:r>
              <a:rPr lang="en-US" dirty="0" smtClean="0"/>
              <a:t> </a:t>
            </a:r>
            <a:r>
              <a:rPr lang="en-US" b="1" dirty="0" smtClean="0"/>
              <a:t>void</a:t>
            </a:r>
            <a:r>
              <a:rPr lang="en-US" dirty="0" smtClean="0"/>
              <a:t> init()</a:t>
            </a:r>
          </a:p>
          <a:p>
            <a:r>
              <a:rPr lang="en-US" dirty="0" smtClean="0"/>
              <a:t>{  </a:t>
            </a:r>
          </a:p>
          <a:p>
            <a:r>
              <a:rPr lang="en-US" dirty="0" err="1" smtClean="0"/>
              <a:t>tf</a:t>
            </a:r>
            <a:r>
              <a:rPr lang="en-US" dirty="0" smtClean="0"/>
              <a:t>=</a:t>
            </a:r>
            <a:r>
              <a:rPr lang="en-US" b="1" dirty="0" smtClean="0"/>
              <a:t>new</a:t>
            </a:r>
            <a:r>
              <a:rPr lang="en-US" dirty="0" smtClean="0"/>
              <a:t> </a:t>
            </a:r>
            <a:r>
              <a:rPr lang="en-US" dirty="0" err="1" smtClean="0"/>
              <a:t>TextField</a:t>
            </a:r>
            <a:r>
              <a:rPr lang="en-US" dirty="0" smtClean="0"/>
              <a:t>();  </a:t>
            </a:r>
          </a:p>
          <a:p>
            <a:r>
              <a:rPr lang="en-US" dirty="0" err="1" smtClean="0"/>
              <a:t>tf.setBounds</a:t>
            </a:r>
            <a:r>
              <a:rPr lang="en-US" dirty="0" smtClean="0"/>
              <a:t>(30,40,150,20);  </a:t>
            </a:r>
          </a:p>
          <a:p>
            <a:r>
              <a:rPr lang="en-US" dirty="0" smtClean="0"/>
              <a:t>  b=</a:t>
            </a:r>
            <a:r>
              <a:rPr lang="en-US" b="1" dirty="0" smtClean="0"/>
              <a:t>new</a:t>
            </a:r>
            <a:r>
              <a:rPr lang="en-US" dirty="0" smtClean="0"/>
              <a:t> Button("Click");  </a:t>
            </a:r>
          </a:p>
          <a:p>
            <a:r>
              <a:rPr lang="en-US" dirty="0" err="1" smtClean="0"/>
              <a:t>b.setBounds</a:t>
            </a:r>
            <a:r>
              <a:rPr lang="en-US" dirty="0" smtClean="0"/>
              <a:t>(80,150,60,50);  </a:t>
            </a:r>
          </a:p>
          <a:p>
            <a:r>
              <a:rPr lang="en-US" dirty="0"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7696200" cy="5102352"/>
          </a:xfrm>
        </p:spPr>
        <p:txBody>
          <a:bodyPr>
            <a:normAutofit/>
          </a:bodyPr>
          <a:lstStyle/>
          <a:p>
            <a:endParaRPr lang="en-US" sz="1800" dirty="0">
              <a:latin typeface="Arial Narrow" pitchFamily="34" charset="0"/>
            </a:endParaRPr>
          </a:p>
        </p:txBody>
      </p:sp>
      <p:sp>
        <p:nvSpPr>
          <p:cNvPr id="2" name="Title 1"/>
          <p:cNvSpPr>
            <a:spLocks noGrp="1"/>
          </p:cNvSpPr>
          <p:nvPr>
            <p:ph type="title"/>
          </p:nvPr>
        </p:nvSpPr>
        <p:spPr>
          <a:xfrm>
            <a:off x="457200" y="274638"/>
            <a:ext cx="7467600" cy="868362"/>
          </a:xfrm>
        </p:spPr>
        <p:txBody>
          <a:bodyPr>
            <a:normAutofit/>
          </a:bodyPr>
          <a:lstStyle/>
          <a:p>
            <a:r>
              <a:rPr lang="en-US" sz="3200" dirty="0" smtClean="0"/>
              <a:t>Event Handling in Applet</a:t>
            </a:r>
          </a:p>
        </p:txBody>
      </p:sp>
      <p:sp>
        <p:nvSpPr>
          <p:cNvPr id="5" name="Rectangle 4"/>
          <p:cNvSpPr/>
          <p:nvPr/>
        </p:nvSpPr>
        <p:spPr>
          <a:xfrm>
            <a:off x="609600" y="1143000"/>
            <a:ext cx="7391400" cy="5355312"/>
          </a:xfrm>
          <a:prstGeom prst="rect">
            <a:avLst/>
          </a:prstGeom>
        </p:spPr>
        <p:txBody>
          <a:bodyPr wrap="square">
            <a:spAutoFit/>
          </a:bodyPr>
          <a:lstStyle/>
          <a:p>
            <a:r>
              <a:rPr lang="en-US" dirty="0" smtClean="0"/>
              <a:t> </a:t>
            </a:r>
          </a:p>
          <a:p>
            <a:r>
              <a:rPr lang="en-US" dirty="0" smtClean="0"/>
              <a:t>  </a:t>
            </a:r>
          </a:p>
          <a:p>
            <a:r>
              <a:rPr lang="en-US" dirty="0" smtClean="0"/>
              <a:t>add(b);add(</a:t>
            </a:r>
            <a:r>
              <a:rPr lang="en-US" dirty="0" err="1" smtClean="0"/>
              <a:t>tf</a:t>
            </a:r>
            <a:r>
              <a:rPr lang="en-US" dirty="0" smtClean="0"/>
              <a:t>);  </a:t>
            </a:r>
          </a:p>
          <a:p>
            <a:r>
              <a:rPr lang="en-US" dirty="0" err="1" smtClean="0"/>
              <a:t>b.addActionListener</a:t>
            </a:r>
            <a:r>
              <a:rPr lang="en-US" dirty="0" smtClean="0"/>
              <a:t>(</a:t>
            </a:r>
            <a:r>
              <a:rPr lang="en-US" b="1" dirty="0" smtClean="0"/>
              <a:t>this</a:t>
            </a:r>
            <a:r>
              <a:rPr lang="en-US" dirty="0" smtClean="0"/>
              <a:t>);  </a:t>
            </a:r>
          </a:p>
          <a:p>
            <a:r>
              <a:rPr lang="en-US" dirty="0" smtClean="0"/>
              <a:t>  </a:t>
            </a:r>
          </a:p>
          <a:p>
            <a:r>
              <a:rPr lang="en-US" dirty="0" err="1" smtClean="0"/>
              <a:t>setLayout</a:t>
            </a:r>
            <a:r>
              <a:rPr lang="en-US" dirty="0" smtClean="0"/>
              <a:t>(</a:t>
            </a:r>
            <a:r>
              <a:rPr lang="en-US" b="1" dirty="0" smtClean="0"/>
              <a:t>null</a:t>
            </a:r>
            <a:r>
              <a:rPr lang="en-US" dirty="0" smtClean="0"/>
              <a:t>);  </a:t>
            </a:r>
          </a:p>
          <a:p>
            <a:r>
              <a:rPr lang="en-US" dirty="0" smtClean="0"/>
              <a:t>}  </a:t>
            </a:r>
          </a:p>
          <a:p>
            <a:r>
              <a:rPr lang="en-US" dirty="0" smtClean="0"/>
              <a:t>  </a:t>
            </a:r>
            <a:r>
              <a:rPr lang="en-US" b="1" dirty="0" smtClean="0"/>
              <a:t>public</a:t>
            </a:r>
            <a:r>
              <a:rPr lang="en-US" dirty="0" smtClean="0"/>
              <a:t> </a:t>
            </a:r>
            <a:r>
              <a:rPr lang="en-US" b="1" dirty="0" smtClean="0"/>
              <a:t>void</a:t>
            </a:r>
            <a:r>
              <a:rPr lang="en-US" dirty="0" smtClean="0"/>
              <a:t> </a:t>
            </a:r>
            <a:r>
              <a:rPr lang="en-US" dirty="0" err="1" smtClean="0"/>
              <a:t>actionPerformed</a:t>
            </a:r>
            <a:r>
              <a:rPr lang="en-US" dirty="0" smtClean="0"/>
              <a:t>(</a:t>
            </a:r>
            <a:r>
              <a:rPr lang="en-US" dirty="0" err="1" smtClean="0"/>
              <a:t>ActionEvent</a:t>
            </a:r>
            <a:r>
              <a:rPr lang="en-US" dirty="0" smtClean="0"/>
              <a:t> e){  </a:t>
            </a:r>
          </a:p>
          <a:p>
            <a:r>
              <a:rPr lang="en-US" dirty="0" smtClean="0"/>
              <a:t>  </a:t>
            </a:r>
            <a:r>
              <a:rPr lang="en-US" dirty="0" err="1" smtClean="0"/>
              <a:t>tf.setText</a:t>
            </a:r>
            <a:r>
              <a:rPr lang="en-US" dirty="0" smtClean="0"/>
              <a:t>("Welcome");  </a:t>
            </a:r>
          </a:p>
          <a:p>
            <a:r>
              <a:rPr lang="en-US" dirty="0" smtClean="0"/>
              <a:t> }   </a:t>
            </a:r>
          </a:p>
          <a:p>
            <a:r>
              <a:rPr lang="en-US" dirty="0" smtClean="0"/>
              <a:t>}  </a:t>
            </a:r>
          </a:p>
          <a:p>
            <a:r>
              <a:rPr lang="en-US" b="1" dirty="0" smtClean="0"/>
              <a:t>myapplet.html</a:t>
            </a:r>
          </a:p>
          <a:p>
            <a:r>
              <a:rPr lang="en-US" dirty="0" smtClean="0"/>
              <a:t>&lt;html&gt;  </a:t>
            </a:r>
          </a:p>
          <a:p>
            <a:r>
              <a:rPr lang="en-US" dirty="0" smtClean="0"/>
              <a:t>&lt;body&gt;  </a:t>
            </a:r>
          </a:p>
          <a:p>
            <a:r>
              <a:rPr lang="en-US" dirty="0" smtClean="0"/>
              <a:t>&lt;applet code="</a:t>
            </a:r>
            <a:r>
              <a:rPr lang="en-US" dirty="0" err="1" smtClean="0"/>
              <a:t>EventApplet.class</a:t>
            </a:r>
            <a:r>
              <a:rPr lang="en-US" dirty="0" smtClean="0"/>
              <a:t>" width="300" height="300"&gt;  </a:t>
            </a:r>
          </a:p>
          <a:p>
            <a:r>
              <a:rPr lang="en-US" dirty="0" smtClean="0"/>
              <a:t>&lt;/applet&gt;  </a:t>
            </a:r>
          </a:p>
          <a:p>
            <a:r>
              <a:rPr lang="en-US" dirty="0" smtClean="0"/>
              <a:t>&lt;/body&gt;  </a:t>
            </a:r>
          </a:p>
          <a:p>
            <a:r>
              <a:rPr lang="en-US" dirty="0" smtClean="0"/>
              <a:t>&lt;/html&gt;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dirty="0">
                <a:latin typeface="Arial Narrow" pitchFamily="34" charset="0"/>
              </a:rPr>
              <a:t>Applets: Applet fundamentals - Applet class - Applet life cycle - Steps for developing an applet program - Passing values through parameters - Graphics in an applet - Event-handling. GUI Applications - Part 1: Graphical user interface - Creating windows - Dialog boxes - Layout managers - AWT component classes - Swing component classes. GUI Applications - Part 2: Event handling - Other AWT components - AWT graphics classes - Other swing controls.</a:t>
            </a:r>
          </a:p>
          <a:p>
            <a:pPr algn="just"/>
            <a:endParaRPr lang="en-US" dirty="0">
              <a:latin typeface="Arial Narrow" pitchFamily="34" charset="0"/>
            </a:endParaRPr>
          </a:p>
        </p:txBody>
      </p:sp>
      <p:sp>
        <p:nvSpPr>
          <p:cNvPr id="3" name="Title 2"/>
          <p:cNvSpPr>
            <a:spLocks noGrp="1"/>
          </p:cNvSpPr>
          <p:nvPr>
            <p:ph type="title"/>
          </p:nvPr>
        </p:nvSpPr>
        <p:spPr/>
        <p:txBody>
          <a:bodyPr/>
          <a:lstStyle/>
          <a:p>
            <a:r>
              <a:rPr lang="en-US" dirty="0" smtClean="0"/>
              <a:t>UNIT-V SYLLABUS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dirty="0" smtClean="0">
                <a:latin typeface="Cambria" pitchFamily="18" charset="0"/>
                <a:ea typeface="Cambria" pitchFamily="18" charset="0"/>
              </a:rPr>
              <a:t>GUI: Graphical User Interface</a:t>
            </a:r>
          </a:p>
          <a:p>
            <a:pPr algn="just"/>
            <a:r>
              <a:rPr lang="en-US" dirty="0" smtClean="0">
                <a:latin typeface="Cambria" pitchFamily="18" charset="0"/>
                <a:ea typeface="Cambria" pitchFamily="18" charset="0"/>
              </a:rPr>
              <a:t>GUI stands for Graphical User Interface. It refers to an interface that allows one to interact with electronic devices like computers and tablets through graphic elements. </a:t>
            </a:r>
          </a:p>
          <a:p>
            <a:pPr algn="just"/>
            <a:r>
              <a:rPr lang="en-US" dirty="0" smtClean="0">
                <a:latin typeface="Cambria" pitchFamily="18" charset="0"/>
                <a:ea typeface="Cambria" pitchFamily="18" charset="0"/>
              </a:rPr>
              <a:t>It uses icons, menus and other graphical representations to display information, as opposed to text-based commands. </a:t>
            </a:r>
          </a:p>
          <a:p>
            <a:pPr algn="just"/>
            <a:r>
              <a:rPr lang="en-US" dirty="0" smtClean="0">
                <a:latin typeface="Cambria" pitchFamily="18" charset="0"/>
                <a:ea typeface="Cambria" pitchFamily="18" charset="0"/>
              </a:rPr>
              <a:t>The graphic elements enable users to give commands to the computer and select functions by using mouse or other input devices.</a:t>
            </a:r>
            <a:endParaRPr lang="en-US" dirty="0">
              <a:latin typeface="Cambria" pitchFamily="18" charset="0"/>
              <a:ea typeface="Cambria" pitchFamily="18" charset="0"/>
            </a:endParaRPr>
          </a:p>
        </p:txBody>
      </p:sp>
      <p:sp>
        <p:nvSpPr>
          <p:cNvPr id="2" name="Title 1"/>
          <p:cNvSpPr>
            <a:spLocks noGrp="1"/>
          </p:cNvSpPr>
          <p:nvPr>
            <p:ph type="title"/>
          </p:nvPr>
        </p:nvSpPr>
        <p:spPr/>
        <p:txBody>
          <a:bodyPr/>
          <a:lstStyle/>
          <a:p>
            <a:r>
              <a:rPr lang="en-US" sz="3200" dirty="0" smtClean="0">
                <a:latin typeface="Cambria" pitchFamily="18" charset="0"/>
                <a:ea typeface="Cambria" pitchFamily="18" charset="0"/>
              </a:rPr>
              <a:t>GUI Applications</a:t>
            </a:r>
            <a:endParaRPr lang="en-US" dirty="0">
              <a:latin typeface="Cambria" pitchFamily="18" charset="0"/>
              <a:ea typeface="Cambri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ui.png"/>
          <p:cNvPicPr>
            <a:picLocks noChangeAspect="1"/>
          </p:cNvPicPr>
          <p:nvPr/>
        </p:nvPicPr>
        <p:blipFill>
          <a:blip r:embed="rId2"/>
          <a:stretch>
            <a:fillRect/>
          </a:stretch>
        </p:blipFill>
        <p:spPr>
          <a:xfrm>
            <a:off x="1447800" y="228600"/>
            <a:ext cx="5105400" cy="3207238"/>
          </a:xfrm>
          <a:prstGeom prst="rect">
            <a:avLst/>
          </a:prstGeom>
        </p:spPr>
      </p:pic>
      <p:sp>
        <p:nvSpPr>
          <p:cNvPr id="5" name="TextBox 4"/>
          <p:cNvSpPr txBox="1"/>
          <p:nvPr/>
        </p:nvSpPr>
        <p:spPr>
          <a:xfrm>
            <a:off x="457200" y="3581400"/>
            <a:ext cx="7924800" cy="2862322"/>
          </a:xfrm>
          <a:prstGeom prst="rect">
            <a:avLst/>
          </a:prstGeom>
          <a:noFill/>
        </p:spPr>
        <p:txBody>
          <a:bodyPr wrap="square" rtlCol="0">
            <a:spAutoFit/>
          </a:bodyPr>
          <a:lstStyle/>
          <a:p>
            <a:pPr algn="just"/>
            <a:r>
              <a:rPr lang="en-US" dirty="0" smtClean="0">
                <a:latin typeface="Cambria" pitchFamily="18" charset="0"/>
                <a:ea typeface="Cambria" pitchFamily="18" charset="0"/>
              </a:rPr>
              <a:t>The programs which run under a GUI has a specific set of graphic elements so that after learning a specific interface, a user can use these programs without learning new commands.</a:t>
            </a:r>
          </a:p>
          <a:p>
            <a:pPr algn="just"/>
            <a:r>
              <a:rPr lang="en-US" dirty="0" smtClean="0">
                <a:latin typeface="Cambria" pitchFamily="18" charset="0"/>
                <a:ea typeface="Cambria" pitchFamily="18" charset="0"/>
              </a:rPr>
              <a:t>Xerox 8010 Information system was the first GUI-centric computer operating model. It was developed at Xerox PARC by Alan Kay, Douglas </a:t>
            </a:r>
            <a:r>
              <a:rPr lang="en-US" dirty="0" err="1" smtClean="0">
                <a:latin typeface="Cambria" pitchFamily="18" charset="0"/>
                <a:ea typeface="Cambria" pitchFamily="18" charset="0"/>
              </a:rPr>
              <a:t>Engelbart</a:t>
            </a:r>
            <a:r>
              <a:rPr lang="en-US" dirty="0" smtClean="0">
                <a:latin typeface="Cambria" pitchFamily="18" charset="0"/>
                <a:ea typeface="Cambria" pitchFamily="18" charset="0"/>
              </a:rPr>
              <a:t> and their associates.</a:t>
            </a:r>
          </a:p>
          <a:p>
            <a:pPr algn="just"/>
            <a:r>
              <a:rPr lang="en-US" dirty="0" smtClean="0">
                <a:latin typeface="Cambria" pitchFamily="18" charset="0"/>
                <a:ea typeface="Cambria" pitchFamily="18" charset="0"/>
              </a:rPr>
              <a:t>As of 2014, the most popular GUIs are Microsoft Windows and Mac OS X. And, if we talk about mobile devices, the Apple's IOS and Google's Android Interface are the widely used GUIs.</a:t>
            </a:r>
          </a:p>
          <a:p>
            <a:pPr algn="just"/>
            <a:endParaRPr lang="en-US" dirty="0">
              <a:latin typeface="Cambria" pitchFamily="18" charset="0"/>
              <a:ea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001000" cy="2438400"/>
          </a:xfrm>
        </p:spPr>
        <p:txBody>
          <a:bodyPr>
            <a:noAutofit/>
          </a:bodyPr>
          <a:lstStyle/>
          <a:p>
            <a:pPr algn="just"/>
            <a:r>
              <a:rPr lang="en-US" b="1" dirty="0" smtClean="0">
                <a:latin typeface="Cambria" pitchFamily="18" charset="0"/>
                <a:ea typeface="Cambria" pitchFamily="18" charset="0"/>
              </a:rPr>
              <a:t>Pointer:</a:t>
            </a:r>
            <a:r>
              <a:rPr lang="en-US" dirty="0" smtClean="0">
                <a:latin typeface="Cambria" pitchFamily="18" charset="0"/>
                <a:ea typeface="Cambria" pitchFamily="18" charset="0"/>
              </a:rPr>
              <a:t> It is a symbol that appears on the display screen. It can be moved to select commands and objects.</a:t>
            </a:r>
          </a:p>
          <a:p>
            <a:pPr algn="just"/>
            <a:r>
              <a:rPr lang="en-US" b="1" dirty="0" smtClean="0">
                <a:latin typeface="Cambria" pitchFamily="18" charset="0"/>
                <a:ea typeface="Cambria" pitchFamily="18" charset="0"/>
              </a:rPr>
              <a:t>Pointing device:</a:t>
            </a:r>
            <a:r>
              <a:rPr lang="en-US" dirty="0" smtClean="0">
                <a:latin typeface="Cambria" pitchFamily="18" charset="0"/>
                <a:ea typeface="Cambria" pitchFamily="18" charset="0"/>
              </a:rPr>
              <a:t> It allows you move the pointer and select objects on the screen, e.g. mouse or trackball.</a:t>
            </a:r>
          </a:p>
          <a:p>
            <a:pPr algn="just"/>
            <a:r>
              <a:rPr lang="en-US" b="1" dirty="0" smtClean="0">
                <a:latin typeface="Cambria" pitchFamily="18" charset="0"/>
                <a:ea typeface="Cambria" pitchFamily="18" charset="0"/>
              </a:rPr>
              <a:t>Icons:</a:t>
            </a:r>
            <a:r>
              <a:rPr lang="en-US" dirty="0" smtClean="0">
                <a:latin typeface="Cambria" pitchFamily="18" charset="0"/>
                <a:ea typeface="Cambria" pitchFamily="18" charset="0"/>
              </a:rPr>
              <a:t> It refers to small images on the display screen that represent commands, files, windows etc.</a:t>
            </a:r>
          </a:p>
          <a:p>
            <a:pPr algn="just"/>
            <a:r>
              <a:rPr lang="en-US" dirty="0" smtClean="0">
                <a:latin typeface="Cambria" pitchFamily="18" charset="0"/>
                <a:ea typeface="Cambria" pitchFamily="18" charset="0"/>
              </a:rPr>
              <a:t> Using pointer and pointing device, you can execute these commands.</a:t>
            </a:r>
          </a:p>
          <a:p>
            <a:pPr algn="just"/>
            <a:r>
              <a:rPr lang="en-US" b="1" dirty="0" smtClean="0">
                <a:latin typeface="Cambria" pitchFamily="18" charset="0"/>
                <a:ea typeface="Cambria" pitchFamily="18" charset="0"/>
              </a:rPr>
              <a:t>Desktop:</a:t>
            </a:r>
            <a:r>
              <a:rPr lang="en-US" dirty="0" smtClean="0">
                <a:latin typeface="Cambria" pitchFamily="18" charset="0"/>
                <a:ea typeface="Cambria" pitchFamily="18" charset="0"/>
              </a:rPr>
              <a:t> It is the display screen that contains the icons.</a:t>
            </a:r>
          </a:p>
          <a:p>
            <a:pPr algn="just"/>
            <a:endParaRPr lang="en-US" dirty="0">
              <a:latin typeface="Cambria" pitchFamily="18" charset="0"/>
              <a:ea typeface="Cambria" pitchFamily="18" charset="0"/>
            </a:endParaRPr>
          </a:p>
        </p:txBody>
      </p:sp>
      <p:sp>
        <p:nvSpPr>
          <p:cNvPr id="2" name="Title 1"/>
          <p:cNvSpPr>
            <a:spLocks noGrp="1"/>
          </p:cNvSpPr>
          <p:nvPr>
            <p:ph type="title"/>
          </p:nvPr>
        </p:nvSpPr>
        <p:spPr/>
        <p:txBody>
          <a:bodyPr>
            <a:normAutofit/>
          </a:bodyPr>
          <a:lstStyle/>
          <a:p>
            <a:r>
              <a:rPr lang="en-US" dirty="0" smtClean="0"/>
              <a:t>Basic Components of a GUI</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873752"/>
          </a:xfrm>
        </p:spPr>
        <p:txBody>
          <a:bodyPr/>
          <a:lstStyle/>
          <a:p>
            <a:pPr algn="just"/>
            <a:r>
              <a:rPr lang="en-US" dirty="0" smtClean="0">
                <a:latin typeface="Cambria" pitchFamily="18" charset="0"/>
                <a:ea typeface="Cambria" pitchFamily="18" charset="0"/>
              </a:rPr>
              <a:t>It allows you to place more information within a program.</a:t>
            </a:r>
          </a:p>
          <a:p>
            <a:pPr algn="just"/>
            <a:r>
              <a:rPr lang="en-US" dirty="0" smtClean="0">
                <a:latin typeface="Cambria" pitchFamily="18" charset="0"/>
                <a:ea typeface="Cambria" pitchFamily="18" charset="0"/>
              </a:rPr>
              <a:t>The graphics allow users to use complex programs with greater ease.</a:t>
            </a:r>
          </a:p>
          <a:p>
            <a:pPr algn="just"/>
            <a:r>
              <a:rPr lang="en-US" dirty="0" smtClean="0">
                <a:latin typeface="Cambria" pitchFamily="18" charset="0"/>
                <a:ea typeface="Cambria" pitchFamily="18" charset="0"/>
              </a:rPr>
              <a:t>It saves time as you do not need to edit configurations manually.</a:t>
            </a:r>
          </a:p>
          <a:p>
            <a:pPr algn="just"/>
            <a:r>
              <a:rPr lang="en-US" dirty="0" smtClean="0">
                <a:latin typeface="Cambria" pitchFamily="18" charset="0"/>
                <a:ea typeface="Cambria" pitchFamily="18" charset="0"/>
              </a:rPr>
              <a:t>You can easily memorize the tasks (point-and-click).</a:t>
            </a:r>
          </a:p>
          <a:p>
            <a:pPr algn="just"/>
            <a:r>
              <a:rPr lang="en-US" dirty="0" smtClean="0">
                <a:latin typeface="Cambria" pitchFamily="18" charset="0"/>
                <a:ea typeface="Cambria" pitchFamily="18" charset="0"/>
              </a:rPr>
              <a:t>Helps create user-friendly software with a point-and-click interface.</a:t>
            </a:r>
          </a:p>
          <a:p>
            <a:pPr algn="just"/>
            <a:endParaRPr lang="en-US" dirty="0">
              <a:latin typeface="Cambria" pitchFamily="18" charset="0"/>
              <a:ea typeface="Cambria" pitchFamily="18" charset="0"/>
            </a:endParaRPr>
          </a:p>
        </p:txBody>
      </p:sp>
      <p:sp>
        <p:nvSpPr>
          <p:cNvPr id="2" name="Title 1"/>
          <p:cNvSpPr>
            <a:spLocks noGrp="1"/>
          </p:cNvSpPr>
          <p:nvPr>
            <p:ph type="title"/>
          </p:nvPr>
        </p:nvSpPr>
        <p:spPr/>
        <p:txBody>
          <a:bodyPr/>
          <a:lstStyle/>
          <a:p>
            <a:r>
              <a:rPr lang="en-US" dirty="0" smtClean="0"/>
              <a:t>GUI KEY Benefits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Cambria" pitchFamily="18" charset="0"/>
                <a:ea typeface="Cambria" pitchFamily="18" charset="0"/>
              </a:rPr>
              <a:t>The AWT classes are contained in the </a:t>
            </a:r>
            <a:r>
              <a:rPr lang="en-US" b="1" dirty="0" smtClean="0">
                <a:latin typeface="Cambria" pitchFamily="18" charset="0"/>
                <a:ea typeface="Cambria" pitchFamily="18" charset="0"/>
              </a:rPr>
              <a:t>java.awt package. It is one of Java’s largest packages. Fortunately,</a:t>
            </a:r>
          </a:p>
          <a:p>
            <a:pPr algn="just"/>
            <a:r>
              <a:rPr lang="en-US" dirty="0" smtClean="0">
                <a:latin typeface="Cambria" pitchFamily="18" charset="0"/>
                <a:ea typeface="Cambria" pitchFamily="18" charset="0"/>
              </a:rPr>
              <a:t>because it is logically organized in a top-down, hierarchical fashion, it is easier to understand and use than you might at first believe. </a:t>
            </a:r>
            <a:endParaRPr lang="en-US" dirty="0">
              <a:latin typeface="Cambria" pitchFamily="18" charset="0"/>
              <a:ea typeface="Cambria" pitchFamily="18" charset="0"/>
            </a:endParaRPr>
          </a:p>
        </p:txBody>
      </p:sp>
      <p:sp>
        <p:nvSpPr>
          <p:cNvPr id="2" name="Title 1"/>
          <p:cNvSpPr>
            <a:spLocks noGrp="1"/>
          </p:cNvSpPr>
          <p:nvPr>
            <p:ph type="title"/>
          </p:nvPr>
        </p:nvSpPr>
        <p:spPr/>
        <p:txBody>
          <a:bodyPr/>
          <a:lstStyle/>
          <a:p>
            <a:r>
              <a:rPr lang="en-US" b="1" dirty="0" smtClean="0">
                <a:latin typeface="Cambria" pitchFamily="18" charset="0"/>
                <a:ea typeface="Cambria" pitchFamily="18" charset="0"/>
              </a:rPr>
              <a:t>AWT Classes</a:t>
            </a:r>
            <a:endParaRPr lang="en-US" dirty="0">
              <a:latin typeface="Cambria" pitchFamily="18" charset="0"/>
              <a:ea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772400" cy="5486400"/>
          </a:xfrm>
        </p:spPr>
        <p:txBody>
          <a:bodyPr>
            <a:normAutofit/>
          </a:bodyPr>
          <a:lstStyle/>
          <a:p>
            <a:endParaRPr lang="en-US" dirty="0" smtClean="0">
              <a:latin typeface="Cambria" pitchFamily="18" charset="0"/>
              <a:ea typeface="Cambria" pitchFamily="18" charset="0"/>
            </a:endParaRPr>
          </a:p>
          <a:p>
            <a:pPr>
              <a:buNone/>
            </a:pPr>
            <a:r>
              <a:rPr lang="en-US" b="1" u="sng" dirty="0" smtClean="0">
                <a:latin typeface="Cambria" pitchFamily="18" charset="0"/>
                <a:ea typeface="Cambria" pitchFamily="18" charset="0"/>
              </a:rPr>
              <a:t>AWT CLASSES</a:t>
            </a:r>
          </a:p>
          <a:p>
            <a:pPr>
              <a:buNone/>
            </a:pPr>
            <a:endParaRPr lang="en-US" b="1" u="sng" dirty="0" smtClean="0">
              <a:latin typeface="Cambria" pitchFamily="18" charset="0"/>
              <a:ea typeface="Cambria" pitchFamily="18" charset="0"/>
            </a:endParaRPr>
          </a:p>
          <a:p>
            <a:r>
              <a:rPr lang="en-US" dirty="0" smtClean="0">
                <a:latin typeface="Cambria" pitchFamily="18" charset="0"/>
                <a:ea typeface="Cambria" pitchFamily="18" charset="0"/>
              </a:rPr>
              <a:t>The </a:t>
            </a:r>
            <a:r>
              <a:rPr lang="en-US" b="1" dirty="0" err="1" smtClean="0">
                <a:latin typeface="Cambria" pitchFamily="18" charset="0"/>
                <a:ea typeface="Cambria" pitchFamily="18" charset="0"/>
              </a:rPr>
              <a:t>AWTclasses</a:t>
            </a:r>
            <a:r>
              <a:rPr lang="en-US" b="1" dirty="0" smtClean="0">
                <a:latin typeface="Cambria" pitchFamily="18" charset="0"/>
                <a:ea typeface="Cambria" pitchFamily="18" charset="0"/>
              </a:rPr>
              <a:t> are contained in the java. ...</a:t>
            </a:r>
          </a:p>
          <a:p>
            <a:r>
              <a:rPr lang="en-US" dirty="0" err="1" smtClean="0">
                <a:latin typeface="Cambria" pitchFamily="18" charset="0"/>
                <a:ea typeface="Cambria" pitchFamily="18" charset="0"/>
              </a:rPr>
              <a:t>AWTEvent</a:t>
            </a:r>
            <a:r>
              <a:rPr lang="en-US" dirty="0" smtClean="0">
                <a:latin typeface="Cambria" pitchFamily="18" charset="0"/>
                <a:ea typeface="Cambria" pitchFamily="18" charset="0"/>
              </a:rPr>
              <a:t> : Encapsulates </a:t>
            </a:r>
            <a:r>
              <a:rPr lang="en-US" b="1" dirty="0" err="1" smtClean="0">
                <a:latin typeface="Cambria" pitchFamily="18" charset="0"/>
                <a:ea typeface="Cambria" pitchFamily="18" charset="0"/>
              </a:rPr>
              <a:t>AWTevents</a:t>
            </a:r>
            <a:r>
              <a:rPr lang="en-US" b="1" dirty="0" smtClean="0">
                <a:latin typeface="Cambria" pitchFamily="18" charset="0"/>
                <a:ea typeface="Cambria" pitchFamily="18" charset="0"/>
              </a:rPr>
              <a:t>.</a:t>
            </a:r>
          </a:p>
          <a:p>
            <a:r>
              <a:rPr lang="en-US" dirty="0" smtClean="0">
                <a:latin typeface="Cambria" pitchFamily="18" charset="0"/>
                <a:ea typeface="Cambria" pitchFamily="18" charset="0"/>
              </a:rPr>
              <a:t> </a:t>
            </a:r>
            <a:r>
              <a:rPr lang="en-US" dirty="0" err="1" smtClean="0">
                <a:latin typeface="Cambria" pitchFamily="18" charset="0"/>
                <a:ea typeface="Cambria" pitchFamily="18" charset="0"/>
              </a:rPr>
              <a:t>AWTEventMulticaster</a:t>
            </a:r>
            <a:r>
              <a:rPr lang="en-US" dirty="0" smtClean="0">
                <a:latin typeface="Cambria" pitchFamily="18" charset="0"/>
                <a:ea typeface="Cambria" pitchFamily="18" charset="0"/>
              </a:rPr>
              <a:t> : Dispatches events to multiple listeners.</a:t>
            </a:r>
          </a:p>
          <a:p>
            <a:r>
              <a:rPr lang="en-US" dirty="0" smtClean="0">
                <a:latin typeface="Cambria" pitchFamily="18" charset="0"/>
                <a:ea typeface="Cambria" pitchFamily="18" charset="0"/>
              </a:rPr>
              <a:t> </a:t>
            </a:r>
            <a:r>
              <a:rPr lang="en-US" dirty="0" err="1" smtClean="0">
                <a:latin typeface="Cambria" pitchFamily="18" charset="0"/>
                <a:ea typeface="Cambria" pitchFamily="18" charset="0"/>
              </a:rPr>
              <a:t>BorderLayout</a:t>
            </a:r>
            <a:r>
              <a:rPr lang="en-US" dirty="0" smtClean="0">
                <a:latin typeface="Cambria" pitchFamily="18" charset="0"/>
                <a:ea typeface="Cambria" pitchFamily="18" charset="0"/>
              </a:rPr>
              <a:t> : The border layout manager. ...</a:t>
            </a:r>
          </a:p>
          <a:p>
            <a:r>
              <a:rPr lang="en-US" dirty="0" smtClean="0">
                <a:latin typeface="Cambria" pitchFamily="18" charset="0"/>
                <a:ea typeface="Cambria" pitchFamily="18" charset="0"/>
              </a:rPr>
              <a:t> Button : Creates a push button control.</a:t>
            </a:r>
          </a:p>
          <a:p>
            <a:r>
              <a:rPr lang="en-US" dirty="0" smtClean="0">
                <a:latin typeface="Cambria" pitchFamily="18" charset="0"/>
                <a:ea typeface="Cambria" pitchFamily="18" charset="0"/>
              </a:rPr>
              <a:t>Canvas : A blank, semantics-free window.</a:t>
            </a:r>
          </a:p>
          <a:p>
            <a:r>
              <a:rPr lang="en-US" dirty="0" smtClean="0">
                <a:latin typeface="Cambria" pitchFamily="18" charset="0"/>
                <a:ea typeface="Cambria" pitchFamily="18" charset="0"/>
              </a:rPr>
              <a:t> </a:t>
            </a:r>
            <a:r>
              <a:rPr lang="en-US" dirty="0" err="1" smtClean="0">
                <a:latin typeface="Cambria" pitchFamily="18" charset="0"/>
                <a:ea typeface="Cambria" pitchFamily="18" charset="0"/>
              </a:rPr>
              <a:t>CardLayout</a:t>
            </a:r>
            <a:r>
              <a:rPr lang="en-US" dirty="0" smtClean="0">
                <a:latin typeface="Cambria" pitchFamily="18" charset="0"/>
                <a:ea typeface="Cambria" pitchFamily="18" charset="0"/>
              </a:rPr>
              <a:t> : The card layout manager.</a:t>
            </a:r>
            <a:endParaRPr lang="en-US" dirty="0">
              <a:latin typeface="Cambria" pitchFamily="18" charset="0"/>
              <a:ea typeface="Cambri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635752"/>
          </a:xfrm>
        </p:spPr>
        <p:txBody>
          <a:bodyPr>
            <a:normAutofit fontScale="92500" lnSpcReduction="10000"/>
          </a:bodyPr>
          <a:lstStyle/>
          <a:p>
            <a:pPr algn="just"/>
            <a:r>
              <a:rPr lang="en-US" dirty="0" smtClean="0">
                <a:latin typeface="Cambria" pitchFamily="18" charset="0"/>
                <a:ea typeface="Cambria" pitchFamily="18" charset="0"/>
              </a:rPr>
              <a:t>Java Abstract window tool kit package is used for displaying the data within a GUI Environment.</a:t>
            </a:r>
          </a:p>
          <a:p>
            <a:pPr algn="just"/>
            <a:r>
              <a:rPr lang="en-US" dirty="0" smtClean="0">
                <a:latin typeface="Cambria" pitchFamily="18" charset="0"/>
                <a:ea typeface="Cambria" pitchFamily="18" charset="0"/>
              </a:rPr>
              <a:t> </a:t>
            </a:r>
            <a:r>
              <a:rPr lang="en-US" b="1" dirty="0" smtClean="0">
                <a:latin typeface="Cambria" pitchFamily="18" charset="0"/>
                <a:ea typeface="Cambria" pitchFamily="18" charset="0"/>
              </a:rPr>
              <a:t>Features of AW T Package are as Followings:</a:t>
            </a:r>
          </a:p>
          <a:p>
            <a:pPr algn="just"/>
            <a:endParaRPr lang="en-US" b="1" dirty="0" smtClean="0">
              <a:latin typeface="Cambria" pitchFamily="18" charset="0"/>
              <a:ea typeface="Cambria" pitchFamily="18" charset="0"/>
            </a:endParaRPr>
          </a:p>
          <a:p>
            <a:pPr algn="just"/>
            <a:r>
              <a:rPr lang="en-US" dirty="0" smtClean="0">
                <a:latin typeface="Cambria" pitchFamily="18" charset="0"/>
                <a:ea typeface="Cambria" pitchFamily="18" charset="0"/>
              </a:rPr>
              <a:t>1. It provides us a set of user interface components including windows buttons text fields scrolling list etc.</a:t>
            </a:r>
          </a:p>
          <a:p>
            <a:pPr algn="just"/>
            <a:r>
              <a:rPr lang="en-US" dirty="0" smtClean="0">
                <a:latin typeface="Cambria" pitchFamily="18" charset="0"/>
                <a:ea typeface="Cambria" pitchFamily="18" charset="0"/>
              </a:rPr>
              <a:t>2. It provides us the way to laying out these above components.</a:t>
            </a:r>
          </a:p>
          <a:p>
            <a:pPr algn="just"/>
            <a:r>
              <a:rPr lang="en-US" dirty="0" smtClean="0">
                <a:latin typeface="Cambria" pitchFamily="18" charset="0"/>
                <a:ea typeface="Cambria" pitchFamily="18" charset="0"/>
              </a:rPr>
              <a:t>3. It provides to create the events upon these components.</a:t>
            </a:r>
          </a:p>
          <a:p>
            <a:pPr algn="just"/>
            <a:r>
              <a:rPr lang="en-US" dirty="0" smtClean="0">
                <a:latin typeface="Cambria" pitchFamily="18" charset="0"/>
                <a:ea typeface="Cambria" pitchFamily="18" charset="0"/>
              </a:rPr>
              <a:t>The main purpose for using the AWT is using for all the components displaying on the screen.</a:t>
            </a:r>
          </a:p>
          <a:p>
            <a:pPr algn="just"/>
            <a:r>
              <a:rPr lang="en-US" dirty="0" err="1" smtClean="0">
                <a:latin typeface="Cambria" pitchFamily="18" charset="0"/>
                <a:ea typeface="Cambria" pitchFamily="18" charset="0"/>
              </a:rPr>
              <a:t>Awt</a:t>
            </a:r>
            <a:r>
              <a:rPr lang="en-US" dirty="0" smtClean="0">
                <a:latin typeface="Cambria" pitchFamily="18" charset="0"/>
                <a:ea typeface="Cambria" pitchFamily="18" charset="0"/>
              </a:rPr>
              <a:t> defines all the windows according to a class hierarchy those are useful at a specific level or we can say arranged according to their functionality.</a:t>
            </a:r>
            <a:endParaRPr lang="en-US" dirty="0">
              <a:latin typeface="Cambria" pitchFamily="18" charset="0"/>
              <a:ea typeface="Cambria" pitchFamily="18" charset="0"/>
            </a:endParaRPr>
          </a:p>
        </p:txBody>
      </p:sp>
      <p:sp>
        <p:nvSpPr>
          <p:cNvPr id="2" name="Title 1"/>
          <p:cNvSpPr>
            <a:spLocks noGrp="1"/>
          </p:cNvSpPr>
          <p:nvPr>
            <p:ph type="title"/>
          </p:nvPr>
        </p:nvSpPr>
        <p:spPr>
          <a:xfrm>
            <a:off x="381000" y="228600"/>
            <a:ext cx="7467600" cy="533400"/>
          </a:xfrm>
        </p:spPr>
        <p:txBody>
          <a:bodyPr>
            <a:normAutofit fontScale="90000"/>
          </a:bodyPr>
          <a:lstStyle/>
          <a:p>
            <a:r>
              <a:rPr lang="en-US" b="1" dirty="0" smtClean="0"/>
              <a:t>WINDOW FUNDAMENTALS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838200"/>
            <a:ext cx="8626415" cy="5105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Cambria" pitchFamily="18" charset="0"/>
                <a:ea typeface="Cambria" pitchFamily="18" charset="0"/>
              </a:rPr>
              <a:t>A graphical user interface starts with a top-level container which provides a home for the</a:t>
            </a:r>
          </a:p>
          <a:p>
            <a:pPr algn="just">
              <a:buNone/>
            </a:pPr>
            <a:r>
              <a:rPr lang="en-US" dirty="0" smtClean="0">
                <a:latin typeface="Cambria" pitchFamily="18" charset="0"/>
                <a:ea typeface="Cambria" pitchFamily="18" charset="0"/>
              </a:rPr>
              <a:t>  other components of the interface, and dictates the overall feel of the application.</a:t>
            </a:r>
          </a:p>
          <a:p>
            <a:pPr algn="just">
              <a:buNone/>
            </a:pPr>
            <a:r>
              <a:rPr lang="en-US" dirty="0" smtClean="0">
                <a:latin typeface="Cambria" pitchFamily="18" charset="0"/>
                <a:ea typeface="Cambria" pitchFamily="18" charset="0"/>
              </a:rPr>
              <a:t> In this tutorial, we introduce the </a:t>
            </a:r>
            <a:r>
              <a:rPr lang="en-US" dirty="0" err="1" smtClean="0">
                <a:latin typeface="Cambria" pitchFamily="18" charset="0"/>
                <a:ea typeface="Cambria" pitchFamily="18" charset="0"/>
              </a:rPr>
              <a:t>JFrame</a:t>
            </a:r>
            <a:r>
              <a:rPr lang="en-US" dirty="0" smtClean="0">
                <a:latin typeface="Cambria" pitchFamily="18" charset="0"/>
                <a:ea typeface="Cambria" pitchFamily="18" charset="0"/>
              </a:rPr>
              <a:t> class, which is used to create a simple top-level window for a Java application.</a:t>
            </a:r>
            <a:endParaRPr lang="en-US" dirty="0">
              <a:latin typeface="Cambria" pitchFamily="18" charset="0"/>
              <a:ea typeface="Cambria" pitchFamily="18" charset="0"/>
            </a:endParaRPr>
          </a:p>
        </p:txBody>
      </p:sp>
      <p:sp>
        <p:nvSpPr>
          <p:cNvPr id="2" name="Title 1"/>
          <p:cNvSpPr>
            <a:spLocks noGrp="1"/>
          </p:cNvSpPr>
          <p:nvPr>
            <p:ph type="title"/>
          </p:nvPr>
        </p:nvSpPr>
        <p:spPr/>
        <p:txBody>
          <a:bodyPr/>
          <a:lstStyle/>
          <a:p>
            <a:r>
              <a:rPr lang="en-US" dirty="0" smtClean="0"/>
              <a:t>Creating Window</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itchFamily="18" charset="0"/>
                <a:ea typeface="Cambria" pitchFamily="18" charset="0"/>
              </a:rPr>
              <a:t>Import the Graphical Components</a:t>
            </a:r>
            <a:endParaRPr lang="en-US" dirty="0">
              <a:latin typeface="Cambria" pitchFamily="18" charset="0"/>
              <a:ea typeface="Cambria"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762000" y="1600200"/>
            <a:ext cx="7391400" cy="3047753"/>
          </a:xfrm>
          <a:prstGeom prst="rect">
            <a:avLst/>
          </a:prstGeom>
          <a:noFill/>
          <a:ln w="9525">
            <a:noFill/>
            <a:miter lim="800000"/>
            <a:headEnd/>
            <a:tailEnd/>
          </a:ln>
          <a:effectLst/>
        </p:spPr>
      </p:pic>
      <p:sp>
        <p:nvSpPr>
          <p:cNvPr id="5" name="TextBox 4"/>
          <p:cNvSpPr txBox="1"/>
          <p:nvPr/>
        </p:nvSpPr>
        <p:spPr>
          <a:xfrm>
            <a:off x="685800" y="5029200"/>
            <a:ext cx="7772400" cy="707886"/>
          </a:xfrm>
          <a:prstGeom prst="rect">
            <a:avLst/>
          </a:prstGeom>
          <a:noFill/>
        </p:spPr>
        <p:txBody>
          <a:bodyPr wrap="square" rtlCol="0">
            <a:spAutoFit/>
          </a:bodyPr>
          <a:lstStyle/>
          <a:p>
            <a:pPr algn="just"/>
            <a:r>
              <a:rPr lang="en-US" sz="2000" dirty="0" smtClean="0">
                <a:latin typeface="Cambria" pitchFamily="18" charset="0"/>
                <a:ea typeface="Cambria" pitchFamily="18" charset="0"/>
              </a:rPr>
              <a:t>Microsoft product screen shot(s) reprinted with permission from Microsoft Corporation</a:t>
            </a:r>
            <a:endParaRPr lang="en-US" sz="2000" dirty="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1" name="Picture 1"/>
          <p:cNvPicPr>
            <a:picLocks noChangeAspect="1" noChangeArrowheads="1"/>
          </p:cNvPicPr>
          <p:nvPr/>
        </p:nvPicPr>
        <p:blipFill>
          <a:blip r:embed="rId3"/>
          <a:srcRect l="15833" t="16667" r="15833" b="13333"/>
          <a:stretch>
            <a:fillRect/>
          </a:stretch>
        </p:blipFill>
        <p:spPr bwMode="auto">
          <a:xfrm>
            <a:off x="1828800" y="2590800"/>
            <a:ext cx="6096000" cy="3876010"/>
          </a:xfrm>
          <a:prstGeom prst="rect">
            <a:avLst/>
          </a:prstGeom>
          <a:noFill/>
          <a:ln w="9525" cap="flat">
            <a:noFill/>
            <a:round/>
            <a:headEnd/>
            <a:tailEnd/>
          </a:ln>
          <a:effectLst/>
        </p:spPr>
      </p:pic>
      <p:sp>
        <p:nvSpPr>
          <p:cNvPr id="3" name="TextBox 2"/>
          <p:cNvSpPr txBox="1"/>
          <p:nvPr/>
        </p:nvSpPr>
        <p:spPr>
          <a:xfrm>
            <a:off x="457200" y="381000"/>
            <a:ext cx="8077200" cy="2246769"/>
          </a:xfrm>
          <a:prstGeom prst="rect">
            <a:avLst/>
          </a:prstGeom>
          <a:noFill/>
        </p:spPr>
        <p:txBody>
          <a:bodyPr wrap="square" rtlCol="0">
            <a:spAutoFit/>
          </a:bodyPr>
          <a:lstStyle/>
          <a:p>
            <a:pPr algn="just">
              <a:buFont typeface="Wingdings" pitchFamily="2" charset="2"/>
              <a:buChar char="Ø"/>
            </a:pPr>
            <a:r>
              <a:rPr lang="en-US" sz="2800" dirty="0" smtClean="0">
                <a:latin typeface="Cambria" pitchFamily="18" charset="0"/>
                <a:ea typeface="Cambria" pitchFamily="18" charset="0"/>
              </a:rPr>
              <a:t>Applet is a special type of program that is embedded in the webpage to generate the dynamic content.</a:t>
            </a:r>
          </a:p>
          <a:p>
            <a:pPr algn="just">
              <a:buFont typeface="Wingdings" pitchFamily="2" charset="2"/>
              <a:buChar char="Ø"/>
            </a:pPr>
            <a:r>
              <a:rPr lang="en-US" sz="2800" dirty="0" smtClean="0">
                <a:latin typeface="Cambria" pitchFamily="18" charset="0"/>
                <a:ea typeface="Cambria" pitchFamily="18" charset="0"/>
              </a:rPr>
              <a:t> It runs inside the browser and works at client side</a:t>
            </a:r>
            <a:endParaRPr lang="en-US" sz="2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Cambria" pitchFamily="18" charset="0"/>
                <a:ea typeface="Cambria" pitchFamily="18" charset="0"/>
              </a:rPr>
              <a:t>Containers and Components</a:t>
            </a:r>
            <a:endParaRPr lang="en-US" dirty="0">
              <a:latin typeface="Cambria" pitchFamily="18" charset="0"/>
              <a:ea typeface="Cambria"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28600" y="1371600"/>
            <a:ext cx="8541211" cy="2438400"/>
          </a:xfrm>
          <a:prstGeom prst="rect">
            <a:avLst/>
          </a:prstGeom>
          <a:noFill/>
          <a:ln w="9525">
            <a:noFill/>
            <a:miter lim="800000"/>
            <a:headEnd/>
            <a:tailEnd/>
          </a:ln>
          <a:effectLst/>
        </p:spPr>
      </p:pic>
      <p:sp>
        <p:nvSpPr>
          <p:cNvPr id="5" name="TextBox 4"/>
          <p:cNvSpPr txBox="1"/>
          <p:nvPr/>
        </p:nvSpPr>
        <p:spPr>
          <a:xfrm>
            <a:off x="457200" y="4038600"/>
            <a:ext cx="8305800" cy="1938992"/>
          </a:xfrm>
          <a:prstGeom prst="rect">
            <a:avLst/>
          </a:prstGeom>
          <a:noFill/>
        </p:spPr>
        <p:txBody>
          <a:bodyPr wrap="square" rtlCol="0">
            <a:spAutoFit/>
          </a:bodyPr>
          <a:lstStyle/>
          <a:p>
            <a:pPr algn="just"/>
            <a:r>
              <a:rPr lang="en-US" sz="2000" b="1" dirty="0" smtClean="0">
                <a:latin typeface="Cambria" pitchFamily="18" charset="0"/>
                <a:ea typeface="Cambria" pitchFamily="18" charset="0"/>
              </a:rPr>
              <a:t>There are two types of GUI elements:</a:t>
            </a:r>
          </a:p>
          <a:p>
            <a:pPr algn="just"/>
            <a:r>
              <a:rPr lang="en-US" sz="2000" dirty="0" smtClean="0">
                <a:latin typeface="Cambria" pitchFamily="18" charset="0"/>
                <a:ea typeface="Cambria" pitchFamily="18" charset="0"/>
              </a:rPr>
              <a:t>1. </a:t>
            </a:r>
            <a:r>
              <a:rPr lang="en-US" sz="2000" i="1" dirty="0" smtClean="0">
                <a:latin typeface="Cambria" pitchFamily="18" charset="0"/>
                <a:ea typeface="Cambria" pitchFamily="18" charset="0"/>
              </a:rPr>
              <a:t>Component: Components are elementary GUI entities, such as Button, Label, and </a:t>
            </a:r>
            <a:r>
              <a:rPr lang="en-US" sz="2000" dirty="0" err="1" smtClean="0">
                <a:latin typeface="Cambria" pitchFamily="18" charset="0"/>
                <a:ea typeface="Cambria" pitchFamily="18" charset="0"/>
              </a:rPr>
              <a:t>TextField</a:t>
            </a:r>
            <a:r>
              <a:rPr lang="en-US" sz="2000" dirty="0" smtClean="0">
                <a:latin typeface="Cambria" pitchFamily="18" charset="0"/>
                <a:ea typeface="Cambria" pitchFamily="18" charset="0"/>
              </a:rPr>
              <a:t>.</a:t>
            </a:r>
          </a:p>
          <a:p>
            <a:pPr algn="just"/>
            <a:r>
              <a:rPr lang="en-US" sz="2000" dirty="0" smtClean="0">
                <a:latin typeface="Cambria" pitchFamily="18" charset="0"/>
                <a:ea typeface="Cambria" pitchFamily="18" charset="0"/>
              </a:rPr>
              <a:t>2. </a:t>
            </a:r>
            <a:r>
              <a:rPr lang="en-US" sz="2000" i="1" dirty="0" smtClean="0">
                <a:latin typeface="Cambria" pitchFamily="18" charset="0"/>
                <a:ea typeface="Cambria" pitchFamily="18" charset="0"/>
              </a:rPr>
              <a:t>Container: Containers, such as Frame and Panel, are used to hold components in a specific layout (such as </a:t>
            </a:r>
            <a:r>
              <a:rPr lang="en-US" sz="2000" i="1" dirty="0" err="1" smtClean="0">
                <a:latin typeface="Cambria" pitchFamily="18" charset="0"/>
                <a:ea typeface="Cambria" pitchFamily="18" charset="0"/>
              </a:rPr>
              <a:t>FlowLayout</a:t>
            </a:r>
            <a:r>
              <a:rPr lang="en-US" sz="2000" i="1" dirty="0" smtClean="0">
                <a:latin typeface="Cambria" pitchFamily="18" charset="0"/>
                <a:ea typeface="Cambria" pitchFamily="18" charset="0"/>
              </a:rPr>
              <a:t> or </a:t>
            </a:r>
            <a:r>
              <a:rPr lang="en-US" sz="2000" i="1" dirty="0" err="1" smtClean="0">
                <a:latin typeface="Cambria" pitchFamily="18" charset="0"/>
                <a:ea typeface="Cambria" pitchFamily="18" charset="0"/>
              </a:rPr>
              <a:t>GridLayout</a:t>
            </a:r>
            <a:r>
              <a:rPr lang="en-US" sz="2000" i="1" dirty="0" smtClean="0">
                <a:latin typeface="Cambria" pitchFamily="18" charset="0"/>
                <a:ea typeface="Cambria" pitchFamily="18" charset="0"/>
              </a:rPr>
              <a:t>). A container can also hold </a:t>
            </a:r>
            <a:r>
              <a:rPr lang="en-US" sz="2000" dirty="0" smtClean="0">
                <a:latin typeface="Cambria" pitchFamily="18" charset="0"/>
                <a:ea typeface="Cambria" pitchFamily="18" charset="0"/>
              </a:rPr>
              <a:t>sub-containers.</a:t>
            </a:r>
            <a:endParaRPr lang="en-US" sz="2000" dirty="0">
              <a:latin typeface="Cambria" pitchFamily="18" charset="0"/>
              <a:ea typeface="Cambri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smtClean="0">
                <a:latin typeface="Cambria" pitchFamily="18" charset="0"/>
                <a:ea typeface="Cambria" pitchFamily="18" charset="0"/>
              </a:rPr>
              <a:t>Dialog class is used to create a top-level container Dialog window which contains a set of components</a:t>
            </a:r>
          </a:p>
          <a:p>
            <a:pPr algn="just"/>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There are two kinds of Dialog windows -</a:t>
            </a:r>
          </a:p>
          <a:p>
            <a:pPr algn="just"/>
            <a:r>
              <a:rPr lang="en-US" dirty="0" smtClean="0">
                <a:latin typeface="Cambria" pitchFamily="18" charset="0"/>
                <a:ea typeface="Cambria" pitchFamily="18" charset="0"/>
              </a:rPr>
              <a:t> </a:t>
            </a:r>
            <a:r>
              <a:rPr lang="en-US" b="1" dirty="0" smtClean="0">
                <a:latin typeface="Cambria" pitchFamily="18" charset="0"/>
                <a:ea typeface="Cambria" pitchFamily="18" charset="0"/>
              </a:rPr>
              <a:t>Modal Dialog window</a:t>
            </a:r>
          </a:p>
          <a:p>
            <a:pPr algn="just"/>
            <a:r>
              <a:rPr lang="en-US" dirty="0" smtClean="0">
                <a:latin typeface="Cambria" pitchFamily="18" charset="0"/>
                <a:ea typeface="Cambria" pitchFamily="18" charset="0"/>
              </a:rPr>
              <a:t>When a modal dialog window is active, all the user inputs are directed to it and all the other parts of application are inaccessible until this model dialog is closed.</a:t>
            </a:r>
          </a:p>
          <a:p>
            <a:pPr algn="just"/>
            <a:r>
              <a:rPr lang="en-US" b="1" dirty="0" smtClean="0">
                <a:latin typeface="Cambria" pitchFamily="18" charset="0"/>
                <a:ea typeface="Cambria" pitchFamily="18" charset="0"/>
              </a:rPr>
              <a:t>Modeless Dialog window</a:t>
            </a:r>
          </a:p>
          <a:p>
            <a:pPr algn="just"/>
            <a:r>
              <a:rPr lang="en-US" dirty="0" smtClean="0">
                <a:latin typeface="Cambria" pitchFamily="18" charset="0"/>
                <a:ea typeface="Cambria" pitchFamily="18" charset="0"/>
              </a:rPr>
              <a:t>When a modeless dialog window is active, the other parts of application are still accessible as normal and inputs can be directed to them, without needing to close this modeless dialog window.</a:t>
            </a:r>
            <a:endParaRPr lang="en-US" dirty="0">
              <a:latin typeface="Cambria" pitchFamily="18" charset="0"/>
              <a:ea typeface="Cambria" pitchFamily="18" charset="0"/>
            </a:endParaRPr>
          </a:p>
        </p:txBody>
      </p:sp>
      <p:sp>
        <p:nvSpPr>
          <p:cNvPr id="2" name="Title 1"/>
          <p:cNvSpPr>
            <a:spLocks noGrp="1"/>
          </p:cNvSpPr>
          <p:nvPr>
            <p:ph type="title"/>
          </p:nvPr>
        </p:nvSpPr>
        <p:spPr/>
        <p:txBody>
          <a:bodyPr/>
          <a:lstStyle/>
          <a:p>
            <a:r>
              <a:rPr lang="it-IT" dirty="0" smtClean="0"/>
              <a:t>Create a Message Dialog Box</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4641" t="26042" r="9810" b="38541"/>
          <a:stretch>
            <a:fillRect/>
          </a:stretch>
        </p:blipFill>
        <p:spPr bwMode="auto">
          <a:xfrm>
            <a:off x="0" y="1066800"/>
            <a:ext cx="8915400" cy="47244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r>
              <a:rPr lang="en-US" sz="1600" dirty="0" smtClean="0">
                <a:latin typeface="Cambria" pitchFamily="18" charset="0"/>
                <a:ea typeface="Cambria" pitchFamily="18" charset="0"/>
              </a:rPr>
              <a:t>import java.awt.*;</a:t>
            </a:r>
          </a:p>
          <a:p>
            <a:r>
              <a:rPr lang="en-US" sz="1600" dirty="0" smtClean="0">
                <a:latin typeface="Cambria" pitchFamily="18" charset="0"/>
                <a:ea typeface="Cambria" pitchFamily="18" charset="0"/>
              </a:rPr>
              <a:t>import </a:t>
            </a:r>
            <a:r>
              <a:rPr lang="en-US" sz="1600" dirty="0" err="1" smtClean="0">
                <a:latin typeface="Cambria" pitchFamily="18" charset="0"/>
                <a:ea typeface="Cambria" pitchFamily="18" charset="0"/>
              </a:rPr>
              <a:t>java.awt.event</a:t>
            </a:r>
            <a:r>
              <a:rPr lang="en-US" sz="1600" dirty="0" smtClean="0">
                <a:latin typeface="Cambria" pitchFamily="18" charset="0"/>
                <a:ea typeface="Cambria" pitchFamily="18" charset="0"/>
              </a:rPr>
              <a:t>.*;</a:t>
            </a:r>
          </a:p>
          <a:p>
            <a:r>
              <a:rPr lang="en-US" sz="1600" dirty="0" smtClean="0">
                <a:latin typeface="Cambria" pitchFamily="18" charset="0"/>
                <a:ea typeface="Cambria" pitchFamily="18" charset="0"/>
              </a:rPr>
              <a:t>public class DialogEx2 extends </a:t>
            </a:r>
            <a:r>
              <a:rPr lang="en-US" sz="1600" dirty="0" err="1" smtClean="0">
                <a:latin typeface="Cambria" pitchFamily="18" charset="0"/>
                <a:ea typeface="Cambria" pitchFamily="18" charset="0"/>
              </a:rPr>
              <a:t>WindowAdapter</a:t>
            </a:r>
            <a:r>
              <a:rPr lang="en-US" sz="1600" dirty="0" smtClean="0">
                <a:latin typeface="Cambria" pitchFamily="18" charset="0"/>
                <a:ea typeface="Cambria" pitchFamily="18" charset="0"/>
              </a:rPr>
              <a:t> implements </a:t>
            </a:r>
            <a:r>
              <a:rPr lang="en-US" sz="1600" dirty="0" err="1" smtClean="0">
                <a:latin typeface="Cambria" pitchFamily="18" charset="0"/>
                <a:ea typeface="Cambria" pitchFamily="18" charset="0"/>
              </a:rPr>
              <a:t>ActionListener</a:t>
            </a:r>
            <a:endParaRPr lang="en-US" sz="1600" dirty="0" smtClean="0">
              <a:latin typeface="Cambria" pitchFamily="18" charset="0"/>
              <a:ea typeface="Cambria" pitchFamily="18" charset="0"/>
            </a:endParaRPr>
          </a:p>
          <a:p>
            <a:r>
              <a:rPr lang="en-US" sz="1600" dirty="0" smtClean="0">
                <a:latin typeface="Cambria" pitchFamily="18" charset="0"/>
                <a:ea typeface="Cambria" pitchFamily="18" charset="0"/>
              </a:rPr>
              <a:t>{</a:t>
            </a:r>
          </a:p>
          <a:p>
            <a:r>
              <a:rPr lang="en-US" sz="1600" dirty="0" smtClean="0">
                <a:latin typeface="Cambria" pitchFamily="18" charset="0"/>
                <a:ea typeface="Cambria" pitchFamily="18" charset="0"/>
              </a:rPr>
              <a:t>Frame </a:t>
            </a:r>
            <a:r>
              <a:rPr lang="en-US" sz="1600" dirty="0" err="1" smtClean="0">
                <a:latin typeface="Cambria" pitchFamily="18" charset="0"/>
                <a:ea typeface="Cambria" pitchFamily="18" charset="0"/>
              </a:rPr>
              <a:t>frame</a:t>
            </a:r>
            <a:r>
              <a:rPr lang="en-US" sz="1600" dirty="0" smtClean="0">
                <a:latin typeface="Cambria" pitchFamily="18" charset="0"/>
                <a:ea typeface="Cambria" pitchFamily="18" charset="0"/>
              </a:rPr>
              <a:t>;</a:t>
            </a:r>
          </a:p>
          <a:p>
            <a:r>
              <a:rPr lang="en-US" sz="1600" dirty="0" smtClean="0">
                <a:latin typeface="Cambria" pitchFamily="18" charset="0"/>
                <a:ea typeface="Cambria" pitchFamily="18" charset="0"/>
              </a:rPr>
              <a:t>Label label1;</a:t>
            </a:r>
          </a:p>
          <a:p>
            <a:r>
              <a:rPr lang="en-US" sz="1600" dirty="0" err="1" smtClean="0">
                <a:latin typeface="Cambria" pitchFamily="18" charset="0"/>
                <a:ea typeface="Cambria" pitchFamily="18" charset="0"/>
              </a:rPr>
              <a:t>TextField</a:t>
            </a:r>
            <a:r>
              <a:rPr lang="en-US" sz="1600" dirty="0" smtClean="0">
                <a:latin typeface="Cambria" pitchFamily="18" charset="0"/>
                <a:ea typeface="Cambria" pitchFamily="18" charset="0"/>
              </a:rPr>
              <a:t> field1;</a:t>
            </a:r>
          </a:p>
          <a:p>
            <a:r>
              <a:rPr lang="en-US" sz="1600" dirty="0" smtClean="0">
                <a:latin typeface="Cambria" pitchFamily="18" charset="0"/>
                <a:ea typeface="Cambria" pitchFamily="18" charset="0"/>
              </a:rPr>
              <a:t>Button button1, button2, button3;</a:t>
            </a:r>
          </a:p>
          <a:p>
            <a:r>
              <a:rPr lang="en-US" sz="1600" dirty="0" smtClean="0">
                <a:latin typeface="Cambria" pitchFamily="18" charset="0"/>
                <a:ea typeface="Cambria" pitchFamily="18" charset="0"/>
              </a:rPr>
              <a:t>Dialog d1, d2, d3;</a:t>
            </a:r>
          </a:p>
          <a:p>
            <a:r>
              <a:rPr lang="en-US" sz="1600" dirty="0" smtClean="0">
                <a:latin typeface="Cambria" pitchFamily="18" charset="0"/>
                <a:ea typeface="Cambria" pitchFamily="18" charset="0"/>
              </a:rPr>
              <a:t>DialogEx2()</a:t>
            </a:r>
          </a:p>
          <a:p>
            <a:r>
              <a:rPr lang="en-US" sz="1600" dirty="0" smtClean="0">
                <a:latin typeface="Cambria" pitchFamily="18" charset="0"/>
                <a:ea typeface="Cambria" pitchFamily="18" charset="0"/>
              </a:rPr>
              <a:t>{</a:t>
            </a:r>
          </a:p>
          <a:p>
            <a:r>
              <a:rPr lang="en-US" sz="1600" dirty="0" smtClean="0">
                <a:latin typeface="Cambria" pitchFamily="18" charset="0"/>
                <a:ea typeface="Cambria" pitchFamily="18" charset="0"/>
              </a:rPr>
              <a:t>frame = new Frame("Frame");</a:t>
            </a:r>
          </a:p>
          <a:p>
            <a:r>
              <a:rPr lang="en-US" sz="1600" dirty="0" smtClean="0">
                <a:latin typeface="Cambria" pitchFamily="18" charset="0"/>
                <a:ea typeface="Cambria" pitchFamily="18" charset="0"/>
              </a:rPr>
              <a:t>button1 = new Button("Open Modal Dialog");</a:t>
            </a:r>
          </a:p>
          <a:p>
            <a:r>
              <a:rPr lang="en-US" sz="1600" dirty="0" smtClean="0">
                <a:latin typeface="Cambria" pitchFamily="18" charset="0"/>
                <a:ea typeface="Cambria" pitchFamily="18" charset="0"/>
              </a:rPr>
              <a:t>label1 = new Label("Click on the button to open a Modal Dialog");</a:t>
            </a:r>
          </a:p>
          <a:p>
            <a:r>
              <a:rPr lang="en-US" sz="1600" dirty="0" err="1" smtClean="0">
                <a:latin typeface="Cambria" pitchFamily="18" charset="0"/>
                <a:ea typeface="Cambria" pitchFamily="18" charset="0"/>
              </a:rPr>
              <a:t>frame.add</a:t>
            </a:r>
            <a:r>
              <a:rPr lang="en-US" sz="1600" dirty="0" smtClean="0">
                <a:latin typeface="Cambria" pitchFamily="18" charset="0"/>
                <a:ea typeface="Cambria" pitchFamily="18" charset="0"/>
              </a:rPr>
              <a:t>(label1);</a:t>
            </a:r>
          </a:p>
          <a:p>
            <a:r>
              <a:rPr lang="en-US" sz="1600" dirty="0" err="1" smtClean="0">
                <a:latin typeface="Cambria" pitchFamily="18" charset="0"/>
                <a:ea typeface="Cambria" pitchFamily="18" charset="0"/>
              </a:rPr>
              <a:t>frame.add</a:t>
            </a:r>
            <a:r>
              <a:rPr lang="en-US" sz="1600" dirty="0" smtClean="0">
                <a:latin typeface="Cambria" pitchFamily="18" charset="0"/>
                <a:ea typeface="Cambria" pitchFamily="18" charset="0"/>
              </a:rPr>
              <a:t>(button1);</a:t>
            </a:r>
          </a:p>
          <a:p>
            <a:r>
              <a:rPr lang="en-US" sz="1600" dirty="0" smtClean="0">
                <a:latin typeface="Cambria" pitchFamily="18" charset="0"/>
                <a:ea typeface="Cambria" pitchFamily="18" charset="0"/>
              </a:rPr>
              <a:t>button1.addActionListener(this);</a:t>
            </a:r>
          </a:p>
          <a:p>
            <a:r>
              <a:rPr lang="en-US" sz="1600" dirty="0" err="1" smtClean="0">
                <a:latin typeface="Cambria" pitchFamily="18" charset="0"/>
                <a:ea typeface="Cambria" pitchFamily="18" charset="0"/>
              </a:rPr>
              <a:t>frame.pack</a:t>
            </a:r>
            <a:r>
              <a:rPr lang="en-US" sz="1600" dirty="0" smtClean="0">
                <a:latin typeface="Cambria" pitchFamily="18" charset="0"/>
                <a:ea typeface="Cambria" pitchFamily="18" charset="0"/>
              </a:rPr>
              <a:t>();</a:t>
            </a:r>
            <a:endParaRPr lang="en-US" sz="1600" dirty="0">
              <a:latin typeface="Cambria" pitchFamily="18" charset="0"/>
              <a:ea typeface="Cambria" pitchFamily="18" charset="0"/>
            </a:endParaRPr>
          </a:p>
        </p:txBody>
      </p:sp>
      <p:sp>
        <p:nvSpPr>
          <p:cNvPr id="3" name="Title 2"/>
          <p:cNvSpPr>
            <a:spLocks noGrp="1"/>
          </p:cNvSpPr>
          <p:nvPr>
            <p:ph type="title"/>
          </p:nvPr>
        </p:nvSpPr>
        <p:spPr/>
        <p:txBody>
          <a:bodyPr>
            <a:normAutofit fontScale="90000"/>
          </a:bodyPr>
          <a:lstStyle/>
          <a:p>
            <a:r>
              <a:rPr lang="en-US" dirty="0" smtClean="0">
                <a:latin typeface="Cambria" pitchFamily="18" charset="0"/>
                <a:ea typeface="Cambria" pitchFamily="18" charset="0"/>
              </a:rPr>
              <a:t>An example of Modal Dialog window.</a:t>
            </a:r>
            <a:endParaRPr lang="en-US" dirty="0">
              <a:latin typeface="Cambria" pitchFamily="18" charset="0"/>
              <a:ea typeface="Cambria"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229600" cy="4525963"/>
          </a:xfrm>
        </p:spPr>
        <p:txBody>
          <a:bodyPr>
            <a:noAutofit/>
          </a:bodyPr>
          <a:lstStyle/>
          <a:p>
            <a:r>
              <a:rPr lang="en-US" sz="1200" dirty="0" err="1" smtClean="0">
                <a:latin typeface="Cambria" pitchFamily="18" charset="0"/>
                <a:ea typeface="Cambria" pitchFamily="18" charset="0"/>
              </a:rPr>
              <a:t>frame.setSize</a:t>
            </a:r>
            <a:r>
              <a:rPr lang="en-US" sz="1200" dirty="0" smtClean="0">
                <a:latin typeface="Cambria" pitchFamily="18" charset="0"/>
                <a:ea typeface="Cambria" pitchFamily="18" charset="0"/>
              </a:rPr>
              <a:t>(330,250);</a:t>
            </a:r>
          </a:p>
          <a:p>
            <a:r>
              <a:rPr lang="en-US" sz="1200" dirty="0" err="1" smtClean="0">
                <a:latin typeface="Cambria" pitchFamily="18" charset="0"/>
                <a:ea typeface="Cambria" pitchFamily="18" charset="0"/>
              </a:rPr>
              <a:t>frame.setVisible</a:t>
            </a:r>
            <a:r>
              <a:rPr lang="en-US" sz="1200" dirty="0" smtClean="0">
                <a:latin typeface="Cambria" pitchFamily="18" charset="0"/>
                <a:ea typeface="Cambria" pitchFamily="18" charset="0"/>
              </a:rPr>
              <a:t>(true);</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public void </a:t>
            </a:r>
            <a:r>
              <a:rPr lang="en-US" sz="1200" dirty="0" err="1" smtClean="0">
                <a:latin typeface="Cambria" pitchFamily="18" charset="0"/>
                <a:ea typeface="Cambria" pitchFamily="18" charset="0"/>
              </a:rPr>
              <a:t>actionPerformed</a:t>
            </a:r>
            <a:r>
              <a:rPr lang="en-US" sz="1200" dirty="0" smtClean="0">
                <a:latin typeface="Cambria" pitchFamily="18" charset="0"/>
                <a:ea typeface="Cambria" pitchFamily="18" charset="0"/>
              </a:rPr>
              <a:t>(</a:t>
            </a:r>
            <a:r>
              <a:rPr lang="en-US" sz="1200" dirty="0" err="1" smtClean="0">
                <a:latin typeface="Cambria" pitchFamily="18" charset="0"/>
                <a:ea typeface="Cambria" pitchFamily="18" charset="0"/>
              </a:rPr>
              <a:t>ActionEvent</a:t>
            </a:r>
            <a:r>
              <a:rPr lang="en-US" sz="1200" dirty="0" smtClean="0">
                <a:latin typeface="Cambria" pitchFamily="18" charset="0"/>
                <a:ea typeface="Cambria" pitchFamily="18" charset="0"/>
              </a:rPr>
              <a:t> </a:t>
            </a:r>
            <a:r>
              <a:rPr lang="en-US" sz="1200" dirty="0" err="1" smtClean="0">
                <a:latin typeface="Cambria" pitchFamily="18" charset="0"/>
                <a:ea typeface="Cambria" pitchFamily="18" charset="0"/>
              </a:rPr>
              <a:t>ae</a:t>
            </a:r>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if(</a:t>
            </a:r>
            <a:r>
              <a:rPr lang="en-US" sz="1200" dirty="0" err="1" smtClean="0">
                <a:latin typeface="Cambria" pitchFamily="18" charset="0"/>
                <a:ea typeface="Cambria" pitchFamily="18" charset="0"/>
              </a:rPr>
              <a:t>ae.getActionCommand</a:t>
            </a:r>
            <a:r>
              <a:rPr lang="en-US" sz="1200" dirty="0" smtClean="0">
                <a:latin typeface="Cambria" pitchFamily="18" charset="0"/>
                <a:ea typeface="Cambria" pitchFamily="18" charset="0"/>
              </a:rPr>
              <a:t>().equals("Open Modal Dialog"))</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//Creating a non-modeless blocking Dialog</a:t>
            </a:r>
          </a:p>
          <a:p>
            <a:r>
              <a:rPr lang="nn-NO" sz="1200" dirty="0" smtClean="0">
                <a:latin typeface="Cambria" pitchFamily="18" charset="0"/>
                <a:ea typeface="Cambria" pitchFamily="18" charset="0"/>
              </a:rPr>
              <a:t>d1= new Dialog(frame,"Modal Dialog",true);</a:t>
            </a:r>
          </a:p>
          <a:p>
            <a:r>
              <a:rPr lang="en-US" sz="1200" dirty="0" smtClean="0">
                <a:latin typeface="Cambria" pitchFamily="18" charset="0"/>
                <a:ea typeface="Cambria" pitchFamily="18" charset="0"/>
              </a:rPr>
              <a:t>Label </a:t>
            </a:r>
            <a:r>
              <a:rPr lang="en-US" sz="1200" dirty="0" err="1" smtClean="0">
                <a:latin typeface="Cambria" pitchFamily="18" charset="0"/>
                <a:ea typeface="Cambria" pitchFamily="18" charset="0"/>
              </a:rPr>
              <a:t>label</a:t>
            </a:r>
            <a:r>
              <a:rPr lang="en-US" sz="1200" dirty="0" smtClean="0">
                <a:latin typeface="Cambria" pitchFamily="18" charset="0"/>
                <a:ea typeface="Cambria" pitchFamily="18" charset="0"/>
              </a:rPr>
              <a:t>= new Label("You must close this dialog window to use Frame</a:t>
            </a:r>
          </a:p>
          <a:p>
            <a:r>
              <a:rPr lang="en-US" sz="1200" dirty="0" err="1" smtClean="0">
                <a:latin typeface="Cambria" pitchFamily="18" charset="0"/>
                <a:ea typeface="Cambria" pitchFamily="18" charset="0"/>
              </a:rPr>
              <a:t>window",Label.CENTER</a:t>
            </a:r>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d1.add(label);</a:t>
            </a:r>
          </a:p>
          <a:p>
            <a:r>
              <a:rPr lang="en-US" sz="1200" dirty="0" smtClean="0">
                <a:latin typeface="Cambria" pitchFamily="18" charset="0"/>
                <a:ea typeface="Cambria" pitchFamily="18" charset="0"/>
              </a:rPr>
              <a:t>d1.addWindowListener(this);</a:t>
            </a:r>
          </a:p>
          <a:p>
            <a:r>
              <a:rPr lang="en-US" sz="1200" dirty="0" smtClean="0">
                <a:latin typeface="Cambria" pitchFamily="18" charset="0"/>
                <a:ea typeface="Cambria" pitchFamily="18" charset="0"/>
              </a:rPr>
              <a:t>d1.pack();</a:t>
            </a:r>
          </a:p>
          <a:p>
            <a:r>
              <a:rPr lang="en-US" sz="1200" dirty="0" smtClean="0">
                <a:latin typeface="Cambria" pitchFamily="18" charset="0"/>
                <a:ea typeface="Cambria" pitchFamily="18" charset="0"/>
              </a:rPr>
              <a:t>d1.setLocationRelativeTo(frame);</a:t>
            </a:r>
          </a:p>
          <a:p>
            <a:r>
              <a:rPr lang="en-US" sz="1200" dirty="0" smtClean="0">
                <a:latin typeface="Cambria" pitchFamily="18" charset="0"/>
                <a:ea typeface="Cambria" pitchFamily="18" charset="0"/>
              </a:rPr>
              <a:t>d1.setLocation(new Point(100,100));</a:t>
            </a:r>
          </a:p>
          <a:p>
            <a:r>
              <a:rPr lang="en-US" sz="1200" dirty="0" smtClean="0">
                <a:latin typeface="Cambria" pitchFamily="18" charset="0"/>
                <a:ea typeface="Cambria" pitchFamily="18" charset="0"/>
              </a:rPr>
              <a:t>d1.setSize(400,200);</a:t>
            </a:r>
          </a:p>
          <a:p>
            <a:r>
              <a:rPr lang="en-US" sz="1200" dirty="0" smtClean="0">
                <a:latin typeface="Cambria" pitchFamily="18" charset="0"/>
                <a:ea typeface="Cambria" pitchFamily="18" charset="0"/>
              </a:rPr>
              <a:t>d1.setVisible(true);</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public void </a:t>
            </a:r>
            <a:r>
              <a:rPr lang="en-US" sz="1200" dirty="0" err="1" smtClean="0">
                <a:latin typeface="Cambria" pitchFamily="18" charset="0"/>
                <a:ea typeface="Cambria" pitchFamily="18" charset="0"/>
              </a:rPr>
              <a:t>windowClosing</a:t>
            </a:r>
            <a:r>
              <a:rPr lang="en-US" sz="1200" dirty="0" smtClean="0">
                <a:latin typeface="Cambria" pitchFamily="18" charset="0"/>
                <a:ea typeface="Cambria" pitchFamily="18" charset="0"/>
              </a:rPr>
              <a:t>(</a:t>
            </a:r>
            <a:r>
              <a:rPr lang="en-US" sz="1200" dirty="0" err="1" smtClean="0">
                <a:latin typeface="Cambria" pitchFamily="18" charset="0"/>
                <a:ea typeface="Cambria" pitchFamily="18" charset="0"/>
              </a:rPr>
              <a:t>WindowEvent</a:t>
            </a:r>
            <a:r>
              <a:rPr lang="en-US" sz="1200" dirty="0" smtClean="0">
                <a:latin typeface="Cambria" pitchFamily="18" charset="0"/>
                <a:ea typeface="Cambria" pitchFamily="18" charset="0"/>
              </a:rPr>
              <a:t> we)</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d1.setVisible(false);</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public static void main(String...</a:t>
            </a:r>
            <a:r>
              <a:rPr lang="en-US" sz="1200" dirty="0" err="1" smtClean="0">
                <a:latin typeface="Cambria" pitchFamily="18" charset="0"/>
                <a:ea typeface="Cambria" pitchFamily="18" charset="0"/>
              </a:rPr>
              <a:t>ar</a:t>
            </a:r>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new DialogEx2();</a:t>
            </a:r>
          </a:p>
          <a:p>
            <a:r>
              <a:rPr lang="en-US" sz="1200" dirty="0" smtClean="0">
                <a:latin typeface="Cambria" pitchFamily="18" charset="0"/>
                <a:ea typeface="Cambria" pitchFamily="18" charset="0"/>
              </a:rPr>
              <a:t>}</a:t>
            </a:r>
          </a:p>
          <a:p>
            <a:r>
              <a:rPr lang="en-US" sz="1200" dirty="0" smtClean="0">
                <a:latin typeface="Cambria" pitchFamily="18" charset="0"/>
                <a:ea typeface="Cambria" pitchFamily="18" charset="0"/>
              </a:rPr>
              <a:t>}</a:t>
            </a:r>
            <a:endParaRPr lang="en-US" sz="1200" dirty="0">
              <a:latin typeface="Cambria" pitchFamily="18" charset="0"/>
              <a:ea typeface="Cambria"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438400" y="381000"/>
            <a:ext cx="4191000" cy="3175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743200" y="3810000"/>
            <a:ext cx="4848225" cy="28479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153400" cy="5257800"/>
          </a:xfrm>
        </p:spPr>
        <p:txBody>
          <a:bodyPr>
            <a:normAutofit fontScale="47500" lnSpcReduction="20000"/>
          </a:bodyPr>
          <a:lstStyle/>
          <a:p>
            <a:r>
              <a:rPr lang="en-US" b="1" dirty="0" smtClean="0">
                <a:latin typeface="Cambria" pitchFamily="18" charset="0"/>
                <a:ea typeface="Cambria" pitchFamily="18" charset="0"/>
              </a:rPr>
              <a:t>import java.awt.*;</a:t>
            </a:r>
          </a:p>
          <a:p>
            <a:r>
              <a:rPr lang="en-US" dirty="0" smtClean="0">
                <a:latin typeface="Cambria" pitchFamily="18" charset="0"/>
                <a:ea typeface="Cambria" pitchFamily="18" charset="0"/>
              </a:rPr>
              <a:t>2. </a:t>
            </a:r>
            <a:r>
              <a:rPr lang="en-US" b="1" dirty="0" smtClean="0">
                <a:latin typeface="Cambria" pitchFamily="18" charset="0"/>
                <a:ea typeface="Cambria" pitchFamily="18" charset="0"/>
              </a:rPr>
              <a:t>import </a:t>
            </a:r>
            <a:r>
              <a:rPr lang="en-US" b="1" dirty="0" err="1" smtClean="0">
                <a:latin typeface="Cambria" pitchFamily="18" charset="0"/>
                <a:ea typeface="Cambria" pitchFamily="18" charset="0"/>
              </a:rPr>
              <a:t>javax.swing</a:t>
            </a:r>
            <a:r>
              <a:rPr lang="en-US" b="1" dirty="0" smtClean="0">
                <a:latin typeface="Cambria" pitchFamily="18" charset="0"/>
                <a:ea typeface="Cambria" pitchFamily="18" charset="0"/>
              </a:rPr>
              <a:t>.*;</a:t>
            </a:r>
          </a:p>
          <a:p>
            <a:r>
              <a:rPr lang="en-US" dirty="0" smtClean="0">
                <a:latin typeface="Cambria" pitchFamily="18" charset="0"/>
                <a:ea typeface="Cambria" pitchFamily="18" charset="0"/>
              </a:rPr>
              <a:t>3.</a:t>
            </a:r>
          </a:p>
          <a:p>
            <a:r>
              <a:rPr lang="en-US" dirty="0" smtClean="0">
                <a:latin typeface="Cambria" pitchFamily="18" charset="0"/>
                <a:ea typeface="Cambria" pitchFamily="18" charset="0"/>
              </a:rPr>
              <a:t>4. </a:t>
            </a:r>
            <a:r>
              <a:rPr lang="en-US" b="1" dirty="0" smtClean="0">
                <a:latin typeface="Cambria" pitchFamily="18" charset="0"/>
                <a:ea typeface="Cambria" pitchFamily="18" charset="0"/>
              </a:rPr>
              <a:t>public class Border {</a:t>
            </a:r>
          </a:p>
          <a:p>
            <a:r>
              <a:rPr lang="en-US" dirty="0" smtClean="0">
                <a:latin typeface="Cambria" pitchFamily="18" charset="0"/>
                <a:ea typeface="Cambria" pitchFamily="18" charset="0"/>
              </a:rPr>
              <a:t>5. </a:t>
            </a:r>
            <a:r>
              <a:rPr lang="en-US" dirty="0" err="1" smtClean="0">
                <a:latin typeface="Cambria" pitchFamily="18" charset="0"/>
                <a:ea typeface="Cambria" pitchFamily="18" charset="0"/>
              </a:rPr>
              <a:t>JFrame</a:t>
            </a:r>
            <a:r>
              <a:rPr lang="en-US" dirty="0" smtClean="0">
                <a:latin typeface="Cambria" pitchFamily="18" charset="0"/>
                <a:ea typeface="Cambria" pitchFamily="18" charset="0"/>
              </a:rPr>
              <a:t> f;</a:t>
            </a:r>
          </a:p>
          <a:p>
            <a:r>
              <a:rPr lang="en-US" dirty="0" smtClean="0">
                <a:latin typeface="Cambria" pitchFamily="18" charset="0"/>
                <a:ea typeface="Cambria" pitchFamily="18" charset="0"/>
              </a:rPr>
              <a:t>6. Border(){</a:t>
            </a:r>
          </a:p>
          <a:p>
            <a:r>
              <a:rPr lang="en-US" dirty="0" smtClean="0">
                <a:latin typeface="Cambria" pitchFamily="18" charset="0"/>
                <a:ea typeface="Cambria" pitchFamily="18" charset="0"/>
              </a:rPr>
              <a:t>7. f=</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JFrame</a:t>
            </a:r>
            <a:r>
              <a:rPr lang="en-US" b="1" dirty="0" smtClean="0">
                <a:latin typeface="Cambria" pitchFamily="18" charset="0"/>
                <a:ea typeface="Cambria" pitchFamily="18" charset="0"/>
              </a:rPr>
              <a:t>();</a:t>
            </a:r>
          </a:p>
          <a:p>
            <a:r>
              <a:rPr lang="en-US" dirty="0" smtClean="0">
                <a:latin typeface="Cambria" pitchFamily="18" charset="0"/>
                <a:ea typeface="Cambria" pitchFamily="18" charset="0"/>
              </a:rPr>
              <a:t>8. </a:t>
            </a:r>
            <a:r>
              <a:rPr lang="en-US" dirty="0" err="1" smtClean="0">
                <a:latin typeface="Cambria" pitchFamily="18" charset="0"/>
                <a:ea typeface="Cambria" pitchFamily="18" charset="0"/>
              </a:rPr>
              <a:t>JButton</a:t>
            </a:r>
            <a:r>
              <a:rPr lang="en-US" dirty="0" smtClean="0">
                <a:latin typeface="Cambria" pitchFamily="18" charset="0"/>
                <a:ea typeface="Cambria" pitchFamily="18" charset="0"/>
              </a:rPr>
              <a:t> b1= </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JButton</a:t>
            </a:r>
            <a:r>
              <a:rPr lang="en-US" b="1" dirty="0" smtClean="0">
                <a:latin typeface="Cambria" pitchFamily="18" charset="0"/>
                <a:ea typeface="Cambria" pitchFamily="18" charset="0"/>
              </a:rPr>
              <a:t>("NORTH");;</a:t>
            </a:r>
          </a:p>
          <a:p>
            <a:r>
              <a:rPr lang="en-US" dirty="0" smtClean="0">
                <a:latin typeface="Cambria" pitchFamily="18" charset="0"/>
                <a:ea typeface="Cambria" pitchFamily="18" charset="0"/>
              </a:rPr>
              <a:t>9. </a:t>
            </a:r>
            <a:r>
              <a:rPr lang="en-US" dirty="0" err="1" smtClean="0">
                <a:latin typeface="Cambria" pitchFamily="18" charset="0"/>
                <a:ea typeface="Cambria" pitchFamily="18" charset="0"/>
              </a:rPr>
              <a:t>JButton</a:t>
            </a:r>
            <a:r>
              <a:rPr lang="en-US" dirty="0" smtClean="0">
                <a:latin typeface="Cambria" pitchFamily="18" charset="0"/>
                <a:ea typeface="Cambria" pitchFamily="18" charset="0"/>
              </a:rPr>
              <a:t> b2= </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JButton</a:t>
            </a:r>
            <a:r>
              <a:rPr lang="en-US" b="1" dirty="0" smtClean="0">
                <a:latin typeface="Cambria" pitchFamily="18" charset="0"/>
                <a:ea typeface="Cambria" pitchFamily="18" charset="0"/>
              </a:rPr>
              <a:t>("SOUTH");;</a:t>
            </a:r>
          </a:p>
          <a:p>
            <a:r>
              <a:rPr lang="en-US" dirty="0" smtClean="0">
                <a:latin typeface="Cambria" pitchFamily="18" charset="0"/>
                <a:ea typeface="Cambria" pitchFamily="18" charset="0"/>
              </a:rPr>
              <a:t>10. </a:t>
            </a:r>
            <a:r>
              <a:rPr lang="en-US" dirty="0" err="1" smtClean="0">
                <a:latin typeface="Cambria" pitchFamily="18" charset="0"/>
                <a:ea typeface="Cambria" pitchFamily="18" charset="0"/>
              </a:rPr>
              <a:t>JButton</a:t>
            </a:r>
            <a:r>
              <a:rPr lang="en-US" dirty="0" smtClean="0">
                <a:latin typeface="Cambria" pitchFamily="18" charset="0"/>
                <a:ea typeface="Cambria" pitchFamily="18" charset="0"/>
              </a:rPr>
              <a:t> b3= </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JButton</a:t>
            </a:r>
            <a:r>
              <a:rPr lang="en-US" b="1" dirty="0" smtClean="0">
                <a:latin typeface="Cambria" pitchFamily="18" charset="0"/>
                <a:ea typeface="Cambria" pitchFamily="18" charset="0"/>
              </a:rPr>
              <a:t>("EAST");;</a:t>
            </a:r>
          </a:p>
          <a:p>
            <a:r>
              <a:rPr lang="en-US" dirty="0" smtClean="0">
                <a:latin typeface="Cambria" pitchFamily="18" charset="0"/>
                <a:ea typeface="Cambria" pitchFamily="18" charset="0"/>
              </a:rPr>
              <a:t>11. </a:t>
            </a:r>
            <a:r>
              <a:rPr lang="en-US" dirty="0" err="1" smtClean="0">
                <a:latin typeface="Cambria" pitchFamily="18" charset="0"/>
                <a:ea typeface="Cambria" pitchFamily="18" charset="0"/>
              </a:rPr>
              <a:t>JButton</a:t>
            </a:r>
            <a:r>
              <a:rPr lang="en-US" dirty="0" smtClean="0">
                <a:latin typeface="Cambria" pitchFamily="18" charset="0"/>
                <a:ea typeface="Cambria" pitchFamily="18" charset="0"/>
              </a:rPr>
              <a:t> b4= </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JButton</a:t>
            </a:r>
            <a:r>
              <a:rPr lang="en-US" b="1" dirty="0" smtClean="0">
                <a:latin typeface="Cambria" pitchFamily="18" charset="0"/>
                <a:ea typeface="Cambria" pitchFamily="18" charset="0"/>
              </a:rPr>
              <a:t>("WEST");;</a:t>
            </a:r>
          </a:p>
          <a:p>
            <a:r>
              <a:rPr lang="en-US" dirty="0" smtClean="0">
                <a:latin typeface="Cambria" pitchFamily="18" charset="0"/>
                <a:ea typeface="Cambria" pitchFamily="18" charset="0"/>
              </a:rPr>
              <a:t>12. </a:t>
            </a:r>
            <a:r>
              <a:rPr lang="en-US" dirty="0" err="1" smtClean="0">
                <a:latin typeface="Cambria" pitchFamily="18" charset="0"/>
                <a:ea typeface="Cambria" pitchFamily="18" charset="0"/>
              </a:rPr>
              <a:t>JButton</a:t>
            </a:r>
            <a:r>
              <a:rPr lang="en-US" dirty="0" smtClean="0">
                <a:latin typeface="Cambria" pitchFamily="18" charset="0"/>
                <a:ea typeface="Cambria" pitchFamily="18" charset="0"/>
              </a:rPr>
              <a:t> b5= </a:t>
            </a:r>
            <a:r>
              <a:rPr lang="en-US" b="1" dirty="0" smtClean="0">
                <a:latin typeface="Cambria" pitchFamily="18" charset="0"/>
                <a:ea typeface="Cambria" pitchFamily="18" charset="0"/>
              </a:rPr>
              <a:t>new </a:t>
            </a:r>
            <a:r>
              <a:rPr lang="en-US" b="1" dirty="0" err="1" smtClean="0">
                <a:latin typeface="Cambria" pitchFamily="18" charset="0"/>
                <a:ea typeface="Cambria" pitchFamily="18" charset="0"/>
              </a:rPr>
              <a:t>JButton</a:t>
            </a:r>
            <a:r>
              <a:rPr lang="en-US" b="1" dirty="0" smtClean="0">
                <a:latin typeface="Cambria" pitchFamily="18" charset="0"/>
                <a:ea typeface="Cambria" pitchFamily="18" charset="0"/>
              </a:rPr>
              <a:t>("CENTER");;</a:t>
            </a:r>
          </a:p>
          <a:p>
            <a:r>
              <a:rPr lang="en-US" dirty="0" smtClean="0">
                <a:latin typeface="Cambria" pitchFamily="18" charset="0"/>
                <a:ea typeface="Cambria" pitchFamily="18" charset="0"/>
              </a:rPr>
              <a:t>13. </a:t>
            </a:r>
            <a:r>
              <a:rPr lang="en-US" dirty="0" err="1" smtClean="0">
                <a:latin typeface="Cambria" pitchFamily="18" charset="0"/>
                <a:ea typeface="Cambria" pitchFamily="18" charset="0"/>
              </a:rPr>
              <a:t>f.add</a:t>
            </a:r>
            <a:r>
              <a:rPr lang="en-US" dirty="0" smtClean="0">
                <a:latin typeface="Cambria" pitchFamily="18" charset="0"/>
                <a:ea typeface="Cambria" pitchFamily="18" charset="0"/>
              </a:rPr>
              <a:t>(b1,BorderLayout.NORTH);</a:t>
            </a:r>
          </a:p>
          <a:p>
            <a:r>
              <a:rPr lang="en-US" dirty="0" smtClean="0">
                <a:latin typeface="Cambria" pitchFamily="18" charset="0"/>
                <a:ea typeface="Cambria" pitchFamily="18" charset="0"/>
              </a:rPr>
              <a:t>14. </a:t>
            </a:r>
            <a:r>
              <a:rPr lang="en-US" dirty="0" err="1" smtClean="0">
                <a:latin typeface="Cambria" pitchFamily="18" charset="0"/>
                <a:ea typeface="Cambria" pitchFamily="18" charset="0"/>
              </a:rPr>
              <a:t>f.add</a:t>
            </a:r>
            <a:r>
              <a:rPr lang="en-US" dirty="0" smtClean="0">
                <a:latin typeface="Cambria" pitchFamily="18" charset="0"/>
                <a:ea typeface="Cambria" pitchFamily="18" charset="0"/>
              </a:rPr>
              <a:t>(b2,BorderLayout.SOUTH);</a:t>
            </a:r>
          </a:p>
          <a:p>
            <a:r>
              <a:rPr lang="en-US" dirty="0" smtClean="0">
                <a:latin typeface="Cambria" pitchFamily="18" charset="0"/>
                <a:ea typeface="Cambria" pitchFamily="18" charset="0"/>
              </a:rPr>
              <a:t>15. </a:t>
            </a:r>
            <a:r>
              <a:rPr lang="en-US" dirty="0" err="1" smtClean="0">
                <a:latin typeface="Cambria" pitchFamily="18" charset="0"/>
                <a:ea typeface="Cambria" pitchFamily="18" charset="0"/>
              </a:rPr>
              <a:t>f.add</a:t>
            </a:r>
            <a:r>
              <a:rPr lang="en-US" dirty="0" smtClean="0">
                <a:latin typeface="Cambria" pitchFamily="18" charset="0"/>
                <a:ea typeface="Cambria" pitchFamily="18" charset="0"/>
              </a:rPr>
              <a:t>(b3,BorderLayout.EAST);</a:t>
            </a:r>
          </a:p>
          <a:p>
            <a:r>
              <a:rPr lang="en-US" dirty="0" smtClean="0">
                <a:latin typeface="Cambria" pitchFamily="18" charset="0"/>
                <a:ea typeface="Cambria" pitchFamily="18" charset="0"/>
              </a:rPr>
              <a:t>16. </a:t>
            </a:r>
            <a:r>
              <a:rPr lang="en-US" dirty="0" err="1" smtClean="0">
                <a:latin typeface="Cambria" pitchFamily="18" charset="0"/>
                <a:ea typeface="Cambria" pitchFamily="18" charset="0"/>
              </a:rPr>
              <a:t>f.add</a:t>
            </a:r>
            <a:r>
              <a:rPr lang="en-US" dirty="0" smtClean="0">
                <a:latin typeface="Cambria" pitchFamily="18" charset="0"/>
                <a:ea typeface="Cambria" pitchFamily="18" charset="0"/>
              </a:rPr>
              <a:t>(b4,BorderLayout.WEST);</a:t>
            </a:r>
          </a:p>
          <a:p>
            <a:r>
              <a:rPr lang="en-US" dirty="0" smtClean="0">
                <a:latin typeface="Cambria" pitchFamily="18" charset="0"/>
                <a:ea typeface="Cambria" pitchFamily="18" charset="0"/>
              </a:rPr>
              <a:t>17. </a:t>
            </a:r>
            <a:r>
              <a:rPr lang="en-US" dirty="0" err="1" smtClean="0">
                <a:latin typeface="Cambria" pitchFamily="18" charset="0"/>
                <a:ea typeface="Cambria" pitchFamily="18" charset="0"/>
              </a:rPr>
              <a:t>f.add</a:t>
            </a:r>
            <a:r>
              <a:rPr lang="en-US" dirty="0" smtClean="0">
                <a:latin typeface="Cambria" pitchFamily="18" charset="0"/>
                <a:ea typeface="Cambria" pitchFamily="18" charset="0"/>
              </a:rPr>
              <a:t>(b5,BorderLayout.CENTER);</a:t>
            </a:r>
          </a:p>
          <a:p>
            <a:r>
              <a:rPr lang="en-US" dirty="0" smtClean="0">
                <a:latin typeface="Cambria" pitchFamily="18" charset="0"/>
                <a:ea typeface="Cambria" pitchFamily="18" charset="0"/>
              </a:rPr>
              <a:t>18. </a:t>
            </a:r>
            <a:r>
              <a:rPr lang="en-US" dirty="0" err="1" smtClean="0">
                <a:latin typeface="Cambria" pitchFamily="18" charset="0"/>
                <a:ea typeface="Cambria" pitchFamily="18" charset="0"/>
              </a:rPr>
              <a:t>f.setSize</a:t>
            </a:r>
            <a:r>
              <a:rPr lang="en-US" dirty="0" smtClean="0">
                <a:latin typeface="Cambria" pitchFamily="18" charset="0"/>
                <a:ea typeface="Cambria" pitchFamily="18" charset="0"/>
              </a:rPr>
              <a:t>(300,300);</a:t>
            </a:r>
          </a:p>
          <a:p>
            <a:r>
              <a:rPr lang="en-US" dirty="0" smtClean="0">
                <a:latin typeface="Cambria" pitchFamily="18" charset="0"/>
                <a:ea typeface="Cambria" pitchFamily="18" charset="0"/>
              </a:rPr>
              <a:t>19. </a:t>
            </a:r>
            <a:r>
              <a:rPr lang="en-US" dirty="0" err="1" smtClean="0">
                <a:latin typeface="Cambria" pitchFamily="18" charset="0"/>
                <a:ea typeface="Cambria" pitchFamily="18" charset="0"/>
              </a:rPr>
              <a:t>f.setVisible</a:t>
            </a:r>
            <a:r>
              <a:rPr lang="en-US" dirty="0" smtClean="0">
                <a:latin typeface="Cambria" pitchFamily="18" charset="0"/>
                <a:ea typeface="Cambria" pitchFamily="18" charset="0"/>
              </a:rPr>
              <a:t>(</a:t>
            </a:r>
            <a:r>
              <a:rPr lang="en-US" b="1" dirty="0" smtClean="0">
                <a:latin typeface="Cambria" pitchFamily="18" charset="0"/>
                <a:ea typeface="Cambria" pitchFamily="18" charset="0"/>
              </a:rPr>
              <a:t>true);</a:t>
            </a:r>
          </a:p>
          <a:p>
            <a:r>
              <a:rPr lang="en-US" dirty="0" smtClean="0">
                <a:latin typeface="Cambria" pitchFamily="18" charset="0"/>
                <a:ea typeface="Cambria" pitchFamily="18" charset="0"/>
              </a:rPr>
              <a:t>20. }</a:t>
            </a:r>
          </a:p>
          <a:p>
            <a:r>
              <a:rPr lang="en-US" dirty="0" smtClean="0">
                <a:latin typeface="Cambria" pitchFamily="18" charset="0"/>
                <a:ea typeface="Cambria" pitchFamily="18" charset="0"/>
              </a:rPr>
              <a:t>21. </a:t>
            </a:r>
            <a:r>
              <a:rPr lang="en-US" b="1" dirty="0" smtClean="0">
                <a:latin typeface="Cambria" pitchFamily="18" charset="0"/>
                <a:ea typeface="Cambria" pitchFamily="18" charset="0"/>
              </a:rPr>
              <a:t>public static void main(String[] </a:t>
            </a:r>
            <a:r>
              <a:rPr lang="en-US" b="1" dirty="0" err="1" smtClean="0">
                <a:latin typeface="Cambria" pitchFamily="18" charset="0"/>
                <a:ea typeface="Cambria" pitchFamily="18" charset="0"/>
              </a:rPr>
              <a:t>args</a:t>
            </a:r>
            <a:r>
              <a:rPr lang="en-US" b="1" dirty="0" smtClean="0">
                <a:latin typeface="Cambria" pitchFamily="18" charset="0"/>
                <a:ea typeface="Cambria" pitchFamily="18" charset="0"/>
              </a:rPr>
              <a:t>) {</a:t>
            </a:r>
          </a:p>
          <a:p>
            <a:r>
              <a:rPr lang="en-US" dirty="0" smtClean="0">
                <a:latin typeface="Cambria" pitchFamily="18" charset="0"/>
                <a:ea typeface="Cambria" pitchFamily="18" charset="0"/>
              </a:rPr>
              <a:t>22. </a:t>
            </a:r>
            <a:r>
              <a:rPr lang="en-US" b="1" dirty="0" smtClean="0">
                <a:latin typeface="Cambria" pitchFamily="18" charset="0"/>
                <a:ea typeface="Cambria" pitchFamily="18" charset="0"/>
              </a:rPr>
              <a:t>new Border();</a:t>
            </a:r>
          </a:p>
          <a:p>
            <a:r>
              <a:rPr lang="en-US" dirty="0" smtClean="0">
                <a:latin typeface="Cambria" pitchFamily="18" charset="0"/>
                <a:ea typeface="Cambria" pitchFamily="18" charset="0"/>
              </a:rPr>
              <a:t>23. }</a:t>
            </a:r>
          </a:p>
          <a:p>
            <a:r>
              <a:rPr lang="en-US" dirty="0" smtClean="0">
                <a:latin typeface="Cambria" pitchFamily="18" charset="0"/>
                <a:ea typeface="Cambria" pitchFamily="18" charset="0"/>
              </a:rPr>
              <a:t>24. }</a:t>
            </a:r>
            <a:endParaRPr lang="en-US" dirty="0">
              <a:latin typeface="Cambria" pitchFamily="18" charset="0"/>
              <a:ea typeface="Cambria" pitchFamily="18" charset="0"/>
            </a:endParaRPr>
          </a:p>
        </p:txBody>
      </p:sp>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Example of Border Layout class:</a:t>
            </a:r>
            <a:endParaRPr lang="en-US" b="0" dirty="0">
              <a:effectLst/>
              <a:latin typeface="Cambria" pitchFamily="18" charset="0"/>
              <a:ea typeface="Cambria"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905000" y="457200"/>
            <a:ext cx="5181600" cy="535824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The Border Demo Example</a:t>
            </a:r>
            <a:endParaRPr lang="en-US" b="0" dirty="0">
              <a:effectLst/>
              <a:latin typeface="Cambria" pitchFamily="18" charset="0"/>
              <a:ea typeface="Cambria"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2590800" y="1799063"/>
            <a:ext cx="4343400" cy="444933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ambria" pitchFamily="18" charset="0"/>
                <a:ea typeface="Cambria" pitchFamily="18" charset="0"/>
              </a:rPr>
              <a:t>1. </a:t>
            </a:r>
            <a:r>
              <a:rPr lang="en-US" dirty="0" err="1" smtClean="0">
                <a:latin typeface="Cambria" pitchFamily="18" charset="0"/>
                <a:ea typeface="Cambria" pitchFamily="18" charset="0"/>
              </a:rPr>
              <a:t>java.awt.BorderLayout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2. </a:t>
            </a:r>
            <a:r>
              <a:rPr lang="en-US" dirty="0" err="1" smtClean="0">
                <a:latin typeface="Cambria" pitchFamily="18" charset="0"/>
                <a:ea typeface="Cambria" pitchFamily="18" charset="0"/>
              </a:rPr>
              <a:t>java.awt.FlowLayout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3. </a:t>
            </a:r>
            <a:r>
              <a:rPr lang="en-US" dirty="0" err="1" smtClean="0">
                <a:latin typeface="Cambria" pitchFamily="18" charset="0"/>
                <a:ea typeface="Cambria" pitchFamily="18" charset="0"/>
              </a:rPr>
              <a:t>java.awt.GridLayout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4. </a:t>
            </a:r>
            <a:r>
              <a:rPr lang="en-US" dirty="0" err="1" smtClean="0">
                <a:latin typeface="Cambria" pitchFamily="18" charset="0"/>
                <a:ea typeface="Cambria" pitchFamily="18" charset="0"/>
              </a:rPr>
              <a:t>java.awt.CardLayout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5. </a:t>
            </a:r>
            <a:r>
              <a:rPr lang="en-US" dirty="0" err="1" smtClean="0">
                <a:latin typeface="Cambria" pitchFamily="18" charset="0"/>
                <a:ea typeface="Cambria" pitchFamily="18" charset="0"/>
              </a:rPr>
              <a:t>java.awt.GridBagLayout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6. </a:t>
            </a:r>
            <a:r>
              <a:rPr lang="en-US" dirty="0" err="1" smtClean="0">
                <a:latin typeface="Cambria" pitchFamily="18" charset="0"/>
                <a:ea typeface="Cambria" pitchFamily="18" charset="0"/>
              </a:rPr>
              <a:t>javax.swing.BoxLayout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7. </a:t>
            </a:r>
            <a:r>
              <a:rPr lang="en-US" dirty="0" err="1" smtClean="0">
                <a:latin typeface="Cambria" pitchFamily="18" charset="0"/>
                <a:ea typeface="Cambria" pitchFamily="18" charset="0"/>
              </a:rPr>
              <a:t>javax.swing.GroupLayout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8. </a:t>
            </a:r>
            <a:r>
              <a:rPr lang="en-US" dirty="0" err="1" smtClean="0">
                <a:latin typeface="Cambria" pitchFamily="18" charset="0"/>
                <a:ea typeface="Cambria" pitchFamily="18" charset="0"/>
              </a:rPr>
              <a:t>javax.swing.ScrollPaneLayout</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9. </a:t>
            </a:r>
            <a:r>
              <a:rPr lang="en-US" dirty="0" err="1" smtClean="0">
                <a:latin typeface="Cambria" pitchFamily="18" charset="0"/>
                <a:ea typeface="Cambria" pitchFamily="18" charset="0"/>
              </a:rPr>
              <a:t>javax.swing.SpringLayout</a:t>
            </a:r>
            <a:r>
              <a:rPr lang="en-US" dirty="0" smtClean="0">
                <a:latin typeface="Cambria" pitchFamily="18" charset="0"/>
                <a:ea typeface="Cambria" pitchFamily="18" charset="0"/>
              </a:rPr>
              <a:t> etc.</a:t>
            </a:r>
            <a:endParaRPr lang="en-US" dirty="0">
              <a:latin typeface="Cambria" pitchFamily="18" charset="0"/>
              <a:ea typeface="Cambria" pitchFamily="18" charset="0"/>
            </a:endParaRPr>
          </a:p>
        </p:txBody>
      </p:sp>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Java Layout Managers</a:t>
            </a:r>
            <a:endParaRPr lang="en-US" b="0" dirty="0">
              <a:effectLst/>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
        <p:nvSpPr>
          <p:cNvPr id="5" name="Content Placeholder 4"/>
          <p:cNvSpPr>
            <a:spLocks noGrp="1"/>
          </p:cNvSpPr>
          <p:nvPr>
            <p:ph idx="1"/>
          </p:nvPr>
        </p:nvSpPr>
        <p:spPr/>
        <p:txBody>
          <a:bodyPr/>
          <a:lstStyle/>
          <a:p>
            <a:r>
              <a:rPr lang="en-IN" b="1" dirty="0" smtClean="0"/>
              <a:t>Types of applets</a:t>
            </a:r>
          </a:p>
          <a:p>
            <a:r>
              <a:rPr lang="en-IN" dirty="0" smtClean="0"/>
              <a:t>A web page can contain two types of applets:</a:t>
            </a:r>
          </a:p>
          <a:p>
            <a:r>
              <a:rPr lang="en-IN" dirty="0" smtClean="0"/>
              <a:t>Local applet</a:t>
            </a:r>
          </a:p>
          <a:p>
            <a:r>
              <a:rPr lang="en-IN" dirty="0" smtClean="0"/>
              <a:t>Remote applet</a:t>
            </a:r>
          </a:p>
          <a:p>
            <a:r>
              <a:rPr lang="en-IN" b="1" dirty="0" smtClean="0"/>
              <a:t>Local applets</a:t>
            </a:r>
          </a:p>
          <a:p>
            <a:r>
              <a:rPr lang="en-IN" b="1" dirty="0" smtClean="0"/>
              <a:t>Local applets</a:t>
            </a:r>
            <a:r>
              <a:rPr lang="en-IN" dirty="0" smtClean="0"/>
              <a:t> are developed and stored locally, and therefore do not require an Internet connection to be located because the directory is located on the local system.</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ambria" pitchFamily="18" charset="0"/>
                <a:ea typeface="Cambria" pitchFamily="18" charset="0"/>
              </a:rPr>
              <a:t>1.public static final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NORTH</a:t>
            </a:r>
          </a:p>
          <a:p>
            <a:r>
              <a:rPr lang="en-US" dirty="0" smtClean="0">
                <a:latin typeface="Cambria" pitchFamily="18" charset="0"/>
                <a:ea typeface="Cambria" pitchFamily="18" charset="0"/>
              </a:rPr>
              <a:t>2. public static final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SOUTH</a:t>
            </a:r>
          </a:p>
          <a:p>
            <a:r>
              <a:rPr lang="en-US" dirty="0" smtClean="0">
                <a:latin typeface="Cambria" pitchFamily="18" charset="0"/>
                <a:ea typeface="Cambria" pitchFamily="18" charset="0"/>
              </a:rPr>
              <a:t>3. public static final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EAST</a:t>
            </a:r>
          </a:p>
          <a:p>
            <a:r>
              <a:rPr lang="en-US" dirty="0" smtClean="0">
                <a:latin typeface="Cambria" pitchFamily="18" charset="0"/>
                <a:ea typeface="Cambria" pitchFamily="18" charset="0"/>
              </a:rPr>
              <a:t>4. public static final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WEST</a:t>
            </a:r>
          </a:p>
          <a:p>
            <a:r>
              <a:rPr lang="en-US" dirty="0" smtClean="0">
                <a:latin typeface="Cambria" pitchFamily="18" charset="0"/>
                <a:ea typeface="Cambria" pitchFamily="18" charset="0"/>
              </a:rPr>
              <a:t>5. public static final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CENTER</a:t>
            </a:r>
          </a:p>
          <a:p>
            <a:r>
              <a:rPr lang="en-US" dirty="0" smtClean="0">
                <a:latin typeface="Cambria" pitchFamily="18" charset="0"/>
                <a:ea typeface="Cambria" pitchFamily="18" charset="0"/>
              </a:rPr>
              <a:t>6. Checkboxes and Radio Buttons</a:t>
            </a:r>
            <a:endParaRPr lang="en-US" dirty="0">
              <a:latin typeface="Cambria" pitchFamily="18" charset="0"/>
              <a:ea typeface="Cambria" pitchFamily="18" charset="0"/>
            </a:endParaRPr>
          </a:p>
        </p:txBody>
      </p:sp>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Java Border Layout</a:t>
            </a:r>
            <a:endParaRPr lang="en-US" b="0" dirty="0">
              <a:effectLst/>
              <a:latin typeface="Cambria" pitchFamily="18" charset="0"/>
              <a:ea typeface="Cambria" pitchFamily="18" charset="0"/>
            </a:endParaRPr>
          </a:p>
        </p:txBody>
      </p:sp>
      <p:pic>
        <p:nvPicPr>
          <p:cNvPr id="7170" name="Picture 2"/>
          <p:cNvPicPr>
            <a:picLocks noChangeAspect="1" noChangeArrowheads="1"/>
          </p:cNvPicPr>
          <p:nvPr/>
        </p:nvPicPr>
        <p:blipFill>
          <a:blip r:embed="rId2"/>
          <a:srcRect/>
          <a:stretch>
            <a:fillRect/>
          </a:stretch>
        </p:blipFill>
        <p:spPr bwMode="auto">
          <a:xfrm>
            <a:off x="3048000" y="4495800"/>
            <a:ext cx="4343400" cy="21717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AWT component classes </a:t>
            </a:r>
            <a:endParaRPr lang="en-US" b="0" dirty="0">
              <a:effectLst/>
              <a:latin typeface="Cambria" pitchFamily="18" charset="0"/>
              <a:ea typeface="Cambria" pitchFamily="18" charset="0"/>
            </a:endParaRPr>
          </a:p>
        </p:txBody>
      </p:sp>
      <p:pic>
        <p:nvPicPr>
          <p:cNvPr id="4" name="Picture 3" descr="awt_hierarchy.png"/>
          <p:cNvPicPr>
            <a:picLocks noChangeAspect="1"/>
          </p:cNvPicPr>
          <p:nvPr/>
        </p:nvPicPr>
        <p:blipFill>
          <a:blip r:embed="rId2"/>
          <a:stretch>
            <a:fillRect/>
          </a:stretch>
        </p:blipFill>
        <p:spPr>
          <a:xfrm>
            <a:off x="762000" y="1371600"/>
            <a:ext cx="7924800" cy="519775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8915400" cy="5943600"/>
          </a:xfrm>
        </p:spPr>
        <p:txBody>
          <a:bodyPr>
            <a:normAutofit/>
          </a:bodyPr>
          <a:lstStyle/>
          <a:p>
            <a:r>
              <a:rPr lang="en-US" b="1" dirty="0" smtClean="0">
                <a:latin typeface="Cambria" pitchFamily="18" charset="0"/>
                <a:ea typeface="Cambria" pitchFamily="18" charset="0"/>
              </a:rPr>
              <a:t>Window:</a:t>
            </a:r>
            <a:r>
              <a:rPr lang="en-US" dirty="0" smtClean="0">
                <a:latin typeface="Cambria" pitchFamily="18" charset="0"/>
                <a:ea typeface="Cambria" pitchFamily="18" charset="0"/>
              </a:rPr>
              <a:t> An instance of the Window class has no border and no title</a:t>
            </a:r>
            <a:br>
              <a:rPr lang="en-US" dirty="0" smtClean="0">
                <a:latin typeface="Cambria" pitchFamily="18" charset="0"/>
                <a:ea typeface="Cambria" pitchFamily="18" charset="0"/>
              </a:rPr>
            </a:br>
            <a:r>
              <a:rPr lang="en-US" b="1" dirty="0" smtClean="0">
                <a:latin typeface="Cambria" pitchFamily="18" charset="0"/>
                <a:ea typeface="Cambria" pitchFamily="18" charset="0"/>
              </a:rPr>
              <a:t>Dialog:</a:t>
            </a:r>
            <a:r>
              <a:rPr lang="en-US" dirty="0" smtClean="0">
                <a:latin typeface="Cambria" pitchFamily="18" charset="0"/>
                <a:ea typeface="Cambria" pitchFamily="18" charset="0"/>
              </a:rPr>
              <a:t> Dialog class has border and title. An instance of the Dialog class cannot exist without an associated instance of the Frame class.</a:t>
            </a:r>
            <a:br>
              <a:rPr lang="en-US" dirty="0" smtClean="0">
                <a:latin typeface="Cambria" pitchFamily="18" charset="0"/>
                <a:ea typeface="Cambria" pitchFamily="18" charset="0"/>
              </a:rPr>
            </a:br>
            <a:r>
              <a:rPr lang="en-US" b="1" dirty="0" smtClean="0">
                <a:latin typeface="Cambria" pitchFamily="18" charset="0"/>
                <a:ea typeface="Cambria" pitchFamily="18" charset="0"/>
              </a:rPr>
              <a:t>Panel:</a:t>
            </a:r>
            <a:r>
              <a:rPr lang="en-US" dirty="0" smtClean="0">
                <a:latin typeface="Cambria" pitchFamily="18" charset="0"/>
                <a:ea typeface="Cambria" pitchFamily="18" charset="0"/>
              </a:rPr>
              <a:t> Panel does not contain title bar, menu bar or border. It is a generic container for holding components. An instance of the Panel class provides a container to which to add components.</a:t>
            </a:r>
            <a:br>
              <a:rPr lang="en-US" dirty="0" smtClean="0">
                <a:latin typeface="Cambria" pitchFamily="18" charset="0"/>
                <a:ea typeface="Cambria" pitchFamily="18" charset="0"/>
              </a:rPr>
            </a:br>
            <a:r>
              <a:rPr lang="en-US" b="1" dirty="0" smtClean="0">
                <a:latin typeface="Cambria" pitchFamily="18" charset="0"/>
                <a:ea typeface="Cambria" pitchFamily="18" charset="0"/>
              </a:rPr>
              <a:t>Frame:</a:t>
            </a:r>
            <a:r>
              <a:rPr lang="en-US" dirty="0" smtClean="0">
                <a:latin typeface="Cambria" pitchFamily="18" charset="0"/>
                <a:ea typeface="Cambria" pitchFamily="18" charset="0"/>
              </a:rPr>
              <a:t> A frame has title, border and menu bars. It can contain several components like buttons, text fields, scrollbars etc. This is most widely used container while developing an application in AWT.</a:t>
            </a:r>
            <a:endParaRPr lang="en-US" dirty="0">
              <a:latin typeface="Cambria" pitchFamily="18" charset="0"/>
              <a:ea typeface="Cambria"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effectLst/>
                <a:latin typeface="Cambria" pitchFamily="18" charset="0"/>
                <a:ea typeface="Cambria" pitchFamily="18" charset="0"/>
              </a:rPr>
              <a:t>Swing component classes</a:t>
            </a:r>
            <a:endParaRPr lang="en-US" b="0" dirty="0">
              <a:effectLst/>
              <a:latin typeface="Cambria" pitchFamily="18" charset="0"/>
              <a:ea typeface="Cambria" pitchFamily="18" charset="0"/>
            </a:endParaRPr>
          </a:p>
        </p:txBody>
      </p:sp>
      <p:pic>
        <p:nvPicPr>
          <p:cNvPr id="10243" name="Picture 3"/>
          <p:cNvPicPr>
            <a:picLocks noChangeAspect="1" noChangeArrowheads="1"/>
          </p:cNvPicPr>
          <p:nvPr/>
        </p:nvPicPr>
        <p:blipFill>
          <a:blip r:embed="rId2"/>
          <a:srcRect l="30454" t="30208" r="9224" b="12500"/>
          <a:stretch>
            <a:fillRect/>
          </a:stretch>
        </p:blipFill>
        <p:spPr bwMode="auto">
          <a:xfrm>
            <a:off x="304800" y="1447800"/>
            <a:ext cx="8153400" cy="4353757"/>
          </a:xfrm>
          <a:prstGeom prst="rect">
            <a:avLst/>
          </a:prstGeom>
          <a:noFill/>
          <a:ln w="9525">
            <a:noFill/>
            <a:miter lim="800000"/>
            <a:headEnd/>
            <a:tailEnd/>
          </a:ln>
          <a:effectLst/>
        </p:spPr>
      </p:pic>
      <p:sp>
        <p:nvSpPr>
          <p:cNvPr id="8" name="TextBox 7"/>
          <p:cNvSpPr txBox="1"/>
          <p:nvPr/>
        </p:nvSpPr>
        <p:spPr>
          <a:xfrm>
            <a:off x="1676400" y="6019800"/>
            <a:ext cx="6934200" cy="646331"/>
          </a:xfrm>
          <a:prstGeom prst="rect">
            <a:avLst/>
          </a:prstGeom>
          <a:noFill/>
        </p:spPr>
        <p:txBody>
          <a:bodyPr wrap="square" rtlCol="0">
            <a:spAutoFit/>
          </a:bodyPr>
          <a:lstStyle/>
          <a:p>
            <a:r>
              <a:rPr lang="en-US" i="1" dirty="0" smtClean="0">
                <a:solidFill>
                  <a:srgbClr val="FF0000"/>
                </a:solidFill>
                <a:latin typeface="Cambria" pitchFamily="18" charset="0"/>
                <a:ea typeface="Cambria" pitchFamily="18" charset="0"/>
                <a:hlinkClick r:id="rId3" action="ppaction://hlinksldjump"/>
              </a:rPr>
              <a:t>https://www.educba.com/swing-components-in-java/ /</a:t>
            </a:r>
            <a:endParaRPr lang="en-US" i="1" dirty="0" smtClean="0">
              <a:solidFill>
                <a:srgbClr val="FF0000"/>
              </a:solidFill>
              <a:latin typeface="Cambria" pitchFamily="18" charset="0"/>
              <a:ea typeface="Cambria" pitchFamily="18" charset="0"/>
            </a:endParaRPr>
          </a:p>
          <a:p>
            <a:endParaRPr lang="en-US" i="1" dirty="0">
              <a:solidFill>
                <a:srgbClr val="FF0000"/>
              </a:solidFill>
              <a:latin typeface="Cambria" pitchFamily="18" charset="0"/>
              <a:ea typeface="Cambria"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latin typeface="Cambria" pitchFamily="18" charset="0"/>
                <a:ea typeface="Cambria" pitchFamily="18" charset="0"/>
              </a:rPr>
              <a:t>1. </a:t>
            </a:r>
            <a:r>
              <a:rPr lang="en-US" b="1" dirty="0" err="1" smtClean="0">
                <a:latin typeface="Cambria" pitchFamily="18" charset="0"/>
                <a:ea typeface="Cambria" pitchFamily="18" charset="0"/>
              </a:rPr>
              <a:t>ImageIcon</a:t>
            </a:r>
            <a:endParaRPr lang="en-US" b="1" dirty="0" smtClean="0">
              <a:latin typeface="Cambria" pitchFamily="18" charset="0"/>
              <a:ea typeface="Cambria" pitchFamily="18" charset="0"/>
            </a:endParaRPr>
          </a:p>
          <a:p>
            <a:pPr algn="just"/>
            <a:r>
              <a:rPr lang="en-US" dirty="0" smtClean="0">
                <a:latin typeface="Cambria" pitchFamily="18" charset="0"/>
                <a:ea typeface="Cambria" pitchFamily="18" charset="0"/>
              </a:rPr>
              <a:t>The </a:t>
            </a:r>
            <a:r>
              <a:rPr lang="en-US" dirty="0" err="1" smtClean="0">
                <a:latin typeface="Cambria" pitchFamily="18" charset="0"/>
                <a:ea typeface="Cambria" pitchFamily="18" charset="0"/>
              </a:rPr>
              <a:t>ImageIcon</a:t>
            </a:r>
            <a:r>
              <a:rPr lang="en-US" dirty="0" smtClean="0">
                <a:latin typeface="Cambria" pitchFamily="18" charset="0"/>
                <a:ea typeface="Cambria" pitchFamily="18" charset="0"/>
              </a:rPr>
              <a:t> component creates an icon sized-image from an image residing at the source URL.</a:t>
            </a:r>
          </a:p>
          <a:p>
            <a:pPr algn="just"/>
            <a:r>
              <a:rPr lang="en-US" b="1" dirty="0" smtClean="0">
                <a:latin typeface="Cambria" pitchFamily="18" charset="0"/>
                <a:ea typeface="Cambria" pitchFamily="18" charset="0"/>
              </a:rPr>
              <a:t>Example:</a:t>
            </a:r>
            <a:endParaRPr lang="en-US" dirty="0" smtClean="0">
              <a:latin typeface="Cambria" pitchFamily="18" charset="0"/>
              <a:ea typeface="Cambria" pitchFamily="18" charset="0"/>
            </a:endParaRPr>
          </a:p>
          <a:p>
            <a:r>
              <a:rPr lang="en-US" dirty="0" err="1" smtClean="0">
                <a:latin typeface="Cambria" pitchFamily="18" charset="0"/>
                <a:ea typeface="Cambria" pitchFamily="18" charset="0"/>
              </a:rPr>
              <a:t>ImageIcon</a:t>
            </a:r>
            <a:r>
              <a:rPr lang="en-US" dirty="0" smtClean="0">
                <a:latin typeface="Cambria" pitchFamily="18" charset="0"/>
                <a:ea typeface="Cambria" pitchFamily="18" charset="0"/>
              </a:rPr>
              <a:t> </a:t>
            </a:r>
            <a:r>
              <a:rPr lang="en-US" dirty="0" err="1" smtClean="0">
                <a:latin typeface="Cambria" pitchFamily="18" charset="0"/>
                <a:ea typeface="Cambria" pitchFamily="18" charset="0"/>
              </a:rPr>
              <a:t>homeIcon</a:t>
            </a:r>
            <a:r>
              <a:rPr lang="en-US" dirty="0" smtClean="0">
                <a:latin typeface="Cambria" pitchFamily="18" charset="0"/>
                <a:ea typeface="Cambria" pitchFamily="18" charset="0"/>
              </a:rPr>
              <a:t> = new </a:t>
            </a:r>
            <a:r>
              <a:rPr lang="en-US" dirty="0" err="1" smtClean="0">
                <a:latin typeface="Cambria" pitchFamily="18" charset="0"/>
                <a:ea typeface="Cambria" pitchFamily="18" charset="0"/>
              </a:rPr>
              <a:t>ImageIcon</a:t>
            </a:r>
            <a:r>
              <a:rPr lang="en-US" dirty="0" smtClean="0">
                <a:latin typeface="Cambria" pitchFamily="18" charset="0"/>
                <a:ea typeface="Cambria" pitchFamily="18" charset="0"/>
              </a:rPr>
              <a:t>(“</a:t>
            </a:r>
            <a:r>
              <a:rPr lang="en-US" dirty="0" err="1" smtClean="0">
                <a:latin typeface="Cambria" pitchFamily="18" charset="0"/>
                <a:ea typeface="Cambria" pitchFamily="18" charset="0"/>
              </a:rPr>
              <a:t>src</a:t>
            </a:r>
            <a:r>
              <a:rPr lang="en-US" dirty="0" smtClean="0">
                <a:latin typeface="Cambria" pitchFamily="18" charset="0"/>
                <a:ea typeface="Cambria" pitchFamily="18" charset="0"/>
              </a:rPr>
              <a:t>/images/home.jpg”);</a:t>
            </a:r>
          </a:p>
          <a:p>
            <a:pPr algn="just"/>
            <a:r>
              <a:rPr lang="en-US" dirty="0" smtClean="0">
                <a:latin typeface="Cambria" pitchFamily="18" charset="0"/>
                <a:ea typeface="Cambria" pitchFamily="18" charset="0"/>
              </a:rPr>
              <a:t>This returns an icon of a home button.</a:t>
            </a:r>
          </a:p>
          <a:p>
            <a:pPr algn="just"/>
            <a:r>
              <a:rPr lang="en-US" dirty="0" smtClean="0">
                <a:latin typeface="Cambria" pitchFamily="18" charset="0"/>
                <a:ea typeface="Cambria" pitchFamily="18" charset="0"/>
              </a:rPr>
              <a:t> The string parameter is the path at which the source image is present.</a:t>
            </a:r>
          </a:p>
          <a:p>
            <a:pPr algn="just"/>
            <a:endParaRPr lang="en-US" dirty="0">
              <a:latin typeface="Cambria" pitchFamily="18" charset="0"/>
              <a:ea typeface="Cambria" pitchFamily="18" charset="0"/>
            </a:endParaRPr>
          </a:p>
        </p:txBody>
      </p:sp>
      <p:sp>
        <p:nvSpPr>
          <p:cNvPr id="3" name="Title 2"/>
          <p:cNvSpPr>
            <a:spLocks noGrp="1"/>
          </p:cNvSpPr>
          <p:nvPr>
            <p:ph type="title"/>
          </p:nvPr>
        </p:nvSpPr>
        <p:spPr/>
        <p:txBody>
          <a:bodyPr>
            <a:normAutofit fontScale="90000"/>
          </a:bodyPr>
          <a:lstStyle/>
          <a:p>
            <a:r>
              <a:rPr lang="en-US" dirty="0" smtClean="0">
                <a:latin typeface="Cambria" pitchFamily="18" charset="0"/>
                <a:ea typeface="Cambria" pitchFamily="18" charset="0"/>
              </a:rPr>
              <a:t>Top 13 Components of Swing in Java</a:t>
            </a:r>
            <a:br>
              <a:rPr lang="en-US" dirty="0" smtClean="0">
                <a:latin typeface="Cambria" pitchFamily="18" charset="0"/>
                <a:ea typeface="Cambria" pitchFamily="18" charset="0"/>
              </a:rPr>
            </a:br>
            <a:endParaRPr lang="en-US" dirty="0">
              <a:latin typeface="Cambria" pitchFamily="18" charset="0"/>
              <a:ea typeface="Cambria"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229600" cy="5016691"/>
          </a:xfrm>
        </p:spPr>
        <p:txBody>
          <a:bodyPr>
            <a:normAutofit/>
          </a:bodyPr>
          <a:lstStyle/>
          <a:p>
            <a:pPr algn="just"/>
            <a:r>
              <a:rPr lang="en-US" dirty="0" err="1" smtClean="0"/>
              <a:t>JButton</a:t>
            </a:r>
            <a:r>
              <a:rPr lang="en-US" dirty="0" smtClean="0"/>
              <a:t> class is used to create a push-button on the UI. The button can contain some display text or image.</a:t>
            </a:r>
          </a:p>
          <a:p>
            <a:pPr algn="just"/>
            <a:r>
              <a:rPr lang="en-US" dirty="0" smtClean="0"/>
              <a:t> It generates an event when clicked and double-clicked.</a:t>
            </a:r>
          </a:p>
          <a:p>
            <a:pPr algn="just"/>
            <a:r>
              <a:rPr lang="en-US" dirty="0" smtClean="0"/>
              <a:t> A </a:t>
            </a:r>
            <a:r>
              <a:rPr lang="en-US" dirty="0" err="1" smtClean="0">
                <a:hlinkClick r:id="rId2"/>
              </a:rPr>
              <a:t>JButton</a:t>
            </a:r>
            <a:r>
              <a:rPr lang="en-US" dirty="0" smtClean="0"/>
              <a:t> can be implemented in the application by calling one of its constructors.</a:t>
            </a:r>
          </a:p>
          <a:p>
            <a:pPr algn="just"/>
            <a:endParaRPr lang="en-US" b="1" dirty="0" smtClean="0"/>
          </a:p>
          <a:p>
            <a:pPr algn="just"/>
            <a:r>
              <a:rPr lang="en-US" b="1" dirty="0" smtClean="0"/>
              <a:t>Example:</a:t>
            </a:r>
            <a:endParaRPr lang="en-US" dirty="0" smtClean="0"/>
          </a:p>
          <a:p>
            <a:pPr algn="just"/>
            <a:r>
              <a:rPr lang="en-US" dirty="0" err="1" smtClean="0"/>
              <a:t>JButton</a:t>
            </a:r>
            <a:r>
              <a:rPr lang="en-US" dirty="0" smtClean="0"/>
              <a:t> </a:t>
            </a:r>
            <a:r>
              <a:rPr lang="en-US" dirty="0" err="1" smtClean="0"/>
              <a:t>okBtn</a:t>
            </a:r>
            <a:r>
              <a:rPr lang="en-US" dirty="0" smtClean="0"/>
              <a:t> = new </a:t>
            </a:r>
            <a:r>
              <a:rPr lang="en-US" dirty="0" err="1" smtClean="0"/>
              <a:t>JButton</a:t>
            </a:r>
            <a:r>
              <a:rPr lang="en-US" dirty="0" smtClean="0"/>
              <a:t>(“Ok”);</a:t>
            </a:r>
          </a:p>
          <a:p>
            <a:pPr algn="just"/>
            <a:endParaRPr lang="en-US" dirty="0" smtClean="0"/>
          </a:p>
        </p:txBody>
      </p:sp>
      <p:sp>
        <p:nvSpPr>
          <p:cNvPr id="3" name="Title 2"/>
          <p:cNvSpPr>
            <a:spLocks noGrp="1"/>
          </p:cNvSpPr>
          <p:nvPr>
            <p:ph type="title"/>
          </p:nvPr>
        </p:nvSpPr>
        <p:spPr/>
        <p:txBody>
          <a:bodyPr>
            <a:normAutofit fontScale="90000"/>
          </a:bodyPr>
          <a:lstStyle/>
          <a:p>
            <a:r>
              <a:rPr lang="en-US" dirty="0" smtClean="0"/>
              <a:t>2. </a:t>
            </a:r>
            <a:r>
              <a:rPr lang="en-US" dirty="0" err="1" smtClean="0"/>
              <a:t>JButton</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49" name="Picture 1"/>
          <p:cNvPicPr>
            <a:picLocks noChangeAspect="1" noChangeArrowheads="1"/>
          </p:cNvPicPr>
          <p:nvPr/>
        </p:nvPicPr>
        <p:blipFill>
          <a:blip r:embed="rId3"/>
          <a:srcRect l="19167" t="20000" r="18333" b="14444"/>
          <a:stretch>
            <a:fillRect/>
          </a:stretch>
        </p:blipFill>
        <p:spPr bwMode="auto">
          <a:xfrm>
            <a:off x="762000" y="914400"/>
            <a:ext cx="5715000" cy="449580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
        <p:nvSpPr>
          <p:cNvPr id="5" name="Content Placeholder 4"/>
          <p:cNvSpPr>
            <a:spLocks noGrp="1"/>
          </p:cNvSpPr>
          <p:nvPr>
            <p:ph idx="1"/>
          </p:nvPr>
        </p:nvSpPr>
        <p:spPr/>
        <p:txBody>
          <a:bodyPr/>
          <a:lstStyle/>
          <a:p>
            <a:pPr>
              <a:buNone/>
            </a:pPr>
            <a:endParaRPr lang="en-US" b="1" dirty="0" smtClean="0"/>
          </a:p>
          <a:p>
            <a:pPr>
              <a:buNone/>
            </a:pPr>
            <a:endParaRPr lang="en-US" b="1" dirty="0" smtClean="0"/>
          </a:p>
          <a:p>
            <a:r>
              <a:rPr lang="en-IN" b="1" dirty="0" smtClean="0"/>
              <a:t>Remote applets</a:t>
            </a:r>
          </a:p>
          <a:p>
            <a:r>
              <a:rPr lang="en-IN" b="1" dirty="0" smtClean="0"/>
              <a:t>Remote applets</a:t>
            </a:r>
            <a:r>
              <a:rPr lang="en-IN" dirty="0" smtClean="0"/>
              <a:t> are stored in a remote computer and an Internet connection is needed to access them. The remote applet is designed and developed by other developers. To find and load a remote applet, you need to know the address of the network applet, i.e., the Uniform Resource Locator (URL).</a:t>
            </a:r>
          </a:p>
          <a:p>
            <a:pPr>
              <a:buNone/>
            </a:pP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MOTE APPLET.JPG"/>
          <p:cNvPicPr>
            <a:picLocks noGrp="1" noChangeAspect="1"/>
          </p:cNvPicPr>
          <p:nvPr>
            <p:ph idx="1"/>
          </p:nvPr>
        </p:nvPicPr>
        <p:blipFill>
          <a:blip r:embed="rId2"/>
          <a:stretch>
            <a:fillRect/>
          </a:stretch>
        </p:blipFill>
        <p:spPr>
          <a:xfrm>
            <a:off x="1100137" y="1667669"/>
            <a:ext cx="6943725" cy="4152900"/>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REATE APPLET.JPG"/>
          <p:cNvPicPr>
            <a:picLocks noGrp="1" noChangeAspect="1"/>
          </p:cNvPicPr>
          <p:nvPr>
            <p:ph idx="1"/>
          </p:nvPr>
        </p:nvPicPr>
        <p:blipFill>
          <a:blip r:embed="rId2"/>
          <a:srcRect b="2529"/>
          <a:stretch>
            <a:fillRect/>
          </a:stretch>
        </p:blipFill>
        <p:spPr>
          <a:xfrm>
            <a:off x="685800" y="1447800"/>
            <a:ext cx="6886575" cy="4038600"/>
          </a:xfrm>
        </p:spPr>
      </p:pic>
      <p:sp>
        <p:nvSpPr>
          <p:cNvPr id="2" name="Title 1"/>
          <p:cNvSpPr>
            <a:spLocks noGrp="1"/>
          </p:cNvSpPr>
          <p:nvPr>
            <p:ph type="title"/>
          </p:nvPr>
        </p:nvSpPr>
        <p:spPr/>
        <p:txBody>
          <a:bodyPr/>
          <a:lstStyle/>
          <a:p>
            <a:r>
              <a:rPr lang="en-US" dirty="0" smtClean="0">
                <a:latin typeface="Arial Narrow" pitchFamily="34" charset="0"/>
              </a:rPr>
              <a:t>Applets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145</TotalTime>
  <Words>1803</Words>
  <Application>Microsoft Office PowerPoint</Application>
  <PresentationFormat>On-screen Show (4:3)</PresentationFormat>
  <Paragraphs>363</Paragraphs>
  <Slides>55</Slides>
  <Notes>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JAVA PROGRAMMING LANGUAGE                                                    UNIT -V</vt:lpstr>
      <vt:lpstr>Slide 2</vt:lpstr>
      <vt:lpstr>UNIT-V SYLLABUS</vt:lpstr>
      <vt:lpstr>Slide 4</vt:lpstr>
      <vt:lpstr>Applets</vt:lpstr>
      <vt:lpstr>Slide 6</vt:lpstr>
      <vt:lpstr>Applets</vt:lpstr>
      <vt:lpstr>Applets</vt:lpstr>
      <vt:lpstr>Applets</vt:lpstr>
      <vt:lpstr>java.applet.Applet class</vt:lpstr>
      <vt:lpstr>Methods Applet</vt:lpstr>
      <vt:lpstr>Methods Applet</vt:lpstr>
      <vt:lpstr>Methods Applet</vt:lpstr>
      <vt:lpstr>Methods Applet</vt:lpstr>
      <vt:lpstr>Applets</vt:lpstr>
      <vt:lpstr>Advantage of Applet</vt:lpstr>
      <vt:lpstr>Applets</vt:lpstr>
      <vt:lpstr>Applets</vt:lpstr>
      <vt:lpstr>Applets</vt:lpstr>
      <vt:lpstr>Example Applets</vt:lpstr>
      <vt:lpstr>Parameter in Applet</vt:lpstr>
      <vt:lpstr>Parameter in Applet</vt:lpstr>
      <vt:lpstr>Applets</vt:lpstr>
      <vt:lpstr>Displaying Graphics in Applet</vt:lpstr>
      <vt:lpstr>Displaying Graphics in Applet</vt:lpstr>
      <vt:lpstr>Displaying Graphics in Applet</vt:lpstr>
      <vt:lpstr>Displaying Graphics in Applet</vt:lpstr>
      <vt:lpstr>Event Handling in Applet</vt:lpstr>
      <vt:lpstr>Event Handling in Applet</vt:lpstr>
      <vt:lpstr>GUI Applications</vt:lpstr>
      <vt:lpstr>Slide 31</vt:lpstr>
      <vt:lpstr>Basic Components of a GUI</vt:lpstr>
      <vt:lpstr>GUI KEY Benefits</vt:lpstr>
      <vt:lpstr>AWT Classes</vt:lpstr>
      <vt:lpstr>Slide 35</vt:lpstr>
      <vt:lpstr>WINDOW FUNDAMENTALS</vt:lpstr>
      <vt:lpstr>Slide 37</vt:lpstr>
      <vt:lpstr>Creating Window</vt:lpstr>
      <vt:lpstr>Import the Graphical Components</vt:lpstr>
      <vt:lpstr>Containers and Components</vt:lpstr>
      <vt:lpstr>Create a Message Dialog Box</vt:lpstr>
      <vt:lpstr>Slide 42</vt:lpstr>
      <vt:lpstr>An example of Modal Dialog window.</vt:lpstr>
      <vt:lpstr>Slide 44</vt:lpstr>
      <vt:lpstr>O/P</vt:lpstr>
      <vt:lpstr>Example of Border Layout class:</vt:lpstr>
      <vt:lpstr>Slide 47</vt:lpstr>
      <vt:lpstr>The Border Demo Example</vt:lpstr>
      <vt:lpstr>Java Layout Managers</vt:lpstr>
      <vt:lpstr>Java Border Layout</vt:lpstr>
      <vt:lpstr>AWT component classes </vt:lpstr>
      <vt:lpstr>Slide 52</vt:lpstr>
      <vt:lpstr>Swing component classes</vt:lpstr>
      <vt:lpstr>Top 13 Components of Swing in Java </vt:lpstr>
      <vt:lpstr>2. JButton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                                                    UNIT -III</dc:title>
  <dc:creator>CS DEPT</dc:creator>
  <cp:lastModifiedBy>MECH</cp:lastModifiedBy>
  <cp:revision>32</cp:revision>
  <dcterms:created xsi:type="dcterms:W3CDTF">2021-10-22T03:57:40Z</dcterms:created>
  <dcterms:modified xsi:type="dcterms:W3CDTF">2023-09-28T06:48:26Z</dcterms:modified>
</cp:coreProperties>
</file>