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68" r:id="rId5"/>
    <p:sldId id="270" r:id="rId6"/>
    <p:sldId id="269" r:id="rId7"/>
    <p:sldId id="271" r:id="rId8"/>
    <p:sldId id="272" r:id="rId9"/>
    <p:sldId id="286" r:id="rId10"/>
    <p:sldId id="287" r:id="rId11"/>
    <p:sldId id="274" r:id="rId12"/>
    <p:sldId id="275" r:id="rId13"/>
    <p:sldId id="276" r:id="rId14"/>
    <p:sldId id="278" r:id="rId15"/>
    <p:sldId id="279" r:id="rId16"/>
    <p:sldId id="280" r:id="rId17"/>
    <p:sldId id="281" r:id="rId18"/>
    <p:sldId id="283" r:id="rId19"/>
    <p:sldId id="290" r:id="rId20"/>
    <p:sldId id="288" r:id="rId21"/>
    <p:sldId id="289" r:id="rId22"/>
    <p:sldId id="266"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475" y="307340"/>
            <a:ext cx="11155680" cy="1315085"/>
          </a:xfrm>
        </p:spPr>
        <p:txBody>
          <a:bodyPr>
            <a:noAutofit/>
          </a:bodyPr>
          <a:lstStyle/>
          <a:p>
            <a:pPr algn="ctr"/>
            <a:r>
              <a:rPr lang="en-IN" altLang="en-US" sz="3200" b="1" dirty="0">
                <a:latin typeface="Times New Roman" panose="02020603050405020304" charset="0"/>
                <a:cs typeface="Times New Roman" panose="02020603050405020304" charset="0"/>
              </a:rPr>
              <a:t>Machine Learning Model Process Flow to Build a Clustering Prediction Model for Global Development Measurement Data</a:t>
            </a:r>
            <a:endParaRPr lang="en-IN" altLang="en-US" sz="3200" b="1" dirty="0">
              <a:latin typeface="Times New Roman" panose="02020603050405020304" charset="0"/>
              <a:cs typeface="Times New Roman" panose="02020603050405020304" charset="0"/>
            </a:endParaRPr>
          </a:p>
        </p:txBody>
      </p:sp>
      <p:sp>
        <p:nvSpPr>
          <p:cNvPr id="4" name="Text Box 3"/>
          <p:cNvSpPr txBox="1"/>
          <p:nvPr/>
        </p:nvSpPr>
        <p:spPr>
          <a:xfrm>
            <a:off x="4267200" y="2258695"/>
            <a:ext cx="4153535" cy="1599565"/>
          </a:xfrm>
          <a:prstGeom prst="rect">
            <a:avLst/>
          </a:prstGeom>
          <a:noFill/>
        </p:spPr>
        <p:txBody>
          <a:bodyPr wrap="square" rtlCol="0">
            <a:spAutoFit/>
          </a:bodyPr>
          <a:p>
            <a:pPr algn="ctr"/>
            <a:r>
              <a:rPr lang="en-IN" altLang="en-US" b="1" u="sng">
                <a:latin typeface="Times New Roman" panose="02020603050405020304" charset="0"/>
                <a:cs typeface="Times New Roman" panose="02020603050405020304" charset="0"/>
              </a:rPr>
              <a:t>ML Model </a:t>
            </a:r>
            <a:r>
              <a:rPr lang="en-IN" altLang="en-US" b="1" u="sng">
                <a:latin typeface="Times New Roman" panose="02020603050405020304" charset="0"/>
                <a:cs typeface="Times New Roman" panose="02020603050405020304" charset="0"/>
                <a:sym typeface="+mn-ea"/>
              </a:rPr>
              <a:t>Report by</a:t>
            </a:r>
            <a:endParaRPr lang="en-IN" altLang="en-US" b="1" u="sng">
              <a:latin typeface="Times New Roman" panose="02020603050405020304" charset="0"/>
              <a:cs typeface="Times New Roman" panose="02020603050405020304" charset="0"/>
            </a:endParaRPr>
          </a:p>
          <a:p>
            <a:pPr algn="ctr"/>
            <a:r>
              <a:rPr lang="en-IN" altLang="en-US" sz="2000" b="1">
                <a:latin typeface="Times New Roman" panose="02020603050405020304" charset="0"/>
                <a:cs typeface="Times New Roman" panose="02020603050405020304" charset="0"/>
              </a:rPr>
              <a:t>Sydugari Aravindh Goud</a:t>
            </a:r>
            <a:endParaRPr lang="en-IN" altLang="en-US" sz="2000" b="1">
              <a:latin typeface="Times New Roman" panose="02020603050405020304" charset="0"/>
              <a:cs typeface="Times New Roman" panose="02020603050405020304" charset="0"/>
            </a:endParaRPr>
          </a:p>
          <a:p>
            <a:pPr algn="ctr"/>
            <a:r>
              <a:rPr lang="en-IN" altLang="en-US" sz="2000" b="1">
                <a:latin typeface="Times New Roman" panose="02020603050405020304" charset="0"/>
                <a:cs typeface="Times New Roman" panose="02020603050405020304" charset="0"/>
              </a:rPr>
              <a:t>VINEETH K MANOJ</a:t>
            </a:r>
            <a:endParaRPr lang="en-IN" altLang="en-US" sz="2000" b="1">
              <a:latin typeface="Times New Roman" panose="02020603050405020304" charset="0"/>
              <a:cs typeface="Times New Roman" panose="02020603050405020304" charset="0"/>
            </a:endParaRPr>
          </a:p>
          <a:p>
            <a:pPr algn="ctr"/>
            <a:r>
              <a:rPr lang="en-IN" altLang="en-US" sz="2000" b="1">
                <a:latin typeface="Times New Roman" panose="02020603050405020304" charset="0"/>
                <a:cs typeface="Times New Roman" panose="02020603050405020304" charset="0"/>
              </a:rPr>
              <a:t>Ushir Radhika Sakhahari</a:t>
            </a:r>
            <a:endParaRPr lang="en-IN" altLang="en-US" sz="2000" b="1">
              <a:latin typeface="Times New Roman" panose="02020603050405020304" charset="0"/>
              <a:cs typeface="Times New Roman" panose="02020603050405020304" charset="0"/>
            </a:endParaRPr>
          </a:p>
          <a:p>
            <a:pPr algn="ctr"/>
            <a:r>
              <a:rPr lang="en-IN" altLang="en-US" sz="2000" b="1">
                <a:latin typeface="Times New Roman" panose="02020603050405020304" charset="0"/>
                <a:cs typeface="Times New Roman" panose="02020603050405020304" charset="0"/>
                <a:sym typeface="+mn-ea"/>
              </a:rPr>
              <a:t> (Grooup-5,P221)</a:t>
            </a:r>
            <a:r>
              <a:rPr lang="en-IN" altLang="en-US" sz="2000" b="1">
                <a:latin typeface="Times New Roman" panose="02020603050405020304" charset="0"/>
                <a:cs typeface="Times New Roman" panose="02020603050405020304" charset="0"/>
                <a:sym typeface="+mn-ea"/>
              </a:rPr>
              <a:t> </a:t>
            </a:r>
            <a:endParaRPr lang="en-IN" altLang="en-US" sz="2000" b="1">
              <a:latin typeface="Times New Roman" panose="02020603050405020304" charset="0"/>
              <a:cs typeface="Times New Roman" panose="02020603050405020304" charset="0"/>
              <a:sym typeface="+mn-ea"/>
            </a:endParaRPr>
          </a:p>
        </p:txBody>
      </p:sp>
      <p:sp>
        <p:nvSpPr>
          <p:cNvPr id="3" name="Text Box 2"/>
          <p:cNvSpPr txBox="1"/>
          <p:nvPr/>
        </p:nvSpPr>
        <p:spPr>
          <a:xfrm>
            <a:off x="4962525" y="5627370"/>
            <a:ext cx="3949700" cy="460375"/>
          </a:xfrm>
          <a:prstGeom prst="rect">
            <a:avLst/>
          </a:prstGeom>
          <a:noFill/>
        </p:spPr>
        <p:txBody>
          <a:bodyPr wrap="square" rtlCol="0">
            <a:spAutoFit/>
          </a:bodyPr>
          <a:p>
            <a:r>
              <a:rPr lang="en-IN" altLang="en-US" sz="2400" b="1">
                <a:latin typeface="Arial Black" panose="020B0A04020102020204" charset="0"/>
                <a:cs typeface="Arial Black" panose="020B0A04020102020204" charset="0"/>
              </a:rPr>
              <a:t>Mentor : Iftekar Patel</a:t>
            </a:r>
            <a:endParaRPr lang="en-IN" altLang="en-US" sz="2400" b="1">
              <a:latin typeface="Arial Black" panose="020B0A04020102020204" charset="0"/>
              <a:cs typeface="Arial Black" panose="020B0A040201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609600" y="0"/>
            <a:ext cx="10972800" cy="508000"/>
          </a:xfrm>
        </p:spPr>
        <p:txBody>
          <a:bodyPr/>
          <a:p>
            <a:pPr algn="l"/>
            <a:r>
              <a:rPr lang="en-IN" altLang="en-US" sz="3200" b="1"/>
              <a:t>Heatmap of Missing Values</a:t>
            </a:r>
            <a:endParaRPr lang="en-IN" altLang="en-US" sz="3200" b="1"/>
          </a:p>
        </p:txBody>
      </p:sp>
      <p:pic>
        <p:nvPicPr>
          <p:cNvPr id="105" name="Content Placeholder 104"/>
          <p:cNvPicPr>
            <a:picLocks noChangeAspect="1"/>
          </p:cNvPicPr>
          <p:nvPr>
            <p:ph idx="1"/>
          </p:nvPr>
        </p:nvPicPr>
        <p:blipFill>
          <a:blip r:embed="rId1"/>
          <a:stretch>
            <a:fillRect/>
          </a:stretch>
        </p:blipFill>
        <p:spPr>
          <a:xfrm>
            <a:off x="301625" y="773430"/>
            <a:ext cx="11090275" cy="591248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b="1"/>
              <a:t>Missing Values Details</a:t>
            </a:r>
            <a:endParaRPr lang="en-IN" altLang="en-US" sz="2800" b="1"/>
          </a:p>
        </p:txBody>
      </p:sp>
      <p:sp>
        <p:nvSpPr>
          <p:cNvPr id="3" name="Content Placeholder 2"/>
          <p:cNvSpPr>
            <a:spLocks noGrp="1"/>
          </p:cNvSpPr>
          <p:nvPr>
            <p:ph idx="1"/>
          </p:nvPr>
        </p:nvSpPr>
        <p:spPr>
          <a:xfrm>
            <a:off x="609600" y="1174750"/>
            <a:ext cx="10972800" cy="5683250"/>
          </a:xfrm>
        </p:spPr>
        <p:txBody>
          <a:bodyPr/>
          <a:p>
            <a:pPr>
              <a:buFont typeface="Wingdings" panose="05000000000000000000" charset="0"/>
              <a:buChar char="ü"/>
            </a:pPr>
            <a:r>
              <a:rPr lang="en-US" sz="1800"/>
              <a:t>The data set has many missing values</a:t>
            </a:r>
            <a:endParaRPr lang="en-US" sz="1800"/>
          </a:p>
          <a:p>
            <a:pPr>
              <a:buFont typeface="Wingdings" panose="05000000000000000000" charset="0"/>
              <a:buChar char="ü"/>
            </a:pPr>
            <a:r>
              <a:rPr lang="en-US" sz="1800"/>
              <a:t>Ease of doing business has highest missing values, followed by Hours to do tax &amp; Business Tax Rate</a:t>
            </a:r>
            <a:endParaRPr lang="en-US" sz="1800"/>
          </a:p>
          <a:p>
            <a:pPr>
              <a:buFont typeface="Wingdings" panose="05000000000000000000" charset="0"/>
              <a:buChar char="ü"/>
            </a:pPr>
            <a:r>
              <a:rPr lang="en-US" sz="1800"/>
              <a:t>Country, Number of Records &amp; Total Population are the only features which doesnt have any missing values</a:t>
            </a:r>
            <a:endParaRPr lang="en-US" sz="1800"/>
          </a:p>
          <a:p>
            <a:pPr marL="0" indent="0">
              <a:buFont typeface="Wingdings" panose="05000000000000000000" charset="0"/>
              <a:buNone/>
            </a:pPr>
            <a:endParaRPr lang="en-US" sz="1800"/>
          </a:p>
          <a:p>
            <a:pPr marL="0" indent="0">
              <a:buFont typeface="Wingdings" panose="05000000000000000000" charset="0"/>
              <a:buNone/>
            </a:pPr>
            <a:r>
              <a:rPr lang="en-IN" altLang="en-US" sz="1800"/>
              <a:t> Birth_Rate : 	 	 4.4		Business_Tax_Rate : 		 47.37</a:t>
            </a:r>
            <a:endParaRPr lang="en-IN" altLang="en-US" sz="1800"/>
          </a:p>
          <a:p>
            <a:pPr marL="0" indent="0">
              <a:buFont typeface="Wingdings" panose="05000000000000000000" charset="0"/>
              <a:buNone/>
            </a:pPr>
            <a:r>
              <a:rPr lang="en-IN" altLang="en-US" sz="1800"/>
              <a:t>CO2_Emissions : 	 21.41 		Days_to_Start_Business : 	 	 36.46</a:t>
            </a:r>
            <a:endParaRPr lang="en-IN" altLang="en-US" sz="1800"/>
          </a:p>
          <a:p>
            <a:pPr marL="0" indent="0">
              <a:buFont typeface="Wingdings" panose="05000000000000000000" charset="0"/>
              <a:buNone/>
            </a:pPr>
            <a:r>
              <a:rPr lang="en-IN" altLang="en-US" sz="1800"/>
              <a:t>Ease_of_Business : 	 93.16 		Energy_Usage : 			 33.99</a:t>
            </a:r>
            <a:endParaRPr lang="en-IN" altLang="en-US" sz="1800"/>
          </a:p>
          <a:p>
            <a:pPr marL="0" indent="0">
              <a:buFont typeface="Wingdings" panose="05000000000000000000" charset="0"/>
              <a:buNone/>
            </a:pPr>
            <a:r>
              <a:rPr lang="en-IN" altLang="en-US" sz="1800"/>
              <a:t>GDP : 			 7.77 		Health_Exp%GDP : 		 11.43 </a:t>
            </a:r>
            <a:endParaRPr lang="en-IN" altLang="en-US" sz="1800"/>
          </a:p>
          <a:p>
            <a:pPr marL="0" indent="0">
              <a:buFont typeface="Wingdings" panose="05000000000000000000" charset="0"/>
              <a:buNone/>
            </a:pPr>
            <a:r>
              <a:rPr lang="en-IN" altLang="en-US" sz="1800"/>
              <a:t>Health_Exp/Capita : 	 11.43		Hours_to_do_Tax : 		  47.63</a:t>
            </a:r>
            <a:endParaRPr lang="en-IN" altLang="en-US" sz="1800"/>
          </a:p>
          <a:p>
            <a:pPr marL="0" indent="0">
              <a:buFont typeface="Wingdings" panose="05000000000000000000" charset="0"/>
              <a:buNone/>
            </a:pPr>
            <a:r>
              <a:rPr lang="en-IN" altLang="en-US" sz="1800"/>
              <a:t>Infant_Mortality_Rate : 	 9.62 		Internet_Usage : 			  6.4</a:t>
            </a:r>
            <a:endParaRPr lang="en-IN" altLang="en-US" sz="1800"/>
          </a:p>
          <a:p>
            <a:pPr marL="0" indent="0">
              <a:buFont typeface="Wingdings" panose="05000000000000000000" charset="0"/>
              <a:buNone/>
            </a:pPr>
            <a:r>
              <a:rPr lang="en-IN" altLang="en-US" sz="1800"/>
              <a:t>Lending_Interest : 	 30.47 		Life_Expectancy_Female : 	  5.03</a:t>
            </a:r>
            <a:endParaRPr lang="en-IN" altLang="en-US" sz="1800"/>
          </a:p>
          <a:p>
            <a:pPr marL="0" indent="0">
              <a:buFont typeface="Wingdings" panose="05000000000000000000" charset="0"/>
              <a:buNone/>
            </a:pPr>
            <a:r>
              <a:rPr lang="en-IN" altLang="en-US" sz="1800"/>
              <a:t>Life_Expectancy_Male : 	 5.03 		Mobile_Phone_Usage : 	 	  6.18</a:t>
            </a:r>
            <a:endParaRPr lang="en-IN" altLang="en-US" sz="1800"/>
          </a:p>
          <a:p>
            <a:pPr marL="0" indent="0">
              <a:buFont typeface="Wingdings" panose="05000000000000000000" charset="0"/>
              <a:buNone/>
            </a:pPr>
            <a:r>
              <a:rPr lang="en-IN" altLang="en-US" sz="1800"/>
              <a:t>Population_0to14 : 	 8.14 		Population_15to64 : 		  8.14</a:t>
            </a:r>
            <a:endParaRPr lang="en-IN" altLang="en-US" sz="1800"/>
          </a:p>
          <a:p>
            <a:pPr marL="0" indent="0">
              <a:buFont typeface="Wingdings" panose="05000000000000000000" charset="0"/>
              <a:buNone/>
            </a:pPr>
            <a:r>
              <a:rPr lang="en-IN" altLang="en-US" sz="1800"/>
              <a:t>Population_65plus : 	 8.14 		Population_Total : 		  0.0</a:t>
            </a:r>
            <a:endParaRPr lang="en-IN" altLang="en-US" sz="1800"/>
          </a:p>
          <a:p>
            <a:pPr marL="0" indent="0">
              <a:buFont typeface="Wingdings" panose="05000000000000000000" charset="0"/>
              <a:buNone/>
            </a:pPr>
            <a:r>
              <a:rPr lang="en-IN" altLang="en-US" sz="1800"/>
              <a:t>Population_Urban : 	 0.96         	Tourism_Inbound : 		  13.61</a:t>
            </a:r>
            <a:endParaRPr lang="en-IN" altLang="en-US" sz="1800"/>
          </a:p>
          <a:p>
            <a:pPr marL="0" indent="0">
              <a:buFont typeface="Wingdings" panose="05000000000000000000" charset="0"/>
              <a:buNone/>
            </a:pPr>
            <a:r>
              <a:rPr lang="en-IN" altLang="en-US" sz="1800"/>
              <a:t>Tourism_Outbound : 	 17.42  		Country : 			  0.0</a:t>
            </a:r>
            <a:endParaRPr lang="en-IN"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b="1"/>
              <a:t>Handling Missing Values and Feature Engineering</a:t>
            </a:r>
            <a:endParaRPr lang="en-IN" altLang="en-US" sz="2800" b="1"/>
          </a:p>
        </p:txBody>
      </p:sp>
      <p:sp>
        <p:nvSpPr>
          <p:cNvPr id="3" name="Content Placeholder 2"/>
          <p:cNvSpPr>
            <a:spLocks noGrp="1"/>
          </p:cNvSpPr>
          <p:nvPr>
            <p:ph idx="1"/>
          </p:nvPr>
        </p:nvSpPr>
        <p:spPr/>
        <p:txBody>
          <a:bodyPr/>
          <a:p>
            <a:pPr>
              <a:buFont typeface="Wingdings" panose="05000000000000000000" charset="0"/>
              <a:buChar char="Ø"/>
            </a:pPr>
            <a:r>
              <a:rPr lang="en-IN" altLang="en-US" sz="2000"/>
              <a:t>Removed features which are haaving more than 30 % of missing values</a:t>
            </a:r>
            <a:endParaRPr lang="en-IN" altLang="en-US" sz="2000"/>
          </a:p>
          <a:p>
            <a:pPr>
              <a:buFont typeface="Wingdings" panose="05000000000000000000" charset="0"/>
              <a:buChar char="Ø"/>
            </a:pPr>
            <a:r>
              <a:rPr lang="en-IN" altLang="en-US" sz="2000"/>
              <a:t>Imputed missing values by using KNN imputer</a:t>
            </a:r>
            <a:endParaRPr lang="en-IN" altLang="en-US" sz="2000"/>
          </a:p>
          <a:p>
            <a:pPr marL="0" indent="0">
              <a:buNone/>
            </a:pPr>
            <a:endParaRPr lang="en-IN" altLang="en-US" sz="2000"/>
          </a:p>
          <a:p>
            <a:pPr marL="0" indent="0">
              <a:buNone/>
            </a:pPr>
            <a:r>
              <a:rPr lang="en-IN" altLang="en-US" sz="2000"/>
              <a:t>Removed Features are :</a:t>
            </a:r>
            <a:endParaRPr lang="en-IN" altLang="en-US" sz="2000"/>
          </a:p>
          <a:p>
            <a:pPr>
              <a:buFont typeface="Arial" panose="020B0604020202020204" pitchFamily="34" charset="0"/>
              <a:buChar char="•"/>
            </a:pPr>
            <a:r>
              <a:rPr lang="en-IN" altLang="en-US" sz="2000"/>
              <a:t>Number of Records</a:t>
            </a:r>
            <a:endParaRPr lang="en-IN" altLang="en-US" sz="2000"/>
          </a:p>
          <a:p>
            <a:pPr>
              <a:buFont typeface="Arial" panose="020B0604020202020204" pitchFamily="34" charset="0"/>
              <a:buChar char="•"/>
            </a:pPr>
            <a:r>
              <a:rPr lang="en-IN" altLang="en-US" sz="2000"/>
              <a:t>Ease of Business</a:t>
            </a:r>
            <a:endParaRPr lang="en-IN" altLang="en-US" sz="2000"/>
          </a:p>
          <a:p>
            <a:pPr>
              <a:buFont typeface="Arial" panose="020B0604020202020204" pitchFamily="34" charset="0"/>
              <a:buChar char="•"/>
            </a:pPr>
            <a:r>
              <a:rPr lang="en-IN" altLang="en-US" sz="2000"/>
              <a:t>Business_Tax_Rate </a:t>
            </a:r>
            <a:endParaRPr lang="en-IN" altLang="en-US" sz="2000"/>
          </a:p>
          <a:p>
            <a:pPr>
              <a:buFont typeface="Arial" panose="020B0604020202020204" pitchFamily="34" charset="0"/>
              <a:buChar char="•"/>
            </a:pPr>
            <a:r>
              <a:rPr lang="en-IN" altLang="en-US" sz="2000"/>
              <a:t>Hours_to_do_Tax</a:t>
            </a:r>
            <a:endParaRPr lang="en-IN" altLang="en-US" sz="2000"/>
          </a:p>
          <a:p>
            <a:pPr>
              <a:buFont typeface="Arial" panose="020B0604020202020204" pitchFamily="34" charset="0"/>
              <a:buChar char="•"/>
            </a:pPr>
            <a:r>
              <a:rPr lang="en-IN" altLang="en-US" sz="2000"/>
              <a:t>Days_to_Start_Business</a:t>
            </a:r>
            <a:endParaRPr lang="en-IN" altLang="en-US" sz="2000"/>
          </a:p>
          <a:p>
            <a:pPr>
              <a:buFont typeface="Arial" panose="020B0604020202020204" pitchFamily="34" charset="0"/>
              <a:buChar char="•"/>
            </a:pPr>
            <a:r>
              <a:rPr lang="en-IN" altLang="en-US" sz="2000"/>
              <a:t>Lending_Interest</a:t>
            </a:r>
            <a:endParaRPr lang="en-IN" altLang="en-US" sz="2000"/>
          </a:p>
          <a:p>
            <a:pPr>
              <a:buFont typeface="Arial" panose="020B0604020202020204" pitchFamily="34" charset="0"/>
              <a:buChar char="•"/>
            </a:pPr>
            <a:r>
              <a:rPr lang="en-IN" altLang="en-US" sz="2000"/>
              <a:t>Health_Exp/Capita</a:t>
            </a:r>
            <a:endParaRPr lang="en-IN" altLang="en-US" sz="2000"/>
          </a:p>
          <a:p>
            <a:pPr marL="0" indent="0">
              <a:buFont typeface="Arial" panose="020B0604020202020204" pitchFamily="34" charset="0"/>
              <a:buNone/>
            </a:pPr>
            <a:endParaRPr lang="en-IN" altLang="en-US" sz="2000"/>
          </a:p>
          <a:p>
            <a:pPr marL="0" indent="0">
              <a:buFont typeface="Arial" panose="020B0604020202020204" pitchFamily="34" charset="0"/>
              <a:buNone/>
            </a:pPr>
            <a:r>
              <a:rPr lang="en-IN" altLang="en-US" sz="2000"/>
              <a:t>Treated Outliers with IQR &amp; Scaled data by using MinMax Scaler</a:t>
            </a:r>
            <a:endParaRPr lang="en-IN" altLang="en-US" sz="2000"/>
          </a:p>
          <a:p>
            <a:pPr marL="0" indent="0">
              <a:buFont typeface="Arial" panose="020B0604020202020204" pitchFamily="34" charset="0"/>
              <a:buNone/>
            </a:pPr>
            <a:endParaRPr lang="en-I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2410" y="0"/>
            <a:ext cx="11349990" cy="582930"/>
          </a:xfrm>
        </p:spPr>
        <p:txBody>
          <a:bodyPr/>
          <a:p>
            <a:pPr algn="l"/>
            <a:r>
              <a:rPr lang="en-IN" altLang="en-US" sz="2800"/>
              <a:t>Factor Analysis: </a:t>
            </a:r>
            <a:endParaRPr lang="en-IN" altLang="en-US" sz="2800"/>
          </a:p>
        </p:txBody>
      </p:sp>
      <p:pic>
        <p:nvPicPr>
          <p:cNvPr id="106" name="Content Placeholder 105"/>
          <p:cNvPicPr>
            <a:picLocks noChangeAspect="1"/>
          </p:cNvPicPr>
          <p:nvPr>
            <p:ph idx="1"/>
          </p:nvPr>
        </p:nvPicPr>
        <p:blipFill>
          <a:blip r:embed="rId1"/>
          <a:stretch>
            <a:fillRect/>
          </a:stretch>
        </p:blipFill>
        <p:spPr>
          <a:xfrm>
            <a:off x="1609725" y="582930"/>
            <a:ext cx="8066405" cy="613283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40995"/>
            <a:ext cx="10972800" cy="432435"/>
          </a:xfrm>
        </p:spPr>
        <p:txBody>
          <a:bodyPr/>
          <a:p>
            <a:r>
              <a:rPr lang="en-US" sz="2400" b="1">
                <a:sym typeface="+mn-ea"/>
              </a:rPr>
              <a:t> Key Insights from Correlation Heatmap of Factors and Features:</a:t>
            </a:r>
            <a:br>
              <a:rPr lang="en-US" sz="2400" b="1"/>
            </a:br>
            <a:endParaRPr lang="en-US" sz="2400" b="1"/>
          </a:p>
        </p:txBody>
      </p:sp>
      <p:sp>
        <p:nvSpPr>
          <p:cNvPr id="3" name="Content Placeholder 2"/>
          <p:cNvSpPr>
            <a:spLocks noGrp="1"/>
          </p:cNvSpPr>
          <p:nvPr>
            <p:ph idx="1"/>
          </p:nvPr>
        </p:nvSpPr>
        <p:spPr/>
        <p:txBody>
          <a:bodyPr/>
          <a:p>
            <a:pPr>
              <a:buFont typeface="Wingdings" panose="05000000000000000000" charset="0"/>
              <a:buChar char="ü"/>
            </a:pPr>
            <a:r>
              <a:rPr lang="en-US" sz="2400"/>
              <a:t>Factor 1: Life Expectancy Female, birth rate, infant mortality rate, life expectancy male and population from 0-14, 15-64 are highly influencing</a:t>
            </a:r>
            <a:endParaRPr lang="en-US" sz="2400"/>
          </a:p>
          <a:p>
            <a:pPr>
              <a:buFont typeface="Wingdings" panose="05000000000000000000" charset="0"/>
              <a:buChar char="ü"/>
            </a:pPr>
            <a:r>
              <a:rPr lang="en-US" sz="2400"/>
              <a:t> Factor 2: CO2 Emissions, Energy Usage GDP are highly influencing</a:t>
            </a:r>
            <a:endParaRPr lang="en-US" sz="2400"/>
          </a:p>
          <a:p>
            <a:pPr>
              <a:buFont typeface="Wingdings" panose="05000000000000000000" charset="0"/>
              <a:buChar char="ü"/>
            </a:pPr>
            <a:r>
              <a:rPr lang="en-US" sz="2400"/>
              <a:t>Factor 3: Health expenditure per capita, </a:t>
            </a:r>
            <a:r>
              <a:rPr lang="en-US" sz="2400">
                <a:sym typeface="+mn-ea"/>
              </a:rPr>
              <a:t>Mobile Phone usage &amp; Internet usage</a:t>
            </a:r>
            <a:r>
              <a:rPr lang="en-IN" altLang="en-US" sz="2400">
                <a:sym typeface="+mn-ea"/>
              </a:rPr>
              <a:t> are giving more variation to the third factor</a:t>
            </a:r>
            <a:endParaRPr lang="en-US" sz="2400"/>
          </a:p>
          <a:p>
            <a:pPr>
              <a:buFont typeface="Wingdings" panose="05000000000000000000" charset="0"/>
              <a:buChar char="ü"/>
            </a:pPr>
            <a:endParaRPr lang="en-US" sz="2400"/>
          </a:p>
          <a:p>
            <a:pPr marL="0" indent="0">
              <a:buFont typeface="Wingdings" panose="05000000000000000000" charset="0"/>
              <a:buNone/>
            </a:pPr>
            <a:r>
              <a:rPr lang="en-US" sz="2400"/>
              <a:t>Three factors has given the 74 % variation of the dataset</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400"/>
              <a:t>PCA for Dimensionality Reduction:</a:t>
            </a:r>
            <a:endParaRPr lang="en-IN" altLang="en-US" sz="2400"/>
          </a:p>
        </p:txBody>
      </p:sp>
      <p:sp>
        <p:nvSpPr>
          <p:cNvPr id="3" name="Content Placeholder 2"/>
          <p:cNvSpPr>
            <a:spLocks noGrp="1"/>
          </p:cNvSpPr>
          <p:nvPr>
            <p:ph idx="1"/>
          </p:nvPr>
        </p:nvSpPr>
        <p:spPr/>
        <p:txBody>
          <a:bodyPr/>
          <a:p>
            <a:pPr>
              <a:buFont typeface="Wingdings" panose="05000000000000000000" charset="0"/>
              <a:buChar char="v"/>
            </a:pPr>
            <a:r>
              <a:rPr lang="en-US" sz="2400"/>
              <a:t>Main objective is to capture the most of the information, reducing the dimensions without loosing much of the information</a:t>
            </a:r>
            <a:endParaRPr lang="en-US" sz="2400"/>
          </a:p>
          <a:p>
            <a:pPr>
              <a:buFont typeface="Wingdings" panose="05000000000000000000" charset="0"/>
              <a:buChar char="v"/>
            </a:pPr>
            <a:r>
              <a:rPr lang="en-US" sz="2400"/>
              <a:t>It removes multicollinearity issues </a:t>
            </a:r>
            <a:endParaRPr lang="en-US" sz="2400"/>
          </a:p>
          <a:p>
            <a:pPr>
              <a:buFont typeface="Wingdings" panose="05000000000000000000" charset="0"/>
              <a:buChar char="v"/>
            </a:pPr>
            <a:r>
              <a:rPr lang="en-US" sz="2400"/>
              <a:t>It will extracts the most important features from a dataset to reduce the complexity of a model </a:t>
            </a:r>
            <a:endParaRPr lang="en-US" sz="2400"/>
          </a:p>
          <a:p>
            <a:pPr>
              <a:buFont typeface="Wingdings" panose="05000000000000000000" charset="0"/>
              <a:buChar char="v"/>
            </a:pPr>
            <a:r>
              <a:rPr lang="en-IN" altLang="en-US" sz="2400"/>
              <a:t>4 PCs has given the variation 85 % of the data set</a:t>
            </a:r>
            <a:endParaRPr lang="en-US" sz="2400"/>
          </a:p>
          <a:p>
            <a:pPr>
              <a:buFont typeface="Wingdings" panose="05000000000000000000" charset="0"/>
              <a:buChar char="v"/>
            </a:pPr>
            <a:endParaRPr lang="en-US" sz="2400"/>
          </a:p>
          <a:p>
            <a:pPr marL="0" indent="0">
              <a:buFont typeface="Wingdings" panose="05000000000000000000" charset="0"/>
              <a:buNone/>
            </a:pPr>
            <a:r>
              <a:rPr lang="en-IN" altLang="en-US" sz="2400"/>
              <a:t>We have used PCA data for model building</a:t>
            </a:r>
            <a:endParaRPr lang="en-I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sz="3200"/>
              <a:t>Dendogram of Complete Method for PCA data</a:t>
            </a:r>
            <a:endParaRPr lang="en-IN" altLang="en-US" sz="3200"/>
          </a:p>
        </p:txBody>
      </p:sp>
      <p:pic>
        <p:nvPicPr>
          <p:cNvPr id="107" name="Content Placeholder 106"/>
          <p:cNvPicPr>
            <a:picLocks noChangeAspect="1"/>
          </p:cNvPicPr>
          <p:nvPr>
            <p:ph idx="1"/>
          </p:nvPr>
        </p:nvPicPr>
        <p:blipFill>
          <a:blip r:embed="rId1"/>
          <a:stretch>
            <a:fillRect/>
          </a:stretch>
        </p:blipFill>
        <p:spPr>
          <a:xfrm>
            <a:off x="1423670" y="821055"/>
            <a:ext cx="8317865" cy="5215890"/>
          </a:xfrm>
          <a:prstGeom prst="rect">
            <a:avLst/>
          </a:prstGeom>
          <a:noFill/>
          <a:ln w="9525">
            <a:noFill/>
          </a:ln>
        </p:spPr>
      </p:pic>
      <p:sp>
        <p:nvSpPr>
          <p:cNvPr id="5" name="Text Box 4"/>
          <p:cNvSpPr txBox="1"/>
          <p:nvPr/>
        </p:nvSpPr>
        <p:spPr>
          <a:xfrm>
            <a:off x="299720" y="6317615"/>
            <a:ext cx="10577195" cy="398780"/>
          </a:xfrm>
          <a:prstGeom prst="rect">
            <a:avLst/>
          </a:prstGeom>
          <a:noFill/>
        </p:spPr>
        <p:txBody>
          <a:bodyPr wrap="square" rtlCol="0">
            <a:spAutoFit/>
          </a:bodyPr>
          <a:p>
            <a:r>
              <a:rPr lang="en-IN" altLang="en-US" sz="2000"/>
              <a:t>From the above Dendogram we can observe that the clusters are overlapped</a:t>
            </a:r>
            <a:endParaRPr lang="en-I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0" y="114935"/>
            <a:ext cx="10972800" cy="386715"/>
          </a:xfrm>
        </p:spPr>
        <p:txBody>
          <a:bodyPr/>
          <a:p>
            <a:r>
              <a:rPr lang="en-IN" altLang="en-US" sz="2800" b="1"/>
              <a:t>Elbow Method(KMeans) for PCA Data </a:t>
            </a:r>
            <a:endParaRPr lang="en-IN" altLang="en-US" sz="2800" b="1"/>
          </a:p>
        </p:txBody>
      </p:sp>
      <p:pic>
        <p:nvPicPr>
          <p:cNvPr id="108" name="Content Placeholder 107"/>
          <p:cNvPicPr>
            <a:picLocks noChangeAspect="1"/>
          </p:cNvPicPr>
          <p:nvPr>
            <p:ph idx="1"/>
          </p:nvPr>
        </p:nvPicPr>
        <p:blipFill>
          <a:blip r:embed="rId1"/>
          <a:stretch>
            <a:fillRect/>
          </a:stretch>
        </p:blipFill>
        <p:spPr>
          <a:xfrm>
            <a:off x="2103755" y="934085"/>
            <a:ext cx="6765290" cy="4573905"/>
          </a:xfrm>
          <a:prstGeom prst="rect">
            <a:avLst/>
          </a:prstGeom>
          <a:noFill/>
          <a:ln w="9525">
            <a:noFill/>
          </a:ln>
        </p:spPr>
      </p:pic>
      <p:sp>
        <p:nvSpPr>
          <p:cNvPr id="5" name="Text Box 4"/>
          <p:cNvSpPr txBox="1"/>
          <p:nvPr/>
        </p:nvSpPr>
        <p:spPr>
          <a:xfrm>
            <a:off x="111125" y="5940425"/>
            <a:ext cx="11312525" cy="706755"/>
          </a:xfrm>
          <a:prstGeom prst="rect">
            <a:avLst/>
          </a:prstGeom>
          <a:noFill/>
        </p:spPr>
        <p:txBody>
          <a:bodyPr wrap="square" rtlCol="0">
            <a:spAutoFit/>
          </a:bodyPr>
          <a:p>
            <a:r>
              <a:rPr lang="en-IN" altLang="en-US" sz="2000"/>
              <a:t>From the plot we can observe that the line flattened after third cluster, so the optimum number of clusters k=3</a:t>
            </a:r>
            <a:endParaRPr lang="en-I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sz="2800" b="1"/>
              <a:t>Dendogram for Scaled Data with Complete method</a:t>
            </a:r>
            <a:endParaRPr lang="en-IN" altLang="en-US" sz="2800" b="1"/>
          </a:p>
        </p:txBody>
      </p:sp>
      <p:pic>
        <p:nvPicPr>
          <p:cNvPr id="113" name="Content Placeholder 112"/>
          <p:cNvPicPr>
            <a:picLocks noChangeAspect="1"/>
          </p:cNvPicPr>
          <p:nvPr>
            <p:ph idx="1"/>
          </p:nvPr>
        </p:nvPicPr>
        <p:blipFill>
          <a:blip r:embed="rId1"/>
          <a:stretch>
            <a:fillRect/>
          </a:stretch>
        </p:blipFill>
        <p:spPr>
          <a:xfrm>
            <a:off x="828040" y="813435"/>
            <a:ext cx="9901555" cy="586613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b="1"/>
              <a:t>Elbow Method( KMeans ) for Scaled Data</a:t>
            </a:r>
            <a:endParaRPr lang="en-IN" altLang="en-US" sz="2800" b="1"/>
          </a:p>
        </p:txBody>
      </p:sp>
      <p:pic>
        <p:nvPicPr>
          <p:cNvPr id="112" name="Content Placeholder 111"/>
          <p:cNvPicPr>
            <a:picLocks noChangeAspect="1"/>
          </p:cNvPicPr>
          <p:nvPr>
            <p:ph idx="1"/>
          </p:nvPr>
        </p:nvPicPr>
        <p:blipFill>
          <a:blip r:embed="rId1"/>
          <a:stretch>
            <a:fillRect/>
          </a:stretch>
        </p:blipFill>
        <p:spPr>
          <a:xfrm>
            <a:off x="2228215" y="995045"/>
            <a:ext cx="7735570" cy="4316095"/>
          </a:xfrm>
          <a:prstGeom prst="rect">
            <a:avLst/>
          </a:prstGeom>
          <a:noFill/>
          <a:ln w="9525">
            <a:noFill/>
          </a:ln>
        </p:spPr>
      </p:pic>
      <p:sp>
        <p:nvSpPr>
          <p:cNvPr id="4" name="Text Box 3"/>
          <p:cNvSpPr txBox="1"/>
          <p:nvPr/>
        </p:nvSpPr>
        <p:spPr>
          <a:xfrm>
            <a:off x="390525" y="5311775"/>
            <a:ext cx="11602720" cy="1198880"/>
          </a:xfrm>
          <a:prstGeom prst="rect">
            <a:avLst/>
          </a:prstGeom>
          <a:noFill/>
        </p:spPr>
        <p:txBody>
          <a:bodyPr wrap="square" rtlCol="0">
            <a:spAutoFit/>
          </a:bodyPr>
          <a:p>
            <a:r>
              <a:rPr lang="en-US" b="1"/>
              <a:t>Key Insights from the Above Plot:</a:t>
            </a:r>
            <a:endParaRPr lang="en-US"/>
          </a:p>
          <a:p>
            <a:pPr marL="285750" indent="-285750">
              <a:buFont typeface="Wingdings" panose="05000000000000000000" charset="0"/>
              <a:buChar char="ü"/>
            </a:pPr>
            <a:r>
              <a:rPr lang="en-US"/>
              <a:t>We can observe that the most of the variance is covered with 4 clusters</a:t>
            </a:r>
            <a:endParaRPr lang="en-US"/>
          </a:p>
          <a:p>
            <a:pPr marL="285750" indent="-285750">
              <a:buFont typeface="Wingdings" panose="05000000000000000000" charset="0"/>
              <a:buChar char="ü"/>
            </a:pPr>
            <a:r>
              <a:rPr lang="en-US"/>
              <a:t>There is not much variance in the plot after 4rth cluster, the line almost flattened through the all remaining clusters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5590"/>
            <a:ext cx="10972800" cy="6582410"/>
          </a:xfrm>
        </p:spPr>
        <p:txBody>
          <a:bodyPr/>
          <a:p>
            <a:pPr marL="0" indent="0">
              <a:buFont typeface="Wingdings" panose="05000000000000000000" charset="0"/>
              <a:buNone/>
            </a:pPr>
            <a:r>
              <a:rPr lang="en-IN" altLang="en-US" sz="2400" b="1">
                <a:latin typeface="Times New Roman" panose="02020603050405020304" charset="0"/>
                <a:cs typeface="Times New Roman" panose="02020603050405020304" charset="0"/>
                <a:sym typeface="+mn-ea"/>
              </a:rPr>
              <a:t>Introduction:</a:t>
            </a:r>
            <a:endParaRPr lang="en-US" sz="2400">
              <a:latin typeface="Times New Roman" panose="02020603050405020304" charset="0"/>
              <a:cs typeface="Times New Roman" panose="02020603050405020304" charset="0"/>
            </a:endParaRPr>
          </a:p>
          <a:p>
            <a:pPr>
              <a:buFont typeface="Wingdings" panose="05000000000000000000" charset="0"/>
              <a:buChar char="Ø"/>
            </a:pPr>
            <a:r>
              <a:rPr lang="en-US" sz="2400">
                <a:latin typeface="Times New Roman" panose="02020603050405020304" charset="0"/>
                <a:cs typeface="Times New Roman" panose="02020603050405020304" charset="0"/>
              </a:rPr>
              <a:t>This report provides an overview of the process flow used to develop </a:t>
            </a:r>
            <a:r>
              <a:rPr lang="en-IN" altLang="en-US" sz="2400">
                <a:latin typeface="Times New Roman" panose="02020603050405020304" charset="0"/>
                <a:cs typeface="Times New Roman" panose="02020603050405020304" charset="0"/>
              </a:rPr>
              <a:t>a</a:t>
            </a:r>
            <a:r>
              <a:rPr lang="en-US" sz="2400">
                <a:latin typeface="Times New Roman" panose="02020603050405020304" charset="0"/>
                <a:cs typeface="Times New Roman" panose="02020603050405020304" charset="0"/>
              </a:rPr>
              <a:t> </a:t>
            </a:r>
            <a:r>
              <a:rPr lang="en-IN" altLang="en-US" sz="2400">
                <a:latin typeface="Times New Roman" panose="02020603050405020304" charset="0"/>
                <a:cs typeface="Times New Roman" panose="02020603050405020304" charset="0"/>
              </a:rPr>
              <a:t>clustering prediction model for global deveolopment measurement dataset</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buFont typeface="Wingdings" panose="05000000000000000000" charset="0"/>
              <a:buChar char="Ø"/>
            </a:pPr>
            <a:r>
              <a:rPr lang="en-US" sz="2400">
                <a:latin typeface="Times New Roman" panose="02020603050405020304" charset="0"/>
                <a:cs typeface="Times New Roman" panose="02020603050405020304" charset="0"/>
              </a:rPr>
              <a:t>The purpose of this report is to outline the steps taken and the results obtained during the development of the model.</a:t>
            </a:r>
            <a:endParaRPr lang="en-US" sz="2400">
              <a:latin typeface="Times New Roman" panose="02020603050405020304" charset="0"/>
              <a:cs typeface="Times New Roman" panose="02020603050405020304" charset="0"/>
            </a:endParaRPr>
          </a:p>
          <a:p>
            <a:pPr marL="0" indent="0">
              <a:buFont typeface="Wingdings" panose="05000000000000000000" charset="0"/>
              <a:buNone/>
            </a:pPr>
            <a:endParaRPr lang="en-US" sz="2400">
              <a:latin typeface="Times New Roman" panose="02020603050405020304" charset="0"/>
              <a:cs typeface="Times New Roman" panose="02020603050405020304" charset="0"/>
            </a:endParaRPr>
          </a:p>
          <a:p>
            <a:pPr marL="0" indent="0">
              <a:buFont typeface="Wingdings" panose="05000000000000000000" charset="0"/>
              <a:buNone/>
            </a:pPr>
            <a:r>
              <a:rPr lang="en-IN" altLang="en-US" sz="2400" b="1">
                <a:latin typeface="Times New Roman" panose="02020603050405020304" charset="0"/>
                <a:cs typeface="Times New Roman" panose="02020603050405020304" charset="0"/>
                <a:sym typeface="+mn-ea"/>
              </a:rPr>
              <a:t>Objective of the Project : </a:t>
            </a:r>
            <a:r>
              <a:rPr lang="en-IN" altLang="en-US" sz="2400">
                <a:latin typeface="Times New Roman" panose="02020603050405020304" charset="0"/>
                <a:cs typeface="Times New Roman" panose="02020603050405020304" charset="0"/>
                <a:sym typeface="+mn-ea"/>
              </a:rPr>
              <a:t>Creating clusters on global development measurement dataset</a:t>
            </a:r>
            <a:endParaRPr lang="en-IN" altLang="en-US" sz="2400">
              <a:latin typeface="Times New Roman" panose="02020603050405020304" charset="0"/>
              <a:cs typeface="Times New Roman" panose="02020603050405020304" charset="0"/>
              <a:sym typeface="+mn-ea"/>
            </a:endParaRPr>
          </a:p>
          <a:p>
            <a:pPr marL="0" indent="0">
              <a:buFont typeface="Wingdings" panose="05000000000000000000" charset="0"/>
              <a:buNone/>
            </a:pPr>
            <a:r>
              <a:rPr lang="en-IN" altLang="en-US" sz="2400" b="1">
                <a:latin typeface="Times New Roman" panose="02020603050405020304" charset="0"/>
                <a:cs typeface="Times New Roman" panose="02020603050405020304" charset="0"/>
                <a:sym typeface="+mn-ea"/>
              </a:rPr>
              <a:t>Dataset Details:</a:t>
            </a:r>
            <a:endParaRPr lang="en-IN" altLang="en-US" sz="2400" b="1">
              <a:latin typeface="Times New Roman" panose="02020603050405020304" charset="0"/>
              <a:cs typeface="Times New Roman" panose="02020603050405020304" charset="0"/>
              <a:sym typeface="+mn-ea"/>
            </a:endParaRPr>
          </a:p>
          <a:p>
            <a:pPr marL="0" indent="0">
              <a:buFont typeface="Wingdings" panose="05000000000000000000" charset="0"/>
              <a:buNone/>
            </a:pPr>
            <a:r>
              <a:rPr lang="en-IN" altLang="en-US" sz="2400" b="1">
                <a:latin typeface="Times New Roman" panose="02020603050405020304" charset="0"/>
                <a:cs typeface="Times New Roman" panose="02020603050405020304" charset="0"/>
                <a:sym typeface="+mn-ea"/>
              </a:rPr>
              <a:t>Variable Description:</a:t>
            </a:r>
            <a:endParaRPr lang="en-IN" altLang="en-US" sz="2400" b="1">
              <a:latin typeface="Times New Roman" panose="02020603050405020304" charset="0"/>
              <a:cs typeface="Times New Roman" panose="02020603050405020304" charset="0"/>
              <a:sym typeface="+mn-ea"/>
            </a:endParaRPr>
          </a:p>
          <a:p>
            <a:pPr marL="0" indent="0">
              <a:buFont typeface="Wingdings" panose="05000000000000000000" charset="0"/>
              <a:buNone/>
            </a:pPr>
            <a:r>
              <a:rPr lang="en-IN" altLang="en-US" sz="2400">
                <a:latin typeface="Times New Roman" panose="02020603050405020304" charset="0"/>
                <a:cs typeface="Times New Roman" panose="02020603050405020304" charset="0"/>
                <a:sym typeface="+mn-ea"/>
              </a:rPr>
              <a:t>Birth Rate, Business tax, CO2emissions, Country, Days to start business, Ease of business, energy usage, GDP, healthexp%GDP, healthexp/capita, hours to do tax, infant mortality, internet usage, lending rate, life expectancy female, etc.</a:t>
            </a:r>
            <a:endParaRPr lang="en-IN" altLang="en-US" sz="2400">
              <a:latin typeface="Times New Roman" panose="02020603050405020304" charset="0"/>
              <a:cs typeface="Times New Roman" panose="02020603050405020304" charset="0"/>
              <a:sym typeface="+mn-ea"/>
            </a:endParaRPr>
          </a:p>
          <a:p>
            <a:pPr marL="0" indent="0">
              <a:buFont typeface="Wingdings" panose="05000000000000000000" charset="0"/>
              <a:buNone/>
            </a:pPr>
            <a:endParaRPr lang="en-IN" altLang="en-US" sz="2400">
              <a:latin typeface="Times New Roman" panose="02020603050405020304" charset="0"/>
              <a:cs typeface="Times New Roman" panose="02020603050405020304" charset="0"/>
              <a:sym typeface="+mn-ea"/>
            </a:endParaRPr>
          </a:p>
          <a:p>
            <a:pPr>
              <a:buFont typeface="Wingdings" panose="05000000000000000000" charset="0"/>
              <a:buChar char="Ø"/>
            </a:pPr>
            <a:r>
              <a:rPr lang="en-IN" altLang="en-US" sz="2400">
                <a:latin typeface="Times New Roman" panose="02020603050405020304" charset="0"/>
                <a:cs typeface="Times New Roman" panose="02020603050405020304" charset="0"/>
                <a:sym typeface="+mn-ea"/>
              </a:rPr>
              <a:t>The dataset consisted of 2704 rows and 25 features</a:t>
            </a:r>
            <a:endParaRPr lang="en-IN" altLang="en-US" sz="2400">
              <a:latin typeface="Times New Roman" panose="02020603050405020304" charset="0"/>
              <a:cs typeface="Times New Roman" panose="02020603050405020304" charset="0"/>
            </a:endParaRPr>
          </a:p>
          <a:p>
            <a:pPr marL="0" indent="0">
              <a:buFont typeface="Wingdings" panose="05000000000000000000" charset="0"/>
              <a:buNone/>
            </a:pPr>
            <a:endParaRPr lang="en-IN" altLang="en-US" sz="2400">
              <a:latin typeface="Times New Roman" panose="02020603050405020304" charset="0"/>
              <a:cs typeface="Times New Roman" panose="02020603050405020304" charset="0"/>
            </a:endParaRPr>
          </a:p>
          <a:p>
            <a:pPr>
              <a:buFont typeface="Wingdings" panose="05000000000000000000" charset="0"/>
              <a:buChar char="Ø"/>
            </a:pPr>
            <a:endParaRPr lang="en-IN" altLang="en-US" sz="2400">
              <a:latin typeface="Times New Roman" panose="02020603050405020304" charset="0"/>
              <a:cs typeface="Times New Roman" panose="02020603050405020304" charset="0"/>
            </a:endParaRPr>
          </a:p>
          <a:p>
            <a:pPr>
              <a:buFont typeface="Wingdings" panose="05000000000000000000" charset="0"/>
              <a:buChar char="Ø"/>
            </a:pP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sym typeface="+mn-ea"/>
              </a:rPr>
              <a:t>Model Selection:</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IN" altLang="en-US" sz="2400">
                <a:latin typeface="Times New Roman" panose="02020603050405020304" charset="0"/>
                <a:cs typeface="Times New Roman" panose="02020603050405020304" charset="0"/>
                <a:sym typeface="+mn-ea"/>
              </a:rPr>
              <a:t>I have selected KMeans clustering with PCA data as the best model for the given data set.</a:t>
            </a:r>
            <a:endParaRPr lang="en-IN" altLang="en-US" sz="2400">
              <a:latin typeface="Times New Roman" panose="02020603050405020304" charset="0"/>
              <a:cs typeface="Times New Roman" panose="02020603050405020304" charset="0"/>
              <a:sym typeface="+mn-ea"/>
            </a:endParaRPr>
          </a:p>
          <a:p>
            <a:pPr>
              <a:buFont typeface="Wingdings" panose="05000000000000000000" charset="0"/>
              <a:buChar char="Ø"/>
            </a:pPr>
            <a:r>
              <a:rPr lang="en-IN" altLang="en-US" sz="2400">
                <a:latin typeface="Times New Roman" panose="02020603050405020304" charset="0"/>
                <a:cs typeface="Times New Roman" panose="02020603050405020304" charset="0"/>
                <a:sym typeface="+mn-ea"/>
              </a:rPr>
              <a:t>The model divided the Countries into 3 clusters</a:t>
            </a:r>
            <a:endParaRPr lang="en-IN" altLang="en-US" sz="2400">
              <a:latin typeface="Times New Roman" panose="02020603050405020304" charset="0"/>
              <a:cs typeface="Times New Roman" panose="02020603050405020304" charset="0"/>
              <a:sym typeface="+mn-ea"/>
            </a:endParaRPr>
          </a:p>
          <a:p>
            <a:pPr marL="0" indent="0">
              <a:buFont typeface="Wingdings" panose="05000000000000000000" charset="0"/>
              <a:buNone/>
            </a:pPr>
            <a:endParaRPr lang="en-IN" altLang="en-US" sz="2400">
              <a:latin typeface="Times New Roman" panose="02020603050405020304" charset="0"/>
              <a:cs typeface="Times New Roman" panose="02020603050405020304" charset="0"/>
              <a:sym typeface="+mn-ea"/>
            </a:endParaRPr>
          </a:p>
          <a:p>
            <a:pPr marL="0" indent="0">
              <a:buFont typeface="Wingdings" panose="05000000000000000000" charset="0"/>
              <a:buNone/>
            </a:pPr>
            <a:endParaRPr lang="en-IN" altLang="en-US" sz="2400">
              <a:latin typeface="Times New Roman" panose="02020603050405020304" charset="0"/>
              <a:cs typeface="Times New Roman" panose="02020603050405020304" charset="0"/>
              <a:sym typeface="+mn-ea"/>
            </a:endParaRPr>
          </a:p>
          <a:p>
            <a:pPr marL="0" indent="0">
              <a:buNone/>
            </a:pPr>
            <a:r>
              <a:rPr lang="en-IN" altLang="en-US" b="1"/>
              <a:t>Cluster Interpretation:</a:t>
            </a:r>
            <a:endParaRPr lang="en-IN" altLang="en-US" b="1"/>
          </a:p>
          <a:p>
            <a:pPr marL="0" indent="0">
              <a:buNone/>
            </a:pPr>
            <a:endParaRPr lang="en-US" b="1"/>
          </a:p>
          <a:p>
            <a:pPr marL="0" indent="0">
              <a:buNone/>
            </a:pPr>
            <a:r>
              <a:rPr lang="en-US" sz="2400"/>
              <a:t>Cluster 0: Developing Country</a:t>
            </a:r>
            <a:endParaRPr lang="en-US" sz="2400"/>
          </a:p>
          <a:p>
            <a:pPr marL="0" indent="0">
              <a:buNone/>
            </a:pPr>
            <a:r>
              <a:rPr lang="en-US" sz="2400"/>
              <a:t>Cluster 1: Under Developed Country</a:t>
            </a:r>
            <a:endParaRPr lang="en-US" sz="2400"/>
          </a:p>
          <a:p>
            <a:pPr marL="0" indent="0">
              <a:buNone/>
            </a:pPr>
            <a:r>
              <a:rPr lang="en-US" sz="2400"/>
              <a:t>Cluster 2: Developed Country</a:t>
            </a:r>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42290" y="588645"/>
            <a:ext cx="11107420" cy="5908040"/>
          </a:xfrm>
        </p:spPr>
        <p:txBody>
          <a:bodyPr/>
          <a:p>
            <a:pPr marL="0" indent="0">
              <a:buFont typeface="Wingdings" panose="05000000000000000000" charset="0"/>
              <a:buNone/>
            </a:pPr>
            <a:r>
              <a:rPr lang="en-US" sz="2400" b="1">
                <a:latin typeface="Times New Roman" panose="02020603050405020304" charset="0"/>
                <a:cs typeface="Times New Roman" panose="02020603050405020304" charset="0"/>
                <a:sym typeface="+mn-ea"/>
              </a:rPr>
              <a:t>Model evaluation:</a:t>
            </a:r>
            <a:r>
              <a:rPr lang="en-US" sz="2400">
                <a:latin typeface="Times New Roman" panose="02020603050405020304" charset="0"/>
                <a:cs typeface="Times New Roman" panose="02020603050405020304" charset="0"/>
                <a:sym typeface="+mn-ea"/>
              </a:rPr>
              <a:t> </a:t>
            </a:r>
            <a:endParaRPr lang="en-US" sz="2400">
              <a:latin typeface="Times New Roman" panose="02020603050405020304" charset="0"/>
              <a:cs typeface="Times New Roman" panose="02020603050405020304" charset="0"/>
              <a:sym typeface="+mn-ea"/>
            </a:endParaRPr>
          </a:p>
          <a:p>
            <a:pPr>
              <a:buFont typeface="Wingdings" panose="05000000000000000000" charset="0"/>
              <a:buChar char="Ø"/>
            </a:pPr>
            <a:r>
              <a:rPr lang="en-US" sz="2400">
                <a:latin typeface="Times New Roman" panose="02020603050405020304" charset="0"/>
                <a:cs typeface="Times New Roman" panose="02020603050405020304" charset="0"/>
                <a:sym typeface="+mn-ea"/>
              </a:rPr>
              <a:t>Evaluate</a:t>
            </a:r>
            <a:r>
              <a:rPr lang="en-IN" altLang="en-US" sz="2400">
                <a:latin typeface="Times New Roman" panose="02020603050405020304" charset="0"/>
                <a:cs typeface="Times New Roman" panose="02020603050405020304" charset="0"/>
                <a:sym typeface="+mn-ea"/>
              </a:rPr>
              <a:t>d</a:t>
            </a:r>
            <a:r>
              <a:rPr lang="en-US" sz="2400">
                <a:latin typeface="Times New Roman" panose="02020603050405020304" charset="0"/>
                <a:cs typeface="Times New Roman" panose="02020603050405020304" charset="0"/>
                <a:sym typeface="+mn-ea"/>
              </a:rPr>
              <a:t> </a:t>
            </a:r>
            <a:r>
              <a:rPr lang="en-IN" altLang="en-US" sz="2400">
                <a:latin typeface="Times New Roman" panose="02020603050405020304" charset="0"/>
                <a:cs typeface="Times New Roman" panose="02020603050405020304" charset="0"/>
                <a:sym typeface="+mn-ea"/>
              </a:rPr>
              <a:t>the model &amp; </a:t>
            </a:r>
            <a:r>
              <a:rPr lang="en-US" sz="2400">
                <a:latin typeface="Times New Roman" panose="02020603050405020304" charset="0"/>
                <a:cs typeface="Times New Roman" panose="02020603050405020304" charset="0"/>
                <a:sym typeface="+mn-ea"/>
              </a:rPr>
              <a:t> measuring its </a:t>
            </a:r>
            <a:r>
              <a:rPr lang="en-IN" altLang="en-US" sz="2400">
                <a:latin typeface="Times New Roman" panose="02020603050405020304" charset="0"/>
                <a:cs typeface="Times New Roman" panose="02020603050405020304" charset="0"/>
                <a:sym typeface="+mn-ea"/>
              </a:rPr>
              <a:t>calculated Silhouette Score</a:t>
            </a:r>
            <a:endParaRPr lang="en-IN" altLang="en-US" sz="2400">
              <a:latin typeface="Times New Roman" panose="02020603050405020304" charset="0"/>
              <a:cs typeface="Times New Roman" panose="02020603050405020304" charset="0"/>
              <a:sym typeface="+mn-ea"/>
            </a:endParaRPr>
          </a:p>
          <a:p>
            <a:pPr>
              <a:buFont typeface="Wingdings" panose="05000000000000000000" charset="0"/>
              <a:buChar char="Ø"/>
            </a:pPr>
            <a:r>
              <a:rPr lang="en-IN" altLang="en-US" sz="2400">
                <a:latin typeface="Times New Roman" panose="02020603050405020304" charset="0"/>
                <a:cs typeface="Times New Roman" panose="02020603050405020304" charset="0"/>
                <a:sym typeface="+mn-ea"/>
              </a:rPr>
              <a:t>The model has got Silhouette Score as 0.43</a:t>
            </a:r>
            <a:endParaRPr lang="en-IN" altLang="en-US" sz="2400">
              <a:latin typeface="Times New Roman" panose="02020603050405020304" charset="0"/>
              <a:cs typeface="Times New Roman" panose="02020603050405020304" charset="0"/>
              <a:sym typeface="+mn-ea"/>
            </a:endParaRPr>
          </a:p>
          <a:p>
            <a:pPr>
              <a:buFont typeface="Wingdings" panose="05000000000000000000" charset="0"/>
              <a:buChar char="Ø"/>
            </a:pPr>
            <a:endParaRPr lang="en-IN" altLang="en-US" sz="2400" b="1">
              <a:latin typeface="Times New Roman" panose="02020603050405020304" charset="0"/>
              <a:cs typeface="Times New Roman" panose="02020603050405020304" charset="0"/>
            </a:endParaRPr>
          </a:p>
          <a:p>
            <a:pPr>
              <a:buNone/>
            </a:pPr>
            <a:r>
              <a:rPr lang="en-IN" altLang="en-US" sz="2400" b="1">
                <a:latin typeface="Times New Roman" panose="02020603050405020304" charset="0"/>
                <a:cs typeface="Times New Roman" panose="02020603050405020304" charset="0"/>
              </a:rPr>
              <a:t>Code:</a:t>
            </a:r>
            <a:endParaRPr lang="en-IN" altLang="en-US" sz="2400" b="1">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Jupyter Notebook: used for EDA &amp; data preprocessing and interpretation and data Visualizations &amp; builidng model</a:t>
            </a:r>
            <a:endParaRPr lang="en-IN" altLang="en-US" sz="2400">
              <a:latin typeface="Times New Roman" panose="02020603050405020304" charset="0"/>
              <a:cs typeface="Times New Roman" panose="02020603050405020304" charset="0"/>
            </a:endParaRPr>
          </a:p>
          <a:p>
            <a:pPr marL="0" indent="0">
              <a:buNone/>
            </a:pPr>
            <a:r>
              <a:rPr lang="en-IN" altLang="en-US" sz="2400">
                <a:latin typeface="Times New Roman" panose="02020603050405020304" charset="0"/>
                <a:cs typeface="Times New Roman" panose="02020603050405020304" charset="0"/>
              </a:rPr>
              <a:t>Spyder: Used Spyder for building Final Model &amp; Model Deployment by using streamlit</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35760" y="2831465"/>
            <a:ext cx="10972800" cy="582613"/>
          </a:xfrm>
        </p:spPr>
        <p:txBody>
          <a:bodyPr/>
          <a:p>
            <a:r>
              <a:rPr lang="en-IN" altLang="en-US" sz="4800"/>
              <a:t>Thank You</a:t>
            </a:r>
            <a:endParaRPr lang="en-IN" altLang="en-US"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07365"/>
            <a:ext cx="10972800" cy="1080135"/>
          </a:xfrm>
        </p:spPr>
        <p:txBody>
          <a:bodyPr/>
          <a:p>
            <a:r>
              <a:rPr lang="en-IN" altLang="en-US" b="1">
                <a:latin typeface="Times New Roman" panose="02020603050405020304" charset="0"/>
                <a:cs typeface="Times New Roman" panose="02020603050405020304" charset="0"/>
                <a:sym typeface="+mn-ea"/>
              </a:rPr>
              <a:t>EDA &amp; Data Preprocessing</a:t>
            </a:r>
            <a:br>
              <a:rPr lang="en-IN" altLang="en-US" b="1">
                <a:latin typeface="Times New Roman" panose="02020603050405020304" charset="0"/>
                <a:cs typeface="Times New Roman" panose="02020603050405020304" charset="0"/>
                <a:sym typeface="+mn-ea"/>
              </a:rPr>
            </a:br>
            <a:endParaRPr lang="en-US"/>
          </a:p>
        </p:txBody>
      </p:sp>
      <p:sp>
        <p:nvSpPr>
          <p:cNvPr id="3" name="Content Placeholder 2"/>
          <p:cNvSpPr>
            <a:spLocks noGrp="1"/>
          </p:cNvSpPr>
          <p:nvPr>
            <p:ph idx="1"/>
          </p:nvPr>
        </p:nvSpPr>
        <p:spPr>
          <a:xfrm>
            <a:off x="609600" y="2019300"/>
            <a:ext cx="10972800" cy="4108450"/>
          </a:xfrm>
        </p:spPr>
        <p:txBody>
          <a:bodyPr/>
          <a:p>
            <a:pPr marL="0" indent="0">
              <a:buFont typeface="Wingdings" panose="05000000000000000000" charset="0"/>
              <a:buNone/>
            </a:pPr>
            <a:endParaRPr lang="en-US" sz="2800">
              <a:latin typeface="Times New Roman" panose="02020603050405020304" charset="0"/>
              <a:cs typeface="Times New Roman" panose="02020603050405020304" charset="0"/>
              <a:sym typeface="+mn-ea"/>
            </a:endParaRPr>
          </a:p>
          <a:p>
            <a:pPr>
              <a:buFont typeface="Wingdings" panose="05000000000000000000" charset="0"/>
              <a:buChar char="Ø"/>
            </a:pPr>
            <a:r>
              <a:rPr lang="en-US" sz="2800">
                <a:latin typeface="Times New Roman" panose="02020603050405020304" charset="0"/>
                <a:cs typeface="Times New Roman" panose="02020603050405020304" charset="0"/>
                <a:sym typeface="+mn-ea"/>
              </a:rPr>
              <a:t>The data was explored to get insights and f</a:t>
            </a:r>
            <a:r>
              <a:rPr lang="en-IN" altLang="en-US" sz="2800">
                <a:latin typeface="Times New Roman" panose="02020603050405020304" charset="0"/>
                <a:cs typeface="Times New Roman" panose="02020603050405020304" charset="0"/>
                <a:sym typeface="+mn-ea"/>
              </a:rPr>
              <a:t>ound different </a:t>
            </a:r>
            <a:r>
              <a:rPr lang="en-US" sz="2800">
                <a:latin typeface="Times New Roman" panose="02020603050405020304" charset="0"/>
                <a:cs typeface="Times New Roman" panose="02020603050405020304" charset="0"/>
                <a:sym typeface="+mn-ea"/>
              </a:rPr>
              <a:t> patterns.</a:t>
            </a:r>
            <a:r>
              <a:rPr lang="en-IN" altLang="en-US" sz="2800">
                <a:latin typeface="Times New Roman" panose="02020603050405020304" charset="0"/>
                <a:cs typeface="Times New Roman" panose="02020603050405020304" charset="0"/>
                <a:sym typeface="+mn-ea"/>
              </a:rPr>
              <a:t> </a:t>
            </a:r>
            <a:endParaRPr lang="en-IN" altLang="en-US" sz="2800">
              <a:latin typeface="Times New Roman" panose="02020603050405020304" charset="0"/>
              <a:cs typeface="Times New Roman" panose="02020603050405020304" charset="0"/>
              <a:sym typeface="+mn-ea"/>
            </a:endParaRPr>
          </a:p>
          <a:p>
            <a:pPr>
              <a:buFont typeface="Wingdings" panose="05000000000000000000" charset="0"/>
              <a:buChar char="Ø"/>
            </a:pPr>
            <a:r>
              <a:rPr lang="en-IN" altLang="en-US" sz="2800">
                <a:latin typeface="Times New Roman" panose="02020603050405020304" charset="0"/>
                <a:cs typeface="Times New Roman" panose="02020603050405020304" charset="0"/>
                <a:sym typeface="+mn-ea"/>
              </a:rPr>
              <a:t>Cleaned data to handle strings &amp; special Characters in the data</a:t>
            </a:r>
            <a:endParaRPr lang="en-IN" altLang="en-US" sz="2800">
              <a:latin typeface="Times New Roman" panose="02020603050405020304" charset="0"/>
              <a:cs typeface="Times New Roman" panose="02020603050405020304" charset="0"/>
              <a:sym typeface="+mn-ea"/>
            </a:endParaRPr>
          </a:p>
          <a:p>
            <a:pPr>
              <a:buFont typeface="Wingdings" panose="05000000000000000000" charset="0"/>
              <a:buChar char="Ø"/>
            </a:pPr>
            <a:r>
              <a:rPr lang="en-IN" altLang="en-US" sz="2800">
                <a:latin typeface="Times New Roman" panose="02020603050405020304" charset="0"/>
                <a:cs typeface="Times New Roman" panose="02020603050405020304" charset="0"/>
                <a:sym typeface="+mn-ea"/>
              </a:rPr>
              <a:t>Data types corrected, </a:t>
            </a:r>
            <a:endParaRPr lang="en-IN" altLang="en-US" sz="2800">
              <a:latin typeface="Times New Roman" panose="02020603050405020304" charset="0"/>
              <a:cs typeface="Times New Roman" panose="02020603050405020304" charset="0"/>
              <a:sym typeface="+mn-ea"/>
            </a:endParaRPr>
          </a:p>
          <a:p>
            <a:pPr>
              <a:buFont typeface="Wingdings" panose="05000000000000000000" charset="0"/>
              <a:buChar char="Ø"/>
            </a:pPr>
            <a:r>
              <a:rPr lang="en-IN" altLang="en-US" sz="2800">
                <a:latin typeface="Times New Roman" panose="02020603050405020304" charset="0"/>
                <a:cs typeface="Times New Roman" panose="02020603050405020304" charset="0"/>
                <a:sym typeface="+mn-ea"/>
              </a:rPr>
              <a:t>The data was pre-processed to handle missing values by using KNN imputer</a:t>
            </a:r>
            <a:endParaRPr lang="en-IN" altLang="en-US" sz="2800">
              <a:latin typeface="Times New Roman" panose="02020603050405020304" charset="0"/>
              <a:cs typeface="Times New Roman" panose="02020603050405020304" charset="0"/>
            </a:endParaRPr>
          </a:p>
          <a:p>
            <a:endParaRPr lang="en-IN" altLang="en-US" sz="28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0"/>
            <a:ext cx="10972800" cy="507365"/>
          </a:xfrm>
        </p:spPr>
        <p:txBody>
          <a:bodyPr/>
          <a:p>
            <a:r>
              <a:rPr lang="en-IN" altLang="en-US" sz="2400" b="1"/>
              <a:t>Correlation Matrix Heatmap</a:t>
            </a:r>
            <a:endParaRPr lang="en-IN" altLang="en-US" sz="2400" b="1"/>
          </a:p>
        </p:txBody>
      </p:sp>
      <p:pic>
        <p:nvPicPr>
          <p:cNvPr id="101" name="Content Placeholder 100"/>
          <p:cNvPicPr>
            <a:picLocks noChangeAspect="1"/>
          </p:cNvPicPr>
          <p:nvPr>
            <p:ph idx="1"/>
          </p:nvPr>
        </p:nvPicPr>
        <p:blipFill>
          <a:blip r:embed="rId1"/>
          <a:stretch>
            <a:fillRect/>
          </a:stretch>
        </p:blipFill>
        <p:spPr>
          <a:xfrm>
            <a:off x="721360" y="508000"/>
            <a:ext cx="9902190" cy="53975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8610" y="190500"/>
            <a:ext cx="11273790" cy="1155065"/>
          </a:xfrm>
        </p:spPr>
        <p:txBody>
          <a:bodyPr/>
          <a:p>
            <a:r>
              <a:rPr lang="en-IN" altLang="en-US" sz="2400" b="1"/>
              <a:t>Key Insights and Patterns from Correlation matrix of Heatmap:</a:t>
            </a:r>
            <a:endParaRPr lang="en-IN" altLang="en-US" sz="2400" b="1"/>
          </a:p>
        </p:txBody>
      </p:sp>
      <p:sp>
        <p:nvSpPr>
          <p:cNvPr id="3" name="Content Placeholder 2"/>
          <p:cNvSpPr>
            <a:spLocks noGrp="1"/>
          </p:cNvSpPr>
          <p:nvPr>
            <p:ph idx="1"/>
          </p:nvPr>
        </p:nvSpPr>
        <p:spPr>
          <a:xfrm>
            <a:off x="609600" y="1913255"/>
            <a:ext cx="10972800" cy="4214495"/>
          </a:xfrm>
        </p:spPr>
        <p:txBody>
          <a:bodyPr/>
          <a:p>
            <a:pPr>
              <a:buFont typeface="Wingdings" panose="05000000000000000000" charset="0"/>
              <a:buChar char="Ø"/>
            </a:pPr>
            <a:r>
              <a:rPr lang="en-US" sz="2200"/>
              <a:t> Energy Usage and CO2 Emissions are highly positively correlated(r=0.99), The Energy generated through coal, natural gas, petroleum &amp; fossil fuel causes high CO2 Emissions</a:t>
            </a:r>
            <a:endParaRPr lang="en-US" sz="2200"/>
          </a:p>
          <a:p>
            <a:pPr algn="l">
              <a:buFont typeface="Wingdings" panose="05000000000000000000" charset="0"/>
              <a:buChar char="Ø"/>
            </a:pPr>
            <a:r>
              <a:rPr lang="en-US" sz="2200"/>
              <a:t> Strong Positive correlation(r=0.96) between Population of 0 to 14 and the Birth Rate, in general the population from 0 to 14 directly depends on Birth Rate. If the Birth_Rate increases the Population from 0 to 14 increases, vice versa.</a:t>
            </a:r>
            <a:endParaRPr lang="en-US" sz="2200"/>
          </a:p>
          <a:p>
            <a:pPr algn="l">
              <a:buFont typeface="Wingdings" panose="05000000000000000000" charset="0"/>
              <a:buChar char="Ø"/>
            </a:pPr>
            <a:r>
              <a:rPr lang="en-US" sz="2200"/>
              <a:t>Highly Negative correlation(r=-0.93) between Life Expectancy Female and Infant Mortality Rate &amp; (r=-0.91) Life Expectancy Male and Infant Mortality Rate, Life expectancy of both male and female highly affected by infant mortality.</a:t>
            </a:r>
            <a:endParaRPr lang="en-US" sz="2200"/>
          </a:p>
          <a:p>
            <a:pPr algn="l">
              <a:buFont typeface="Wingdings" panose="05000000000000000000" charset="0"/>
              <a:buChar char="Ø"/>
            </a:pPr>
            <a:r>
              <a:rPr lang="en-US" sz="2200"/>
              <a:t>Tourism Inbound, Outbound are positively correlated with GDP respectively 0.88 &amp; 0.86.</a:t>
            </a:r>
            <a:endParaRPr lang="en-US"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2800"/>
              <a:t>Scatterplot of Birth Rate vs Infant Mortality Rate</a:t>
            </a:r>
            <a:endParaRPr lang="en-US" sz="2800"/>
          </a:p>
        </p:txBody>
      </p:sp>
      <p:pic>
        <p:nvPicPr>
          <p:cNvPr id="102" name="Content Placeholder 101"/>
          <p:cNvPicPr>
            <a:picLocks noChangeAspect="1"/>
          </p:cNvPicPr>
          <p:nvPr>
            <p:ph idx="1"/>
          </p:nvPr>
        </p:nvPicPr>
        <p:blipFill>
          <a:blip r:embed="rId1"/>
          <a:stretch>
            <a:fillRect/>
          </a:stretch>
        </p:blipFill>
        <p:spPr>
          <a:xfrm>
            <a:off x="2185035" y="1015365"/>
            <a:ext cx="6399530" cy="4900930"/>
          </a:xfrm>
          <a:prstGeom prst="rect">
            <a:avLst/>
          </a:prstGeom>
          <a:noFill/>
          <a:ln w="9525">
            <a:noFill/>
          </a:ln>
        </p:spPr>
      </p:pic>
      <p:sp>
        <p:nvSpPr>
          <p:cNvPr id="6" name="Text Box 5"/>
          <p:cNvSpPr txBox="1"/>
          <p:nvPr/>
        </p:nvSpPr>
        <p:spPr>
          <a:xfrm>
            <a:off x="360045" y="6091555"/>
            <a:ext cx="11467465" cy="645160"/>
          </a:xfrm>
          <a:prstGeom prst="rect">
            <a:avLst/>
          </a:prstGeom>
          <a:noFill/>
        </p:spPr>
        <p:txBody>
          <a:bodyPr wrap="square" rtlCol="0">
            <a:spAutoFit/>
          </a:bodyPr>
          <a:p>
            <a:r>
              <a:rPr lang="en-US"/>
              <a:t>The data points are overlapping and not s</a:t>
            </a:r>
            <a:r>
              <a:rPr lang="en-IN" altLang="en-US"/>
              <a:t>cattered much</a:t>
            </a:r>
            <a:r>
              <a:rPr lang="en-US"/>
              <a:t>, it means that there is a strong positive linear relationship between Birth Rate and Infant Mortality Rate</a:t>
            </a:r>
            <a:r>
              <a:rPr lang="en-IN" altLang="en-US"/>
              <a:t>.</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l"/>
            <a:r>
              <a:rPr lang="en-IN" altLang="en-US" sz="2400"/>
              <a:t>Top 10 Countries GDP Globally</a:t>
            </a:r>
            <a:endParaRPr lang="en-IN" altLang="en-US" sz="2400"/>
          </a:p>
        </p:txBody>
      </p:sp>
      <p:pic>
        <p:nvPicPr>
          <p:cNvPr id="103" name="Content Placeholder 102"/>
          <p:cNvPicPr>
            <a:picLocks noChangeAspect="1"/>
          </p:cNvPicPr>
          <p:nvPr>
            <p:ph idx="1"/>
          </p:nvPr>
        </p:nvPicPr>
        <p:blipFill>
          <a:blip r:embed="rId1"/>
          <a:stretch>
            <a:fillRect/>
          </a:stretch>
        </p:blipFill>
        <p:spPr>
          <a:xfrm>
            <a:off x="1844675" y="873760"/>
            <a:ext cx="7808595" cy="581914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503555" y="457200"/>
            <a:ext cx="11078845" cy="603250"/>
          </a:xfrm>
        </p:spPr>
        <p:txBody>
          <a:bodyPr/>
          <a:p>
            <a:r>
              <a:rPr lang="en-US" sz="2800" b="1">
                <a:sym typeface="+mn-ea"/>
              </a:rPr>
              <a:t>Key Insights from </a:t>
            </a:r>
            <a:r>
              <a:rPr lang="en-IN" altLang="en-US" sz="2800" b="1">
                <a:sym typeface="+mn-ea"/>
              </a:rPr>
              <a:t>Top 10 GDP Countries Line Plot</a:t>
            </a:r>
            <a:br>
              <a:rPr lang="en-US" sz="2800" b="1"/>
            </a:br>
            <a:endParaRPr lang="en-US" sz="2800" b="1"/>
          </a:p>
        </p:txBody>
      </p:sp>
      <p:sp>
        <p:nvSpPr>
          <p:cNvPr id="5" name="Content Placeholder 4"/>
          <p:cNvSpPr/>
          <p:nvPr>
            <p:ph idx="1"/>
          </p:nvPr>
        </p:nvSpPr>
        <p:spPr>
          <a:xfrm>
            <a:off x="609600" y="1369695"/>
            <a:ext cx="10972800" cy="4772660"/>
          </a:xfrm>
        </p:spPr>
        <p:txBody>
          <a:bodyPr/>
          <a:p>
            <a:r>
              <a:rPr lang="en-US" sz="2800"/>
              <a:t>The countries GDP line plots are not constant, GDP for the countries has a clear trend</a:t>
            </a:r>
            <a:endParaRPr lang="en-US" sz="2800"/>
          </a:p>
          <a:p>
            <a:r>
              <a:rPr lang="en-US" sz="2800"/>
              <a:t>We can observe that the countries United States, China, Japan , Germany, United kingdom &amp; France are having clear increasing trend</a:t>
            </a:r>
            <a:endParaRPr lang="en-US" sz="2800"/>
          </a:p>
          <a:p>
            <a:r>
              <a:rPr lang="en-US" sz="2800"/>
              <a:t>Brazil, Italy, Russia and India are having decreasing Trend over a period of time</a:t>
            </a:r>
            <a:endParaRPr lang="en-US" sz="2800"/>
          </a:p>
          <a:p>
            <a:r>
              <a:rPr lang="en-US" sz="2800"/>
              <a:t>We can conclude that the data has a clear trend, its a time series data</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sz="2800" b="1"/>
              <a:t>Total Population Percentage</a:t>
            </a:r>
            <a:endParaRPr lang="en-IN" altLang="en-US" sz="2800" b="1"/>
          </a:p>
        </p:txBody>
      </p:sp>
      <p:pic>
        <p:nvPicPr>
          <p:cNvPr id="111" name="Content Placeholder 110"/>
          <p:cNvPicPr>
            <a:picLocks noChangeAspect="1"/>
          </p:cNvPicPr>
          <p:nvPr>
            <p:ph idx="1"/>
          </p:nvPr>
        </p:nvPicPr>
        <p:blipFill>
          <a:blip r:embed="rId1"/>
          <a:stretch>
            <a:fillRect/>
          </a:stretch>
        </p:blipFill>
        <p:spPr>
          <a:xfrm>
            <a:off x="3413760" y="773430"/>
            <a:ext cx="5363845" cy="4004310"/>
          </a:xfrm>
          <a:prstGeom prst="rect">
            <a:avLst/>
          </a:prstGeom>
          <a:noFill/>
          <a:ln w="9525">
            <a:noFill/>
          </a:ln>
        </p:spPr>
      </p:pic>
      <p:sp>
        <p:nvSpPr>
          <p:cNvPr id="5" name="Text Box 4"/>
          <p:cNvSpPr txBox="1"/>
          <p:nvPr/>
        </p:nvSpPr>
        <p:spPr>
          <a:xfrm>
            <a:off x="99060" y="4919980"/>
            <a:ext cx="11951335" cy="1322070"/>
          </a:xfrm>
          <a:prstGeom prst="rect">
            <a:avLst/>
          </a:prstGeom>
          <a:noFill/>
        </p:spPr>
        <p:txBody>
          <a:bodyPr wrap="square" rtlCol="0">
            <a:spAutoFit/>
          </a:bodyPr>
          <a:p>
            <a:r>
              <a:rPr lang="en-US" sz="2000" b="1"/>
              <a:t>Key Insights from the above KDE plot:</a:t>
            </a:r>
            <a:endParaRPr lang="en-US" sz="2000"/>
          </a:p>
          <a:p>
            <a:pPr marL="342900" indent="-342900">
              <a:buFont typeface="Wingdings" panose="05000000000000000000" charset="0"/>
              <a:buChar char="ü"/>
            </a:pPr>
            <a:r>
              <a:rPr lang="en-US" sz="2000"/>
              <a:t>We have unveiled the pattern that the sum of the Population from 0-14 &amp; 15-64 &amp; 64+ are equals to 1</a:t>
            </a:r>
            <a:endParaRPr lang="en-US" sz="2000"/>
          </a:p>
          <a:p>
            <a:pPr marL="342900" indent="-342900">
              <a:buFont typeface="Wingdings" panose="05000000000000000000" charset="0"/>
              <a:buChar char="ü"/>
            </a:pPr>
            <a:r>
              <a:rPr lang="en-US" sz="2000"/>
              <a:t>After imputing the missing values we can observe that the data is lying in between 0.999 to 1.0010, hence we can say that we have imputed the missing data successfully without any deviation</a:t>
            </a:r>
            <a:endParaRPr lang="en-US" sz="20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6305</Words>
  <Application>WPS Presentation</Application>
  <PresentationFormat>Widescreen</PresentationFormat>
  <Paragraphs>155</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Times New Roman</vt:lpstr>
      <vt:lpstr>Wingdings</vt:lpstr>
      <vt:lpstr>Microsoft YaHei</vt:lpstr>
      <vt:lpstr>Arial Unicode MS</vt:lpstr>
      <vt:lpstr>Calibri</vt:lpstr>
      <vt:lpstr>Calibri Light</vt:lpstr>
      <vt:lpstr>Arial Black</vt:lpstr>
      <vt:lpstr>Gear Drives</vt:lpstr>
      <vt:lpstr>Machine Learning Model Process Flow to Predict Customer Churn by Using classification models (Logistics Regression &amp; Random Forest Classifier)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Process Flow to Predict Customer Churn by Using classification models (Logistics Regression &amp; Random Forest Classifier)</dc:title>
  <dc:creator/>
  <cp:lastModifiedBy>aravindhgoud023</cp:lastModifiedBy>
  <cp:revision>7</cp:revision>
  <dcterms:created xsi:type="dcterms:W3CDTF">2023-02-03T18:16:00Z</dcterms:created>
  <dcterms:modified xsi:type="dcterms:W3CDTF">2023-04-21T10:48:05Z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3DDC7C772F3F415096717FE6CB09514E</vt:lpwstr>
  </property>
  <property fmtid="{D5CDD505-2E9C-101B-9397-08002B2CF9AE}" pid="3" name="KSOProductBuildVer">
    <vt:lpwstr>1033-11.2.0.11516</vt:lpwstr>
  </property>
</Properties>
</file>