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34B49-4E5F-4CE7-BCE0-F43EC4FD12E2}" v="114" dt="2023-11-01T19:30:24.268"/>
    <p1510:client id="{1CCF31BD-0450-495C-9746-1249F2AD5B2A}" v="180" dt="2023-11-01T19:21:43.058"/>
    <p1510:client id="{20CFE460-B392-4D0D-88C8-E84331CD208F}" v="70" dt="2023-11-06T23:37:05.142"/>
    <p1510:client id="{3D1298C3-132A-4E0C-8AF6-00CC88DE2D5F}" v="385" dt="2023-11-06T20:52:14.725"/>
    <p1510:client id="{F2BA46F9-CFD6-4A2E-ACBE-7A32ECED4F51}" v="722" dt="2023-10-26T20:01:25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9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5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6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1" r:id="rId6"/>
    <p:sldLayoutId id="2147484117" r:id="rId7"/>
    <p:sldLayoutId id="2147484118" r:id="rId8"/>
    <p:sldLayoutId id="2147484119" r:id="rId9"/>
    <p:sldLayoutId id="2147484120" r:id="rId10"/>
    <p:sldLayoutId id="21474841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42" y="893935"/>
            <a:ext cx="11881172" cy="3339390"/>
          </a:xfrm>
        </p:spPr>
        <p:txBody>
          <a:bodyPr anchor="ctr"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ea typeface="Calibri Light"/>
                <a:cs typeface="Calibri Light"/>
              </a:rPr>
              <a:t>4 Step Process To Fix CloudFormation Drifts With No Downtime</a:t>
            </a:r>
            <a:endParaRPr lang="en-GB" sz="54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endParaRPr lang="en-GB"/>
          </a:p>
          <a:p>
            <a:endParaRPr lang="en-GB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3E31E-98DD-D285-A0E5-B72B88C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8757331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704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14549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76CA1-22A8-5D12-DA50-720415F9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D972-6E5B-8226-B326-618A726B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Demo Setup</a:t>
            </a:r>
            <a:endParaRPr lang="en-GB" dirty="0"/>
          </a:p>
          <a:p>
            <a:r>
              <a:rPr lang="en-GB" dirty="0"/>
              <a:t>Why do We Need 4 Steps to Fix the drifts?</a:t>
            </a:r>
          </a:p>
          <a:p>
            <a:r>
              <a:rPr lang="en-GB" b="1" dirty="0"/>
              <a:t>4 Steps</a:t>
            </a:r>
          </a:p>
          <a:p>
            <a:pPr marL="468630" lvl="1" indent="-285750">
              <a:buChar char="•"/>
            </a:pPr>
            <a:r>
              <a:rPr lang="en-GB" dirty="0"/>
              <a:t>Step 1 – Add </a:t>
            </a:r>
            <a:r>
              <a:rPr lang="en-GB" dirty="0" err="1"/>
              <a:t>DeletionPolicy</a:t>
            </a:r>
            <a:r>
              <a:rPr lang="en-GB" dirty="0"/>
              <a:t>  to the drifted resources</a:t>
            </a:r>
            <a:endParaRPr lang="en-GB" i="0" dirty="0"/>
          </a:p>
          <a:p>
            <a:pPr marL="468630" lvl="1" indent="-285750">
              <a:buChar char="•"/>
            </a:pPr>
            <a:r>
              <a:rPr lang="en-GB" dirty="0"/>
              <a:t>Step 2 – Remove the drifted resources from the stack</a:t>
            </a:r>
            <a:endParaRPr lang="en-GB" i="0" dirty="0"/>
          </a:p>
          <a:p>
            <a:pPr marL="468630" lvl="1" indent="-285750">
              <a:buChar char="•"/>
            </a:pPr>
            <a:r>
              <a:rPr lang="en-GB" dirty="0"/>
              <a:t>Step 3 – Import the resource into the stack with current configuration</a:t>
            </a:r>
            <a:endParaRPr lang="en-GB" i="0" dirty="0"/>
          </a:p>
          <a:p>
            <a:pPr marL="468630" lvl="1" indent="-285750">
              <a:buChar char="•"/>
            </a:pPr>
            <a:r>
              <a:rPr lang="en-GB" dirty="0"/>
              <a:t>Step 4 - Remove Deletion policy from the stack</a:t>
            </a:r>
            <a:endParaRPr lang="en-GB" i="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76CA1-22A8-5D12-DA50-720415F9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Lab Setup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D972-6E5B-8226-B326-618A726B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262626"/>
                </a:solidFill>
                <a:ea typeface="+mn-lt"/>
                <a:cs typeface="+mn-lt"/>
              </a:rPr>
              <a:t>Relatively simple template. It has only two resources (EC2 Instance and security group) but is adequate to explain steps to resolve drifts</a:t>
            </a:r>
            <a:endParaRPr lang="en-US"/>
          </a:p>
          <a:p>
            <a:pPr marL="0" indent="0">
              <a:buNone/>
            </a:pPr>
            <a:r>
              <a:rPr lang="en-GB">
                <a:solidFill>
                  <a:srgbClr val="262626"/>
                </a:solidFill>
              </a:rPr>
              <a:t>Drifts:</a:t>
            </a:r>
          </a:p>
          <a:p>
            <a:pPr marL="342900" indent="-342900"/>
            <a:r>
              <a:rPr lang="en-GB">
                <a:solidFill>
                  <a:srgbClr val="262626"/>
                </a:solidFill>
              </a:rPr>
              <a:t>Root Volume Size Increased</a:t>
            </a:r>
            <a:endParaRPr lang="en-GB"/>
          </a:p>
          <a:p>
            <a:pPr marL="342900" indent="-342900"/>
            <a:r>
              <a:rPr lang="en-GB">
                <a:solidFill>
                  <a:srgbClr val="262626"/>
                </a:solidFill>
              </a:rPr>
              <a:t>New Tag added</a:t>
            </a:r>
            <a:endParaRPr lang="en-GB"/>
          </a:p>
          <a:p>
            <a:pPr marL="342900" indent="-342900"/>
            <a:r>
              <a:rPr lang="en-GB">
                <a:solidFill>
                  <a:srgbClr val="262626"/>
                </a:solidFill>
              </a:rPr>
              <a:t>Instance type changed</a:t>
            </a:r>
          </a:p>
          <a:p>
            <a:pPr marL="0" indent="0">
              <a:buNone/>
            </a:pPr>
            <a:endParaRPr lang="en-GB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16191F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GB">
              <a:solidFill>
                <a:srgbClr val="16191F"/>
              </a:solidFill>
            </a:endParaRPr>
          </a:p>
          <a:p>
            <a:pPr marL="0" indent="0">
              <a:buNone/>
            </a:pPr>
            <a:endParaRPr lang="en-GB"/>
          </a:p>
          <a:p>
            <a:pPr>
              <a:buFont typeface="Calibri" panose="020B0604020202020204" pitchFamily="34" charset="0"/>
              <a:buChar char="-"/>
            </a:pPr>
            <a:endParaRPr lang="en-GB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76CA1-22A8-5D12-DA50-720415F9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Why do We Need these Steps?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D972-6E5B-8226-B326-618A726B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Depending on what we update, a stack update may replace resources and cause downtime</a:t>
            </a:r>
            <a:endParaRPr lang="en-US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Stacks Update </a:t>
            </a:r>
            <a:r>
              <a:rPr lang="en-GB" b="1" err="1">
                <a:solidFill>
                  <a:srgbClr val="262626"/>
                </a:solidFill>
              </a:rPr>
              <a:t>behaviors</a:t>
            </a:r>
            <a:r>
              <a:rPr lang="en-GB" b="1">
                <a:solidFill>
                  <a:srgbClr val="16191F"/>
                </a:solidFill>
              </a:rPr>
              <a:t>:</a:t>
            </a:r>
            <a:endParaRPr lang="en-GB" b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GB">
                <a:solidFill>
                  <a:srgbClr val="16191F"/>
                </a:solidFill>
              </a:rPr>
              <a:t>Update With Interruptions.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GB">
                <a:solidFill>
                  <a:srgbClr val="16191F"/>
                </a:solidFill>
              </a:rPr>
              <a:t>Updates With No </a:t>
            </a:r>
            <a:r>
              <a:rPr lang="en-GB">
                <a:solidFill>
                  <a:srgbClr val="16191F"/>
                </a:solidFill>
                <a:ea typeface="+mn-lt"/>
                <a:cs typeface="+mn-lt"/>
              </a:rPr>
              <a:t>Interruptions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GB">
                <a:solidFill>
                  <a:srgbClr val="16191F"/>
                </a:solidFill>
              </a:rPr>
              <a:t>Replacement </a:t>
            </a:r>
            <a:endParaRPr lang="en-GB"/>
          </a:p>
          <a:p>
            <a:pPr marL="0" indent="0">
              <a:buNone/>
            </a:pPr>
            <a:endParaRPr lang="en-GB">
              <a:solidFill>
                <a:srgbClr val="16191F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GB">
              <a:solidFill>
                <a:srgbClr val="16191F"/>
              </a:solidFill>
            </a:endParaRPr>
          </a:p>
          <a:p>
            <a:pPr marL="0" indent="0">
              <a:buNone/>
            </a:pPr>
            <a:endParaRPr lang="en-GB"/>
          </a:p>
          <a:p>
            <a:pPr>
              <a:buFont typeface="Calibri" panose="020B0604020202020204" pitchFamily="34" charset="0"/>
              <a:buChar char="-"/>
            </a:pPr>
            <a:endParaRPr lang="en-GB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83903-4C72-3FD0-C96C-6321854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</a:rPr>
              <a:t>Step 1 – Add </a:t>
            </a:r>
            <a:r>
              <a:rPr lang="en-GB" err="1">
                <a:solidFill>
                  <a:schemeClr val="bg1"/>
                </a:solidFill>
              </a:rPr>
              <a:t>DeletionPolicy</a:t>
            </a:r>
            <a:r>
              <a:rPr lang="en-GB">
                <a:solidFill>
                  <a:schemeClr val="bg1"/>
                </a:solidFill>
              </a:rPr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681E-947D-50C7-0369-38E052E5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1262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Update the template and add</a:t>
            </a:r>
            <a:r>
              <a:rPr lang="en-GB">
                <a:solidFill>
                  <a:srgbClr val="262626"/>
                </a:solidFill>
                <a:ea typeface="+mn-lt"/>
                <a:cs typeface="+mn-lt"/>
              </a:rPr>
              <a:t> </a:t>
            </a:r>
            <a:r>
              <a:rPr lang="en-GB" sz="1200">
                <a:solidFill>
                  <a:srgbClr val="986801"/>
                </a:solidFill>
                <a:ea typeface="+mn-lt"/>
                <a:cs typeface="+mn-lt"/>
              </a:rPr>
              <a:t>"</a:t>
            </a:r>
            <a:r>
              <a:rPr lang="en-GB" sz="1200" err="1">
                <a:solidFill>
                  <a:srgbClr val="986801"/>
                </a:solidFill>
                <a:ea typeface="+mn-lt"/>
                <a:cs typeface="+mn-lt"/>
              </a:rPr>
              <a:t>DeletionPolicy</a:t>
            </a:r>
            <a:r>
              <a:rPr lang="en-GB" sz="1200">
                <a:solidFill>
                  <a:srgbClr val="986801"/>
                </a:solidFill>
                <a:ea typeface="+mn-lt"/>
                <a:cs typeface="+mn-lt"/>
              </a:rPr>
              <a:t>"</a:t>
            </a:r>
            <a:r>
              <a:rPr lang="en-GB" sz="1200">
                <a:solidFill>
                  <a:srgbClr val="16191F"/>
                </a:solidFill>
                <a:ea typeface="+mn-lt"/>
                <a:cs typeface="+mn-lt"/>
              </a:rPr>
              <a:t> : </a:t>
            </a:r>
            <a:r>
              <a:rPr lang="en-GB" sz="1200">
                <a:solidFill>
                  <a:srgbClr val="0B6125"/>
                </a:solidFill>
                <a:ea typeface="+mn-lt"/>
                <a:cs typeface="+mn-lt"/>
              </a:rPr>
              <a:t>"Retain"</a:t>
            </a:r>
            <a:r>
              <a:rPr lang="en-GB"/>
              <a:t> attribute to drifted resources 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What's the purpose of this?</a:t>
            </a:r>
          </a:p>
          <a:p>
            <a:pPr marL="0" indent="0">
              <a:buNone/>
            </a:pPr>
            <a:r>
              <a:rPr lang="en-GB"/>
              <a:t>This ensures resources won't be deleted if a stack or resource ever gets removed. We will see it in effect in the next step 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83903-4C72-3FD0-C96C-6321854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</a:rPr>
              <a:t>Step 2 – Remove Drifted Resources from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681E-947D-50C7-0369-38E052E5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1262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Update the template and remove the drifted resources.</a:t>
            </a:r>
            <a:endParaRPr lang="en-US" dirty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dirty="0"/>
              <a:t>What's the outcome of this?</a:t>
            </a:r>
          </a:p>
          <a:p>
            <a:pPr marL="0" indent="0">
              <a:buNone/>
            </a:pPr>
            <a:r>
              <a:rPr lang="en-GB" dirty="0"/>
              <a:t>Drifted Resource(s) would no longer be part of the template. Since deletion policy was applied in Step 1, CloudFormation won't delete the resource upon removal from the template.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511E-721E-81CB-2128-4E83AF5A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Step 3 – Import the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04D7-6226-BE73-00A6-29B91C47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859465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Update the template and include new attributes of drifted resources </a:t>
            </a:r>
            <a:endParaRPr lang="en-US"/>
          </a:p>
          <a:p>
            <a:pPr marL="0" indent="0">
              <a:buNone/>
            </a:pPr>
            <a:r>
              <a:rPr lang="en-GB"/>
              <a:t>Import the template using import stack option</a:t>
            </a:r>
          </a:p>
          <a:p>
            <a:pPr marL="457200" indent="-457200">
              <a:buAutoNum type="arabicPeriod"/>
            </a:pPr>
            <a:endParaRPr lang="en-GB"/>
          </a:p>
          <a:p>
            <a:pPr marL="0" indent="0">
              <a:buNone/>
            </a:pPr>
            <a:r>
              <a:rPr lang="en-GB"/>
              <a:t>What's the purpose of this?</a:t>
            </a:r>
          </a:p>
          <a:p>
            <a:pPr marL="0" indent="0">
              <a:buNone/>
            </a:pPr>
            <a:r>
              <a:rPr lang="en-GB"/>
              <a:t>Drifted resources that were removed in Step 2 are reintroduced into the stack with their current attributes.</a:t>
            </a:r>
          </a:p>
          <a:p>
            <a:pPr marL="457200" indent="-457200">
              <a:buAutoNum type="arabicPeriod"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7A63F-D4AD-DE9B-ADC3-40FC73F4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Step 4 – Remove </a:t>
            </a:r>
            <a:r>
              <a:rPr lang="en-GB" err="1">
                <a:solidFill>
                  <a:schemeClr val="bg1"/>
                </a:solidFill>
              </a:rPr>
              <a:t>DeletionPolicy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43E8-7F63-333A-D714-95CDD01E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752141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Update the template and remove "</a:t>
            </a:r>
            <a:r>
              <a:rPr lang="en-GB" err="1"/>
              <a:t>DeletionPolicy</a:t>
            </a:r>
            <a:r>
              <a:rPr lang="en-GB"/>
              <a:t>" : "Retain" attribute from resources</a:t>
            </a:r>
            <a:endParaRPr lang="en-US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What's the purpose of this?</a:t>
            </a:r>
          </a:p>
          <a:p>
            <a:pPr marL="0" indent="0">
              <a:buNone/>
            </a:pPr>
            <a:r>
              <a:rPr lang="en-GB"/>
              <a:t>This brings back the template to its original shape, as it was before without a deletion policy. So in case someone really wants to destroy this stack in the future, the deletion policy wouldn't cause any hindrance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7A63F-D4AD-DE9B-ADC3-40FC73F4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43E8-7F63-333A-D714-95CDD01E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752141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latin typeface="Arial"/>
                <a:cs typeface="Arial"/>
              </a:rPr>
              <a:t>4</a:t>
            </a:r>
            <a:r>
              <a:rPr lang="en-GB" b="1">
                <a:latin typeface="Arial"/>
                <a:ea typeface="+mn-lt"/>
                <a:cs typeface="Arial"/>
              </a:rPr>
              <a:t> Steps</a:t>
            </a:r>
            <a:endParaRPr lang="en-US">
              <a:latin typeface="Arial"/>
              <a:ea typeface="+mn-lt"/>
              <a:cs typeface="Arial"/>
            </a:endParaRPr>
          </a:p>
          <a:p>
            <a:pPr marL="468630" lvl="1" indent="-285750">
              <a:buFont typeface="Arial,Sans-Serif"/>
              <a:buChar char="•"/>
            </a:pPr>
            <a:r>
              <a:rPr lang="en-GB">
                <a:latin typeface="Arial"/>
                <a:ea typeface="+mn-lt"/>
                <a:cs typeface="Arial"/>
              </a:rPr>
              <a:t>Step 1 – </a:t>
            </a:r>
            <a:r>
              <a:rPr lang="en-GB">
                <a:latin typeface="Arial"/>
                <a:cs typeface="Arial"/>
              </a:rPr>
              <a:t>Add </a:t>
            </a:r>
            <a:r>
              <a:rPr lang="en-GB" err="1">
                <a:latin typeface="Arial"/>
                <a:cs typeface="Arial"/>
              </a:rPr>
              <a:t>DeletionPolicy</a:t>
            </a:r>
            <a:r>
              <a:rPr lang="en-GB">
                <a:latin typeface="Arial"/>
                <a:cs typeface="Arial"/>
              </a:rPr>
              <a:t>  to the drifted resources</a:t>
            </a:r>
          </a:p>
          <a:p>
            <a:pPr marL="468630" lvl="1" indent="-285750">
              <a:buFont typeface="Arial,Sans-Serif"/>
              <a:buChar char="•"/>
            </a:pPr>
            <a:r>
              <a:rPr lang="en-GB">
                <a:latin typeface="Arial"/>
                <a:cs typeface="Arial"/>
              </a:rPr>
              <a:t>Step 2 – Remove </a:t>
            </a:r>
            <a:r>
              <a:rPr lang="en-GB">
                <a:latin typeface="Arial"/>
                <a:ea typeface="+mn-lt"/>
                <a:cs typeface="Arial"/>
              </a:rPr>
              <a:t>the drifted resources</a:t>
            </a:r>
            <a:r>
              <a:rPr lang="en-GB">
                <a:latin typeface="Arial"/>
                <a:cs typeface="Arial"/>
              </a:rPr>
              <a:t> from the stack</a:t>
            </a:r>
          </a:p>
          <a:p>
            <a:pPr marL="468630" lvl="1" indent="-285750">
              <a:buFont typeface="Arial,Sans-Serif"/>
              <a:buChar char="•"/>
            </a:pPr>
            <a:r>
              <a:rPr lang="en-GB">
                <a:latin typeface="Arial"/>
                <a:cs typeface="Arial"/>
              </a:rPr>
              <a:t>Step 3 – Import the resource into the stack with current configuration</a:t>
            </a:r>
          </a:p>
          <a:p>
            <a:pPr marL="468630" lvl="1" indent="-285750">
              <a:buFont typeface="Arial,Sans-Serif"/>
              <a:buChar char="•"/>
            </a:pPr>
            <a:r>
              <a:rPr lang="en-GB">
                <a:latin typeface="Arial"/>
                <a:cs typeface="Arial"/>
              </a:rPr>
              <a:t>Step 4 - Remove Deletion policy from the stack</a:t>
            </a:r>
            <a:endParaRPr lang="en-GB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717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E3920"/>
      </a:dk2>
      <a:lt2>
        <a:srgbClr val="E2E4E8"/>
      </a:lt2>
      <a:accent1>
        <a:srgbClr val="D9942E"/>
      </a:accent1>
      <a:accent2>
        <a:srgbClr val="A5A63A"/>
      </a:accent2>
      <a:accent3>
        <a:srgbClr val="84AD4C"/>
      </a:accent3>
      <a:accent4>
        <a:srgbClr val="4CB539"/>
      </a:accent4>
      <a:accent5>
        <a:srgbClr val="37B858"/>
      </a:accent5>
      <a:accent6>
        <a:srgbClr val="3CB58E"/>
      </a:accent6>
      <a:hlink>
        <a:srgbClr val="6582AC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HeadlinesVTI</vt:lpstr>
      <vt:lpstr>4 Step Process To Fix CloudFormation Drifts With No Downtime</vt:lpstr>
      <vt:lpstr>Overview</vt:lpstr>
      <vt:lpstr>Lab Setup</vt:lpstr>
      <vt:lpstr>Why do We Need these Steps?</vt:lpstr>
      <vt:lpstr>Step 1 – Add DeletionPolicy Attribute</vt:lpstr>
      <vt:lpstr>Step 2 – Remove Drifted Resources from the stack</vt:lpstr>
      <vt:lpstr>Step 3 – Import the resource</vt:lpstr>
      <vt:lpstr>Step 4 – Remove DeletionPolicy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/>
  <cp:revision>7</cp:revision>
  <dcterms:created xsi:type="dcterms:W3CDTF">2023-10-26T19:32:14Z</dcterms:created>
  <dcterms:modified xsi:type="dcterms:W3CDTF">2023-11-07T02:24:55Z</dcterms:modified>
</cp:coreProperties>
</file>