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notesSlides/notesSlide2.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cy="6858000" cx="12190413"/>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6" d="100"/>
          <a:sy n="66" d="100"/>
        </p:scale>
        <p:origin x="-990" y="-12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Desktop\New%20Microsoft%20Office%20Excel%20Workshee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Office Excel Worksheet (2).xlsx]Sheet5!PivotTable3</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tx>
            <c:strRef>
              <c:f>Sheet5!$B$3:$B$4</c:f>
              <c:strCache>
                <c:ptCount val="1"/>
                <c:pt idx="0">
                  <c:v>Count of Employee type</c:v>
                </c:pt>
              </c:strCache>
            </c:strRef>
          </c:tx>
          <c:invertIfNegative val="0"/>
          <c:cat>
            <c:strRef>
              <c:f>Sheet5!$A$5:$A$12</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Sheet5!$B$5:$B$12</c:f>
              <c:numCache>
                <c:formatCode>General</c:formatCode>
                <c:ptCount val="7"/>
                <c:pt idx="0">
                  <c:v>23.0</c:v>
                </c:pt>
                <c:pt idx="1">
                  <c:v>26.0</c:v>
                </c:pt>
                <c:pt idx="2">
                  <c:v>24.0</c:v>
                </c:pt>
                <c:pt idx="3">
                  <c:v>34.0</c:v>
                </c:pt>
                <c:pt idx="4">
                  <c:v>47.0</c:v>
                </c:pt>
                <c:pt idx="5">
                  <c:v>20.0</c:v>
                </c:pt>
                <c:pt idx="6">
                  <c:v>22.0</c:v>
                </c:pt>
              </c:numCache>
            </c:numRef>
          </c:val>
        </c:ser>
        <c:ser>
          <c:idx val="1"/>
          <c:order val="1"/>
          <c:tx>
            <c:strRef>
              <c:f>Sheet5!$C$3:$C$4</c:f>
              <c:strCache>
                <c:ptCount val="1"/>
                <c:pt idx="0">
                  <c:v>Count of Salary</c:v>
                </c:pt>
              </c:strCache>
            </c:strRef>
          </c:tx>
          <c:invertIfNegative val="0"/>
          <c:cat>
            <c:strRef>
              <c:f>Sheet5!$A$5:$A$12</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Sheet5!$C$5:$C$12</c:f>
              <c:numCache>
                <c:formatCode>General</c:formatCode>
                <c:ptCount val="7"/>
                <c:pt idx="0">
                  <c:v>20.0</c:v>
                </c:pt>
                <c:pt idx="1">
                  <c:v>26.0</c:v>
                </c:pt>
                <c:pt idx="2">
                  <c:v>23.0</c:v>
                </c:pt>
                <c:pt idx="3">
                  <c:v>34.0</c:v>
                </c:pt>
                <c:pt idx="4">
                  <c:v>46.0</c:v>
                </c:pt>
                <c:pt idx="5">
                  <c:v>19.0</c:v>
                </c:pt>
                <c:pt idx="6">
                  <c:v>21.0</c:v>
                </c:pt>
              </c:numCache>
            </c:numRef>
          </c:val>
        </c:ser>
        <c:dLbls>
          <c:showLegendKey val="0"/>
          <c:showVal val="0"/>
          <c:showCatName val="0"/>
          <c:showSerName val="0"/>
          <c:showPercent val="0"/>
          <c:showBubbleSize val="0"/>
        </c:dLbls>
        <c:gapWidth val="150"/>
        <c:axId val="140223232"/>
        <c:axId val="130360064"/>
      </c:barChart>
      <c:catAx>
        <c:axId val="140223232"/>
        <c:scaling>
          <c:orientation val="minMax"/>
        </c:scaling>
        <c:delete val="0"/>
        <c:axPos val="b"/>
        <c:majorTickMark val="out"/>
        <c:minorTickMark val="none"/>
        <c:tickLblPos val="nextTo"/>
        <c:crossAx val="130360064"/>
        <c:crosses val="autoZero"/>
        <c:auto val="1"/>
        <c:lblAlgn val="ctr"/>
        <c:lblOffset val="100"/>
        <c:noMultiLvlLbl val="0"/>
      </c:catAx>
      <c:valAx>
        <c:axId val="130360064"/>
        <c:scaling>
          <c:orientation val="minMax"/>
        </c:scaling>
        <c:delete val="0"/>
        <c:axPos val="l"/>
        <c:majorGridlines/>
        <c:numFmt formatCode="General" sourceLinked="1"/>
        <c:majorTickMark val="out"/>
        <c:minorTickMark val="none"/>
        <c:tickLblPos val="nextTo"/>
        <c:crossAx val="140223232"/>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745"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IN"/>
          </a:p>
        </p:txBody>
      </p:sp>
      <p:sp>
        <p:nvSpPr>
          <p:cNvPr id="1048746"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79466BD9-4A34-4181-B996-EEF0762737A3}" type="datetimeFigureOut">
              <a:rPr lang="en-US" smtClean="0"/>
              <a:t>8/31/2024</a:t>
            </a:fld>
            <a:endParaRPr lang="en-IN"/>
          </a:p>
        </p:txBody>
      </p:sp>
      <p:sp>
        <p:nvSpPr>
          <p:cNvPr id="1048747" name="Slide Image Placeholder 3"/>
          <p:cNvSpPr>
            <a:spLocks noChangeAspect="1" noRot="1" noGrp="1"/>
          </p:cNvSpPr>
          <p:nvPr>
            <p:ph type="sldImg" idx="2"/>
          </p:nvPr>
        </p:nvSpPr>
        <p:spPr>
          <a:xfrm>
            <a:off x="382588" y="685800"/>
            <a:ext cx="6092825" cy="3429000"/>
          </a:xfrm>
          <a:prstGeom prst="rect"/>
          <a:noFill/>
          <a:ln w="12700">
            <a:solidFill>
              <a:prstClr val="black"/>
            </a:solidFill>
          </a:ln>
        </p:spPr>
        <p:txBody>
          <a:bodyPr anchor="ctr" bIns="45720" lIns="91440" rIns="91440" rtlCol="0" tIns="45720" vert="horz"/>
          <a:p>
            <a:endParaRPr lang="en-IN"/>
          </a:p>
        </p:txBody>
      </p:sp>
      <p:sp>
        <p:nvSpPr>
          <p:cNvPr id="1048748"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49"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IN"/>
          </a:p>
        </p:txBody>
      </p:sp>
      <p:sp>
        <p:nvSpPr>
          <p:cNvPr id="1048750"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C04B7EDD-DED2-4F08-91E7-D75309B8BF5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687388" y="1143000"/>
            <a:ext cx="5483225" cy="3086100"/>
          </a:xfrm>
        </p:spPr>
      </p:sp>
      <p:sp>
        <p:nvSpPr>
          <p:cNvPr id="1048598" name="Notes Placeholder 2"/>
          <p:cNvSpPr>
            <a:spLocks noGrp="1"/>
          </p:cNvSpPr>
          <p:nvPr>
            <p:ph type="body" idx="1"/>
          </p:nvPr>
        </p:nvSpPr>
        <p:spPr/>
        <p:txBody>
          <a:bodyPr/>
          <a:p>
            <a:endParaRPr dirty="0" lang="en-IN"/>
          </a:p>
        </p:txBody>
      </p:sp>
      <p:sp>
        <p:nvSpPr>
          <p:cNvPr id="104859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7" name="Slide Image Placeholder 1"/>
          <p:cNvSpPr>
            <a:spLocks noChangeAspect="1" noRot="1" noGrp="1"/>
          </p:cNvSpPr>
          <p:nvPr>
            <p:ph type="sldImg"/>
          </p:nvPr>
        </p:nvSpPr>
        <p:spPr>
          <a:xfrm>
            <a:off x="687388" y="1143000"/>
            <a:ext cx="5483225" cy="3086100"/>
          </a:xfrm>
        </p:spPr>
      </p:sp>
      <p:sp>
        <p:nvSpPr>
          <p:cNvPr id="1048688" name="Notes Placeholder 2"/>
          <p:cNvSpPr>
            <a:spLocks noGrp="1"/>
          </p:cNvSpPr>
          <p:nvPr>
            <p:ph type="body" idx="1"/>
          </p:nvPr>
        </p:nvSpPr>
        <p:spPr/>
        <p:txBody>
          <a:bodyPr>
            <a:normAutofit/>
          </a:bodyPr>
          <a:p>
            <a:endParaRPr dirty="0" lang="en-IN"/>
          </a:p>
        </p:txBody>
      </p:sp>
      <p:sp>
        <p:nvSpPr>
          <p:cNvPr id="1048689" name="Slide Number Placeholder 3"/>
          <p:cNvSpPr>
            <a:spLocks noGrp="1"/>
          </p:cNvSpPr>
          <p:nvPr>
            <p:ph type="sldNum" sz="quarter" idx="10"/>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25" name=""/>
        <p:cNvGrpSpPr/>
        <p:nvPr/>
      </p:nvGrpSpPr>
      <p:grpSpPr>
        <a:xfrm>
          <a:off x="0" y="0"/>
          <a:ext cx="0" cy="0"/>
          <a:chOff x="0" y="0"/>
          <a:chExt cx="0" cy="0"/>
        </a:xfrm>
      </p:grpSpPr>
      <p:sp>
        <p:nvSpPr>
          <p:cNvPr id="1048585" name="Title 8"/>
          <p:cNvSpPr>
            <a:spLocks noGrp="1"/>
          </p:cNvSpPr>
          <p:nvPr>
            <p:ph type="ctrTitle"/>
          </p:nvPr>
        </p:nvSpPr>
        <p:spPr>
          <a:xfrm>
            <a:off x="711108" y="1371600"/>
            <a:ext cx="10467501"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711107" y="3228536"/>
            <a:ext cx="10471565"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p>
            <a:fld id="{1D8BD707-D9CF-40AE-B4C6-C98DA3205C09}" type="datetimeFigureOut">
              <a:rPr lang="en-US" smtClean="0"/>
              <a:t>8/31/2024</a:t>
            </a:fld>
            <a:endParaRPr lang="en-US"/>
          </a:p>
        </p:txBody>
      </p:sp>
      <p:sp>
        <p:nvSpPr>
          <p:cNvPr id="1048588" name="Footer Placeholder 18"/>
          <p:cNvSpPr>
            <a:spLocks noGrp="1"/>
          </p:cNvSpPr>
          <p:nvPr>
            <p:ph type="ftr" sz="quarter" idx="11"/>
          </p:nvPr>
        </p:nvSpPr>
        <p:spPr/>
        <p:txBody>
          <a:bodyPr/>
          <a:p>
            <a:endParaRPr lang="en-US"/>
          </a:p>
        </p:txBody>
      </p:sp>
      <p:sp>
        <p:nvSpPr>
          <p:cNvPr id="1048589" name="Slide Number Placeholder 26"/>
          <p:cNvSpPr>
            <a:spLocks noGrp="1"/>
          </p:cNvSpPr>
          <p:nvPr>
            <p:ph type="sldNum" sz="quarter" idx="12"/>
          </p:nvPr>
        </p:nvSpPr>
        <p:spPr/>
        <p:txBody>
          <a:bodyPr/>
          <a:p>
            <a:fld id="{B6F15528-21DE-4FAA-801E-634DDDAF4B2B}"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712" name="Title 1"/>
          <p:cNvSpPr>
            <a:spLocks noGrp="1"/>
          </p:cNvSpPr>
          <p:nvPr>
            <p:ph type="title"/>
          </p:nvPr>
        </p:nvSpPr>
        <p:spPr/>
        <p:txBody>
          <a:bodyPr/>
          <a:p>
            <a:r>
              <a:rPr kumimoji="0" lang="en-US" smtClean="0"/>
              <a:t>Click to edit Master title style</a:t>
            </a:r>
            <a:endParaRPr kumimoji="0" lang="en-US"/>
          </a:p>
        </p:txBody>
      </p:sp>
      <p:sp>
        <p:nvSpPr>
          <p:cNvPr id="1048713"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1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5" name="Footer Placeholder 4"/>
          <p:cNvSpPr>
            <a:spLocks noGrp="1"/>
          </p:cNvSpPr>
          <p:nvPr>
            <p:ph type="ftr" sz="quarter" idx="11"/>
          </p:nvPr>
        </p:nvSpPr>
        <p:spPr/>
        <p:txBody>
          <a:bodyPr/>
          <a:p>
            <a:endParaRPr lang="en-US"/>
          </a:p>
        </p:txBody>
      </p:sp>
      <p:sp>
        <p:nvSpPr>
          <p:cNvPr id="104871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692" name="Vertical Title 1"/>
          <p:cNvSpPr>
            <a:spLocks noGrp="1"/>
          </p:cNvSpPr>
          <p:nvPr>
            <p:ph type="title" orient="vert"/>
          </p:nvPr>
        </p:nvSpPr>
        <p:spPr>
          <a:xfrm>
            <a:off x="8838049" y="914401"/>
            <a:ext cx="2742843" cy="5211763"/>
          </a:xfrm>
        </p:spPr>
        <p:txBody>
          <a:bodyPr vert="eaVert"/>
          <a:p>
            <a:r>
              <a:rPr kumimoji="0" lang="en-US" smtClean="0"/>
              <a:t>Click to edit Master title style</a:t>
            </a:r>
            <a:endParaRPr kumimoji="0" lang="en-US"/>
          </a:p>
        </p:txBody>
      </p:sp>
      <p:sp>
        <p:nvSpPr>
          <p:cNvPr id="1048693" name="Vertical Text Placeholder 2"/>
          <p:cNvSpPr>
            <a:spLocks noGrp="1"/>
          </p:cNvSpPr>
          <p:nvPr>
            <p:ph type="body" orient="vert" idx="1"/>
          </p:nvPr>
        </p:nvSpPr>
        <p:spPr>
          <a:xfrm>
            <a:off x="609521" y="914401"/>
            <a:ext cx="8025355"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97" name="Title 1"/>
          <p:cNvSpPr>
            <a:spLocks noGrp="1"/>
          </p:cNvSpPr>
          <p:nvPr>
            <p:ph type="title"/>
          </p:nvPr>
        </p:nvSpPr>
        <p:spPr/>
        <p:txBody>
          <a:bodyPr/>
          <a:p>
            <a:r>
              <a:rPr kumimoji="0" lang="en-US" smtClean="0"/>
              <a:t>Click to edit Master title style</a:t>
            </a:r>
            <a:endParaRPr kumimoji="0" lang="en-US"/>
          </a:p>
        </p:txBody>
      </p:sp>
      <p:sp>
        <p:nvSpPr>
          <p:cNvPr id="1048698"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0" name="Footer Placeholder 4"/>
          <p:cNvSpPr>
            <a:spLocks noGrp="1"/>
          </p:cNvSpPr>
          <p:nvPr>
            <p:ph type="ftr" sz="quarter" idx="11"/>
          </p:nvPr>
        </p:nvSpPr>
        <p:spPr/>
        <p:txBody>
          <a:bodyPr/>
          <a:p>
            <a:endParaRPr lang="en-US"/>
          </a:p>
        </p:txBody>
      </p:sp>
      <p:sp>
        <p:nvSpPr>
          <p:cNvPr id="104870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56" name=""/>
        <p:cNvGrpSpPr/>
        <p:nvPr/>
      </p:nvGrpSpPr>
      <p:grpSpPr>
        <a:xfrm>
          <a:off x="0" y="0"/>
          <a:ext cx="0" cy="0"/>
          <a:chOff x="0" y="0"/>
          <a:chExt cx="0" cy="0"/>
        </a:xfrm>
      </p:grpSpPr>
      <p:sp>
        <p:nvSpPr>
          <p:cNvPr id="1048717" name="Title 1"/>
          <p:cNvSpPr>
            <a:spLocks noGrp="1"/>
          </p:cNvSpPr>
          <p:nvPr>
            <p:ph type="title"/>
          </p:nvPr>
        </p:nvSpPr>
        <p:spPr>
          <a:xfrm>
            <a:off x="707044" y="1316736"/>
            <a:ext cx="10361851"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718" name="Text Placeholder 2"/>
          <p:cNvSpPr>
            <a:spLocks noGrp="1"/>
          </p:cNvSpPr>
          <p:nvPr>
            <p:ph type="body" idx="1"/>
          </p:nvPr>
        </p:nvSpPr>
        <p:spPr>
          <a:xfrm>
            <a:off x="707044" y="2704664"/>
            <a:ext cx="10361851"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1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0" name="Footer Placeholder 4"/>
          <p:cNvSpPr>
            <a:spLocks noGrp="1"/>
          </p:cNvSpPr>
          <p:nvPr>
            <p:ph type="ftr" sz="quarter" idx="11"/>
          </p:nvPr>
        </p:nvSpPr>
        <p:spPr/>
        <p:txBody>
          <a:bodyPr/>
          <a:p>
            <a:endParaRPr lang="en-US"/>
          </a:p>
        </p:txBody>
      </p:sp>
      <p:sp>
        <p:nvSpPr>
          <p:cNvPr id="104872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722" name="Title 1"/>
          <p:cNvSpPr>
            <a:spLocks noGrp="1"/>
          </p:cNvSpPr>
          <p:nvPr>
            <p:ph type="title"/>
          </p:nvPr>
        </p:nvSpPr>
        <p:spPr>
          <a:xfrm>
            <a:off x="609521" y="704088"/>
            <a:ext cx="10971372" cy="1143000"/>
          </a:xfrm>
        </p:spPr>
        <p:txBody>
          <a:bodyPr/>
          <a:p>
            <a:r>
              <a:rPr kumimoji="0" lang="en-US" smtClean="0"/>
              <a:t>Click to edit Master title style</a:t>
            </a:r>
            <a:endParaRPr kumimoji="0" lang="en-US"/>
          </a:p>
        </p:txBody>
      </p:sp>
      <p:sp>
        <p:nvSpPr>
          <p:cNvPr id="1048723" name="Content Placeholder 2"/>
          <p:cNvSpPr>
            <a:spLocks noGrp="1"/>
          </p:cNvSpPr>
          <p:nvPr>
            <p:ph sz="half" idx="1"/>
          </p:nvPr>
        </p:nvSpPr>
        <p:spPr>
          <a:xfrm>
            <a:off x="609521" y="1920085"/>
            <a:ext cx="5384099"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4" name="Content Placeholder 3"/>
          <p:cNvSpPr>
            <a:spLocks noGrp="1"/>
          </p:cNvSpPr>
          <p:nvPr>
            <p:ph sz="half" idx="2"/>
          </p:nvPr>
        </p:nvSpPr>
        <p:spPr>
          <a:xfrm>
            <a:off x="6196793" y="1920085"/>
            <a:ext cx="5384099"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5"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26" name="Footer Placeholder 5"/>
          <p:cNvSpPr>
            <a:spLocks noGrp="1"/>
          </p:cNvSpPr>
          <p:nvPr>
            <p:ph type="ftr" sz="quarter" idx="11"/>
          </p:nvPr>
        </p:nvSpPr>
        <p:spPr/>
        <p:txBody>
          <a:bodyPr/>
          <a:p>
            <a:endParaRPr lang="en-US"/>
          </a:p>
        </p:txBody>
      </p:sp>
      <p:sp>
        <p:nvSpPr>
          <p:cNvPr id="1048727"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728" name="Title 1"/>
          <p:cNvSpPr>
            <a:spLocks noGrp="1"/>
          </p:cNvSpPr>
          <p:nvPr>
            <p:ph type="title"/>
          </p:nvPr>
        </p:nvSpPr>
        <p:spPr>
          <a:xfrm>
            <a:off x="609521" y="704088"/>
            <a:ext cx="10971372" cy="1143000"/>
          </a:xfrm>
        </p:spPr>
        <p:txBody>
          <a:bodyPr anchor="b" tIns="45720"/>
          <a:p>
            <a:r>
              <a:rPr kumimoji="0" lang="en-US" smtClean="0"/>
              <a:t>Click to edit Master title style</a:t>
            </a:r>
            <a:endParaRPr kumimoji="0" lang="en-US"/>
          </a:p>
        </p:txBody>
      </p:sp>
      <p:sp>
        <p:nvSpPr>
          <p:cNvPr id="1048729" name="Text Placeholder 2"/>
          <p:cNvSpPr>
            <a:spLocks noGrp="1"/>
          </p:cNvSpPr>
          <p:nvPr>
            <p:ph type="body" idx="1"/>
          </p:nvPr>
        </p:nvSpPr>
        <p:spPr>
          <a:xfrm>
            <a:off x="609521" y="1855248"/>
            <a:ext cx="5386216"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30" name="Text Placeholder 3"/>
          <p:cNvSpPr>
            <a:spLocks noGrp="1"/>
          </p:cNvSpPr>
          <p:nvPr>
            <p:ph type="body" sz="half" idx="3"/>
          </p:nvPr>
        </p:nvSpPr>
        <p:spPr>
          <a:xfrm>
            <a:off x="6192561" y="1859758"/>
            <a:ext cx="5388332"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31" name="Content Placeholder 4"/>
          <p:cNvSpPr>
            <a:spLocks noGrp="1"/>
          </p:cNvSpPr>
          <p:nvPr>
            <p:ph sz="quarter" idx="2"/>
          </p:nvPr>
        </p:nvSpPr>
        <p:spPr>
          <a:xfrm>
            <a:off x="609521" y="2514600"/>
            <a:ext cx="5386216"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2" name="Content Placeholder 5"/>
          <p:cNvSpPr>
            <a:spLocks noGrp="1"/>
          </p:cNvSpPr>
          <p:nvPr>
            <p:ph sz="quarter" idx="4"/>
          </p:nvPr>
        </p:nvSpPr>
        <p:spPr>
          <a:xfrm>
            <a:off x="6192561" y="2514600"/>
            <a:ext cx="5388332"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3"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7"/>
          <p:cNvSpPr>
            <a:spLocks noGrp="1"/>
          </p:cNvSpPr>
          <p:nvPr>
            <p:ph type="ftr" sz="quarter" idx="11"/>
          </p:nvPr>
        </p:nvSpPr>
        <p:spPr/>
        <p:txBody>
          <a:bodyPr/>
          <a:p>
            <a:endParaRPr lang="en-US"/>
          </a:p>
        </p:txBody>
      </p:sp>
      <p:sp>
        <p:nvSpPr>
          <p:cNvPr id="1048735"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00" name="Title 1"/>
          <p:cNvSpPr>
            <a:spLocks noGrp="1"/>
          </p:cNvSpPr>
          <p:nvPr>
            <p:ph type="title"/>
          </p:nvPr>
        </p:nvSpPr>
        <p:spPr>
          <a:xfrm>
            <a:off x="609521" y="704088"/>
            <a:ext cx="11072958"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01"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2" name="Footer Placeholder 3"/>
          <p:cNvSpPr>
            <a:spLocks noGrp="1"/>
          </p:cNvSpPr>
          <p:nvPr>
            <p:ph type="ftr" sz="quarter" idx="11"/>
          </p:nvPr>
        </p:nvSpPr>
        <p:spPr/>
        <p:txBody>
          <a:bodyPr/>
          <a:p>
            <a:endParaRPr lang="en-US"/>
          </a:p>
        </p:txBody>
      </p:sp>
      <p:sp>
        <p:nvSpPr>
          <p:cNvPr id="1048603"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736"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737" name="Footer Placeholder 2"/>
          <p:cNvSpPr>
            <a:spLocks noGrp="1"/>
          </p:cNvSpPr>
          <p:nvPr>
            <p:ph type="ftr" sz="quarter" idx="11"/>
          </p:nvPr>
        </p:nvSpPr>
        <p:spPr/>
        <p:txBody>
          <a:bodyPr/>
          <a:p>
            <a:endParaRPr lang="en-US"/>
          </a:p>
        </p:txBody>
      </p:sp>
      <p:sp>
        <p:nvSpPr>
          <p:cNvPr id="1048738"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739" name="Title 1"/>
          <p:cNvSpPr>
            <a:spLocks noGrp="1"/>
          </p:cNvSpPr>
          <p:nvPr>
            <p:ph type="title"/>
          </p:nvPr>
        </p:nvSpPr>
        <p:spPr>
          <a:xfrm>
            <a:off x="914281" y="514352"/>
            <a:ext cx="3657124"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740" name="Text Placeholder 2"/>
          <p:cNvSpPr>
            <a:spLocks noGrp="1"/>
          </p:cNvSpPr>
          <p:nvPr>
            <p:ph type="body" idx="2"/>
          </p:nvPr>
        </p:nvSpPr>
        <p:spPr>
          <a:xfrm>
            <a:off x="914281" y="1676400"/>
            <a:ext cx="3657124"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741" name="Content Placeholder 3"/>
          <p:cNvSpPr>
            <a:spLocks noGrp="1"/>
          </p:cNvSpPr>
          <p:nvPr>
            <p:ph sz="half" idx="1"/>
          </p:nvPr>
        </p:nvSpPr>
        <p:spPr>
          <a:xfrm>
            <a:off x="4766113" y="1676400"/>
            <a:ext cx="6814779"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4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43" name="Footer Placeholder 5"/>
          <p:cNvSpPr>
            <a:spLocks noGrp="1"/>
          </p:cNvSpPr>
          <p:nvPr>
            <p:ph type="ftr" sz="quarter" idx="11"/>
          </p:nvPr>
        </p:nvSpPr>
        <p:spPr/>
        <p:txBody>
          <a:bodyPr/>
          <a:p>
            <a:endParaRPr lang="en-US"/>
          </a:p>
        </p:txBody>
      </p:sp>
      <p:sp>
        <p:nvSpPr>
          <p:cNvPr id="104874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4" name=""/>
        <p:cNvGrpSpPr/>
        <p:nvPr/>
      </p:nvGrpSpPr>
      <p:grpSpPr>
        <a:xfrm>
          <a:off x="0" y="0"/>
          <a:ext cx="0" cy="0"/>
          <a:chOff x="0" y="0"/>
          <a:chExt cx="0" cy="0"/>
        </a:xfrm>
      </p:grpSpPr>
      <p:sp>
        <p:nvSpPr>
          <p:cNvPr id="1048702" name="Snip and Round Single Corner Rectangle 8"/>
          <p:cNvSpPr/>
          <p:nvPr/>
        </p:nvSpPr>
        <p:spPr>
          <a:xfrm rot="420000" flipV="1">
            <a:off x="4220455" y="1108077"/>
            <a:ext cx="7009487"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703" name="Right Triangle 11"/>
          <p:cNvSpPr/>
          <p:nvPr/>
        </p:nvSpPr>
        <p:spPr>
          <a:xfrm rot="420000" flipV="1">
            <a:off x="10670790" y="5359769"/>
            <a:ext cx="207237"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704" name="Title 1"/>
          <p:cNvSpPr>
            <a:spLocks noGrp="1"/>
          </p:cNvSpPr>
          <p:nvPr>
            <p:ph type="title"/>
          </p:nvPr>
        </p:nvSpPr>
        <p:spPr>
          <a:xfrm>
            <a:off x="812694" y="1176997"/>
            <a:ext cx="2950080"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705" name="Text Placeholder 3"/>
          <p:cNvSpPr>
            <a:spLocks noGrp="1"/>
          </p:cNvSpPr>
          <p:nvPr>
            <p:ph type="body" sz="half" idx="2"/>
          </p:nvPr>
        </p:nvSpPr>
        <p:spPr>
          <a:xfrm>
            <a:off x="812694" y="2828785"/>
            <a:ext cx="2946016"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a:xfrm>
            <a:off x="10768198" y="6356351"/>
            <a:ext cx="812694" cy="365125"/>
          </a:xfrm>
        </p:spPr>
        <p:txBody>
          <a:bodyPr/>
          <a:p>
            <a:fld id="{B6F15528-21DE-4FAA-801E-634DDDAF4B2B}" type="slidenum">
              <a:rPr lang="en-US" smtClean="0"/>
              <a:t>‹#›</a:t>
            </a:fld>
            <a:endParaRPr lang="en-US"/>
          </a:p>
        </p:txBody>
      </p:sp>
      <p:sp>
        <p:nvSpPr>
          <p:cNvPr id="1048709" name="Picture Placeholder 2"/>
          <p:cNvSpPr>
            <a:spLocks noGrp="1"/>
          </p:cNvSpPr>
          <p:nvPr>
            <p:ph type="pic" idx="1"/>
          </p:nvPr>
        </p:nvSpPr>
        <p:spPr>
          <a:xfrm rot="420000">
            <a:off x="4647119" y="1199517"/>
            <a:ext cx="6156159"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710" name="Freeform 9"/>
          <p:cNvSpPr/>
          <p:nvPr/>
        </p:nvSpPr>
        <p:spPr bwMode="auto">
          <a:xfrm flipV="1">
            <a:off x="-12699" y="5816600"/>
            <a:ext cx="1221581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711" name="Freeform 10"/>
          <p:cNvSpPr/>
          <p:nvPr/>
        </p:nvSpPr>
        <p:spPr bwMode="auto">
          <a:xfrm flipV="1">
            <a:off x="5841240" y="6219826"/>
            <a:ext cx="6349173"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12699" y="-7144"/>
            <a:ext cx="1221581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5841240" y="-7143"/>
            <a:ext cx="6349173"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609521" y="704088"/>
            <a:ext cx="10971372"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609521" y="1935480"/>
            <a:ext cx="10971372"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609520" y="6356351"/>
            <a:ext cx="284443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1D8BD707-D9CF-40AE-B4C6-C98DA3205C09}" type="datetimeFigureOut">
              <a:rPr lang="en-US" smtClean="0"/>
              <a:t>8/31/2024</a:t>
            </a:fld>
            <a:endParaRPr lang="en-US"/>
          </a:p>
        </p:txBody>
      </p:sp>
      <p:sp>
        <p:nvSpPr>
          <p:cNvPr id="1048581" name="Footer Placeholder 21"/>
          <p:cNvSpPr>
            <a:spLocks noGrp="1"/>
          </p:cNvSpPr>
          <p:nvPr>
            <p:ph type="ftr" sz="quarter" idx="3"/>
          </p:nvPr>
        </p:nvSpPr>
        <p:spPr>
          <a:xfrm>
            <a:off x="3555537" y="6356351"/>
            <a:ext cx="4469818"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10565024" y="6356351"/>
            <a:ext cx="1015868"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B6F15528-21DE-4FAA-801E-634DDDAF4B2B}" type="slidenum">
              <a:rPr lang="en-US" smtClean="0"/>
              <a:t>‹#›</a:t>
            </a:fld>
            <a:endParaRPr lang="en-US"/>
          </a:p>
        </p:txBody>
      </p:sp>
      <p:grpSp>
        <p:nvGrpSpPr>
          <p:cNvPr id="13" name="Group 1"/>
          <p:cNvGrpSpPr/>
          <p:nvPr/>
        </p:nvGrpSpPr>
        <p:grpSpPr>
          <a:xfrm>
            <a:off x="-25353" y="202408"/>
            <a:ext cx="12239137"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186" y="990600"/>
            <a:ext cx="1742848" cy="1333500"/>
            <a:chOff x="742950" y="1104900"/>
            <a:chExt cx="1743075" cy="1333500"/>
          </a:xfrm>
        </p:grpSpPr>
        <p:sp>
          <p:nvSpPr>
            <p:cNvPr id="104859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2" name="object 5"/>
          <p:cNvSpPr/>
          <p:nvPr/>
        </p:nvSpPr>
        <p:spPr>
          <a:xfrm>
            <a:off x="3752365" y="1190627"/>
            <a:ext cx="1666658"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3" name="object 6"/>
          <p:cNvSpPr/>
          <p:nvPr/>
        </p:nvSpPr>
        <p:spPr>
          <a:xfrm>
            <a:off x="3799981" y="5229243"/>
            <a:ext cx="723806"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4" name="object 7"/>
          <p:cNvSpPr txBox="1">
            <a:spLocks noGrp="1"/>
          </p:cNvSpPr>
          <p:nvPr>
            <p:ph type="ctrTitle"/>
          </p:nvPr>
        </p:nvSpPr>
        <p:spPr>
          <a:xfrm>
            <a:off x="-2210594" y="494666"/>
            <a:ext cx="12190413" cy="1210311"/>
          </a:xfrm>
          <a:prstGeom prst="rect"/>
        </p:spPr>
        <p:txBody>
          <a:bodyPr bIns="0" lIns="0" rIns="0" rtlCol="0" tIns="16510" vert="horz" wrap="square">
            <a:spAutoFit/>
          </a:bodyPr>
          <a:p>
            <a:pPr marL="3213735">
              <a:spcBef>
                <a:spcPts val="130"/>
              </a:spcBef>
            </a:pPr>
            <a:r>
              <a:rPr b="1" dirty="0" sz="4000" lang="en-US">
                <a:solidFill>
                  <a:srgbClr val="0F0F0F"/>
                </a:solidFill>
                <a:latin typeface="Times New Roman" panose="02020603050405020304" pitchFamily="18" charset="0"/>
                <a:cs typeface="Times New Roman" panose="02020603050405020304" pitchFamily="18" charset="0"/>
              </a:rPr>
              <a:t>Employee Data Analysis using Excel</a:t>
            </a:r>
            <a:r>
              <a:rPr b="1" dirty="0" sz="4000" i="0" lang="en-US">
                <a:solidFill>
                  <a:srgbClr val="0F0F0F"/>
                </a:solidFill>
                <a:effectLst/>
                <a:latin typeface="Times New Roman" panose="02020603050405020304" pitchFamily="18" charset="0"/>
                <a:cs typeface="Times New Roman" panose="02020603050405020304" pitchFamily="18" charset="0"/>
              </a:rPr>
              <a:t> </a:t>
            </a:r>
            <a:r>
              <a:rPr b="1" dirty="0" sz="4000" i="0" lang="en-US">
                <a:solidFill>
                  <a:srgbClr val="0F0F0F"/>
                </a:solidFill>
                <a:effectLst/>
                <a:latin typeface="Roboto" panose="020F0502020204030204" pitchFamily="2" charset="0"/>
              </a:rPr>
              <a:t/>
            </a:r>
            <a:br>
              <a:rPr b="1" dirty="0" sz="4000" i="0" lang="en-US">
                <a:solidFill>
                  <a:srgbClr val="0F0F0F"/>
                </a:solidFill>
                <a:effectLst/>
                <a:latin typeface="Roboto" panose="020F0502020204030204" pitchFamily="2" charset="0"/>
              </a:rPr>
            </a:br>
            <a:endParaRPr dirty="0" sz="4000" spc="15"/>
          </a:p>
        </p:txBody>
      </p:sp>
      <p:sp>
        <p:nvSpPr>
          <p:cNvPr id="1048595" name="object 11"/>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187" y="6467493"/>
            <a:ext cx="2142846" cy="200025"/>
          </a:xfrm>
          <a:prstGeom prst="rect"/>
        </p:spPr>
      </p:pic>
      <p:sp>
        <p:nvSpPr>
          <p:cNvPr id="1048596" name="TextBox 13"/>
          <p:cNvSpPr txBox="1"/>
          <p:nvPr/>
        </p:nvSpPr>
        <p:spPr>
          <a:xfrm>
            <a:off x="1666627" y="2500307"/>
            <a:ext cx="8609479" cy="2987040"/>
          </a:xfrm>
          <a:prstGeom prst="rect"/>
          <a:noFill/>
        </p:spPr>
        <p:txBody>
          <a:bodyPr rtlCol="0" wrap="square">
            <a:spAutoFit/>
          </a:bodyPr>
          <a:p>
            <a:r>
              <a:rPr dirty="0" sz="3200" lang="en-US"/>
              <a:t>STUDENT NAME</a:t>
            </a:r>
            <a:r>
              <a:rPr dirty="0" sz="3200" lang="en-US" smtClean="0"/>
              <a:t>: E.AR</a:t>
            </a:r>
            <a:r>
              <a:rPr dirty="0" sz="3200" lang="en-US" smtClean="0"/>
              <a:t>A</a:t>
            </a:r>
            <a:r>
              <a:rPr dirty="0" sz="3200" lang="en-US" smtClean="0"/>
              <a:t>V</a:t>
            </a:r>
            <a:r>
              <a:rPr dirty="0" sz="3200" lang="en-US" smtClean="0"/>
              <a:t>I</a:t>
            </a:r>
            <a:r>
              <a:rPr dirty="0" sz="3200" lang="en-US" smtClean="0"/>
              <a:t>N</a:t>
            </a:r>
            <a:r>
              <a:rPr dirty="0" sz="3200" lang="en-US" smtClean="0"/>
              <a:t>D</a:t>
            </a:r>
            <a:r>
              <a:rPr dirty="0" sz="3200" lang="en-US" smtClean="0"/>
              <a:t>H</a:t>
            </a:r>
            <a:r>
              <a:rPr dirty="0" sz="3200" lang="en-US" smtClean="0"/>
              <a:t>A</a:t>
            </a:r>
            <a:r>
              <a:rPr dirty="0" sz="3200" lang="en-US" smtClean="0"/>
              <a:t>N</a:t>
            </a:r>
            <a:endParaRPr dirty="0" sz="3200" lang="en-US"/>
          </a:p>
          <a:p>
            <a:r>
              <a:rPr dirty="0" sz="3200" lang="en-US"/>
              <a:t>REGISTER NO</a:t>
            </a:r>
            <a:r>
              <a:rPr dirty="0" sz="3200" lang="en-US" smtClean="0"/>
              <a:t>: </a:t>
            </a:r>
            <a:r>
              <a:rPr dirty="0" sz="3200" lang="en-US" smtClean="0"/>
              <a:t>122200176&amp; asunm110122200176</a:t>
            </a:r>
            <a:endParaRPr dirty="0" sz="3200" lang="en-US"/>
          </a:p>
          <a:p>
            <a:r>
              <a:rPr dirty="0" sz="3200" lang="en-US"/>
              <a:t>DEPARTMENT</a:t>
            </a:r>
            <a:r>
              <a:rPr dirty="0" sz="3200" lang="en-US" smtClean="0"/>
              <a:t>: B.COM CS</a:t>
            </a:r>
            <a:endParaRPr dirty="0" sz="3200" lang="en-US"/>
          </a:p>
          <a:p>
            <a:r>
              <a:rPr dirty="0" sz="3200" lang="en-US" smtClean="0"/>
              <a:t>COLLEGE : D.R.B.C.C.C HINDU COLLEGE</a:t>
            </a:r>
            <a:endParaRPr dirty="0" sz="3200" lang="en-US"/>
          </a:p>
          <a:p>
            <a:r>
              <a:rPr dirty="0" sz="3200" lang="en-US"/>
              <a:t>           </a:t>
            </a:r>
            <a:endParaRPr dirty="0" sz="32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object 5"/>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658" y="6467475"/>
            <a:ext cx="76190" cy="177800"/>
          </a:xfrm>
          <a:prstGeom prst="rect"/>
        </p:spPr>
      </p:pic>
      <p:sp>
        <p:nvSpPr>
          <p:cNvPr id="1048677" name="object 9"/>
          <p:cNvSpPr txBox="1"/>
          <p:nvPr/>
        </p:nvSpPr>
        <p:spPr>
          <a:xfrm>
            <a:off x="11275751" y="6473346"/>
            <a:ext cx="22857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8" name="object 8"/>
          <p:cNvSpPr txBox="1"/>
          <p:nvPr/>
        </p:nvSpPr>
        <p:spPr>
          <a:xfrm>
            <a:off x="739678" y="291148"/>
            <a:ext cx="330347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a:off x="10057091" y="525141"/>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TextBox 6"/>
          <p:cNvSpPr txBox="1"/>
          <p:nvPr/>
        </p:nvSpPr>
        <p:spPr>
          <a:xfrm>
            <a:off x="809495" y="1857364"/>
            <a:ext cx="233679" cy="358140"/>
          </a:xfrm>
          <a:prstGeom prst="rect"/>
          <a:noFill/>
        </p:spPr>
        <p:txBody>
          <a:bodyPr rtlCol="0" wrap="none">
            <a:spAutoFit/>
          </a:bodyPr>
          <a:p>
            <a:endParaRPr dirty="0" lang="en-IN"/>
          </a:p>
        </p:txBody>
      </p:sp>
      <p:sp>
        <p:nvSpPr>
          <p:cNvPr id="1048681" name="Rectangle 9"/>
          <p:cNvSpPr/>
          <p:nvPr/>
        </p:nvSpPr>
        <p:spPr>
          <a:xfrm>
            <a:off x="738065" y="1214428"/>
            <a:ext cx="8895081" cy="5273041"/>
          </a:xfrm>
          <a:prstGeom prst="rect"/>
        </p:spPr>
        <p:txBody>
          <a:bodyPr wrap="none">
            <a:spAutoFit/>
          </a:bodyPr>
          <a:p>
            <a:r>
              <a:rPr b="1" dirty="0" sz="2000" lang="en-US" spc="20" u="sng">
                <a:latin typeface="+mj-lt"/>
                <a:cs typeface="Times New Roman" pitchFamily="18" charset="0"/>
              </a:rPr>
              <a:t>COLLECTION OF DATA SET :</a:t>
            </a:r>
          </a:p>
          <a:p>
            <a:pPr indent="-342900" marL="342900">
              <a:buFont typeface="Wingdings" pitchFamily="2" charset="2"/>
              <a:buChar char="v"/>
            </a:pPr>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data was collected from the </a:t>
            </a:r>
            <a:r>
              <a:rPr dirty="0" sz="2000" lang="en-US" spc="20" err="1">
                <a:latin typeface="Times New Roman" pitchFamily="18" charset="0"/>
                <a:cs typeface="Times New Roman" pitchFamily="18" charset="0"/>
              </a:rPr>
              <a:t>edunet</a:t>
            </a:r>
            <a:r>
              <a:rPr dirty="0" sz="2000" lang="en-US" spc="20">
                <a:latin typeface="Times New Roman" pitchFamily="18" charset="0"/>
                <a:cs typeface="Times New Roman" pitchFamily="18" charset="0"/>
              </a:rPr>
              <a:t> dash board.</a:t>
            </a:r>
          </a:p>
          <a:p>
            <a:pPr indent="-342900" marL="342900">
              <a:buFont typeface="Wingdings" pitchFamily="2" charset="2"/>
              <a:buChar char="v"/>
            </a:pPr>
            <a:r>
              <a:rPr dirty="0" sz="2000" lang="en-US" spc="20">
                <a:latin typeface="Times New Roman" pitchFamily="18" charset="0"/>
                <a:cs typeface="Times New Roman" pitchFamily="18" charset="0"/>
              </a:rPr>
              <a:t>And all the data was alignment and there are 7 features are given.</a:t>
            </a:r>
          </a:p>
          <a:p>
            <a:pPr indent="-342900" marL="342900">
              <a:buFont typeface="Wingdings" pitchFamily="2" charset="2"/>
              <a:buChar char="v"/>
            </a:pPr>
            <a:r>
              <a:rPr dirty="0" sz="2000" lang="en-US" spc="20">
                <a:latin typeface="Times New Roman" pitchFamily="18" charset="0"/>
                <a:cs typeface="Times New Roman" pitchFamily="18" charset="0"/>
              </a:rPr>
              <a:t>In these 9 features as that I was </a:t>
            </a:r>
            <a:r>
              <a:rPr dirty="0" sz="2000" lang="en-US" spc="20" err="1">
                <a:latin typeface="Times New Roman" pitchFamily="18" charset="0"/>
                <a:cs typeface="Times New Roman" pitchFamily="18" charset="0"/>
              </a:rPr>
              <a:t>selectedthe</a:t>
            </a:r>
            <a:r>
              <a:rPr dirty="0" sz="2000" lang="en-US" spc="20">
                <a:latin typeface="Times New Roman" pitchFamily="18" charset="0"/>
                <a:cs typeface="Times New Roman" pitchFamily="18" charset="0"/>
              </a:rPr>
              <a:t> 5 </a:t>
            </a:r>
            <a:r>
              <a:rPr dirty="0" sz="2000" lang="en-US" spc="20" err="1">
                <a:latin typeface="Times New Roman" pitchFamily="18" charset="0"/>
                <a:cs typeface="Times New Roman" pitchFamily="18" charset="0"/>
              </a:rPr>
              <a:t>featues</a:t>
            </a:r>
            <a:r>
              <a:rPr dirty="0" sz="2000" lang="en-US" spc="20">
                <a:latin typeface="Times New Roman" pitchFamily="18" charset="0"/>
                <a:cs typeface="Times New Roman" pitchFamily="18" charset="0"/>
              </a:rPr>
              <a:t> to analysis </a:t>
            </a:r>
          </a:p>
          <a:p>
            <a:r>
              <a:rPr dirty="0" sz="2000" lang="en-US" spc="20">
                <a:latin typeface="Times New Roman" pitchFamily="18" charset="0"/>
                <a:cs typeface="Times New Roman" pitchFamily="18" charset="0"/>
              </a:rPr>
              <a:t>    the employee rating  From the employee data  base.</a:t>
            </a:r>
          </a:p>
          <a:p>
            <a:r>
              <a:rPr dirty="0" sz="2000" lang="en-US" spc="20">
                <a:latin typeface="+mj-lt"/>
                <a:cs typeface="Times New Roman" pitchFamily="18" charset="0"/>
              </a:rPr>
              <a:t>  </a:t>
            </a:r>
          </a:p>
          <a:p>
            <a:r>
              <a:rPr b="1" dirty="0" sz="2000" lang="en-US" spc="20">
                <a:latin typeface="+mj-lt"/>
                <a:cs typeface="Times New Roman" pitchFamily="18" charset="0"/>
              </a:rPr>
              <a:t> </a:t>
            </a:r>
            <a:r>
              <a:rPr b="1" dirty="0" sz="2000" lang="en-US" spc="20" u="sng">
                <a:latin typeface="+mj-lt"/>
                <a:cs typeface="Times New Roman" pitchFamily="18" charset="0"/>
              </a:rPr>
              <a:t>FEATURES COLLECTING:</a:t>
            </a:r>
          </a:p>
          <a:p>
            <a:pPr indent="-342900" marL="342900">
              <a:buFont typeface="Wingdings" pitchFamily="2" charset="2"/>
              <a:buChar char="v"/>
            </a:pPr>
            <a:endParaRPr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data base their was an black cell are in the data.</a:t>
            </a:r>
          </a:p>
          <a:p>
            <a:pPr indent="-342900" marL="342900">
              <a:buFont typeface="Wingdings" pitchFamily="2" charset="2"/>
              <a:buChar char="v"/>
            </a:pPr>
            <a:r>
              <a:rPr dirty="0" sz="2000" lang="en-US" spc="20">
                <a:latin typeface="Times New Roman" pitchFamily="18" charset="0"/>
                <a:cs typeface="Times New Roman" pitchFamily="18" charset="0"/>
              </a:rPr>
              <a:t>To remove the blank cell first used the conditional formatting  tool used</a:t>
            </a:r>
          </a:p>
          <a:p>
            <a:r>
              <a:rPr dirty="0" sz="2000" lang="en-US" spc="20">
                <a:latin typeface="Times New Roman" pitchFamily="18" charset="0"/>
                <a:cs typeface="Times New Roman" pitchFamily="18" charset="0"/>
              </a:rPr>
              <a:t>     to Highlight the blank cell with the filling of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a:t>
            </a:r>
          </a:p>
          <a:p>
            <a:pPr indent="-342900" marL="342900">
              <a:buFont typeface="Wingdings" pitchFamily="2" charset="2"/>
              <a:buChar char="v"/>
            </a:pPr>
            <a:r>
              <a:rPr dirty="0" sz="2000" lang="en-US" spc="20">
                <a:latin typeface="Times New Roman" pitchFamily="18" charset="0"/>
                <a:cs typeface="Times New Roman" pitchFamily="18" charset="0"/>
              </a:rPr>
              <a:t>All filling with the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 of the blank cell.</a:t>
            </a:r>
          </a:p>
          <a:p>
            <a:pPr indent="-342900" marL="342900">
              <a:buFont typeface="Wingdings" pitchFamily="2" charset="2"/>
              <a:buChar char="v"/>
            </a:pPr>
            <a:r>
              <a:rPr dirty="0" sz="2000" lang="en-US" spc="20">
                <a:latin typeface="Times New Roman" pitchFamily="18" charset="0"/>
                <a:cs typeface="Times New Roman" pitchFamily="18" charset="0"/>
              </a:rPr>
              <a:t>With the help of the slicer &amp; filter option removed the blank row and </a:t>
            </a:r>
            <a:r>
              <a:rPr dirty="0" sz="2000" lang="en-US" spc="20" err="1">
                <a:latin typeface="Times New Roman" pitchFamily="18" charset="0"/>
                <a:cs typeface="Times New Roman" pitchFamily="18" charset="0"/>
              </a:rPr>
              <a:t>colour</a:t>
            </a:r>
            <a:endParaRPr dirty="0" sz="2000" lang="en-US" spc="20">
              <a:latin typeface="Times New Roman" pitchFamily="18" charset="0"/>
              <a:cs typeface="Times New Roman" pitchFamily="18" charset="0"/>
            </a:endParaRPr>
          </a:p>
          <a:p>
            <a:r>
              <a:rPr dirty="0" sz="2000" lang="en-US" spc="20">
                <a:latin typeface="Times New Roman" pitchFamily="18" charset="0"/>
                <a:cs typeface="Times New Roman" pitchFamily="18" charset="0"/>
              </a:rPr>
              <a:t>      in the dataset.</a:t>
            </a:r>
          </a:p>
          <a:p>
            <a:endParaRPr dirty="0" sz="2000" lang="en-US" spc="20">
              <a:latin typeface="Times New Roman" pitchFamily="18" charset="0"/>
              <a:cs typeface="Times New Roman" pitchFamily="18" charset="0"/>
            </a:endParaRPr>
          </a:p>
          <a:p>
            <a:pPr indent="-342900" marL="342900">
              <a:buFont typeface="Wingdings" pitchFamily="2" charset="2"/>
              <a:buChar char="v"/>
            </a:pPr>
            <a:endParaRPr dirty="0" sz="2000" lang="en-US" spc="2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2" name="object 3"/>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658" y="6467475"/>
            <a:ext cx="76190" cy="177800"/>
          </a:xfrm>
          <a:prstGeom prst="rect"/>
        </p:spPr>
      </p:pic>
      <p:sp>
        <p:nvSpPr>
          <p:cNvPr id="1048685" name="object 7"/>
          <p:cNvSpPr txBox="1">
            <a:spLocks noGrp="1"/>
          </p:cNvSpPr>
          <p:nvPr>
            <p:ph type="title"/>
          </p:nvPr>
        </p:nvSpPr>
        <p:spPr>
          <a:xfrm>
            <a:off x="755235" y="-410517"/>
            <a:ext cx="2436813" cy="14865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5751" y="6473346"/>
            <a:ext cx="22857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0"/>
          <p:cNvGraphicFramePr>
            <a:graphicFrameLocks/>
          </p:cNvGraphicFramePr>
          <p:nvPr/>
        </p:nvGraphicFramePr>
        <p:xfrm>
          <a:off x="952340" y="1500174"/>
          <a:ext cx="9428589" cy="478634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0" name="Title 1"/>
          <p:cNvSpPr>
            <a:spLocks noGrp="1"/>
          </p:cNvSpPr>
          <p:nvPr>
            <p:ph type="title"/>
          </p:nvPr>
        </p:nvSpPr>
        <p:spPr>
          <a:xfrm>
            <a:off x="1117454" y="357174"/>
            <a:ext cx="11072958" cy="11430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2"/>
          <p:cNvSpPr txBox="1"/>
          <p:nvPr/>
        </p:nvSpPr>
        <p:spPr>
          <a:xfrm>
            <a:off x="1534594" y="1500174"/>
            <a:ext cx="9500018" cy="5400040"/>
          </a:xfrm>
          <a:prstGeom prst="rect"/>
          <a:noFill/>
        </p:spPr>
        <p:txBody>
          <a:bodyPr rtlCol="0" wrap="square">
            <a:spAutoFit/>
          </a:bodyPr>
          <a:p>
            <a:r>
              <a:rPr dirty="0" sz="3200" lang="en-US" smtClean="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a:t>
            </a:r>
            <a:endParaRPr dirty="0" sz="32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object 2"/>
          <p:cNvSpPr/>
          <p:nvPr/>
        </p:nvSpPr>
        <p:spPr>
          <a:xfrm>
            <a:off x="0" y="0"/>
            <a:ext cx="121904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2884" y="0"/>
            <a:ext cx="4752356" cy="6863080"/>
            <a:chOff x="7443849" y="0"/>
            <a:chExt cx="4752975" cy="6863080"/>
          </a:xfrm>
        </p:grpSpPr>
        <p:sp>
          <p:nvSpPr>
            <p:cNvPr id="104860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4" name="object 13"/>
          <p:cNvSpPr/>
          <p:nvPr/>
        </p:nvSpPr>
        <p:spPr>
          <a:xfrm>
            <a:off x="2" y="4010025"/>
            <a:ext cx="447616"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5" name="object 14"/>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15"/>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7" name="object 16"/>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8" name="object 17"/>
          <p:cNvSpPr txBox="1">
            <a:spLocks noGrp="1"/>
          </p:cNvSpPr>
          <p:nvPr>
            <p:ph type="title"/>
          </p:nvPr>
        </p:nvSpPr>
        <p:spPr>
          <a:xfrm>
            <a:off x="739691" y="861513"/>
            <a:ext cx="3909186"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19" name="object 22"/>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grpSp>
        <p:nvGrpSpPr>
          <p:cNvPr id="35" name="object 18"/>
          <p:cNvGrpSpPr/>
          <p:nvPr/>
        </p:nvGrpSpPr>
        <p:grpSpPr>
          <a:xfrm>
            <a:off x="466676" y="6410343"/>
            <a:ext cx="3704743"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0" name="TextBox 22"/>
          <p:cNvSpPr txBox="1"/>
          <p:nvPr/>
        </p:nvSpPr>
        <p:spPr>
          <a:xfrm>
            <a:off x="1217365" y="2123271"/>
            <a:ext cx="8592109"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1" name="object 2"/>
          <p:cNvSpPr/>
          <p:nvPr/>
        </p:nvSpPr>
        <p:spPr>
          <a:xfrm>
            <a:off x="-76183" y="28579"/>
            <a:ext cx="12480089"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2884" y="0"/>
            <a:ext cx="4752356" cy="6863080"/>
            <a:chOff x="7443849" y="0"/>
            <a:chExt cx="4752975" cy="6863080"/>
          </a:xfrm>
        </p:grpSpPr>
        <p:sp>
          <p:nvSpPr>
            <p:cNvPr id="104862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1" name="object 13"/>
          <p:cNvSpPr/>
          <p:nvPr/>
        </p:nvSpPr>
        <p:spPr>
          <a:xfrm>
            <a:off x="2" y="4010025"/>
            <a:ext cx="447616"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2" name="object 14"/>
          <p:cNvSpPr txBox="1"/>
          <p:nvPr/>
        </p:nvSpPr>
        <p:spPr>
          <a:xfrm>
            <a:off x="752378" y="6486046"/>
            <a:ext cx="1773324"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3" name="object 15"/>
          <p:cNvSpPr/>
          <p:nvPr/>
        </p:nvSpPr>
        <p:spPr>
          <a:xfrm>
            <a:off x="7361878" y="447675"/>
            <a:ext cx="361904"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4" name="object 16"/>
          <p:cNvSpPr/>
          <p:nvPr/>
        </p:nvSpPr>
        <p:spPr>
          <a:xfrm>
            <a:off x="11009470" y="5610225"/>
            <a:ext cx="647616"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5658" y="6134100"/>
            <a:ext cx="247618" cy="247650"/>
          </a:xfrm>
          <a:prstGeom prst="rect"/>
        </p:spPr>
      </p:pic>
      <p:grpSp>
        <p:nvGrpSpPr>
          <p:cNvPr id="38" name="object 18"/>
          <p:cNvGrpSpPr/>
          <p:nvPr/>
        </p:nvGrpSpPr>
        <p:grpSpPr>
          <a:xfrm>
            <a:off x="47619" y="3819523"/>
            <a:ext cx="4123788"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5" name="object 21"/>
          <p:cNvSpPr txBox="1">
            <a:spLocks noGrp="1"/>
          </p:cNvSpPr>
          <p:nvPr>
            <p:ph type="title"/>
          </p:nvPr>
        </p:nvSpPr>
        <p:spPr>
          <a:xfrm>
            <a:off x="739678" y="-350573"/>
            <a:ext cx="2356813"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6" name="object 22"/>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37" name="TextBox 22"/>
          <p:cNvSpPr txBox="1"/>
          <p:nvPr/>
        </p:nvSpPr>
        <p:spPr>
          <a:xfrm>
            <a:off x="2509480" y="1041533"/>
            <a:ext cx="5028545"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0436" y="2933700"/>
            <a:ext cx="2761891" cy="3257550"/>
            <a:chOff x="7991475" y="2933700"/>
            <a:chExt cx="2762250" cy="3257550"/>
          </a:xfrm>
        </p:grpSpPr>
        <p:sp>
          <p:nvSpPr>
            <p:cNvPr id="104863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0" name="object 6"/>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7"/>
          <p:cNvSpPr txBox="1">
            <a:spLocks noGrp="1"/>
          </p:cNvSpPr>
          <p:nvPr>
            <p:ph type="title"/>
          </p:nvPr>
        </p:nvSpPr>
        <p:spPr>
          <a:xfrm>
            <a:off x="833964" y="606942"/>
            <a:ext cx="563616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2" name="object 10"/>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187" y="6467493"/>
            <a:ext cx="2142846" cy="200025"/>
          </a:xfrm>
          <a:prstGeom prst="rect"/>
        </p:spPr>
      </p:pic>
      <p:sp>
        <p:nvSpPr>
          <p:cNvPr id="1048643" name="TextBox 10"/>
          <p:cNvSpPr txBox="1"/>
          <p:nvPr/>
        </p:nvSpPr>
        <p:spPr>
          <a:xfrm>
            <a:off x="666628" y="1857367"/>
            <a:ext cx="7285728" cy="4269740"/>
          </a:xfrm>
          <a:prstGeom prst="rect"/>
          <a:noFill/>
        </p:spPr>
        <p:txBody>
          <a:bodyPr rtlCol="0" wrap="square">
            <a:spAutoFit/>
          </a:bodyPr>
          <a:p>
            <a:r>
              <a:rPr dirty="0" sz="4000" lang="en-IN" smtClean="0"/>
              <a:t>To write a problem statement on employee performance, you need to identify the specific area of performance that is problematic, such as low productivity, high absenteeism, or poor quality of work.</a:t>
            </a:r>
            <a:endParaRPr dirty="0" sz="4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7109" y="2647950"/>
            <a:ext cx="3533315" cy="3810000"/>
            <a:chOff x="8658225" y="2647950"/>
            <a:chExt cx="3533775" cy="381000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6" name="object 6"/>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39681" y="861513"/>
            <a:ext cx="5262830" cy="638810"/>
          </a:xfrm>
          <a:prstGeom prst="rect"/>
        </p:spPr>
        <p:txBody>
          <a:bodyPr bIns="0" lIns="0" rIns="0" rtlCol="0" tIns="16510" vert="horz" wrap="square">
            <a:spAutoFit/>
          </a:bodyPr>
          <a:p>
            <a:pPr marL="12700">
              <a:lnSpc>
                <a:spcPct val="100000"/>
              </a:lnSpc>
              <a:spcBef>
                <a:spcPts val="130"/>
              </a:spcBef>
              <a:tabLst>
                <a:tab algn="l" pos="2642870"/>
              </a:tabLst>
            </a:pPr>
            <a:r>
              <a:rPr sz="4250" spc="5" smtClean="0"/>
              <a:t>PROJEC</a:t>
            </a:r>
            <a:r>
              <a:rPr dirty="0" sz="4250" lang="en-IN" spc="5" smtClean="0"/>
              <a:t>  </a:t>
            </a:r>
            <a:r>
              <a:rPr sz="4250" spc="-20" smtClean="0"/>
              <a:t>OVERVIEW</a:t>
            </a:r>
            <a:endParaRPr sz="4250"/>
          </a:p>
        </p:txBody>
      </p:sp>
      <p:sp>
        <p:nvSpPr>
          <p:cNvPr id="1048648" name="object 10"/>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187" y="6467493"/>
            <a:ext cx="2142846" cy="200025"/>
          </a:xfrm>
          <a:prstGeom prst="rect"/>
        </p:spPr>
      </p:pic>
      <p:sp>
        <p:nvSpPr>
          <p:cNvPr id="1048649" name="TextBox 10"/>
          <p:cNvSpPr txBox="1"/>
          <p:nvPr/>
        </p:nvSpPr>
        <p:spPr>
          <a:xfrm>
            <a:off x="990471" y="2133618"/>
            <a:ext cx="7923768"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0" name="TextBox 11"/>
          <p:cNvSpPr txBox="1"/>
          <p:nvPr/>
        </p:nvSpPr>
        <p:spPr>
          <a:xfrm>
            <a:off x="452340" y="1714488"/>
            <a:ext cx="8857159" cy="4866640"/>
          </a:xfrm>
          <a:prstGeom prst="rect"/>
          <a:noFill/>
        </p:spPr>
        <p:txBody>
          <a:bodyPr rtlCol="0" wrap="square">
            <a:spAutoFit/>
          </a:bodyPr>
          <a:p>
            <a:r>
              <a:rPr dirty="0" sz="4000" lang="en-IN" smtClean="0"/>
              <a:t>At the top of the Excel spreadsheet, you need cells for an employee's name, job role and date of review. And below that sits the evaluation section. The evaluation section will be specific to your business and possibly also the role, so you'll need to decide what metrics are important.</a:t>
            </a:r>
            <a:endParaRPr dirty="0" sz="4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51" name="object 2"/>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3"/>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4"/>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4" name="object 5"/>
          <p:cNvSpPr txBox="1">
            <a:spLocks noGrp="1"/>
          </p:cNvSpPr>
          <p:nvPr>
            <p:ph type="title"/>
          </p:nvPr>
        </p:nvSpPr>
        <p:spPr>
          <a:xfrm>
            <a:off x="699361" y="891794"/>
            <a:ext cx="5013942" cy="509114"/>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55" name="object 8"/>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56" name="object 8"/>
          <p:cNvSpPr txBox="1">
            <a:spLocks noGrp="1"/>
          </p:cNvSpPr>
          <p:nvPr>
            <p:ph type="sldNum" sz="quarter" idx="4294967295"/>
          </p:nvPr>
        </p:nvSpPr>
        <p:spPr>
          <a:xfrm>
            <a:off x="12039600" y="6473825"/>
            <a:ext cx="150813" cy="190500"/>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817" y="6172218"/>
            <a:ext cx="2180941" cy="485775"/>
          </a:xfrm>
          <a:prstGeom prst="rect"/>
        </p:spPr>
      </p:pic>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p:nvPr/>
        </p:nvSpPr>
        <p:spPr>
          <a:xfrm>
            <a:off x="699452" y="891793"/>
            <a:ext cx="5014595" cy="518159"/>
          </a:xfrm>
          <a:prstGeom prst="rect"/>
        </p:spPr>
        <p:txBody>
          <a:bodyPr anchor="ctr" bIns="0" lIns="0" rIns="0" rtlCol="0" tIns="16510" vert="horz" wrap="square">
            <a:spAutoFit/>
          </a:bodyPr>
          <a:p>
            <a:pPr algn="ctr" defTabSz="914400" eaLnBrk="1" fontAlgn="auto" hangingPunct="1" indent="0" latinLnBrk="0" lvl="0" marL="12700" marR="0" rtl="0">
              <a:lnSpc>
                <a:spcPct val="100000"/>
              </a:lnSpc>
              <a:spcBef>
                <a:spcPts val="130"/>
              </a:spcBef>
              <a:spcAft>
                <a:spcPts val="0"/>
              </a:spcAft>
              <a:buClrTx/>
              <a:buSzTx/>
              <a:buFontTx/>
              <a:buNone/>
            </a:pPr>
            <a:r>
              <a:rPr baseline="0" b="0" cap="none" sz="3200" i="0" kern="1200" kumimoji="0" lang="en-IN" noProof="0" normalizeH="0" spc="25" strike="noStrike" u="none" smtClean="0">
                <a:ln>
                  <a:noFill/>
                </a:ln>
                <a:solidFill>
                  <a:schemeClr val="tx1"/>
                </a:solidFill>
                <a:effectLst/>
                <a:uLnTx/>
                <a:uFillTx/>
                <a:latin typeface="+mj-lt"/>
                <a:ea typeface="+mj-ea"/>
                <a:cs typeface="+mj-cs"/>
              </a:rPr>
              <a:t>W</a:t>
            </a:r>
            <a:r>
              <a:rPr baseline="0" b="0" cap="none" sz="3200" i="0" kern="1200" kumimoji="0" lang="en-IN" noProof="0" normalizeH="0" spc="-20" strike="noStrike" u="none" smtClean="0">
                <a:ln>
                  <a:noFill/>
                </a:ln>
                <a:solidFill>
                  <a:schemeClr val="tx1"/>
                </a:solidFill>
                <a:effectLst/>
                <a:uLnTx/>
                <a:uFillTx/>
                <a:latin typeface="+mj-lt"/>
                <a:ea typeface="+mj-ea"/>
                <a:cs typeface="+mj-cs"/>
              </a:rPr>
              <a:t>H</a:t>
            </a:r>
            <a:r>
              <a:rPr baseline="0" b="0" cap="none" sz="3200" i="0" kern="1200" kumimoji="0" lang="en-IN" noProof="0" normalizeH="0" spc="20" strike="noStrike" u="none" smtClean="0">
                <a:ln>
                  <a:noFill/>
                </a:ln>
                <a:solidFill>
                  <a:schemeClr val="tx1"/>
                </a:solidFill>
                <a:effectLst/>
                <a:uLnTx/>
                <a:uFillTx/>
                <a:latin typeface="+mj-lt"/>
                <a:ea typeface="+mj-ea"/>
                <a:cs typeface="+mj-cs"/>
              </a:rPr>
              <a:t>O</a:t>
            </a:r>
            <a:r>
              <a:rPr baseline="0" b="0" cap="none" sz="3200" i="0" kern="1200" kumimoji="0" lang="en-IN" noProof="0" normalizeH="0" spc="-235" strike="noStrike" u="none" smtClean="0">
                <a:ln>
                  <a:noFill/>
                </a:ln>
                <a:solidFill>
                  <a:schemeClr val="tx1"/>
                </a:solidFill>
                <a:effectLst/>
                <a:uLnTx/>
                <a:uFillTx/>
                <a:latin typeface="+mj-lt"/>
                <a:ea typeface="+mj-ea"/>
                <a:cs typeface="+mj-cs"/>
              </a:rPr>
              <a:t> </a:t>
            </a:r>
            <a:r>
              <a:rPr baseline="0" b="0" cap="none" sz="3200" i="0" kern="1200" kumimoji="0" lang="en-IN" noProof="0" normalizeH="0" spc="-10" strike="noStrike" u="none" smtClean="0">
                <a:ln>
                  <a:noFill/>
                </a:ln>
                <a:solidFill>
                  <a:schemeClr val="tx1"/>
                </a:solidFill>
                <a:effectLst/>
                <a:uLnTx/>
                <a:uFillTx/>
                <a:latin typeface="+mj-lt"/>
                <a:ea typeface="+mj-ea"/>
                <a:cs typeface="+mj-cs"/>
              </a:rPr>
              <a:t>AR</a:t>
            </a:r>
            <a:r>
              <a:rPr baseline="0" b="0" cap="none" sz="3200" i="0" kern="1200" kumimoji="0" lang="en-IN" noProof="0" normalizeH="0" spc="15" strike="noStrike" u="none" smtClean="0">
                <a:ln>
                  <a:noFill/>
                </a:ln>
                <a:solidFill>
                  <a:schemeClr val="tx1"/>
                </a:solidFill>
                <a:effectLst/>
                <a:uLnTx/>
                <a:uFillTx/>
                <a:latin typeface="+mj-lt"/>
                <a:ea typeface="+mj-ea"/>
                <a:cs typeface="+mj-cs"/>
              </a:rPr>
              <a:t>E</a:t>
            </a:r>
            <a:r>
              <a:rPr baseline="0" b="0" cap="none" sz="3200" i="0" kern="1200" kumimoji="0" lang="en-IN" noProof="0" normalizeH="0" spc="-35" strike="noStrike" u="none" smtClean="0">
                <a:ln>
                  <a:noFill/>
                </a:ln>
                <a:solidFill>
                  <a:schemeClr val="tx1"/>
                </a:solidFill>
                <a:effectLst/>
                <a:uLnTx/>
                <a:uFillTx/>
                <a:latin typeface="+mj-lt"/>
                <a:ea typeface="+mj-ea"/>
                <a:cs typeface="+mj-cs"/>
              </a:rPr>
              <a:t> </a:t>
            </a:r>
            <a:r>
              <a:rPr baseline="0" b="0" cap="none" sz="3200" i="0" kern="1200" kumimoji="0" lang="en-IN" noProof="0" normalizeH="0" spc="-10" strike="noStrike" u="none" smtClean="0">
                <a:ln>
                  <a:noFill/>
                </a:ln>
                <a:solidFill>
                  <a:schemeClr val="tx1"/>
                </a:solidFill>
                <a:effectLst/>
                <a:uLnTx/>
                <a:uFillTx/>
                <a:latin typeface="+mj-lt"/>
                <a:ea typeface="+mj-ea"/>
                <a:cs typeface="+mj-cs"/>
              </a:rPr>
              <a:t>T</a:t>
            </a:r>
            <a:r>
              <a:rPr baseline="0" b="0" cap="none" sz="3200" i="0" kern="1200" kumimoji="0" lang="en-IN" noProof="0" normalizeH="0" spc="-15" strike="noStrike" u="none" smtClean="0">
                <a:ln>
                  <a:noFill/>
                </a:ln>
                <a:solidFill>
                  <a:schemeClr val="tx1"/>
                </a:solidFill>
                <a:effectLst/>
                <a:uLnTx/>
                <a:uFillTx/>
                <a:latin typeface="+mj-lt"/>
                <a:ea typeface="+mj-ea"/>
                <a:cs typeface="+mj-cs"/>
              </a:rPr>
              <a:t>H</a:t>
            </a:r>
            <a:r>
              <a:rPr baseline="0" b="0" cap="none" sz="3200" i="0" kern="1200" kumimoji="0" lang="en-IN" noProof="0" normalizeH="0" spc="15" strike="noStrike" u="none" smtClean="0">
                <a:ln>
                  <a:noFill/>
                </a:ln>
                <a:solidFill>
                  <a:schemeClr val="tx1"/>
                </a:solidFill>
                <a:effectLst/>
                <a:uLnTx/>
                <a:uFillTx/>
                <a:latin typeface="+mj-lt"/>
                <a:ea typeface="+mj-ea"/>
                <a:cs typeface="+mj-cs"/>
              </a:rPr>
              <a:t>E</a:t>
            </a:r>
            <a:r>
              <a:rPr baseline="0" b="0" cap="none" sz="3200" i="0" kern="1200" kumimoji="0" lang="en-IN" noProof="0" normalizeH="0" spc="-35" strike="noStrike" u="none" smtClean="0">
                <a:ln>
                  <a:noFill/>
                </a:ln>
                <a:solidFill>
                  <a:schemeClr val="tx1"/>
                </a:solidFill>
                <a:effectLst/>
                <a:uLnTx/>
                <a:uFillTx/>
                <a:latin typeface="+mj-lt"/>
                <a:ea typeface="+mj-ea"/>
                <a:cs typeface="+mj-cs"/>
              </a:rPr>
              <a:t> </a:t>
            </a:r>
            <a:r>
              <a:rPr baseline="0" b="0" cap="none" sz="3200" i="0" kern="1200" kumimoji="0" lang="en-IN" noProof="0" normalizeH="0" spc="-20" strike="noStrike" u="none" smtClean="0">
                <a:ln>
                  <a:noFill/>
                </a:ln>
                <a:solidFill>
                  <a:schemeClr val="tx1"/>
                </a:solidFill>
                <a:effectLst/>
                <a:uLnTx/>
                <a:uFillTx/>
                <a:latin typeface="+mj-lt"/>
                <a:ea typeface="+mj-ea"/>
                <a:cs typeface="+mj-cs"/>
              </a:rPr>
              <a:t>E</a:t>
            </a:r>
            <a:r>
              <a:rPr baseline="0" b="0" cap="none" sz="3200" i="0" kern="1200" kumimoji="0" lang="en-IN" noProof="0" normalizeH="0" spc="30" strike="noStrike" u="none" smtClean="0">
                <a:ln>
                  <a:noFill/>
                </a:ln>
                <a:solidFill>
                  <a:schemeClr val="tx1"/>
                </a:solidFill>
                <a:effectLst/>
                <a:uLnTx/>
                <a:uFillTx/>
                <a:latin typeface="+mj-lt"/>
                <a:ea typeface="+mj-ea"/>
                <a:cs typeface="+mj-cs"/>
              </a:rPr>
              <a:t>N</a:t>
            </a:r>
            <a:r>
              <a:rPr baseline="0" b="0" cap="none" sz="3200" i="0" kern="1200" kumimoji="0" lang="en-IN" noProof="0" normalizeH="0" spc="15" strike="noStrike" u="none" smtClean="0">
                <a:ln>
                  <a:noFill/>
                </a:ln>
                <a:solidFill>
                  <a:schemeClr val="tx1"/>
                </a:solidFill>
                <a:effectLst/>
                <a:uLnTx/>
                <a:uFillTx/>
                <a:latin typeface="+mj-lt"/>
                <a:ea typeface="+mj-ea"/>
                <a:cs typeface="+mj-cs"/>
              </a:rPr>
              <a:t>D</a:t>
            </a:r>
            <a:r>
              <a:rPr baseline="0" b="0" cap="none" sz="3200" i="0" kern="1200" kumimoji="0" lang="en-IN" noProof="0" normalizeH="0" spc="-45" strike="noStrike" u="none" smtClean="0">
                <a:ln>
                  <a:noFill/>
                </a:ln>
                <a:solidFill>
                  <a:schemeClr val="tx1"/>
                </a:solidFill>
                <a:effectLst/>
                <a:uLnTx/>
                <a:uFillTx/>
                <a:latin typeface="+mj-lt"/>
                <a:ea typeface="+mj-ea"/>
                <a:cs typeface="+mj-cs"/>
              </a:rPr>
              <a:t> </a:t>
            </a:r>
            <a:r>
              <a:rPr baseline="0" b="0" cap="none" sz="3200" i="0" kern="1200" kumimoji="0" lang="en-IN" noProof="0" normalizeH="0" spc="0" strike="noStrike" u="none" smtClean="0">
                <a:ln>
                  <a:noFill/>
                </a:ln>
                <a:solidFill>
                  <a:schemeClr val="tx1"/>
                </a:solidFill>
                <a:effectLst/>
                <a:uLnTx/>
                <a:uFillTx/>
                <a:latin typeface="+mj-lt"/>
                <a:ea typeface="+mj-ea"/>
                <a:cs typeface="+mj-cs"/>
              </a:rPr>
              <a:t>U</a:t>
            </a:r>
            <a:r>
              <a:rPr baseline="0" b="0" cap="none" sz="3200" i="0" kern="1200" kumimoji="0" lang="en-IN" noProof="0" normalizeH="0" spc="10" strike="noStrike" u="none" smtClean="0">
                <a:ln>
                  <a:noFill/>
                </a:ln>
                <a:solidFill>
                  <a:schemeClr val="tx1"/>
                </a:solidFill>
                <a:effectLst/>
                <a:uLnTx/>
                <a:uFillTx/>
                <a:latin typeface="+mj-lt"/>
                <a:ea typeface="+mj-ea"/>
                <a:cs typeface="+mj-cs"/>
              </a:rPr>
              <a:t>S</a:t>
            </a:r>
            <a:r>
              <a:rPr baseline="0" b="0" cap="none" sz="3200" i="0" kern="1200" kumimoji="0" lang="en-IN" noProof="0" normalizeH="0" spc="-25" strike="noStrike" u="none" smtClean="0">
                <a:ln>
                  <a:noFill/>
                </a:ln>
                <a:solidFill>
                  <a:schemeClr val="tx1"/>
                </a:solidFill>
                <a:effectLst/>
                <a:uLnTx/>
                <a:uFillTx/>
                <a:latin typeface="+mj-lt"/>
                <a:ea typeface="+mj-ea"/>
                <a:cs typeface="+mj-cs"/>
              </a:rPr>
              <a:t>E</a:t>
            </a:r>
            <a:r>
              <a:rPr baseline="0" b="0" cap="none" sz="3200" i="0" kern="1200" kumimoji="0" lang="en-IN" noProof="0" normalizeH="0" spc="-10" strike="noStrike" u="none" smtClean="0">
                <a:ln>
                  <a:noFill/>
                </a:ln>
                <a:solidFill>
                  <a:schemeClr val="tx1"/>
                </a:solidFill>
                <a:effectLst/>
                <a:uLnTx/>
                <a:uFillTx/>
                <a:latin typeface="+mj-lt"/>
                <a:ea typeface="+mj-ea"/>
                <a:cs typeface="+mj-cs"/>
              </a:rPr>
              <a:t>R</a:t>
            </a:r>
            <a:r>
              <a:rPr baseline="0" b="0" cap="none" sz="3200" i="0" kern="1200" kumimoji="0" lang="en-IN" noProof="0" normalizeH="0" spc="5" strike="noStrike" u="none" smtClean="0">
                <a:ln>
                  <a:noFill/>
                </a:ln>
                <a:solidFill>
                  <a:schemeClr val="tx1"/>
                </a:solidFill>
                <a:effectLst/>
                <a:uLnTx/>
                <a:uFillTx/>
                <a:latin typeface="+mj-lt"/>
                <a:ea typeface="+mj-ea"/>
                <a:cs typeface="+mj-cs"/>
              </a:rPr>
              <a:t>S?</a:t>
            </a:r>
            <a:endParaRPr baseline="0" b="0" cap="none" sz="3200" i="0" kern="1200" kumimoji="0" lang="en-IN" noProof="0" normalizeH="0" spc="0" strike="noStrike" u="none">
              <a:ln>
                <a:noFill/>
              </a:ln>
              <a:solidFill>
                <a:schemeClr val="tx1"/>
              </a:solidFill>
              <a:effectLst/>
              <a:uLnTx/>
              <a:uFillTx/>
              <a:latin typeface="+mj-lt"/>
              <a:ea typeface="+mj-ea"/>
              <a:cs typeface="+mj-cs"/>
            </a:endParaRPr>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Rectangle 19"/>
          <p:cNvSpPr/>
          <p:nvPr/>
        </p:nvSpPr>
        <p:spPr>
          <a:xfrm>
            <a:off x="650832" y="1730865"/>
            <a:ext cx="5175347" cy="4218941"/>
          </a:xfrm>
          <a:prstGeom prst="rect"/>
        </p:spPr>
        <p:txBody>
          <a:bodyPr wrap="square">
            <a:spAutoFit/>
          </a:bodyPr>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endParaRPr dirty="0" lang="en-US">
              <a:solidFill>
                <a:srgbClr val="0D0D0D"/>
              </a:solidFill>
              <a:latin typeface="Times New Roman" panose="02020603050405020304" pitchFamily="18" charset="0"/>
              <a:cs typeface="Times New Roman" panose="02020603050405020304" pitchFamily="18" charset="0"/>
            </a:endParaRPr>
          </a:p>
        </p:txBody>
      </p:sp>
      <p:pic>
        <p:nvPicPr>
          <p:cNvPr id="2097164" name="Picture 20"/>
          <p:cNvPicPr>
            <a:picLocks noChangeAspect="1"/>
          </p:cNvPicPr>
          <p:nvPr/>
        </p:nvPicPr>
        <p:blipFill rotWithShape="1">
          <a:blip xmlns:r="http://schemas.openxmlformats.org/officeDocument/2006/relationships" r:embed="rId2"/>
          <a:srcRect l="2748" t="19272" b="17731"/>
          <a:stretch>
            <a:fillRect/>
          </a:stretch>
        </p:blipFill>
        <p:spPr>
          <a:xfrm>
            <a:off x="4236902" y="1747566"/>
            <a:ext cx="1394617" cy="69083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5" name="Picture 21"/>
          <p:cNvPicPr>
            <a:picLocks noChangeAspect="1"/>
          </p:cNvPicPr>
          <p:nvPr/>
        </p:nvPicPr>
        <p:blipFill>
          <a:blip xmlns:r="http://schemas.openxmlformats.org/officeDocument/2006/relationships" r:embed="rId3" cstate="print"/>
          <a:stretch>
            <a:fillRect/>
          </a:stretch>
        </p:blipFill>
        <p:spPr>
          <a:xfrm>
            <a:off x="4324611" y="2667000"/>
            <a:ext cx="1219200" cy="691425"/>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6" name="Picture 22"/>
          <p:cNvPicPr>
            <a:picLocks noChangeAspect="1"/>
          </p:cNvPicPr>
          <p:nvPr/>
        </p:nvPicPr>
        <p:blipFill>
          <a:blip xmlns:r="http://schemas.openxmlformats.org/officeDocument/2006/relationships" r:embed="rId4"/>
          <a:stretch>
            <a:fillRect/>
          </a:stretch>
        </p:blipFill>
        <p:spPr>
          <a:xfrm>
            <a:off x="4285467" y="3657600"/>
            <a:ext cx="1258343" cy="738686"/>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7" name="Picture 23"/>
          <p:cNvPicPr>
            <a:picLocks noChangeAspect="1"/>
          </p:cNvPicPr>
          <p:nvPr/>
        </p:nvPicPr>
        <p:blipFill>
          <a:blip xmlns:r="http://schemas.openxmlformats.org/officeDocument/2006/relationships" r:embed="rId5"/>
          <a:stretch>
            <a:fillRect/>
          </a:stretch>
        </p:blipFill>
        <p:spPr>
          <a:xfrm>
            <a:off x="4399478" y="4608873"/>
            <a:ext cx="1030320" cy="1001092"/>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5" y="1714491"/>
            <a:ext cx="2695224" cy="3248025"/>
          </a:xfrm>
          <a:prstGeom prst="rect"/>
        </p:spPr>
      </p:pic>
      <p:sp>
        <p:nvSpPr>
          <p:cNvPr id="1048661" name="object 3"/>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094" y="857899"/>
            <a:ext cx="9761854" cy="567463"/>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5" name="object 9"/>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9" name="object 7"/>
          <p:cNvPicPr>
            <a:picLocks/>
          </p:cNvPicPr>
          <p:nvPr/>
        </p:nvPicPr>
        <p:blipFill>
          <a:blip xmlns:r="http://schemas.openxmlformats.org/officeDocument/2006/relationships" r:embed="rId2" cstate="print"/>
          <a:stretch>
            <a:fillRect/>
          </a:stretch>
        </p:blipFill>
        <p:spPr>
          <a:xfrm>
            <a:off x="676187" y="6467493"/>
            <a:ext cx="2142846" cy="200025"/>
          </a:xfrm>
          <a:prstGeom prst="rect"/>
        </p:spPr>
      </p:pic>
      <p:sp>
        <p:nvSpPr>
          <p:cNvPr id="1048666" name="TextBox 9"/>
          <p:cNvSpPr txBox="1"/>
          <p:nvPr/>
        </p:nvSpPr>
        <p:spPr>
          <a:xfrm>
            <a:off x="2023771" y="1714489"/>
            <a:ext cx="8000015" cy="1539240"/>
          </a:xfrm>
          <a:prstGeom prst="rect"/>
          <a:noFill/>
        </p:spPr>
        <p:txBody>
          <a:bodyPr rtlCol="0" wrap="square">
            <a:spAutoFit/>
          </a:bodyPr>
          <a:p>
            <a:r>
              <a:rPr dirty="0" sz="3200" lang="en-IN" smtClean="0"/>
              <a:t>Create and use pivot tables for dynamic data analysis, summarizing and filtering performance data.</a:t>
            </a:r>
            <a:endParaRPr dirty="0" sz="3200" lang="en-IN"/>
          </a:p>
        </p:txBody>
      </p:sp>
      <p:sp>
        <p:nvSpPr>
          <p:cNvPr id="1048667" name="TextBox 10"/>
          <p:cNvSpPr txBox="1"/>
          <p:nvPr/>
        </p:nvSpPr>
        <p:spPr>
          <a:xfrm>
            <a:off x="2166628" y="3571877"/>
            <a:ext cx="7714300" cy="2504440"/>
          </a:xfrm>
          <a:prstGeom prst="rect"/>
          <a:noFill/>
        </p:spPr>
        <p:txBody>
          <a:bodyPr rtlCol="0" wrap="square">
            <a:spAutoFit/>
          </a:bodyPr>
          <a:p>
            <a:r>
              <a:rPr dirty="0" sz="3200" lang="en-IN" smtClean="0"/>
              <a:t>A PivotTable is an interactive way to quickly summarize large amounts of data. You can use a PivotTable to analyze numerical data in detail, and answer unanticipated questions about your data.</a:t>
            </a:r>
            <a:endParaRPr dirty="0" sz="3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8" name="Title 1"/>
          <p:cNvSpPr txBox="1"/>
          <p:nvPr/>
        </p:nvSpPr>
        <p:spPr>
          <a:xfrm>
            <a:off x="772515" y="527196"/>
            <a:ext cx="10681335" cy="758190"/>
          </a:xfrm>
          <a:prstGeom prst="rect"/>
        </p:spPr>
        <p:txBody>
          <a:bodyPr anchor="ctr" bIns="45720" lIns="91440" rIns="91440" rtlCol="0" tIns="45720" vert="horz">
            <a:normAutofit lnSpcReduction="10000"/>
          </a:bodyPr>
          <a:p>
            <a:pPr algn="ctr" defTabSz="914400" eaLnBrk="1" fontAlgn="auto" hangingPunct="1" indent="0" latinLnBrk="0" lvl="0" marL="0" marR="0" rtl="0">
              <a:lnSpc>
                <a:spcPct val="100000"/>
              </a:lnSpc>
              <a:spcBef>
                <a:spcPct val="0"/>
              </a:spcBef>
              <a:spcAft>
                <a:spcPts val="0"/>
              </a:spcAft>
              <a:buClrTx/>
              <a:buSzTx/>
              <a:buFontTx/>
              <a:buNone/>
            </a:pPr>
            <a:r>
              <a:rPr baseline="0" b="0" cap="none" sz="4400" i="0" kern="1200" kumimoji="0" lang="en-IN" noProof="0" normalizeH="0" spc="0" strike="noStrike" u="none" smtClean="0">
                <a:ln>
                  <a:noFill/>
                </a:ln>
                <a:solidFill>
                  <a:schemeClr val="tx1"/>
                </a:solidFill>
                <a:effectLst/>
                <a:uLnTx/>
                <a:uFillTx/>
                <a:latin typeface="+mj-lt"/>
                <a:ea typeface="+mj-ea"/>
                <a:cs typeface="+mj-cs"/>
              </a:rPr>
              <a:t>Dataset Description</a:t>
            </a:r>
            <a:endParaRPr baseline="0" b="0" cap="none" dirty="0" sz="4400" i="0" kern="1200" kumimoji="0" lang="en-IN" noProof="0" normalizeH="0" spc="0" strike="noStrike" u="none">
              <a:ln>
                <a:noFill/>
              </a:ln>
              <a:solidFill>
                <a:schemeClr val="tx1"/>
              </a:solidFill>
              <a:effectLst/>
              <a:uLnTx/>
              <a:uFillTx/>
              <a:latin typeface="+mj-lt"/>
              <a:ea typeface="+mj-ea"/>
              <a:cs typeface="+mj-cs"/>
            </a:endParaRPr>
          </a:p>
        </p:txBody>
      </p:sp>
      <p:sp>
        <p:nvSpPr>
          <p:cNvPr id="1048669" name="Rectangle 5"/>
          <p:cNvSpPr/>
          <p:nvPr/>
        </p:nvSpPr>
        <p:spPr>
          <a:xfrm>
            <a:off x="1312583" y="1709686"/>
            <a:ext cx="3599180" cy="2834640"/>
          </a:xfrm>
          <a:prstGeom prst="rect"/>
        </p:spPr>
        <p:txBody>
          <a:bodyPr wrap="none">
            <a:spAutoFit/>
          </a:bodyPr>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Employee dataset – </a:t>
            </a:r>
            <a:r>
              <a:rPr dirty="0" sz="2000" lang="en-US" err="1">
                <a:solidFill>
                  <a:srgbClr val="0D0D0D"/>
                </a:solidFill>
                <a:latin typeface="Times New Roman" pitchFamily="18" charset="0"/>
                <a:cs typeface="Times New Roman" pitchFamily="18" charset="0"/>
              </a:rPr>
              <a:t>kaggle</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26 features</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9 features</a:t>
            </a:r>
            <a:endParaRPr dirty="0" sz="2000" lang="en-IN">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id-</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name-text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Gender</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Business unit-text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Performance-text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Rating-</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55" y="3053862"/>
            <a:ext cx="2466975" cy="3419475"/>
          </a:xfrm>
          <a:prstGeom prst="rect"/>
        </p:spPr>
      </p:pic>
      <p:sp>
        <p:nvSpPr>
          <p:cNvPr id="1048673" name="object 7"/>
          <p:cNvSpPr txBox="1"/>
          <p:nvPr/>
        </p:nvSpPr>
        <p:spPr>
          <a:xfrm>
            <a:off x="609600" y="722755"/>
            <a:ext cx="8480425" cy="1527811"/>
          </a:xfrm>
          <a:prstGeom prst="rect"/>
        </p:spPr>
        <p:txBody>
          <a:bodyPr anchor="ctr" bIns="0" lIns="0" rIns="0" rtlCol="0" tIns="16510" vert="horz" wrap="square">
            <a:spAutoFit/>
          </a:bodyPr>
          <a:p>
            <a:pPr algn="ctr" defTabSz="914400" eaLnBrk="1" fontAlgn="auto" hangingPunct="1" indent="0" latinLnBrk="0" lvl="0" marL="12700" marR="0" rtl="0">
              <a:lnSpc>
                <a:spcPct val="100000"/>
              </a:lnSpc>
              <a:spcBef>
                <a:spcPts val="130"/>
              </a:spcBef>
              <a:spcAft>
                <a:spcPts val="0"/>
              </a:spcAft>
              <a:buClrTx/>
              <a:buSzTx/>
              <a:buFontTx/>
              <a:buNone/>
            </a:pPr>
            <a:r>
              <a:rPr baseline="0" b="0" cap="none" sz="4250" i="0" kern="1200" kumimoji="0" lang="en-IN" noProof="0" normalizeH="0" spc="15" strike="noStrike" u="none" smtClean="0">
                <a:ln>
                  <a:noFill/>
                </a:ln>
                <a:solidFill>
                  <a:schemeClr val="tx1"/>
                </a:solidFill>
                <a:effectLst/>
                <a:uLnTx/>
                <a:uFillTx/>
                <a:latin typeface="+mj-lt"/>
                <a:ea typeface="+mj-ea"/>
                <a:cs typeface="+mj-cs"/>
              </a:rPr>
              <a:t>THE</a:t>
            </a:r>
            <a:r>
              <a:rPr baseline="0" b="0" cap="none" sz="4250" i="0" kern="1200" kumimoji="0" lang="en-IN" noProof="0" normalizeH="0" spc="20" strike="noStrike" u="none" smtClean="0">
                <a:ln>
                  <a:noFill/>
                </a:ln>
                <a:solidFill>
                  <a:schemeClr val="tx1"/>
                </a:solidFill>
                <a:effectLst/>
                <a:uLnTx/>
                <a:uFillTx/>
                <a:latin typeface="+mj-lt"/>
                <a:ea typeface="+mj-ea"/>
                <a:cs typeface="+mj-cs"/>
              </a:rPr>
              <a:t> "</a:t>
            </a:r>
            <a:r>
              <a:rPr baseline="0" b="0" cap="none" sz="4250" i="0" kern="1200" kumimoji="0" lang="en-IN" noProof="0" normalizeH="0" spc="10" strike="noStrike" u="none" smtClean="0">
                <a:ln>
                  <a:noFill/>
                </a:ln>
                <a:solidFill>
                  <a:schemeClr val="tx1"/>
                </a:solidFill>
                <a:effectLst/>
                <a:uLnTx/>
                <a:uFillTx/>
                <a:latin typeface="+mj-lt"/>
                <a:ea typeface="+mj-ea"/>
                <a:cs typeface="+mj-cs"/>
              </a:rPr>
              <a:t>WOW"</a:t>
            </a:r>
            <a:r>
              <a:rPr baseline="0" b="0" cap="none" sz="4250" i="0" kern="1200" kumimoji="0" lang="en-IN" noProof="0" normalizeH="0" spc="85" strike="noStrike" u="none" smtClean="0">
                <a:ln>
                  <a:noFill/>
                </a:ln>
                <a:solidFill>
                  <a:schemeClr val="tx1"/>
                </a:solidFill>
                <a:effectLst/>
                <a:uLnTx/>
                <a:uFillTx/>
                <a:latin typeface="+mj-lt"/>
                <a:ea typeface="+mj-ea"/>
                <a:cs typeface="+mj-cs"/>
              </a:rPr>
              <a:t> </a:t>
            </a:r>
            <a:r>
              <a:rPr baseline="0" b="0" cap="none" sz="4250" i="0" kern="1200" kumimoji="0" lang="en-IN" noProof="0" normalizeH="0" spc="10" strike="noStrike" u="none" smtClean="0">
                <a:ln>
                  <a:noFill/>
                </a:ln>
                <a:solidFill>
                  <a:schemeClr val="tx1"/>
                </a:solidFill>
                <a:effectLst/>
                <a:uLnTx/>
                <a:uFillTx/>
                <a:latin typeface="+mj-lt"/>
                <a:ea typeface="+mj-ea"/>
                <a:cs typeface="+mj-cs"/>
              </a:rPr>
              <a:t>IN</a:t>
            </a:r>
            <a:r>
              <a:rPr baseline="0" b="0" cap="none" sz="4250" i="0" kern="1200" kumimoji="0" lang="en-IN" noProof="0" normalizeH="0" spc="-5" strike="noStrike" u="none" smtClean="0">
                <a:ln>
                  <a:noFill/>
                </a:ln>
                <a:solidFill>
                  <a:schemeClr val="tx1"/>
                </a:solidFill>
                <a:effectLst/>
                <a:uLnTx/>
                <a:uFillTx/>
                <a:latin typeface="+mj-lt"/>
                <a:ea typeface="+mj-ea"/>
                <a:cs typeface="+mj-cs"/>
              </a:rPr>
              <a:t> </a:t>
            </a:r>
            <a:r>
              <a:rPr baseline="0" b="0" cap="none" sz="4250" i="0" kern="1200" kumimoji="0" lang="en-IN" noProof="0" normalizeH="0" spc="15" strike="noStrike" u="none" smtClean="0">
                <a:ln>
                  <a:noFill/>
                </a:ln>
                <a:solidFill>
                  <a:schemeClr val="tx1"/>
                </a:solidFill>
                <a:effectLst/>
                <a:uLnTx/>
                <a:uFillTx/>
                <a:latin typeface="+mj-lt"/>
                <a:ea typeface="+mj-ea"/>
                <a:cs typeface="+mj-cs"/>
              </a:rPr>
              <a:t>OUR</a:t>
            </a:r>
            <a:r>
              <a:rPr baseline="0" b="0" cap="none" sz="4250" i="0" kern="1200" kumimoji="0" lang="en-IN" noProof="0" normalizeH="0" spc="-10" strike="noStrike" u="none" smtClean="0">
                <a:ln>
                  <a:noFill/>
                </a:ln>
                <a:solidFill>
                  <a:schemeClr val="tx1"/>
                </a:solidFill>
                <a:effectLst/>
                <a:uLnTx/>
                <a:uFillTx/>
                <a:latin typeface="+mj-lt"/>
                <a:ea typeface="+mj-ea"/>
                <a:cs typeface="+mj-cs"/>
              </a:rPr>
              <a:t> </a:t>
            </a:r>
            <a:r>
              <a:rPr baseline="0" b="0" cap="none" sz="4250" i="0" kern="1200" kumimoji="0" lang="en-IN" noProof="0" normalizeH="0" spc="20" strike="noStrike" u="none" smtClean="0">
                <a:ln>
                  <a:noFill/>
                </a:ln>
                <a:solidFill>
                  <a:schemeClr val="tx1"/>
                </a:solidFill>
                <a:effectLst/>
                <a:uLnTx/>
                <a:uFillTx/>
                <a:latin typeface="+mj-lt"/>
                <a:ea typeface="+mj-ea"/>
                <a:cs typeface="+mj-cs"/>
              </a:rPr>
              <a:t>SOLUTION</a:t>
            </a:r>
            <a:br>
              <a:rPr baseline="0" b="0" cap="none" sz="4250" i="0" kern="1200" kumimoji="0" lang="en-IN" noProof="0" normalizeH="0" spc="20" strike="noStrike" u="none" smtClean="0">
                <a:ln>
                  <a:noFill/>
                </a:ln>
                <a:solidFill>
                  <a:schemeClr val="tx1"/>
                </a:solidFill>
                <a:effectLst/>
                <a:uLnTx/>
                <a:uFillTx/>
                <a:latin typeface="+mj-lt"/>
                <a:ea typeface="+mj-ea"/>
                <a:cs typeface="+mj-cs"/>
              </a:rPr>
            </a:br>
            <a:r>
              <a:rPr baseline="0" b="0" cap="none" sz="4250" i="0" kern="1200" kumimoji="0" lang="en-IN" noProof="0" normalizeH="0" spc="20" strike="noStrike" u="none" smtClean="0">
                <a:ln>
                  <a:noFill/>
                </a:ln>
                <a:solidFill>
                  <a:schemeClr val="tx1"/>
                </a:solidFill>
                <a:effectLst/>
                <a:uLnTx/>
                <a:uFillTx/>
                <a:latin typeface="+mj-lt"/>
                <a:ea typeface="+mj-ea"/>
                <a:cs typeface="+mj-cs"/>
              </a:rPr>
              <a:t> </a:t>
            </a:r>
            <a:r>
              <a:rPr baseline="0" b="0" cap="none" sz="1800" i="0" kern="1200" kumimoji="0" lang="en-IN" noProof="0" normalizeH="0" spc="20" strike="noStrike" u="none" smtClean="0">
                <a:ln>
                  <a:noFill/>
                </a:ln>
                <a:solidFill>
                  <a:schemeClr val="tx1"/>
                </a:solidFill>
                <a:effectLst/>
                <a:uLnTx/>
                <a:uFillTx/>
                <a:latin typeface="+mj-lt"/>
                <a:ea typeface="+mj-ea"/>
                <a:cs typeface="+mj-cs"/>
              </a:rPr>
              <a:t/>
            </a:r>
            <a:br>
              <a:rPr baseline="0" b="0" cap="none" sz="1800" i="0" kern="1200" kumimoji="0" lang="en-IN" noProof="0" normalizeH="0" spc="20" strike="noStrike" u="none" smtClean="0">
                <a:ln>
                  <a:noFill/>
                </a:ln>
                <a:solidFill>
                  <a:schemeClr val="tx1"/>
                </a:solidFill>
                <a:effectLst/>
                <a:uLnTx/>
                <a:uFillTx/>
                <a:latin typeface="+mj-lt"/>
                <a:ea typeface="+mj-ea"/>
                <a:cs typeface="+mj-cs"/>
              </a:rPr>
            </a:br>
            <a:r>
              <a:rPr baseline="0" b="0" cap="none" sz="1800" i="0" kern="1200" kumimoji="0" lang="en-IN" noProof="0" normalizeH="0" spc="20" strike="noStrike" u="sng" smtClean="0">
                <a:ln>
                  <a:noFill/>
                </a:ln>
                <a:solidFill>
                  <a:schemeClr val="tx1"/>
                </a:solidFill>
                <a:effectLst/>
                <a:uLnTx/>
                <a:uFillTx/>
                <a:latin typeface="+mj-lt"/>
                <a:ea typeface="+mj-ea"/>
                <a:cs typeface="+mj-cs"/>
              </a:rPr>
              <a:t> </a:t>
            </a:r>
            <a:r>
              <a:rPr baseline="0" b="0" cap="none" sz="1800" i="0" kern="1200" kumimoji="0" lang="en-IN" noProof="0" normalizeH="0" spc="20" strike="noStrike" u="none" smtClean="0">
                <a:ln>
                  <a:noFill/>
                </a:ln>
                <a:solidFill>
                  <a:schemeClr val="tx1"/>
                </a:solidFill>
                <a:effectLst/>
                <a:uLnTx/>
                <a:uFillTx/>
                <a:latin typeface="+mj-lt"/>
                <a:ea typeface="+mj-ea"/>
                <a:cs typeface="+mj-cs"/>
              </a:rPr>
              <a:t>                                                </a:t>
            </a:r>
            <a:r>
              <a:rPr baseline="0" b="0" cap="none" sz="1800" i="0" kern="1200" kumimoji="0" lang="en-IN" noProof="0" normalizeH="0" spc="20" strike="noStrike" u="sng" smtClean="0">
                <a:ln>
                  <a:noFill/>
                </a:ln>
                <a:solidFill>
                  <a:schemeClr val="tx1"/>
                </a:solidFill>
                <a:effectLst/>
                <a:uLnTx/>
                <a:uFillTx/>
                <a:latin typeface="Times New Roman" pitchFamily="18" charset="0"/>
                <a:ea typeface="+mj-ea"/>
                <a:cs typeface="Times New Roman" pitchFamily="18" charset="0"/>
              </a:rPr>
              <a:t>IF CONDITION</a:t>
            </a:r>
            <a:endParaRPr baseline="0" b="0" cap="none" dirty="0" sz="1800" i="0" kern="1200" kumimoji="0" lang="en-IN" noProof="0" normalizeH="0" spc="0" strike="noStrike" u="sng">
              <a:ln>
                <a:noFill/>
              </a:ln>
              <a:solidFill>
                <a:schemeClr val="tx1"/>
              </a:solidFill>
              <a:effectLst/>
              <a:uLnTx/>
              <a:uFillTx/>
              <a:latin typeface="Times New Roman" pitchFamily="18" charset="0"/>
              <a:ea typeface="+mj-ea"/>
              <a:cs typeface="Times New Roman" pitchFamily="18" charset="0"/>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5" name="Rectangle 17"/>
          <p:cNvSpPr/>
          <p:nvPr/>
        </p:nvSpPr>
        <p:spPr>
          <a:xfrm>
            <a:off x="2409825" y="2819400"/>
            <a:ext cx="7400925" cy="1158240"/>
          </a:xfrm>
          <a:prstGeom prst="rect"/>
        </p:spPr>
        <p:txBody>
          <a:bodyPr wrap="square">
            <a:spAutoFit/>
          </a:bodyPr>
          <a:p>
            <a:r>
              <a:rPr dirty="0" sz="2400" lang="en-IN"/>
              <a:t>      </a:t>
            </a:r>
            <a:r>
              <a:rPr dirty="0" sz="2400" lang="en-IN">
                <a:latin typeface="Times New Roman" pitchFamily="18" charset="0"/>
                <a:cs typeface="Times New Roman" pitchFamily="18" charset="0"/>
              </a:rPr>
              <a:t>=IF(J2=5,"veryhigh",IF(J2=4,"high",IF(J2=3,"medium",IF(J2,"low",IF(J2=1,"average")))))</a:t>
            </a:r>
          </a:p>
          <a:p>
            <a:endParaRPr b="1" dirty="0" sz="240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lenovo</dc:creator>
  <cp:lastModifiedBy>Windows User</cp:lastModifiedBy>
  <dcterms:created xsi:type="dcterms:W3CDTF">2006-08-15T13:00:00Z</dcterms:created>
  <dcterms:modified xsi:type="dcterms:W3CDTF">2024-08-31T05:45:43Z</dcterms:modified>
</cp:coreProperties>
</file>