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1"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78E4E-A0B1-4DC5-9E34-386CC453BCC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7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214996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121861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59462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78E4E-A0B1-4DC5-9E34-386CC453BCC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30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EF3C-0A3B-455D-8463-2671A79B3E96}"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68473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92EF3C-0A3B-455D-8463-2671A79B3E96}" type="datetimeFigureOut">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207362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92EF3C-0A3B-455D-8463-2671A79B3E96}" type="datetimeFigureOut">
              <a:rPr lang="en-IN" smtClean="0"/>
              <a:t>09-02-2021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310379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92EF3C-0A3B-455D-8463-2671A79B3E96}" type="datetimeFigureOut">
              <a:rPr lang="en-IN" smtClean="0"/>
              <a:t>09-02-2021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148602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92EF3C-0A3B-455D-8463-2671A79B3E96}" type="datetimeFigureOut">
              <a:rPr lang="en-IN" smtClean="0"/>
              <a:t>09-02-2021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A78E4E-A0B1-4DC5-9E34-386CC453BCC2}" type="slidenum">
              <a:rPr lang="en-IN" smtClean="0"/>
              <a:t>‹#›</a:t>
            </a:fld>
            <a:endParaRPr lang="en-IN"/>
          </a:p>
        </p:txBody>
      </p:sp>
    </p:spTree>
    <p:extLst>
      <p:ext uri="{BB962C8B-B14F-4D97-AF65-F5344CB8AC3E}">
        <p14:creationId xmlns:p14="http://schemas.microsoft.com/office/powerpoint/2010/main" val="422325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92EF3C-0A3B-455D-8463-2671A79B3E96}"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345442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92EF3C-0A3B-455D-8463-2671A79B3E96}" type="datetimeFigureOut">
              <a:rPr lang="en-IN" smtClean="0"/>
              <a:t>09-02-2021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A78E4E-A0B1-4DC5-9E34-386CC453BCC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2805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69C3-30E8-4F44-BE75-C6832994C933}"/>
              </a:ext>
            </a:extLst>
          </p:cNvPr>
          <p:cNvSpPr>
            <a:spLocks noGrp="1"/>
          </p:cNvSpPr>
          <p:nvPr>
            <p:ph type="ctrTitle"/>
          </p:nvPr>
        </p:nvSpPr>
        <p:spPr>
          <a:xfrm>
            <a:off x="494191" y="0"/>
            <a:ext cx="9144000" cy="2387600"/>
          </a:xfrm>
        </p:spPr>
        <p:txBody>
          <a:bodyPr/>
          <a:lstStyle/>
          <a:p>
            <a:r>
              <a:rPr lang="en-IN" sz="4400" dirty="0"/>
              <a:t>Coursera Capstone Project</a:t>
            </a:r>
            <a:endParaRPr lang="en-IN" dirty="0"/>
          </a:p>
        </p:txBody>
      </p:sp>
      <p:sp>
        <p:nvSpPr>
          <p:cNvPr id="3" name="Subtitle 2">
            <a:extLst>
              <a:ext uri="{FF2B5EF4-FFF2-40B4-BE49-F238E27FC236}">
                <a16:creationId xmlns:a16="http://schemas.microsoft.com/office/drawing/2014/main" id="{D9F3AE4E-8AA4-4620-AAE6-4C4D91026E58}"/>
              </a:ext>
            </a:extLst>
          </p:cNvPr>
          <p:cNvSpPr>
            <a:spLocks noGrp="1"/>
          </p:cNvSpPr>
          <p:nvPr>
            <p:ph type="subTitle" idx="1"/>
          </p:nvPr>
        </p:nvSpPr>
        <p:spPr>
          <a:xfrm>
            <a:off x="778276" y="2740904"/>
            <a:ext cx="9144000" cy="2387600"/>
          </a:xfrm>
        </p:spPr>
        <p:txBody>
          <a:bodyPr>
            <a:normAutofit/>
          </a:bodyPr>
          <a:lstStyle/>
          <a:p>
            <a:r>
              <a:rPr lang="en-IN" dirty="0">
                <a:latin typeface="+mj-lt"/>
              </a:rPr>
              <a:t>The Battle Of Neighbourhoods.</a:t>
            </a:r>
          </a:p>
          <a:p>
            <a:r>
              <a:rPr lang="en-IN" dirty="0">
                <a:latin typeface="+mj-lt"/>
              </a:rPr>
              <a:t>Aravindhan G.</a:t>
            </a:r>
          </a:p>
          <a:p>
            <a:r>
              <a:rPr lang="en-IN" dirty="0">
                <a:latin typeface="+mj-lt"/>
              </a:rPr>
              <a:t>February 12,2021.</a:t>
            </a:r>
          </a:p>
          <a:p>
            <a:endParaRPr lang="en-IN" dirty="0"/>
          </a:p>
        </p:txBody>
      </p:sp>
    </p:spTree>
    <p:extLst>
      <p:ext uri="{BB962C8B-B14F-4D97-AF65-F5344CB8AC3E}">
        <p14:creationId xmlns:p14="http://schemas.microsoft.com/office/powerpoint/2010/main" val="372303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504D-1BF5-46BA-B440-8E0728D696DD}"/>
              </a:ext>
            </a:extLst>
          </p:cNvPr>
          <p:cNvSpPr>
            <a:spLocks noGrp="1"/>
          </p:cNvSpPr>
          <p:nvPr>
            <p:ph type="title"/>
          </p:nvPr>
        </p:nvSpPr>
        <p:spPr>
          <a:xfrm>
            <a:off x="836720" y="649080"/>
            <a:ext cx="10515600" cy="1934192"/>
          </a:xfrm>
        </p:spPr>
        <p:txBody>
          <a:bodyPr>
            <a:noAutofit/>
          </a:bodyPr>
          <a:lstStyle/>
          <a:p>
            <a:r>
              <a:rPr lang="en-US" sz="2800" dirty="0">
                <a:latin typeface="+mn-lt"/>
              </a:rPr>
              <a:t>1 Introduction .</a:t>
            </a:r>
            <a:br>
              <a:rPr lang="en-US" sz="2800" dirty="0">
                <a:latin typeface="+mn-lt"/>
              </a:rPr>
            </a:br>
            <a:br>
              <a:rPr lang="en-US" sz="2800" dirty="0">
                <a:latin typeface="+mn-lt"/>
              </a:rPr>
            </a:br>
            <a:r>
              <a:rPr lang="en-US" sz="2800" dirty="0">
                <a:latin typeface="+mn-lt"/>
              </a:rPr>
              <a:t>			</a:t>
            </a:r>
            <a:br>
              <a:rPr lang="en-US" sz="2800" dirty="0">
                <a:latin typeface="+mn-lt"/>
              </a:rPr>
            </a:br>
            <a:br>
              <a:rPr lang="en-US" sz="2800" dirty="0">
                <a:latin typeface="+mn-lt"/>
              </a:rPr>
            </a:br>
            <a:endParaRPr lang="en-IN" sz="2800" dirty="0">
              <a:latin typeface="Bahnschrift Light SemiCondensed" panose="020B0502040204020203" pitchFamily="34" charset="0"/>
            </a:endParaRPr>
          </a:p>
        </p:txBody>
      </p:sp>
      <p:sp>
        <p:nvSpPr>
          <p:cNvPr id="3" name="TextBox 2">
            <a:extLst>
              <a:ext uri="{FF2B5EF4-FFF2-40B4-BE49-F238E27FC236}">
                <a16:creationId xmlns:a16="http://schemas.microsoft.com/office/drawing/2014/main" id="{A1A58600-06E4-421F-A307-B5BDE5679555}"/>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456F6590-C947-4826-BDE2-279867F8E9F1}"/>
              </a:ext>
            </a:extLst>
          </p:cNvPr>
          <p:cNvSpPr txBox="1"/>
          <p:nvPr/>
        </p:nvSpPr>
        <p:spPr>
          <a:xfrm>
            <a:off x="705774" y="1970842"/>
            <a:ext cx="10777492" cy="2031325"/>
          </a:xfrm>
          <a:prstGeom prst="rect">
            <a:avLst/>
          </a:prstGeom>
          <a:noFill/>
        </p:spPr>
        <p:txBody>
          <a:bodyPr wrap="square" rtlCol="0">
            <a:spAutoFit/>
          </a:bodyPr>
          <a:lstStyle/>
          <a:p>
            <a:r>
              <a:rPr lang="en-US" sz="1800" dirty="0">
                <a:latin typeface="Bahnschrift Light SemiCondensed" panose="020B0502040204020203" pitchFamily="34" charset="0"/>
              </a:rPr>
              <a:t>In a city of Chennai, if someone is looking to open a café restaurant, the question is, where would you recommend that they open it? The background of the problem is that in order for a café to be profitable, there must be enough customers, and in order to have enough customers, it is not worth setting up a café in the immediate proximity of existing ones. </a:t>
            </a:r>
            <a:br>
              <a:rPr lang="en-US" sz="1800" dirty="0">
                <a:latin typeface="Bahnschrift Light SemiCondensed" panose="020B0502040204020203" pitchFamily="34" charset="0"/>
              </a:rPr>
            </a:br>
            <a:br>
              <a:rPr lang="en-US" sz="1800" dirty="0">
                <a:latin typeface="Bahnschrift Light SemiCondensed" panose="020B0502040204020203" pitchFamily="34" charset="0"/>
              </a:rPr>
            </a:br>
            <a:r>
              <a:rPr lang="en-US" sz="1800" dirty="0">
                <a:latin typeface="Bahnschrift Light SemiCondensed" panose="020B0502040204020203" pitchFamily="34" charset="0"/>
              </a:rPr>
              <a:t>Let’s also make sure that audience is explicitly defined to be the local restaurant entrepreneurs in Chennai and they should care about this problem because the location of the new café has a significant impact on the expected returns.</a:t>
            </a:r>
            <a:endParaRPr lang="en-IN" dirty="0"/>
          </a:p>
        </p:txBody>
      </p:sp>
    </p:spTree>
    <p:extLst>
      <p:ext uri="{BB962C8B-B14F-4D97-AF65-F5344CB8AC3E}">
        <p14:creationId xmlns:p14="http://schemas.microsoft.com/office/powerpoint/2010/main" val="266982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E666-DCB6-477A-AE2C-FEAE5760A196}"/>
              </a:ext>
            </a:extLst>
          </p:cNvPr>
          <p:cNvSpPr>
            <a:spLocks noGrp="1"/>
          </p:cNvSpPr>
          <p:nvPr>
            <p:ph type="title"/>
          </p:nvPr>
        </p:nvSpPr>
        <p:spPr>
          <a:xfrm>
            <a:off x="145741" y="-509676"/>
            <a:ext cx="10515600" cy="1325563"/>
          </a:xfrm>
        </p:spPr>
        <p:txBody>
          <a:bodyPr>
            <a:normAutofit/>
          </a:bodyPr>
          <a:lstStyle/>
          <a:p>
            <a:r>
              <a:rPr lang="en-IN" sz="2800" dirty="0">
                <a:latin typeface="+mn-lt"/>
              </a:rPr>
              <a:t>2 Data.</a:t>
            </a:r>
          </a:p>
        </p:txBody>
      </p:sp>
      <p:sp>
        <p:nvSpPr>
          <p:cNvPr id="3" name="TextBox 2">
            <a:extLst>
              <a:ext uri="{FF2B5EF4-FFF2-40B4-BE49-F238E27FC236}">
                <a16:creationId xmlns:a16="http://schemas.microsoft.com/office/drawing/2014/main" id="{C31DDBDD-5072-48DB-82F6-A4300B2AE30B}"/>
              </a:ext>
            </a:extLst>
          </p:cNvPr>
          <p:cNvSpPr txBox="1"/>
          <p:nvPr/>
        </p:nvSpPr>
        <p:spPr>
          <a:xfrm>
            <a:off x="488273" y="3088115"/>
            <a:ext cx="10515600" cy="1477328"/>
          </a:xfrm>
          <a:prstGeom prst="rect">
            <a:avLst/>
          </a:prstGeom>
          <a:noFill/>
        </p:spPr>
        <p:txBody>
          <a:bodyPr wrap="square" rtlCol="0">
            <a:spAutoFit/>
          </a:bodyPr>
          <a:lstStyle/>
          <a:p>
            <a:r>
              <a:rPr lang="en-US" dirty="0">
                <a:latin typeface="Bahnschrift Light Condensed" panose="020B0502040204020203" pitchFamily="34" charset="0"/>
              </a:rPr>
              <a:t>A description of the data: the data used to solve this problem is geolocation data collected from </a:t>
            </a:r>
            <a:r>
              <a:rPr lang="en-US" dirty="0" err="1">
                <a:latin typeface="Bahnschrift Light Condensed" panose="020B0502040204020203" pitchFamily="34" charset="0"/>
              </a:rPr>
              <a:t>FourSquare</a:t>
            </a:r>
            <a:r>
              <a:rPr lang="en-US" dirty="0">
                <a:latin typeface="Bahnschrift Light Condensed" panose="020B0502040204020203" pitchFamily="34" charset="0"/>
              </a:rPr>
              <a:t>. Adequate explanation and discussion, with examples, of the data is the following. Data is a single </a:t>
            </a:r>
            <a:r>
              <a:rPr lang="en-US" dirty="0" err="1">
                <a:latin typeface="Bahnschrift Light Condensed" panose="020B0502040204020203" pitchFamily="34" charset="0"/>
              </a:rPr>
              <a:t>dataframe</a:t>
            </a:r>
            <a:r>
              <a:rPr lang="en-US" dirty="0">
                <a:latin typeface="Bahnschrift Light Condensed" panose="020B0502040204020203" pitchFamily="34" charset="0"/>
              </a:rPr>
              <a:t>, containing at least a location of the café. Explanation of the location data is a standard tuple (</a:t>
            </a:r>
            <a:r>
              <a:rPr lang="en-US" dirty="0" err="1">
                <a:latin typeface="Bahnschrift Light Condensed" panose="020B0502040204020203" pitchFamily="34" charset="0"/>
              </a:rPr>
              <a:t>lat</a:t>
            </a:r>
            <a:r>
              <a:rPr lang="en-US" dirty="0">
                <a:latin typeface="Bahnschrift Light Condensed" panose="020B0502040204020203" pitchFamily="34" charset="0"/>
              </a:rPr>
              <a:t>, </a:t>
            </a:r>
            <a:r>
              <a:rPr lang="en-US" dirty="0" err="1">
                <a:latin typeface="Bahnschrift Light Condensed" panose="020B0502040204020203" pitchFamily="34" charset="0"/>
              </a:rPr>
              <a:t>lng</a:t>
            </a:r>
            <a:r>
              <a:rPr lang="en-US" dirty="0">
                <a:latin typeface="Bahnschrift Light Condensed" panose="020B0502040204020203" pitchFamily="34" charset="0"/>
              </a:rPr>
              <a:t>), where </a:t>
            </a:r>
            <a:r>
              <a:rPr lang="en-US" dirty="0" err="1">
                <a:latin typeface="Bahnschrift Light Condensed" panose="020B0502040204020203" pitchFamily="34" charset="0"/>
              </a:rPr>
              <a:t>lat</a:t>
            </a:r>
            <a:r>
              <a:rPr lang="en-US" dirty="0">
                <a:latin typeface="Bahnschrift Light Condensed" panose="020B0502040204020203" pitchFamily="34" charset="0"/>
              </a:rPr>
              <a:t> stands for latitude and </a:t>
            </a:r>
            <a:r>
              <a:rPr lang="en-US" dirty="0" err="1">
                <a:latin typeface="Bahnschrift Light Condensed" panose="020B0502040204020203" pitchFamily="34" charset="0"/>
              </a:rPr>
              <a:t>lng</a:t>
            </a:r>
            <a:r>
              <a:rPr lang="en-US" dirty="0">
                <a:latin typeface="Bahnschrift Light Condensed" panose="020B0502040204020203" pitchFamily="34" charset="0"/>
              </a:rPr>
              <a:t> for longitude. Some other metadata like name, postal code and so on is also collected, but let us discuss that they are not absolutely necessary for the analysis. Example of the data used in analysis is shown in table</a:t>
            </a:r>
            <a:endParaRPr lang="en-IN"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3D9FA2BE-2E2D-4F46-8A42-CFBED0D3682E}"/>
              </a:ext>
            </a:extLst>
          </p:cNvPr>
          <p:cNvPicPr>
            <a:picLocks noChangeAspect="1"/>
          </p:cNvPicPr>
          <p:nvPr/>
        </p:nvPicPr>
        <p:blipFill>
          <a:blip r:embed="rId2"/>
          <a:stretch>
            <a:fillRect/>
          </a:stretch>
        </p:blipFill>
        <p:spPr>
          <a:xfrm>
            <a:off x="145741" y="934043"/>
            <a:ext cx="11096625" cy="2035916"/>
          </a:xfrm>
          <a:prstGeom prst="rect">
            <a:avLst/>
          </a:prstGeom>
        </p:spPr>
      </p:pic>
      <p:sp>
        <p:nvSpPr>
          <p:cNvPr id="6" name="TextBox 5">
            <a:extLst>
              <a:ext uri="{FF2B5EF4-FFF2-40B4-BE49-F238E27FC236}">
                <a16:creationId xmlns:a16="http://schemas.microsoft.com/office/drawing/2014/main" id="{2D5CB6E6-C1BB-413B-8A8B-FADB59716650}"/>
              </a:ext>
            </a:extLst>
          </p:cNvPr>
          <p:cNvSpPr txBox="1"/>
          <p:nvPr/>
        </p:nvSpPr>
        <p:spPr>
          <a:xfrm>
            <a:off x="585927" y="4882458"/>
            <a:ext cx="10417946" cy="1200329"/>
          </a:xfrm>
          <a:prstGeom prst="rect">
            <a:avLst/>
          </a:prstGeom>
          <a:noFill/>
        </p:spPr>
        <p:txBody>
          <a:bodyPr wrap="square" rtlCol="0">
            <a:spAutoFit/>
          </a:bodyPr>
          <a:lstStyle/>
          <a:p>
            <a:r>
              <a:rPr lang="en-US" dirty="0">
                <a:latin typeface="Bahnschrift Light Condensed" panose="020B0502040204020203" pitchFamily="34" charset="0"/>
              </a:rPr>
              <a:t>Data will be used in the following way: by knowing the locations of already existing cafes, it’s possible to apply unsupervised learning technique like kernel density</a:t>
            </a:r>
          </a:p>
          <a:p>
            <a:r>
              <a:rPr lang="en-US" dirty="0">
                <a:latin typeface="Bahnschrift Light Condensed" panose="020B0502040204020203" pitchFamily="34" charset="0"/>
              </a:rPr>
              <a:t>estimation (KDE) to determine the area of influence of the existing cafes, and start</a:t>
            </a:r>
          </a:p>
          <a:p>
            <a:r>
              <a:rPr lang="en-US" dirty="0">
                <a:latin typeface="Bahnschrift Light Condensed" panose="020B0502040204020203" pitchFamily="34" charset="0"/>
              </a:rPr>
              <a:t>up new café which is not in the area of influence.</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2202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39C4-5647-466B-BD8E-764578431115}"/>
              </a:ext>
            </a:extLst>
          </p:cNvPr>
          <p:cNvSpPr>
            <a:spLocks noGrp="1"/>
          </p:cNvSpPr>
          <p:nvPr>
            <p:ph type="title"/>
          </p:nvPr>
        </p:nvSpPr>
        <p:spPr>
          <a:xfrm>
            <a:off x="225641" y="-177552"/>
            <a:ext cx="10515600" cy="1064411"/>
          </a:xfrm>
        </p:spPr>
        <p:txBody>
          <a:bodyPr>
            <a:normAutofit/>
          </a:bodyPr>
          <a:lstStyle/>
          <a:p>
            <a:r>
              <a:rPr lang="en-IN" sz="2800" dirty="0">
                <a:latin typeface="+mn-lt"/>
              </a:rPr>
              <a:t>3 Methodology.</a:t>
            </a:r>
          </a:p>
        </p:txBody>
      </p:sp>
      <p:sp>
        <p:nvSpPr>
          <p:cNvPr id="3" name="TextBox 2">
            <a:extLst>
              <a:ext uri="{FF2B5EF4-FFF2-40B4-BE49-F238E27FC236}">
                <a16:creationId xmlns:a16="http://schemas.microsoft.com/office/drawing/2014/main" id="{DBBA9309-E3EF-4F11-9F07-F6B786876EC8}"/>
              </a:ext>
            </a:extLst>
          </p:cNvPr>
          <p:cNvSpPr txBox="1"/>
          <p:nvPr/>
        </p:nvSpPr>
        <p:spPr>
          <a:xfrm>
            <a:off x="399495" y="1170944"/>
            <a:ext cx="11566864" cy="646331"/>
          </a:xfrm>
          <a:prstGeom prst="rect">
            <a:avLst/>
          </a:prstGeom>
          <a:noFill/>
        </p:spPr>
        <p:txBody>
          <a:bodyPr wrap="square" rtlCol="0">
            <a:spAutoFit/>
          </a:bodyPr>
          <a:lstStyle/>
          <a:p>
            <a:r>
              <a:rPr lang="en-US" dirty="0">
                <a:latin typeface="Bahnschrift Light Condensed" panose="020B0502040204020203" pitchFamily="34" charset="0"/>
              </a:rPr>
              <a:t>Heatmap-based kernel density estimation was used. </a:t>
            </a:r>
            <a:r>
              <a:rPr lang="en-US" dirty="0" err="1">
                <a:latin typeface="Bahnschrift Light Condensed" panose="020B0502040204020203" pitchFamily="34" charset="0"/>
              </a:rPr>
              <a:t>Heatmat</a:t>
            </a:r>
            <a:r>
              <a:rPr lang="en-US" dirty="0">
                <a:latin typeface="Bahnschrift Light Condensed" panose="020B0502040204020203" pitchFamily="34" charset="0"/>
              </a:rPr>
              <a:t> was already implemented as plugin for Folium, which was used to visualize data to map. Visualization is shown in figure</a:t>
            </a:r>
            <a:endParaRPr lang="en-IN" dirty="0">
              <a:latin typeface="Bahnschrift Light Condensed" panose="020B0502040204020203" pitchFamily="34" charset="0"/>
            </a:endParaRPr>
          </a:p>
        </p:txBody>
      </p:sp>
      <p:pic>
        <p:nvPicPr>
          <p:cNvPr id="6" name="Picture 5">
            <a:extLst>
              <a:ext uri="{FF2B5EF4-FFF2-40B4-BE49-F238E27FC236}">
                <a16:creationId xmlns:a16="http://schemas.microsoft.com/office/drawing/2014/main" id="{60FFDBCD-92F3-46C7-A770-02F295103DC2}"/>
              </a:ext>
            </a:extLst>
          </p:cNvPr>
          <p:cNvPicPr>
            <a:picLocks noChangeAspect="1"/>
          </p:cNvPicPr>
          <p:nvPr/>
        </p:nvPicPr>
        <p:blipFill>
          <a:blip r:embed="rId2"/>
          <a:stretch>
            <a:fillRect/>
          </a:stretch>
        </p:blipFill>
        <p:spPr>
          <a:xfrm>
            <a:off x="2805713" y="1922681"/>
            <a:ext cx="6172200" cy="3110958"/>
          </a:xfrm>
          <a:prstGeom prst="rect">
            <a:avLst/>
          </a:prstGeom>
        </p:spPr>
      </p:pic>
      <p:sp>
        <p:nvSpPr>
          <p:cNvPr id="7" name="TextBox 6">
            <a:extLst>
              <a:ext uri="{FF2B5EF4-FFF2-40B4-BE49-F238E27FC236}">
                <a16:creationId xmlns:a16="http://schemas.microsoft.com/office/drawing/2014/main" id="{8FAB1277-7F08-4AD6-8A14-F89B4E993666}"/>
              </a:ext>
            </a:extLst>
          </p:cNvPr>
          <p:cNvSpPr txBox="1"/>
          <p:nvPr/>
        </p:nvSpPr>
        <p:spPr>
          <a:xfrm>
            <a:off x="710214" y="5317724"/>
            <a:ext cx="10981677" cy="369332"/>
          </a:xfrm>
          <a:prstGeom prst="rect">
            <a:avLst/>
          </a:prstGeom>
          <a:noFill/>
        </p:spPr>
        <p:txBody>
          <a:bodyPr wrap="square" rtlCol="0">
            <a:spAutoFit/>
          </a:bodyPr>
          <a:lstStyle/>
          <a:p>
            <a:r>
              <a:rPr lang="en-US" dirty="0">
                <a:latin typeface="Bahnschrift Light Condensed" panose="020B0502040204020203" pitchFamily="34" charset="0"/>
              </a:rPr>
              <a:t>Data visualized to the map of Chennai, including heatmap-based kernel density estimation</a:t>
            </a:r>
            <a:r>
              <a:rPr lang="en-US" dirty="0"/>
              <a:t>.</a:t>
            </a:r>
            <a:endParaRPr lang="en-IN" dirty="0"/>
          </a:p>
        </p:txBody>
      </p:sp>
    </p:spTree>
    <p:extLst>
      <p:ext uri="{BB962C8B-B14F-4D97-AF65-F5344CB8AC3E}">
        <p14:creationId xmlns:p14="http://schemas.microsoft.com/office/powerpoint/2010/main" val="330588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A507-C441-44C4-A0DE-6B85C876AFC1}"/>
              </a:ext>
            </a:extLst>
          </p:cNvPr>
          <p:cNvSpPr>
            <a:spLocks noGrp="1"/>
          </p:cNvSpPr>
          <p:nvPr>
            <p:ph type="title"/>
          </p:nvPr>
        </p:nvSpPr>
        <p:spPr>
          <a:xfrm>
            <a:off x="278907" y="195310"/>
            <a:ext cx="10515600" cy="646332"/>
          </a:xfrm>
        </p:spPr>
        <p:txBody>
          <a:bodyPr>
            <a:normAutofit/>
          </a:bodyPr>
          <a:lstStyle/>
          <a:p>
            <a:r>
              <a:rPr lang="en-IN" sz="2800" dirty="0">
                <a:latin typeface="+mn-lt"/>
              </a:rPr>
              <a:t>4 Results.</a:t>
            </a:r>
          </a:p>
        </p:txBody>
      </p:sp>
      <p:sp>
        <p:nvSpPr>
          <p:cNvPr id="3" name="TextBox 2">
            <a:extLst>
              <a:ext uri="{FF2B5EF4-FFF2-40B4-BE49-F238E27FC236}">
                <a16:creationId xmlns:a16="http://schemas.microsoft.com/office/drawing/2014/main" id="{0FFBC1FF-019C-4816-B044-1B88E37A4B34}"/>
              </a:ext>
            </a:extLst>
          </p:cNvPr>
          <p:cNvSpPr txBox="1"/>
          <p:nvPr/>
        </p:nvSpPr>
        <p:spPr>
          <a:xfrm>
            <a:off x="440924" y="1026239"/>
            <a:ext cx="11310151" cy="646331"/>
          </a:xfrm>
          <a:prstGeom prst="rect">
            <a:avLst/>
          </a:prstGeom>
          <a:noFill/>
        </p:spPr>
        <p:txBody>
          <a:bodyPr wrap="square" rtlCol="0">
            <a:spAutoFit/>
          </a:bodyPr>
          <a:lstStyle/>
          <a:p>
            <a:r>
              <a:rPr lang="en-US" dirty="0">
                <a:latin typeface="Bahnschrift Light Condensed" panose="020B0502040204020203" pitchFamily="34" charset="0"/>
              </a:rPr>
              <a:t>Based on the preliminary results, one possibly good location for new Cafe would be in crossroad of </a:t>
            </a:r>
            <a:r>
              <a:rPr lang="en-US" dirty="0" err="1">
                <a:latin typeface="Bahnschrift Light Condensed" panose="020B0502040204020203" pitchFamily="34" charset="0"/>
              </a:rPr>
              <a:t>Ekambareswara</a:t>
            </a:r>
            <a:r>
              <a:rPr lang="en-US" dirty="0">
                <a:latin typeface="Bahnschrift Light Condensed" panose="020B0502040204020203" pitchFamily="34" charset="0"/>
              </a:rPr>
              <a:t> Agraharam Street and South Mint Street, shown in figure </a:t>
            </a:r>
            <a:endParaRPr lang="en-IN"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1A3CF90D-2E9D-4416-AC07-76EFFFFFC868}"/>
              </a:ext>
            </a:extLst>
          </p:cNvPr>
          <p:cNvPicPr>
            <a:picLocks noChangeAspect="1"/>
          </p:cNvPicPr>
          <p:nvPr/>
        </p:nvPicPr>
        <p:blipFill>
          <a:blip r:embed="rId2"/>
          <a:stretch>
            <a:fillRect/>
          </a:stretch>
        </p:blipFill>
        <p:spPr>
          <a:xfrm>
            <a:off x="2095131" y="2360894"/>
            <a:ext cx="7219071" cy="3630469"/>
          </a:xfrm>
          <a:prstGeom prst="rect">
            <a:avLst/>
          </a:prstGeom>
        </p:spPr>
      </p:pic>
    </p:spTree>
    <p:extLst>
      <p:ext uri="{BB962C8B-B14F-4D97-AF65-F5344CB8AC3E}">
        <p14:creationId xmlns:p14="http://schemas.microsoft.com/office/powerpoint/2010/main" val="7647475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TotalTime>
  <Words>394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Bahnschrift Light Condensed</vt:lpstr>
      <vt:lpstr>Bahnschrift Light SemiCondensed</vt:lpstr>
      <vt:lpstr>Calibri</vt:lpstr>
      <vt:lpstr>Calibri Light</vt:lpstr>
      <vt:lpstr>Retrospect</vt:lpstr>
      <vt:lpstr>Coursera Capstone Project</vt:lpstr>
      <vt:lpstr>1 Introduction .       </vt:lpstr>
      <vt:lpstr>2 Data.</vt:lpstr>
      <vt:lpstr>3 Methodology.</vt:lpstr>
      <vt:lpstr>4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Aravindhan G</dc:creator>
  <cp:lastModifiedBy>Aravindhan G</cp:lastModifiedBy>
  <cp:revision>5</cp:revision>
  <dcterms:created xsi:type="dcterms:W3CDTF">2021-02-09T07:08:42Z</dcterms:created>
  <dcterms:modified xsi:type="dcterms:W3CDTF">2021-02-09T07:47:11Z</dcterms:modified>
</cp:coreProperties>
</file>