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mfortaa" panose="020B0604020202020204" charset="0"/>
      <p:regular r:id="rId20"/>
      <p:bold r:id="rId21"/>
    </p:embeddedFont>
    <p:embeddedFont>
      <p:font typeface="Libre Franklin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d3664ca2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d3664ca21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cd3664ca21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d3664ca2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d3664ca21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cd3664ca21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d3664ca2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d3664ca21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cd3664ca21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d3664ca2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d3664ca21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cd3664ca21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54" name="Google Shape;15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d3664ca2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d3664ca21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cd3664ca21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d3664ca2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d3664ca21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cd3664ca21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Aravindhan-G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hub.com/Pirthvi-Has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lmentbisaillon/fake-and-real-news-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ctrTitle"/>
          </p:nvPr>
        </p:nvSpPr>
        <p:spPr>
          <a:xfrm>
            <a:off x="4021525" y="4328700"/>
            <a:ext cx="67068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ibre Franklin"/>
              <a:buNone/>
            </a:pPr>
            <a:r>
              <a:rPr lang="en-US" sz="4400" dirty="0">
                <a:latin typeface="Libre Franklin"/>
                <a:ea typeface="Libre Franklin"/>
                <a:cs typeface="Libre Franklin"/>
                <a:sym typeface="Libre Franklin"/>
              </a:rPr>
              <a:t>Hoax Detector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4703280" y="5085112"/>
            <a:ext cx="5852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342900" lvl="0" indent="-3714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Aravindhan G  </a:t>
            </a:r>
            <a:endParaRPr lang="en-US" sz="2000" dirty="0">
              <a:solidFill>
                <a:schemeClr val="bg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lvl="0" indent="-3714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lvl="0" indent="-3714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Pirthvi Hasan 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0" y="2122218"/>
            <a:ext cx="3730752" cy="4735782"/>
          </a:xfrm>
          <a:custGeom>
            <a:avLst/>
            <a:gdLst/>
            <a:ahLst/>
            <a:cxnLst/>
            <a:rect l="l" t="t" r="r" b="b"/>
            <a:pathLst>
              <a:path w="3730752" h="4735782" extrusionOk="0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0" y="2288332"/>
            <a:ext cx="3564638" cy="4569668"/>
          </a:xfrm>
          <a:custGeom>
            <a:avLst/>
            <a:gdLst/>
            <a:ahLst/>
            <a:cxnLst/>
            <a:rect l="l" t="t" r="r" b="b"/>
            <a:pathLst>
              <a:path w="3564638" h="4569668" extrusionOk="0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1081982" y="-4332"/>
            <a:ext cx="4242816" cy="2454158"/>
          </a:xfrm>
          <a:custGeom>
            <a:avLst/>
            <a:gdLst/>
            <a:ahLst/>
            <a:cxnLst/>
            <a:rect l="l" t="t" r="r" b="b"/>
            <a:pathLst>
              <a:path w="4242816" h="2454158" extrusionOk="0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1246574" y="0"/>
            <a:ext cx="3913632" cy="2285234"/>
          </a:xfrm>
          <a:custGeom>
            <a:avLst/>
            <a:gdLst/>
            <a:ahLst/>
            <a:cxnLst/>
            <a:rect l="l" t="t" r="r" b="b"/>
            <a:pathLst>
              <a:path w="3913632" h="2285234" extrusionOk="0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5" descr="Open Book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85250" y="164573"/>
            <a:ext cx="1636279" cy="16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 descr="Cha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80302" y="1293093"/>
            <a:ext cx="1827742" cy="1827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 descr="Blackboar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0924" y="3621724"/>
            <a:ext cx="2594886" cy="259488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/>
          <p:nvPr/>
        </p:nvSpPr>
        <p:spPr>
          <a:xfrm>
            <a:off x="8752568" y="-4331"/>
            <a:ext cx="3439432" cy="3785157"/>
          </a:xfrm>
          <a:custGeom>
            <a:avLst/>
            <a:gdLst/>
            <a:ahLst/>
            <a:cxnLst/>
            <a:rect l="l" t="t" r="r" b="b"/>
            <a:pathLst>
              <a:path w="3439432" h="3785157" extrusionOk="0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8918761" y="-4332"/>
            <a:ext cx="3273238" cy="3618965"/>
          </a:xfrm>
          <a:custGeom>
            <a:avLst/>
            <a:gdLst/>
            <a:ahLst/>
            <a:cxnLst/>
            <a:rect l="l" t="t" r="r" b="b"/>
            <a:pathLst>
              <a:path w="3273238" h="3618965" extrusionOk="0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 descr="Books on Shel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25024" y="327889"/>
            <a:ext cx="2260711" cy="2260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4" descr="Blackboar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242" y="267697"/>
            <a:ext cx="1097280" cy="109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1903275" y="360788"/>
            <a:ext cx="28668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RESULTS</a:t>
            </a:r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1"/>
          </p:nvPr>
        </p:nvSpPr>
        <p:spPr>
          <a:xfrm>
            <a:off x="695150" y="1698800"/>
            <a:ext cx="47673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•"/>
            </a:pPr>
            <a:r>
              <a:rPr lang="en-US" sz="1900">
                <a:latin typeface="Comfortaa"/>
                <a:ea typeface="Comfortaa"/>
                <a:cs typeface="Comfortaa"/>
                <a:sym typeface="Comfortaa"/>
              </a:rPr>
              <a:t>Confusion Matrix of ML Model.</a:t>
            </a:r>
            <a:endParaRPr sz="29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6641431" y="816337"/>
            <a:ext cx="5225327" cy="522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150" y="2421725"/>
            <a:ext cx="4617300" cy="3502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1" name="Google Shape;201;p24"/>
          <p:cNvSpPr txBox="1"/>
          <p:nvPr/>
        </p:nvSpPr>
        <p:spPr>
          <a:xfrm>
            <a:off x="6641425" y="1654850"/>
            <a:ext cx="461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●"/>
            </a:pPr>
            <a:r>
              <a:rPr lang="en-US" sz="1900">
                <a:latin typeface="Comfortaa"/>
                <a:ea typeface="Comfortaa"/>
                <a:cs typeface="Comfortaa"/>
                <a:sym typeface="Comfortaa"/>
              </a:rPr>
              <a:t>Classification Report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7375" y="2421725"/>
            <a:ext cx="5959374" cy="29594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1921750" y="352574"/>
            <a:ext cx="54069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INTERPRETATION</a:t>
            </a:r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1"/>
          </p:nvPr>
        </p:nvSpPr>
        <p:spPr>
          <a:xfrm>
            <a:off x="994950" y="1852025"/>
            <a:ext cx="10202100" cy="39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Char char="•"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Most common words used in Real news are Trump, US, White House, Senate,etc.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54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Char char="•"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Most common words used in Fake news are Video, Trump, Watch, Obama, Hillary, etc.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54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Char char="•"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Average punctuations used in Titles in both fake and real news is 0.15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54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Char char="•"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Average punctuations used in Text in both fake and real news is 10.5.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0" name="Google Shape;210;p25" descr="Cha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267" y="267758"/>
            <a:ext cx="109728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 amt="13000"/>
          </a:blip>
          <a:srcRect/>
          <a:stretch/>
        </p:blipFill>
        <p:spPr>
          <a:xfrm>
            <a:off x="6641431" y="816337"/>
            <a:ext cx="5225327" cy="522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1887800" y="410387"/>
            <a:ext cx="54069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INTERPRETATION</a:t>
            </a:r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950625" y="1901225"/>
            <a:ext cx="10287000" cy="4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Char char="•"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Average number of words in fake news is 18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54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Char char="•"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Average length of fake news is :-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6858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Text : 2470 characters,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6858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Title : 80 characters.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54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Fake news Title contain </a:t>
            </a:r>
            <a:r>
              <a:rPr lang="en-US" sz="2400" b="1">
                <a:latin typeface="Comfortaa"/>
                <a:ea typeface="Comfortaa"/>
                <a:cs typeface="Comfortaa"/>
                <a:sym typeface="Comfortaa"/>
              </a:rPr>
              <a:t>Five </a:t>
            </a: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times less dots(.), </a:t>
            </a:r>
            <a:r>
              <a:rPr lang="en-US" sz="2400" b="1">
                <a:latin typeface="Comfortaa"/>
                <a:ea typeface="Comfortaa"/>
                <a:cs typeface="Comfortaa"/>
                <a:sym typeface="Comfortaa"/>
              </a:rPr>
              <a:t>Ten  </a:t>
            </a: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times more question marks(?), exclamation mark (!) than real news.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54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Char char="•"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Titles of Fake News are 50% longer. The number of words seems to reflect that fact as well.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9" name="Google Shape;219;p26" descr="Cha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242" y="267696"/>
            <a:ext cx="109728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6641431" y="816337"/>
            <a:ext cx="5225327" cy="522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1464950" y="2648150"/>
            <a:ext cx="102141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Char char="●"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Fake News Stories usually spread through social media sites like Facebook, Twitter and Reddit.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54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mfortaa"/>
              <a:buChar char="●"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Fake News is designed to deliberately spread hoaxes, propaganda and disinformation.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54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mfortaa"/>
              <a:buChar char="●"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Often Fake News will mimic real headlines and twist the story.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2070475" y="1216763"/>
            <a:ext cx="7215000" cy="8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What Is Fake News ?</a:t>
            </a:r>
            <a:endParaRPr/>
          </a:p>
        </p:txBody>
      </p:sp>
      <p:pic>
        <p:nvPicPr>
          <p:cNvPr id="121" name="Google Shape;121;p16" descr="Open Boo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662" y="1075513"/>
            <a:ext cx="109728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6641431" y="816337"/>
            <a:ext cx="5225327" cy="522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2403625" y="1086938"/>
            <a:ext cx="42378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OBJECTIVE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1205250" y="2851850"/>
            <a:ext cx="10354800" cy="24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Char char="●"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The Idea is to classify the News into Real/Fake using Features from the Text Content of the article.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54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Char char="●"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Title and Text of the article are taken as input and to perform Feature Engineering using Regular Expression &amp; Analyse to predict the outcome.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0" name="Google Shape;130;p17" descr="Open Boo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12" y="1086938"/>
            <a:ext cx="109728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6641431" y="816337"/>
            <a:ext cx="5225327" cy="522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1675475" y="254325"/>
            <a:ext cx="54069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DATASET              </a:t>
            </a:r>
            <a:r>
              <a:rPr lang="en-US" sz="20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(Source)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1100825" y="1595425"/>
            <a:ext cx="65562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fortaa"/>
              <a:buChar char="•"/>
            </a:pPr>
            <a:r>
              <a:rPr lang="en-US" sz="2200">
                <a:latin typeface="Comfortaa"/>
                <a:ea typeface="Comfortaa"/>
                <a:cs typeface="Comfortaa"/>
                <a:sym typeface="Comfortaa"/>
              </a:rPr>
              <a:t>Data is divided into two categories  :-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mfortaa"/>
                <a:ea typeface="Comfortaa"/>
                <a:cs typeface="Comfortaa"/>
                <a:sym typeface="Comfortaa"/>
              </a:rPr>
              <a:t>True news &amp;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mfortaa"/>
                <a:ea typeface="Comfortaa"/>
                <a:cs typeface="Comfortaa"/>
                <a:sym typeface="Comfortaa"/>
              </a:rPr>
              <a:t> Fake news.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9" name="Google Shape;139;p18" descr="Scales of Justi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5242" y="186342"/>
            <a:ext cx="109728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500" y="3004625"/>
            <a:ext cx="11444999" cy="34120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1777325" y="335013"/>
            <a:ext cx="5406900" cy="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DATASET 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759800" y="1704075"/>
            <a:ext cx="10579800" cy="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fortaa"/>
              <a:buChar char="•"/>
            </a:pPr>
            <a:r>
              <a:rPr lang="en-US" sz="2200">
                <a:latin typeface="Comfortaa"/>
                <a:ea typeface="Comfortaa"/>
                <a:cs typeface="Comfortaa"/>
                <a:sym typeface="Comfortaa"/>
              </a:rPr>
              <a:t>Both Datasets are combined into a single Data.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fortaa"/>
              <a:buChar char="•"/>
            </a:pPr>
            <a:r>
              <a:rPr lang="en-US" sz="2200">
                <a:latin typeface="Comfortaa"/>
                <a:ea typeface="Comfortaa"/>
                <a:cs typeface="Comfortaa"/>
                <a:sym typeface="Comfortaa"/>
              </a:rPr>
              <a:t>New Features are extracted from data &amp; further analysis are made.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8" name="Google Shape;148;p19" descr="Scales of Justi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242" y="186342"/>
            <a:ext cx="109728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6641431" y="816337"/>
            <a:ext cx="5225327" cy="522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4125" y="3073125"/>
            <a:ext cx="8474050" cy="31913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1523931" y="81353"/>
            <a:ext cx="5406902" cy="146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FUNCTIONS USED</a:t>
            </a: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623725" y="1740250"/>
            <a:ext cx="10834500" cy="47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27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omfortaa"/>
              <a:buChar char="•"/>
            </a:pPr>
            <a:r>
              <a:rPr lang="en-US" sz="1850" b="1">
                <a:latin typeface="Comfortaa"/>
                <a:ea typeface="Comfortaa"/>
                <a:cs typeface="Comfortaa"/>
                <a:sym typeface="Comfortaa"/>
              </a:rPr>
              <a:t>Lexical Diversity </a:t>
            </a:r>
            <a:r>
              <a:rPr lang="en-US" sz="1750">
                <a:latin typeface="Comfortaa"/>
                <a:ea typeface="Comfortaa"/>
                <a:cs typeface="Comfortaa"/>
                <a:sym typeface="Comfortaa"/>
              </a:rPr>
              <a:t>:-</a:t>
            </a:r>
            <a:endParaRPr sz="1750">
              <a:latin typeface="Comfortaa"/>
              <a:ea typeface="Comfortaa"/>
              <a:cs typeface="Comfortaa"/>
              <a:sym typeface="Comfortaa"/>
            </a:endParaRPr>
          </a:p>
          <a:p>
            <a:pPr marL="6858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latin typeface="Comfortaa"/>
                <a:ea typeface="Comfortaa"/>
                <a:cs typeface="Comfortaa"/>
                <a:sym typeface="Comfortaa"/>
              </a:rPr>
              <a:t> To find unique vocabs used in Fake News articles. </a:t>
            </a:r>
            <a:endParaRPr sz="1750">
              <a:latin typeface="Comfortaa"/>
              <a:ea typeface="Comfortaa"/>
              <a:cs typeface="Comfortaa"/>
              <a:sym typeface="Comfortaa"/>
            </a:endParaRPr>
          </a:p>
          <a:p>
            <a:pPr marL="6858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latin typeface="Comfortaa"/>
                <a:ea typeface="Comfortaa"/>
                <a:cs typeface="Comfortaa"/>
                <a:sym typeface="Comfortaa"/>
              </a:rPr>
              <a:t>  ( Lexical diversity = No. of unique words in target (Fake) category / No. of words in both(True, Fake) categories ).</a:t>
            </a:r>
            <a:endParaRPr sz="237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endParaRPr sz="1750"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127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omfortaa"/>
              <a:buChar char="•"/>
            </a:pPr>
            <a:r>
              <a:rPr lang="en-US" sz="1750" b="1">
                <a:latin typeface="Comfortaa"/>
                <a:ea typeface="Comfortaa"/>
                <a:cs typeface="Comfortaa"/>
                <a:sym typeface="Comfortaa"/>
              </a:rPr>
              <a:t>Common Words :-</a:t>
            </a:r>
            <a:r>
              <a:rPr lang="en-US" sz="175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750">
              <a:latin typeface="Comfortaa"/>
              <a:ea typeface="Comfortaa"/>
              <a:cs typeface="Comfortaa"/>
              <a:sym typeface="Comfortaa"/>
            </a:endParaRPr>
          </a:p>
          <a:p>
            <a:pPr marL="6858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latin typeface="Comfortaa"/>
                <a:ea typeface="Comfortaa"/>
                <a:cs typeface="Comfortaa"/>
                <a:sym typeface="Comfortaa"/>
              </a:rPr>
              <a:t>To find the common words used in both real news and fake news. </a:t>
            </a:r>
            <a:endParaRPr sz="237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endParaRPr sz="1750"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127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omfortaa"/>
              <a:buChar char="•"/>
            </a:pPr>
            <a:r>
              <a:rPr lang="en-US" sz="1750" b="1">
                <a:latin typeface="Comfortaa"/>
                <a:ea typeface="Comfortaa"/>
                <a:cs typeface="Comfortaa"/>
                <a:sym typeface="Comfortaa"/>
              </a:rPr>
              <a:t>Punctuation Count :-</a:t>
            </a:r>
            <a:r>
              <a:rPr lang="en-US" sz="175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750">
              <a:latin typeface="Comfortaa"/>
              <a:ea typeface="Comfortaa"/>
              <a:cs typeface="Comfortaa"/>
              <a:sym typeface="Comfortaa"/>
            </a:endParaRPr>
          </a:p>
          <a:p>
            <a:pPr marL="6858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latin typeface="Comfortaa"/>
                <a:ea typeface="Comfortaa"/>
                <a:cs typeface="Comfortaa"/>
                <a:sym typeface="Comfortaa"/>
              </a:rPr>
              <a:t>To count the number of occurrences of various punctuations in the Titles and the Text of both categories.</a:t>
            </a:r>
            <a:endParaRPr sz="175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8" name="Google Shape;158;p20" descr="Books on Shel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242" y="267697"/>
            <a:ext cx="109728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6641431" y="816337"/>
            <a:ext cx="5225327" cy="522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1795550" y="816273"/>
            <a:ext cx="54069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FUNCTIONS USED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678750" y="2800900"/>
            <a:ext cx="10834500" cy="3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9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omfortaa"/>
              <a:buChar char="•"/>
            </a:pPr>
            <a:r>
              <a:rPr lang="en-US" sz="1850" b="1">
                <a:latin typeface="Comfortaa"/>
                <a:ea typeface="Comfortaa"/>
                <a:cs typeface="Comfortaa"/>
                <a:sym typeface="Comfortaa"/>
              </a:rPr>
              <a:t>RandomForestClassifier :-</a:t>
            </a:r>
            <a:r>
              <a:rPr lang="en-US" sz="185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50">
              <a:latin typeface="Comfortaa"/>
              <a:ea typeface="Comfortaa"/>
              <a:cs typeface="Comfortaa"/>
              <a:sym typeface="Comfortaa"/>
            </a:endParaRPr>
          </a:p>
          <a:p>
            <a:pPr marL="685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latin typeface="Comfortaa"/>
                <a:ea typeface="Comfortaa"/>
                <a:cs typeface="Comfortaa"/>
                <a:sym typeface="Comfortaa"/>
              </a:rPr>
              <a:t>Machine Learning model in sklearn library to perform Ensemble method classification.</a:t>
            </a:r>
            <a:endParaRPr sz="185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endParaRPr sz="1850"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1907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omfortaa"/>
              <a:buChar char="•"/>
            </a:pPr>
            <a:r>
              <a:rPr lang="en-US" sz="1850" b="1">
                <a:latin typeface="Comfortaa"/>
                <a:ea typeface="Comfortaa"/>
                <a:cs typeface="Comfortaa"/>
                <a:sym typeface="Comfortaa"/>
              </a:rPr>
              <a:t>Train Test Split :–</a:t>
            </a:r>
            <a:r>
              <a:rPr lang="en-US" sz="185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50">
              <a:latin typeface="Comfortaa"/>
              <a:ea typeface="Comfortaa"/>
              <a:cs typeface="Comfortaa"/>
              <a:sym typeface="Comfortaa"/>
            </a:endParaRPr>
          </a:p>
          <a:p>
            <a:pPr marL="6858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50">
                <a:latin typeface="Comfortaa"/>
                <a:ea typeface="Comfortaa"/>
                <a:cs typeface="Comfortaa"/>
                <a:sym typeface="Comfortaa"/>
              </a:rPr>
              <a:t>Inbuilt Function in sklearn library to split the dataset into training and testing components.</a:t>
            </a:r>
            <a:endParaRPr sz="185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7" name="Google Shape;167;p21" descr="Books on Shel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267" y="816322"/>
            <a:ext cx="109728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6641431" y="816337"/>
            <a:ext cx="5225327" cy="522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2" descr="Blackboar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242" y="267697"/>
            <a:ext cx="1097280" cy="109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1886304" y="81353"/>
            <a:ext cx="5406902" cy="146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RESULTS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817525" y="1919475"/>
            <a:ext cx="102843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•"/>
            </a:pPr>
            <a:r>
              <a:rPr lang="en-US" sz="1800">
                <a:latin typeface="Comfortaa"/>
                <a:ea typeface="Comfortaa"/>
                <a:cs typeface="Comfortaa"/>
                <a:sym typeface="Comfortaa"/>
              </a:rPr>
              <a:t>The Random Classifier model is build with the accuracy of 91.82 %.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6641431" y="816337"/>
            <a:ext cx="5225327" cy="522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4">
            <a:alphaModFix/>
          </a:blip>
          <a:srcRect l="7783" r="2746"/>
          <a:stretch/>
        </p:blipFill>
        <p:spPr>
          <a:xfrm>
            <a:off x="2735925" y="2812625"/>
            <a:ext cx="6720150" cy="2885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3" descr="Blackboar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242" y="267697"/>
            <a:ext cx="1097280" cy="109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1869325" y="346100"/>
            <a:ext cx="38682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RESULTS</a:t>
            </a: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6641431" y="816337"/>
            <a:ext cx="5225327" cy="522532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325250" y="1551350"/>
            <a:ext cx="548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Char char="•"/>
            </a:pPr>
            <a:r>
              <a:rPr lang="en-US" sz="200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Important features to build model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625" y="2407900"/>
            <a:ext cx="3581775" cy="3482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9" name="Google Shape;189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37625" y="2407900"/>
            <a:ext cx="5703699" cy="411769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0" name="Google Shape;190;p23"/>
          <p:cNvSpPr txBox="1"/>
          <p:nvPr/>
        </p:nvSpPr>
        <p:spPr>
          <a:xfrm>
            <a:off x="5976775" y="1505150"/>
            <a:ext cx="5225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Heatmap of Features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Widescreen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Libre Franklin</vt:lpstr>
      <vt:lpstr>Comfortaa</vt:lpstr>
      <vt:lpstr>Office Theme</vt:lpstr>
      <vt:lpstr>Office Theme</vt:lpstr>
      <vt:lpstr>Hoax Detector</vt:lpstr>
      <vt:lpstr>What Is Fake News ?</vt:lpstr>
      <vt:lpstr>OBJECTIVE</vt:lpstr>
      <vt:lpstr>DATASET              (Source) </vt:lpstr>
      <vt:lpstr>DATASET </vt:lpstr>
      <vt:lpstr>FUNCTIONS USED</vt:lpstr>
      <vt:lpstr>FUNCTIONS USED</vt:lpstr>
      <vt:lpstr>RESULTS</vt:lpstr>
      <vt:lpstr>RESULTS</vt:lpstr>
      <vt:lpstr>RESULTS</vt:lpstr>
      <vt:lpstr>INTERPRETATION</vt:lpstr>
      <vt:lpstr>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Hoax Detector</dc:title>
  <cp:lastModifiedBy>Aravindhan G</cp:lastModifiedBy>
  <cp:revision>1</cp:revision>
  <dcterms:modified xsi:type="dcterms:W3CDTF">2022-02-09T14:07:59Z</dcterms:modified>
</cp:coreProperties>
</file>